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9" r:id="rId4"/>
    <p:sldId id="258" r:id="rId5"/>
    <p:sldId id="274" r:id="rId6"/>
    <p:sldId id="268" r:id="rId7"/>
    <p:sldId id="261" r:id="rId8"/>
    <p:sldId id="269" r:id="rId9"/>
    <p:sldId id="273" r:id="rId10"/>
    <p:sldId id="270" r:id="rId11"/>
    <p:sldId id="263" r:id="rId12"/>
    <p:sldId id="271" r:id="rId13"/>
    <p:sldId id="264" r:id="rId14"/>
    <p:sldId id="272" r:id="rId15"/>
    <p:sldId id="265" r:id="rId16"/>
    <p:sldId id="266" r:id="rId17"/>
    <p:sldId id="267" r:id="rId18"/>
    <p:sldId id="275"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BA422A-58E3-A340-B2FE-32E46BA32878}" v="1" dt="2026-07-12T15:36:25.672"/>
    <p1510:client id="{E88CE8AB-5338-BB4D-B883-3E71B369B1B2}" v="1572" dt="2026-07-12T18:26:27.273"/>
    <p1510:client id="{E8AF6CEF-52D9-F545-8759-A0539CB25932}" v="7" dt="2026-07-12T15:18:58.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hatgpt.co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quillbot.com"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nhsemployers.org/topics/workforce-planning" TargetMode="External"/><Relationship Id="rId3" Type="http://schemas.openxmlformats.org/officeDocument/2006/relationships/hyperlink" Target="https://www.digitalhealth.net/2021/11/nhs-saves-more-than-2-million-hours-using-microsoft-teams/" TargetMode="External"/><Relationship Id="rId7" Type="http://schemas.openxmlformats.org/officeDocument/2006/relationships/hyperlink" Target="https://www.cqc.org.uk/guidance-providers/regulations/enforcement-and-regulation/staffing-and-skill-mix"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www.resonate-ucc.com/healthcare-industry-specialism/" TargetMode="External"/><Relationship Id="rId5" Type="http://schemas.openxmlformats.org/officeDocument/2006/relationships/hyperlink" Target="https://learn.microsoft.com/en-us/microsoft-365/frontline/teams-in-hc" TargetMode="External"/><Relationship Id="rId4" Type="http://schemas.openxmlformats.org/officeDocument/2006/relationships/hyperlink" Target="https://pmc.ncbi.nlm.nih.gov/articles/PMC9223833/" TargetMode="External"/><Relationship Id="rId9" Type="http://schemas.openxmlformats.org/officeDocument/2006/relationships/hyperlink" Target="https://www.gov.uk/working-hour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microsoft.com/microsoft-teams" TargetMode="External"/><Relationship Id="rId2" Type="http://schemas.openxmlformats.org/officeDocument/2006/relationships/hyperlink" Target="https://www.microsoft.com/microsoft-365/powerpoint" TargetMode="External"/><Relationship Id="rId1" Type="http://schemas.openxmlformats.org/officeDocument/2006/relationships/slideLayout" Target="../slideLayouts/slideLayout1.xml"/><Relationship Id="rId6" Type="http://schemas.openxmlformats.org/officeDocument/2006/relationships/hyperlink" Target="https://www.microsoft.com/microsoft-365/excel" TargetMode="External"/><Relationship Id="rId5" Type="http://schemas.openxmlformats.org/officeDocument/2006/relationships/hyperlink" Target="https://www.microsoft.com/microsoft-365/word" TargetMode="External"/><Relationship Id="rId4" Type="http://schemas.openxmlformats.org/officeDocument/2006/relationships/hyperlink" Target="https://www.microsoft.com/microsoft-365/onedrive/online-cloud-stor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5627915"/>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a:t>
            </a:r>
            <a:r>
              <a:rPr lang="en-GB" sz="1600">
                <a:solidFill>
                  <a:srgbClr val="1A1A1A"/>
                </a:solidFill>
                <a:latin typeface="Calibri"/>
                <a:ea typeface="Calibri"/>
                <a:cs typeface="Calibri"/>
              </a:rPr>
              <a:t>Dr Ramzi Djema</a:t>
            </a:r>
            <a:r>
              <a:rPr lang="en-US" sz="1600">
                <a:solidFill>
                  <a:srgbClr val="1A1A1A"/>
                </a:solidFill>
                <a:latin typeface="Calibri"/>
                <a:ea typeface="Calibri"/>
                <a:cs typeface="Calibri"/>
              </a:rPr>
              <a:t>
Submission: Monday 13th July </a:t>
            </a:r>
            <a:r>
              <a:rPr lang="en-US" sz="1200">
                <a:solidFill>
                  <a:srgbClr val="1A1A1A"/>
                </a:solidFill>
                <a:latin typeface="Calibri"/>
                <a:ea typeface="Calibri"/>
                <a:cs typeface="Calibri"/>
              </a:rPr>
              <a:t>2026</a:t>
            </a:r>
            <a:r>
              <a:rPr lang="en-GB" sz="1600">
                <a:solidFill>
                  <a:srgbClr val="1A1A1A"/>
                </a:solidFill>
                <a:latin typeface="Calibri"/>
                <a:ea typeface="Calibri"/>
                <a:cs typeface="Calibri"/>
              </a:rPr>
              <a:t> </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Group Member Names:  [</a:t>
            </a:r>
            <a:r>
              <a:rPr lang="en-GB" sz="1300" i="1">
                <a:solidFill>
                  <a:srgbClr val="555555"/>
                </a:solidFill>
                <a:latin typeface="Calibri" pitchFamily="34" charset="0"/>
                <a:ea typeface="Calibri" pitchFamily="34" charset="-122"/>
                <a:cs typeface="Calibri" pitchFamily="34" charset="-120"/>
              </a:rPr>
              <a:t>Benie Njamen</a:t>
            </a:r>
            <a:r>
              <a:rPr lang="en-US" sz="1300" i="1">
                <a:solidFill>
                  <a:srgbClr val="555555"/>
                </a:solidFill>
                <a:latin typeface="Calibri" pitchFamily="34" charset="0"/>
                <a:ea typeface="Calibri" pitchFamily="34" charset="-122"/>
                <a:cs typeface="Calibri" pitchFamily="34" charset="-120"/>
              </a:rPr>
              <a:t>]  |  [</a:t>
            </a:r>
            <a:r>
              <a:rPr lang="en-GB" sz="1300" i="1" err="1">
                <a:solidFill>
                  <a:srgbClr val="555555"/>
                </a:solidFill>
                <a:latin typeface="Calibri" pitchFamily="34" charset="0"/>
                <a:ea typeface="Calibri" pitchFamily="34" charset="-122"/>
                <a:cs typeface="Calibri" pitchFamily="34" charset="-120"/>
              </a:rPr>
              <a:t>Biodun</a:t>
            </a:r>
            <a:r>
              <a:rPr lang="en-GB" sz="1300" i="1">
                <a:solidFill>
                  <a:srgbClr val="555555"/>
                </a:solidFill>
                <a:latin typeface="Calibri" pitchFamily="34" charset="0"/>
                <a:ea typeface="Calibri" pitchFamily="34" charset="-122"/>
                <a:cs typeface="Calibri" pitchFamily="34" charset="-120"/>
              </a:rPr>
              <a:t> </a:t>
            </a:r>
            <a:r>
              <a:rPr lang="en-GB" sz="1300" i="1" err="1">
                <a:solidFill>
                  <a:srgbClr val="555555"/>
                </a:solidFill>
                <a:latin typeface="Calibri" pitchFamily="34" charset="0"/>
                <a:ea typeface="Calibri" pitchFamily="34" charset="-122"/>
                <a:cs typeface="Calibri" pitchFamily="34" charset="-120"/>
              </a:rPr>
              <a:t>Abdullahi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Elias </a:t>
            </a:r>
            <a:r>
              <a:rPr lang="en-GB" sz="1300" i="1" err="1">
                <a:solidFill>
                  <a:srgbClr val="555555"/>
                </a:solidFill>
                <a:latin typeface="Calibri" pitchFamily="34" charset="0"/>
                <a:ea typeface="Calibri" pitchFamily="34" charset="-122"/>
                <a:cs typeface="Calibri" pitchFamily="34" charset="-120"/>
              </a:rPr>
              <a:t>Taddese</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Ruth </a:t>
            </a:r>
            <a:r>
              <a:rPr lang="en-GB" sz="1300" i="1" err="1">
                <a:solidFill>
                  <a:srgbClr val="555555"/>
                </a:solidFill>
                <a:latin typeface="Calibri" pitchFamily="34" charset="0"/>
                <a:ea typeface="Calibri" pitchFamily="34" charset="-122"/>
                <a:cs typeface="Calibri" pitchFamily="34" charset="-120"/>
              </a:rPr>
              <a:t>Ajayi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Anna </a:t>
            </a:r>
            <a:r>
              <a:rPr lang="en-GB" sz="1300" i="1" err="1">
                <a:solidFill>
                  <a:srgbClr val="555555"/>
                </a:solidFill>
                <a:latin typeface="Calibri" pitchFamily="34" charset="0"/>
                <a:ea typeface="Calibri" pitchFamily="34" charset="-122"/>
                <a:cs typeface="Calibri" pitchFamily="34" charset="-120"/>
              </a:rPr>
              <a:t>Dobrowolska</a:t>
            </a:r>
            <a:r>
              <a:rPr lang="en-GB" sz="1300" i="1">
                <a:solidFill>
                  <a:srgbClr val="555555"/>
                </a:solidFill>
                <a:latin typeface="Calibri" pitchFamily="34" charset="0"/>
                <a:ea typeface="Calibri" pitchFamily="34" charset="-122"/>
                <a:cs typeface="Calibri" pitchFamily="34" charset="-120"/>
              </a:rPr>
              <a:t> </a:t>
            </a:r>
            <a:r>
              <a:rPr lang="en-US" sz="1300" i="1">
                <a:solidFill>
                  <a:srgbClr val="555555"/>
                </a:solidFill>
                <a:latin typeface="Calibri" pitchFamily="34" charset="0"/>
                <a:ea typeface="Calibri" pitchFamily="34" charset="-122"/>
                <a:cs typeface="Calibri" pitchFamily="34" charset="-120"/>
              </a:rPr>
              <a:t>]</a:t>
            </a:r>
            <a:endParaRPr lang="en-US" sz="1300"/>
          </a:p>
          <a:p>
            <a:pPr marL="0" indent="0">
              <a:buNone/>
            </a:pPr>
            <a:r>
              <a:rPr lang="en-US" sz="1300" i="1">
                <a:solidFill>
                  <a:srgbClr val="555555"/>
                </a:solidFill>
                <a:latin typeface="Calibri" pitchFamily="34" charset="0"/>
                <a:ea typeface="Calibri" pitchFamily="34" charset="-122"/>
                <a:cs typeface="Calibri" pitchFamily="34" charset="-120"/>
              </a:rPr>
              <a:t>Student IDs:  [</a:t>
            </a:r>
            <a:r>
              <a:rPr lang="en-GB" sz="1300" i="1">
                <a:solidFill>
                  <a:srgbClr val="555555"/>
                </a:solidFill>
                <a:latin typeface="Calibri" pitchFamily="34" charset="0"/>
                <a:ea typeface="Calibri" pitchFamily="34" charset="-122"/>
                <a:cs typeface="Calibri" pitchFamily="34" charset="-120"/>
              </a:rPr>
              <a:t>2541494</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2539408</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2533448</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2544594</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2544939]</a:t>
            </a:r>
            <a:endParaRPr lang="en-US" sz="130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502920" y="1175194"/>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t>
            </a:r>
            <a:r>
              <a:rPr lang="en-GB" sz="1500" dirty="0">
                <a:solidFill>
                  <a:srgbClr val="555555"/>
                </a:solidFill>
                <a:latin typeface="Calibri" pitchFamily="34" charset="0"/>
                <a:ea typeface="Calibri" pitchFamily="34" charset="-122"/>
                <a:cs typeface="Calibri" pitchFamily="34" charset="-120"/>
              </a:rPr>
              <a:t>Chat GPT </a:t>
            </a:r>
            <a:r>
              <a:rPr lang="en-GB" sz="1500" dirty="0">
                <a:solidFill>
                  <a:srgbClr val="555555"/>
                </a:solidFill>
                <a:latin typeface="Calibri" pitchFamily="34" charset="0"/>
                <a:ea typeface="Calibri" pitchFamily="34" charset="-122"/>
                <a:cs typeface="Calibri" pitchFamily="34" charset="-120"/>
                <a:hlinkClick r:id="rId3"/>
              </a:rPr>
              <a:t>Link here</a:t>
            </a:r>
            <a:r>
              <a:rPr lang="en-GB" sz="1500" dirty="0">
                <a:solidFill>
                  <a:srgbClr val="555555"/>
                </a:solidFill>
                <a:latin typeface="Calibri" pitchFamily="34" charset="0"/>
                <a:ea typeface="Calibri" pitchFamily="34" charset="-122"/>
                <a:cs typeface="Calibri" pitchFamily="34" charset="-120"/>
              </a:rPr>
              <a:t> on 08/07/26 </a:t>
            </a:r>
            <a:r>
              <a:rPr lang="en-US" sz="1500" dirty="0">
                <a:solidFill>
                  <a:srgbClr val="555555"/>
                </a:solidFill>
                <a:latin typeface="Calibri" pitchFamily="34" charset="0"/>
                <a:ea typeface="Calibri" pitchFamily="34" charset="-122"/>
                <a:cs typeface="Calibri" pitchFamily="34" charset="-120"/>
              </a:rPr>
              <a:t>to support my work using the prompt(s):</a:t>
            </a:r>
            <a:endParaRPr lang="en-US" sz="1500" dirty="0"/>
          </a:p>
          <a:p>
            <a:pPr marL="0" indent="0">
              <a:buNone/>
            </a:pPr>
            <a:endParaRPr lang="en-US" sz="1500" dirty="0"/>
          </a:p>
          <a:p>
            <a:pPr marL="285750" indent="-285750">
              <a:buFont typeface="Arial" panose="020B0604020202020204" pitchFamily="34" charset="0"/>
              <a:buChar char="•"/>
            </a:pPr>
            <a:r>
              <a:rPr lang="en-GB" sz="1500" dirty="0"/>
              <a:t>Can you check my spellings </a:t>
            </a:r>
          </a:p>
          <a:p>
            <a:pPr marL="285750" indent="-285750">
              <a:buFont typeface="Arial" panose="020B0604020202020204" pitchFamily="34" charset="0"/>
              <a:buChar char="•"/>
            </a:pPr>
            <a:r>
              <a:rPr lang="en-GB" sz="1500" dirty="0"/>
              <a:t>Can you check my grammar</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US" sz="1500" dirty="0">
                <a:solidFill>
                  <a:srgbClr val="555555"/>
                </a:solidFill>
                <a:latin typeface="Calibri" pitchFamily="34" charset="0"/>
                <a:ea typeface="Calibri" pitchFamily="34" charset="-122"/>
                <a:cs typeface="Calibri" pitchFamily="34" charset="-120"/>
              </a:rPr>
              <a:t>I acknowledge the use of </a:t>
            </a:r>
            <a:r>
              <a:rPr lang="en-GB" sz="1500" dirty="0">
                <a:solidFill>
                  <a:srgbClr val="555555"/>
                </a:solidFill>
                <a:latin typeface="Calibri" pitchFamily="34" charset="0"/>
                <a:ea typeface="Calibri" pitchFamily="34" charset="-122"/>
                <a:cs typeface="Calibri" pitchFamily="34" charset="-120"/>
              </a:rPr>
              <a:t>Quillbot  </a:t>
            </a:r>
            <a:r>
              <a:rPr lang="en-GB" sz="1500" dirty="0">
                <a:solidFill>
                  <a:srgbClr val="555555"/>
                </a:solidFill>
                <a:latin typeface="Calibri" pitchFamily="34" charset="0"/>
                <a:ea typeface="Calibri" pitchFamily="34" charset="-122"/>
                <a:cs typeface="Calibri" pitchFamily="34" charset="-120"/>
                <a:hlinkClick r:id="rId4"/>
              </a:rPr>
              <a:t>Link here</a:t>
            </a:r>
            <a:r>
              <a:rPr lang="en-GB" sz="1500" dirty="0">
                <a:solidFill>
                  <a:srgbClr val="555555"/>
                </a:solidFill>
                <a:latin typeface="Calibri" pitchFamily="34" charset="0"/>
                <a:ea typeface="Calibri" pitchFamily="34" charset="-122"/>
                <a:cs typeface="Calibri" pitchFamily="34" charset="-120"/>
              </a:rPr>
              <a:t>  on 12/07/26 </a:t>
            </a:r>
            <a:r>
              <a:rPr lang="en-US" sz="1500" dirty="0">
                <a:solidFill>
                  <a:srgbClr val="555555"/>
                </a:solidFill>
                <a:latin typeface="Calibri" pitchFamily="34" charset="0"/>
                <a:ea typeface="Calibri" pitchFamily="34" charset="-122"/>
                <a:cs typeface="Calibri" pitchFamily="34" charset="-120"/>
              </a:rPr>
              <a:t>to support my work using the prompt(s):</a:t>
            </a:r>
            <a:endParaRPr lang="en-US" sz="1500" dirty="0"/>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GB" sz="1500" dirty="0"/>
              <a:t>Can you check my spellings </a:t>
            </a:r>
          </a:p>
          <a:p>
            <a:pPr marL="285750" indent="-285750">
              <a:buFont typeface="Arial" panose="020B0604020202020204" pitchFamily="34" charset="0"/>
              <a:buChar char="•"/>
            </a:pPr>
            <a:r>
              <a:rPr lang="en-GB" sz="1500" dirty="0"/>
              <a:t>Can you check my grammar</a:t>
            </a:r>
          </a:p>
          <a:p>
            <a:pPr marL="285750" indent="-285750">
              <a:buFont typeface="Arial" panose="020B0604020202020204" pitchFamily="34" charset="0"/>
              <a:buChar char="•"/>
            </a:pP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endParaRPr lang="en-US" sz="1600" dirty="0"/>
          </a:p>
        </p:txBody>
      </p:sp>
      <p:sp>
        <p:nvSpPr>
          <p:cNvPr id="6" name="TextBox 5">
            <a:extLst>
              <a:ext uri="{FF2B5EF4-FFF2-40B4-BE49-F238E27FC236}">
                <a16:creationId xmlns:a16="http://schemas.microsoft.com/office/drawing/2014/main" id="{C6C694E3-A499-13EA-46F3-05533A205238}"/>
              </a:ext>
            </a:extLst>
          </p:cNvPr>
          <p:cNvSpPr txBox="1"/>
          <p:nvPr/>
        </p:nvSpPr>
        <p:spPr>
          <a:xfrm>
            <a:off x="411480" y="1475045"/>
            <a:ext cx="7744579" cy="2308324"/>
          </a:xfrm>
          <a:prstGeom prst="rect">
            <a:avLst/>
          </a:prstGeom>
          <a:noFill/>
        </p:spPr>
        <p:txBody>
          <a:bodyPr wrap="square">
            <a:spAutoFit/>
          </a:bodyPr>
          <a:lstStyle/>
          <a:p>
            <a:r>
              <a:rPr lang="en-GB" sz="1800" b="0" i="0">
                <a:effectLst/>
                <a:latin typeface="UICTFontTextStyleBody"/>
              </a:rPr>
              <a:t>Riverdale is a care home for older people that need help with their day-to-day care. Staff work across two buildings in different shifts, including carers, nurses and office staff. Although the nursing home uses Microsoft 365, a lot of the staff are not sure which apps they should be using for different tasks. Because of this, it has caused a few problems, like confusion, work being repeated, missed messages and poor communication. This presentation will explain which Microsoft 365 tools are best for the different tasks and how they can help out the staff.</a:t>
            </a:r>
            <a:endParaRPr lang="en-GB" sz="1800">
              <a:effectLst/>
              <a:latin typeface=".AppleSystemUIFon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1: Staff Communication → [</a:t>
            </a:r>
            <a:r>
              <a:rPr lang="en-GB" sz="1600">
                <a:solidFill>
                  <a:srgbClr val="1A1A1A"/>
                </a:solidFill>
                <a:latin typeface="Calibri" pitchFamily="34" charset="0"/>
                <a:ea typeface="Calibri" pitchFamily="34" charset="-122"/>
                <a:cs typeface="Calibri" pitchFamily="34" charset="-120"/>
              </a:rPr>
              <a:t>Microsoft Teams</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ea typeface="Calibri" pitchFamily="34" charset="-122"/>
                <a:cs typeface="Calibri" pitchFamily="34" charset="-120"/>
              </a:rPr>
              <a:t>[Ruth </a:t>
            </a:r>
            <a:r>
              <a:rPr lang="en-GB" sz="1300" i="1" dirty="0" err="1">
                <a:solidFill>
                  <a:srgbClr val="555555"/>
                </a:solidFill>
                <a:latin typeface="Calibri" pitchFamily="34" charset="0"/>
                <a:ea typeface="Calibri" pitchFamily="34" charset="-122"/>
                <a:cs typeface="Calibri" pitchFamily="34" charset="-120"/>
              </a:rPr>
              <a:t>Ajayi</a:t>
            </a:r>
            <a:r>
              <a:rPr lang="en-GB" sz="1300" i="1">
                <a:solidFill>
                  <a:srgbClr val="555555"/>
                </a:solidFill>
                <a:latin typeface="Calibri" pitchFamily="34" charset="0"/>
                <a:ea typeface="Calibri" pitchFamily="34" charset="-122"/>
                <a:cs typeface="Calibri" pitchFamily="34" charset="-120"/>
              </a:rPr>
              <a:t>]</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2: Secure File Storage &amp; Sharing → [</a:t>
            </a:r>
            <a:r>
              <a:rPr lang="en-GB" sz="1600">
                <a:solidFill>
                  <a:srgbClr val="1A1A1A"/>
                </a:solidFill>
                <a:latin typeface="Calibri" pitchFamily="34" charset="0"/>
                <a:ea typeface="Calibri" pitchFamily="34" charset="-122"/>
                <a:cs typeface="Calibri" pitchFamily="34" charset="-120"/>
              </a:rPr>
              <a:t>One Drive</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ea typeface="Calibri" pitchFamily="34" charset="-122"/>
                <a:cs typeface="Calibri" pitchFamily="34" charset="-120"/>
              </a:rPr>
              <a:t>[Benie Njamen]</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3: Care Documentation → [M</a:t>
            </a:r>
            <a:r>
              <a:rPr lang="en-GB" sz="1600" err="1">
                <a:solidFill>
                  <a:srgbClr val="1A1A1A"/>
                </a:solidFill>
                <a:latin typeface="Calibri" pitchFamily="34" charset="0"/>
                <a:ea typeface="Calibri" pitchFamily="34" charset="-122"/>
                <a:cs typeface="Calibri" pitchFamily="34" charset="-120"/>
              </a:rPr>
              <a:t>icrosoft</a:t>
            </a:r>
            <a:r>
              <a:rPr lang="en-GB" sz="1600">
                <a:solidFill>
                  <a:srgbClr val="1A1A1A"/>
                </a:solidFill>
                <a:latin typeface="Calibri" pitchFamily="34" charset="0"/>
                <a:ea typeface="Calibri" pitchFamily="34" charset="-122"/>
                <a:cs typeface="Calibri" pitchFamily="34" charset="-120"/>
              </a:rPr>
              <a:t> Word</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t>
            </a:r>
            <a:r>
              <a:rPr lang="en-GB" sz="1300" i="1">
                <a:solidFill>
                  <a:srgbClr val="555555"/>
                </a:solidFill>
                <a:latin typeface="Calibri" pitchFamily="34" charset="0"/>
                <a:ea typeface="Calibri" pitchFamily="34" charset="-122"/>
                <a:cs typeface="Calibri" pitchFamily="34" charset="-120"/>
              </a:rPr>
              <a:t>Anna </a:t>
            </a:r>
            <a:r>
              <a:rPr lang="en-GB" sz="1300" i="1" err="1">
                <a:solidFill>
                  <a:srgbClr val="555555"/>
                </a:solidFill>
                <a:latin typeface="Calibri" pitchFamily="34" charset="0"/>
                <a:ea typeface="Calibri" pitchFamily="34" charset="-122"/>
                <a:cs typeface="Calibri" pitchFamily="34" charset="-120"/>
              </a:rPr>
              <a:t>Dobrowolska</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4: Staff Scheduling / </a:t>
            </a:r>
            <a:r>
              <a:rPr lang="en-US" sz="1600" err="1">
                <a:solidFill>
                  <a:srgbClr val="1A1A1A"/>
                </a:solidFill>
                <a:latin typeface="Calibri" pitchFamily="34" charset="0"/>
                <a:ea typeface="Calibri" pitchFamily="34" charset="-122"/>
                <a:cs typeface="Calibri" pitchFamily="34" charset="-120"/>
              </a:rPr>
              <a:t>Rotas</a:t>
            </a:r>
            <a:r>
              <a:rPr lang="en-US" sz="1600">
                <a:solidFill>
                  <a:srgbClr val="1A1A1A"/>
                </a:solidFill>
                <a:latin typeface="Calibri" pitchFamily="34" charset="0"/>
                <a:ea typeface="Calibri" pitchFamily="34" charset="-122"/>
                <a:cs typeface="Calibri" pitchFamily="34" charset="-120"/>
              </a:rPr>
              <a:t> → [M</a:t>
            </a:r>
            <a:r>
              <a:rPr lang="en-GB" sz="1600" err="1">
                <a:solidFill>
                  <a:srgbClr val="1A1A1A"/>
                </a:solidFill>
                <a:latin typeface="Calibri" pitchFamily="34" charset="0"/>
                <a:ea typeface="Calibri" pitchFamily="34" charset="-122"/>
                <a:cs typeface="Calibri" pitchFamily="34" charset="-120"/>
              </a:rPr>
              <a:t>icrosoft</a:t>
            </a:r>
            <a:r>
              <a:rPr lang="en-GB" sz="1600">
                <a:solidFill>
                  <a:srgbClr val="1A1A1A"/>
                </a:solidFill>
                <a:latin typeface="Calibri" pitchFamily="34" charset="0"/>
                <a:ea typeface="Calibri" pitchFamily="34" charset="-122"/>
                <a:cs typeface="Calibri" pitchFamily="34" charset="-120"/>
              </a:rPr>
              <a:t> Excel</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t>
            </a:r>
            <a:r>
              <a:rPr lang="en-GB" sz="1300" i="1" err="1">
                <a:solidFill>
                  <a:srgbClr val="555555"/>
                </a:solidFill>
                <a:latin typeface="Calibri" pitchFamily="34" charset="0"/>
                <a:ea typeface="Calibri" pitchFamily="34" charset="-122"/>
                <a:cs typeface="Calibri" pitchFamily="34" charset="-120"/>
              </a:rPr>
              <a:t>Biodun</a:t>
            </a:r>
            <a:r>
              <a:rPr lang="en-GB" sz="1300" i="1">
                <a:solidFill>
                  <a:srgbClr val="555555"/>
                </a:solidFill>
                <a:latin typeface="Calibri" pitchFamily="34" charset="0"/>
                <a:ea typeface="Calibri" pitchFamily="34" charset="-122"/>
                <a:cs typeface="Calibri" pitchFamily="34" charset="-120"/>
              </a:rPr>
              <a:t> </a:t>
            </a:r>
            <a:r>
              <a:rPr lang="en-GB" sz="1300" i="1" err="1">
                <a:solidFill>
                  <a:srgbClr val="555555"/>
                </a:solidFill>
                <a:latin typeface="Calibri" pitchFamily="34" charset="0"/>
                <a:ea typeface="Calibri" pitchFamily="34" charset="-122"/>
                <a:cs typeface="Calibri" pitchFamily="34" charset="-120"/>
              </a:rPr>
              <a:t>Abdullahi</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a:t>
            </a:r>
            <a:r>
              <a:rPr lang="en-GB" sz="1600" err="1">
                <a:solidFill>
                  <a:srgbClr val="1A1A1A"/>
                </a:solidFill>
                <a:latin typeface="Calibri" pitchFamily="34" charset="0"/>
                <a:ea typeface="Calibri" pitchFamily="34" charset="-122"/>
                <a:cs typeface="Calibri" pitchFamily="34" charset="-120"/>
              </a:rPr>
              <a:t>icrosoft</a:t>
            </a:r>
            <a:r>
              <a:rPr lang="en-GB" sz="1600">
                <a:solidFill>
                  <a:srgbClr val="1A1A1A"/>
                </a:solidFill>
                <a:latin typeface="Calibri" pitchFamily="34" charset="0"/>
                <a:ea typeface="Calibri" pitchFamily="34" charset="-122"/>
                <a:cs typeface="Calibri" pitchFamily="34" charset="-120"/>
              </a:rPr>
              <a:t> PowerPoint</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t>
            </a:r>
            <a:r>
              <a:rPr lang="en-GB" sz="1300" i="1">
                <a:solidFill>
                  <a:srgbClr val="555555"/>
                </a:solidFill>
                <a:latin typeface="Calibri" pitchFamily="34" charset="0"/>
                <a:ea typeface="Calibri" pitchFamily="34" charset="-122"/>
                <a:cs typeface="Calibri" pitchFamily="34" charset="-120"/>
              </a:rPr>
              <a:t>Elias Taddese</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25FC0747-E2B5-7571-E3F9-1BD10CE95692}"/>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5" name="Shape 1">
            <a:extLst>
              <a:ext uri="{FF2B5EF4-FFF2-40B4-BE49-F238E27FC236}">
                <a16:creationId xmlns:a16="http://schemas.microsoft.com/office/drawing/2014/main" id="{ADD0A77E-3982-580F-8EB1-1B61E4890B71}"/>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7" name="Text 2">
            <a:extLst>
              <a:ext uri="{FF2B5EF4-FFF2-40B4-BE49-F238E27FC236}">
                <a16:creationId xmlns:a16="http://schemas.microsoft.com/office/drawing/2014/main" id="{94CFB7ED-2F90-26EC-60EA-F028D2993215}"/>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Teams          Presenter: [</a:t>
            </a:r>
            <a:r>
              <a:rPr lang="en-GB" sz="1300" i="1">
                <a:solidFill>
                  <a:srgbClr val="555555"/>
                </a:solidFill>
                <a:latin typeface="Calibri" pitchFamily="34" charset="0"/>
                <a:ea typeface="Calibri" pitchFamily="34" charset="-122"/>
                <a:cs typeface="Calibri" pitchFamily="34" charset="-120"/>
              </a:rPr>
              <a:t>Ruth </a:t>
            </a:r>
            <a:r>
              <a:rPr lang="en-GB" sz="1300" i="1" err="1">
                <a:solidFill>
                  <a:srgbClr val="555555"/>
                </a:solidFill>
                <a:latin typeface="Calibri" pitchFamily="34" charset="0"/>
                <a:ea typeface="Calibri" pitchFamily="34" charset="-122"/>
                <a:cs typeface="Calibri" pitchFamily="34" charset="-120"/>
              </a:rPr>
              <a:t>Ajayi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2544594</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9" name="Shape 3">
            <a:extLst>
              <a:ext uri="{FF2B5EF4-FFF2-40B4-BE49-F238E27FC236}">
                <a16:creationId xmlns:a16="http://schemas.microsoft.com/office/drawing/2014/main" id="{783EBFC9-39BB-1676-E07C-25072E01132A}"/>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11" name="Text 4">
            <a:extLst>
              <a:ext uri="{FF2B5EF4-FFF2-40B4-BE49-F238E27FC236}">
                <a16:creationId xmlns:a16="http://schemas.microsoft.com/office/drawing/2014/main" id="{5AE6505D-8DEC-BD0D-CA5C-1A982A46DB62}"/>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500"/>
          </a:p>
        </p:txBody>
      </p:sp>
      <p:sp>
        <p:nvSpPr>
          <p:cNvPr id="13" name="Shape 5">
            <a:extLst>
              <a:ext uri="{FF2B5EF4-FFF2-40B4-BE49-F238E27FC236}">
                <a16:creationId xmlns:a16="http://schemas.microsoft.com/office/drawing/2014/main" id="{60C5EF0B-0734-F5D5-BEBB-BD4A7427A41C}"/>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15" name="Text 6">
            <a:extLst>
              <a:ext uri="{FF2B5EF4-FFF2-40B4-BE49-F238E27FC236}">
                <a16:creationId xmlns:a16="http://schemas.microsoft.com/office/drawing/2014/main" id="{96B814E2-1EE6-0001-4D7C-30EB08808167}"/>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4" name="TextBox 3">
            <a:extLst>
              <a:ext uri="{FF2B5EF4-FFF2-40B4-BE49-F238E27FC236}">
                <a16:creationId xmlns:a16="http://schemas.microsoft.com/office/drawing/2014/main" id="{C9FCF91E-0777-B055-4CE6-9360894D04D2}"/>
              </a:ext>
            </a:extLst>
          </p:cNvPr>
          <p:cNvSpPr txBox="1"/>
          <p:nvPr/>
        </p:nvSpPr>
        <p:spPr>
          <a:xfrm>
            <a:off x="411480" y="881134"/>
            <a:ext cx="8732520" cy="3754874"/>
          </a:xfrm>
          <a:prstGeom prst="rect">
            <a:avLst/>
          </a:prstGeom>
          <a:noFill/>
        </p:spPr>
        <p:txBody>
          <a:bodyPr wrap="square">
            <a:spAutoFit/>
          </a:bodyPr>
          <a:lstStyle/>
          <a:p>
            <a:pPr marL="0" marR="0">
              <a:buNone/>
            </a:pPr>
            <a:br>
              <a:rPr lang="en-GB" sz="1400" b="0" i="0" dirty="0">
                <a:effectLst/>
                <a:latin typeface="UICTFontTextStyleBody"/>
              </a:rPr>
            </a:br>
            <a:endParaRPr lang="en-GB" sz="1400" b="0" i="0" dirty="0">
              <a:effectLst/>
              <a:latin typeface="UICTFontTextStyleBody"/>
            </a:endParaRPr>
          </a:p>
          <a:p>
            <a:pPr marL="0" marR="0">
              <a:buNone/>
            </a:pPr>
            <a:r>
              <a:rPr lang="en-GB" sz="1400" b="0" i="0" dirty="0">
                <a:effectLst/>
                <a:latin typeface="UICTFontTextStyleBody"/>
              </a:rPr>
              <a:t>• The task: Riverdale has rotating shifts on the two buildings, which is why the carers, senior carers, nurses, and</a:t>
            </a:r>
            <a:endParaRPr lang="en-GB" sz="1400" dirty="0">
              <a:effectLst/>
              <a:latin typeface=".AppleSystemUIFont"/>
            </a:endParaRPr>
          </a:p>
          <a:p>
            <a:pPr marL="0" marR="0">
              <a:buNone/>
            </a:pPr>
            <a:r>
              <a:rPr lang="en-GB" sz="1400" b="0" i="0" dirty="0">
                <a:effectLst/>
                <a:latin typeface="UICTFontTextStyleBody"/>
              </a:rPr>
              <a:t>the administration staff require quick and reliable updates on shifts, resident alerts, rota changes, and urgent</a:t>
            </a:r>
            <a:endParaRPr lang="en-GB" sz="1400" dirty="0">
              <a:effectLst/>
              <a:latin typeface=".AppleSystemUIFont"/>
            </a:endParaRPr>
          </a:p>
          <a:p>
            <a:pPr marL="0" marR="0">
              <a:buNone/>
            </a:pPr>
            <a:r>
              <a:rPr lang="en-GB" sz="1400" b="0" i="0" dirty="0">
                <a:effectLst/>
                <a:latin typeface="UICTFontTextStyleBody"/>
              </a:rPr>
              <a:t>messages, which currently are found on different phones, texts, and paper notes.</a:t>
            </a:r>
            <a:endParaRPr lang="en-GB" sz="1400" dirty="0">
              <a:effectLst/>
              <a:latin typeface=".AppleSystemUIFont"/>
            </a:endParaRPr>
          </a:p>
          <a:p>
            <a:pPr marL="0" marR="0">
              <a:buNone/>
            </a:pPr>
            <a:r>
              <a:rPr lang="en-GB" sz="1400" b="0" i="0" dirty="0">
                <a:effectLst/>
                <a:latin typeface="UICTFontTextStyleBody"/>
              </a:rPr>
              <a:t>• Why Teams: Teams provides each shift team with a safe chat, channels and calls, instead of the informal</a:t>
            </a:r>
            <a:endParaRPr lang="en-GB" sz="1400" dirty="0">
              <a:effectLst/>
              <a:latin typeface=".AppleSystemUIFont"/>
            </a:endParaRPr>
          </a:p>
          <a:p>
            <a:pPr marL="0" marR="0">
              <a:buNone/>
            </a:pPr>
            <a:r>
              <a:rPr lang="en-GB" sz="1400" b="0" i="0" dirty="0">
                <a:effectLst/>
                <a:latin typeface="UICTFontTextStyleBody"/>
              </a:rPr>
              <a:t>combination of personal calls and messaging apps that NHS services deemed unsustainable to use when</a:t>
            </a:r>
            <a:endParaRPr lang="en-GB" sz="1400" dirty="0">
              <a:effectLst/>
              <a:latin typeface=".AppleSystemUIFont"/>
            </a:endParaRPr>
          </a:p>
          <a:p>
            <a:pPr marL="0" marR="0">
              <a:buNone/>
            </a:pPr>
            <a:r>
              <a:rPr lang="en-GB" sz="1400" b="0" i="0" dirty="0">
                <a:effectLst/>
                <a:latin typeface="UICTFontTextStyleBody"/>
              </a:rPr>
              <a:t>urgent, time-critical work was required (Digital Health, 2021).</a:t>
            </a:r>
            <a:endParaRPr lang="en-GB" sz="1400" dirty="0">
              <a:effectLst/>
              <a:latin typeface=".AppleSystemUIFont"/>
            </a:endParaRPr>
          </a:p>
          <a:p>
            <a:pPr marL="0" marR="0">
              <a:buNone/>
            </a:pPr>
            <a:r>
              <a:rPr lang="en-GB" sz="1400" b="0" i="0" dirty="0">
                <a:effectLst/>
                <a:latin typeface="UICTFontTextStyleBody"/>
              </a:rPr>
              <a:t>• How it helps: Each building has separate channels that display the handover notes and alert of residents to</a:t>
            </a:r>
            <a:endParaRPr lang="en-GB" sz="1400" dirty="0">
              <a:effectLst/>
              <a:latin typeface=".AppleSystemUIFont"/>
            </a:endParaRPr>
          </a:p>
          <a:p>
            <a:pPr marL="0" marR="0">
              <a:buNone/>
            </a:pPr>
            <a:r>
              <a:rPr lang="en-GB" sz="1400" b="0" i="0" dirty="0">
                <a:effectLst/>
                <a:latin typeface="UICTFontTextStyleBody"/>
              </a:rPr>
              <a:t>the appropriate team; the carers without a desk can message colleagues instantly via the mobile app, and the</a:t>
            </a:r>
            <a:endParaRPr lang="en-GB" sz="1400" dirty="0">
              <a:effectLst/>
              <a:latin typeface=".AppleSystemUIFont"/>
            </a:endParaRPr>
          </a:p>
          <a:p>
            <a:pPr marL="0" marR="0">
              <a:buNone/>
            </a:pPr>
            <a:r>
              <a:rPr lang="en-GB" sz="1400" b="0" i="0" dirty="0">
                <a:effectLst/>
                <a:latin typeface="UICTFontTextStyleBody"/>
              </a:rPr>
              <a:t>chat history is searchable, so the information is never lost between shifts (Microsoft, 2025).</a:t>
            </a:r>
            <a:endParaRPr lang="en-GB" sz="1400" dirty="0">
              <a:effectLst/>
              <a:latin typeface=".AppleSystemUIFont"/>
            </a:endParaRPr>
          </a:p>
          <a:p>
            <a:pPr marL="0" marR="0">
              <a:buNone/>
            </a:pPr>
            <a:r>
              <a:rPr lang="en-GB" sz="1400" b="0" i="0" dirty="0">
                <a:effectLst/>
                <a:latin typeface="UICTFontTextStyleBody"/>
              </a:rPr>
              <a:t>• Advantages: Teams is safe and connected to Outlook, Word and Excel, so the rotas and care notes could be</a:t>
            </a:r>
            <a:endParaRPr lang="en-GB" sz="1400" dirty="0">
              <a:effectLst/>
              <a:latin typeface=".AppleSystemUIFont"/>
            </a:endParaRPr>
          </a:p>
          <a:p>
            <a:pPr marL="0" marR="0">
              <a:buNone/>
            </a:pPr>
            <a:r>
              <a:rPr lang="en-GB" sz="1400" b="0" i="0" dirty="0">
                <a:effectLst/>
                <a:latin typeface="UICTFontTextStyleBody"/>
              </a:rPr>
              <a:t>shared at the same platform as messaging, so the same tasks would not be done in two buildings (Resonate</a:t>
            </a:r>
            <a:endParaRPr lang="en-GB" sz="1400" dirty="0">
              <a:effectLst/>
              <a:latin typeface=".AppleSystemUIFont"/>
            </a:endParaRPr>
          </a:p>
          <a:p>
            <a:pPr marL="0" marR="0">
              <a:buNone/>
            </a:pPr>
            <a:r>
              <a:rPr lang="en-GB" sz="1400" b="0" i="0" dirty="0">
                <a:effectLst/>
                <a:latin typeface="UICTFontTextStyleBody"/>
              </a:rPr>
              <a:t>UCC, 2021).</a:t>
            </a:r>
            <a:endParaRPr lang="en-GB" sz="1400" dirty="0">
              <a:effectLst/>
              <a:latin typeface=".AppleSystemUIFont"/>
            </a:endParaRPr>
          </a:p>
          <a:p>
            <a:pPr marL="0" marR="0">
              <a:buNone/>
            </a:pPr>
            <a:r>
              <a:rPr lang="en-GB" sz="1400" b="0" i="0" dirty="0">
                <a:effectLst/>
                <a:latin typeface="UICTFontTextStyleBody"/>
              </a:rPr>
              <a:t>• Limitations: Both buildings and staff should have reliable Wi-Fi, and staff members should feel comfortable</a:t>
            </a:r>
            <a:endParaRPr lang="en-GB" sz="1400" dirty="0">
              <a:effectLst/>
              <a:latin typeface=".AppleSystemUIFont"/>
            </a:endParaRPr>
          </a:p>
          <a:p>
            <a:pPr marL="0" marR="0">
              <a:buNone/>
            </a:pPr>
            <a:r>
              <a:rPr lang="en-GB" sz="1400" b="0" i="0" dirty="0">
                <a:effectLst/>
                <a:latin typeface="UICTFontTextStyleBody"/>
              </a:rPr>
              <a:t>using digital tools because care staff might require specific training and constant assistance to use new tools</a:t>
            </a:r>
            <a:endParaRPr lang="en-GB" sz="1400" dirty="0">
              <a:effectLst/>
              <a:latin typeface=".AppleSystemUIFont"/>
            </a:endParaRPr>
          </a:p>
          <a:p>
            <a:pPr marL="0" marR="0">
              <a:buNone/>
            </a:pPr>
            <a:r>
              <a:rPr lang="en-GB" sz="1400" b="0" i="0" dirty="0">
                <a:effectLst/>
                <a:latin typeface="UICTFontTextStyleBody"/>
              </a:rPr>
              <a:t>and platforms efficiently (Johnston et al., 2022).</a:t>
            </a:r>
            <a:endParaRPr lang="en-GB" sz="1400" dirty="0">
              <a:effectLst/>
              <a:latin typeface=".AppleSystemUIFont"/>
            </a:endParaRPr>
          </a:p>
        </p:txBody>
      </p:sp>
    </p:spTree>
    <p:extLst>
      <p:ext uri="{BB962C8B-B14F-4D97-AF65-F5344CB8AC3E}">
        <p14:creationId xmlns:p14="http://schemas.microsoft.com/office/powerpoint/2010/main" val="169301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38694" y="320911"/>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pic>
        <p:nvPicPr>
          <p:cNvPr id="12" name="Picture 11">
            <a:extLst>
              <a:ext uri="{FF2B5EF4-FFF2-40B4-BE49-F238E27FC236}">
                <a16:creationId xmlns:a16="http://schemas.microsoft.com/office/drawing/2014/main" id="{0E425CBE-27AC-4C47-901F-989E515BC098}"/>
              </a:ext>
            </a:extLst>
          </p:cNvPr>
          <p:cNvPicPr>
            <a:picLocks noChangeAspect="1"/>
          </p:cNvPicPr>
          <p:nvPr/>
        </p:nvPicPr>
        <p:blipFill>
          <a:blip r:embed="rId3"/>
          <a:stretch>
            <a:fillRect/>
          </a:stretch>
        </p:blipFill>
        <p:spPr>
          <a:xfrm>
            <a:off x="181656" y="1022578"/>
            <a:ext cx="4905376" cy="556532"/>
          </a:xfrm>
          <a:prstGeom prst="rect">
            <a:avLst/>
          </a:prstGeom>
        </p:spPr>
      </p:pic>
      <p:pic>
        <p:nvPicPr>
          <p:cNvPr id="13" name="Picture 12">
            <a:extLst>
              <a:ext uri="{FF2B5EF4-FFF2-40B4-BE49-F238E27FC236}">
                <a16:creationId xmlns:a16="http://schemas.microsoft.com/office/drawing/2014/main" id="{F70929C6-B92D-E372-19EB-2D00D5B26D5E}"/>
              </a:ext>
            </a:extLst>
          </p:cNvPr>
          <p:cNvPicPr>
            <a:picLocks noChangeAspect="1"/>
          </p:cNvPicPr>
          <p:nvPr/>
        </p:nvPicPr>
        <p:blipFill>
          <a:blip r:embed="rId4"/>
          <a:stretch>
            <a:fillRect/>
          </a:stretch>
        </p:blipFill>
        <p:spPr>
          <a:xfrm>
            <a:off x="4557031" y="1011690"/>
            <a:ext cx="4906737" cy="556533"/>
          </a:xfrm>
          <a:prstGeom prst="rect">
            <a:avLst/>
          </a:prstGeom>
        </p:spPr>
      </p:pic>
      <p:pic>
        <p:nvPicPr>
          <p:cNvPr id="14" name="Picture 13">
            <a:extLst>
              <a:ext uri="{FF2B5EF4-FFF2-40B4-BE49-F238E27FC236}">
                <a16:creationId xmlns:a16="http://schemas.microsoft.com/office/drawing/2014/main" id="{30324E55-12D0-6A7C-2A43-08BD7C9CEF1B}"/>
              </a:ext>
            </a:extLst>
          </p:cNvPr>
          <p:cNvPicPr>
            <a:picLocks noChangeAspect="1"/>
          </p:cNvPicPr>
          <p:nvPr/>
        </p:nvPicPr>
        <p:blipFill>
          <a:blip r:embed="rId5"/>
          <a:stretch>
            <a:fillRect/>
          </a:stretch>
        </p:blipFill>
        <p:spPr>
          <a:xfrm>
            <a:off x="51299" y="1381536"/>
            <a:ext cx="4528459" cy="3690257"/>
          </a:xfrm>
          <a:prstGeom prst="rect">
            <a:avLst/>
          </a:prstGeom>
        </p:spPr>
      </p:pic>
      <p:pic>
        <p:nvPicPr>
          <p:cNvPr id="15" name="Picture 14">
            <a:extLst>
              <a:ext uri="{FF2B5EF4-FFF2-40B4-BE49-F238E27FC236}">
                <a16:creationId xmlns:a16="http://schemas.microsoft.com/office/drawing/2014/main" id="{9ED4494F-FB85-587C-A06B-EEA49985633E}"/>
              </a:ext>
            </a:extLst>
          </p:cNvPr>
          <p:cNvPicPr>
            <a:picLocks noChangeAspect="1"/>
          </p:cNvPicPr>
          <p:nvPr/>
        </p:nvPicPr>
        <p:blipFill>
          <a:blip r:embed="rId6"/>
          <a:stretch>
            <a:fillRect/>
          </a:stretch>
        </p:blipFill>
        <p:spPr>
          <a:xfrm>
            <a:off x="4374697" y="1374323"/>
            <a:ext cx="4531176" cy="383721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a:t>
            </a:r>
            <a:r>
              <a:rPr lang="en-GB" sz="1300" i="1">
                <a:solidFill>
                  <a:srgbClr val="555555"/>
                </a:solidFill>
                <a:latin typeface="Calibri" pitchFamily="34" charset="0"/>
                <a:ea typeface="Calibri" pitchFamily="34" charset="-122"/>
                <a:cs typeface="Calibri" pitchFamily="34" charset="-120"/>
              </a:rPr>
              <a:t>Benie Njamen</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2541494</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9" name="Text 4">
            <a:extLst>
              <a:ext uri="{FF2B5EF4-FFF2-40B4-BE49-F238E27FC236}">
                <a16:creationId xmlns:a16="http://schemas.microsoft.com/office/drawing/2014/main" id="{DD5FC56C-F56E-702F-982C-F1D2EEFE9ABF}"/>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FontTx/>
              <a:buChar char="•"/>
            </a:pPr>
            <a:endParaRPr lang="en-US" sz="1400"/>
          </a:p>
        </p:txBody>
      </p:sp>
      <p:sp>
        <p:nvSpPr>
          <p:cNvPr id="6" name="TextBox 5">
            <a:extLst>
              <a:ext uri="{FF2B5EF4-FFF2-40B4-BE49-F238E27FC236}">
                <a16:creationId xmlns:a16="http://schemas.microsoft.com/office/drawing/2014/main" id="{1D6E5224-3418-E719-406B-669769FE060D}"/>
              </a:ext>
            </a:extLst>
          </p:cNvPr>
          <p:cNvSpPr txBox="1"/>
          <p:nvPr/>
        </p:nvSpPr>
        <p:spPr>
          <a:xfrm>
            <a:off x="411480" y="1453896"/>
            <a:ext cx="8462744" cy="2677656"/>
          </a:xfrm>
          <a:prstGeom prst="rect">
            <a:avLst/>
          </a:prstGeom>
          <a:noFill/>
        </p:spPr>
        <p:txBody>
          <a:bodyPr wrap="square" rtlCol="0">
            <a:spAutoFit/>
          </a:bodyPr>
          <a:lstStyle/>
          <a:p>
            <a:pPr marL="285750" indent="-285750" algn="l">
              <a:buFont typeface="Arial" panose="020B0604020202020204" pitchFamily="34" charset="0"/>
              <a:buChar char="•"/>
            </a:pPr>
            <a:r>
              <a:rPr lang="en-GB" sz="1400" dirty="0"/>
              <a:t>Task: staff will need to share care plans and store rotors and policies securely it’s important that these files should be easy for authorise staff, so they are able to access and update when needed</a:t>
            </a:r>
          </a:p>
          <a:p>
            <a:pPr marL="285750" indent="-285750" algn="l">
              <a:buFont typeface="Arial" panose="020B0604020202020204" pitchFamily="34" charset="0"/>
              <a:buChar char="•"/>
            </a:pPr>
            <a:r>
              <a:rPr lang="en-GB" sz="1400" dirty="0"/>
              <a:t>Why one drive: oneDrive let staff access files from different devices and it also provides a secure cloud storage. It’s an all rounder tool that works well with Microsoft teams and Word which makes it easier for staff to work together (Microsoft, 2024)</a:t>
            </a:r>
          </a:p>
          <a:p>
            <a:pPr marL="285750" indent="-285750" algn="l">
              <a:buFont typeface="Arial" panose="020B0604020202020204" pitchFamily="34" charset="0"/>
              <a:buChar char="•"/>
            </a:pPr>
            <a:r>
              <a:rPr lang="en-GB" sz="1400" dirty="0"/>
              <a:t>How it helps: the staff members will be able to access documents from any authorised device. They will be able to share files without sending multiple emails. On OneDrive, the changes are saved automatically so it’s a less chance of confusion and people get the latest version.</a:t>
            </a:r>
          </a:p>
          <a:p>
            <a:pPr marL="285750" indent="-285750" algn="l">
              <a:buFont typeface="Arial" panose="020B0604020202020204" pitchFamily="34" charset="0"/>
              <a:buChar char="•"/>
            </a:pPr>
            <a:r>
              <a:rPr lang="en-GB" sz="1400" dirty="0"/>
              <a:t>Advantages: One Drive is very secure. File sharing is made easier and it has an automatic backup and version history.</a:t>
            </a:r>
          </a:p>
          <a:p>
            <a:pPr marL="285750" indent="-285750" algn="l">
              <a:buFont typeface="Arial" panose="020B0604020202020204" pitchFamily="34" charset="0"/>
              <a:buChar char="•"/>
            </a:pPr>
            <a:r>
              <a:rPr lang="en-GB" sz="1400" dirty="0"/>
              <a:t>Limitations: you need to be connected to the Internet not all staff members will understand how to use it they  may need some training. You must have the correct permissions on to access and share with colleagues.</a:t>
            </a:r>
            <a:endParaRPr lang="en-US" sz="14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79507269-8EBF-E3DC-4692-6B8CD0750FC5}"/>
              </a:ext>
            </a:extLst>
          </p:cNvPr>
          <p:cNvSpPr txBox="1"/>
          <p:nvPr/>
        </p:nvSpPr>
        <p:spPr>
          <a:xfrm>
            <a:off x="3656811" y="1657153"/>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1DE76423-746B-011B-EC6F-4038A2698688}"/>
              </a:ext>
            </a:extLst>
          </p:cNvPr>
          <p:cNvSpPr txBox="1"/>
          <p:nvPr/>
        </p:nvSpPr>
        <p:spPr>
          <a:xfrm>
            <a:off x="297583" y="1508761"/>
            <a:ext cx="3931915" cy="2585323"/>
          </a:xfrm>
          <a:prstGeom prst="rect">
            <a:avLst/>
          </a:prstGeom>
          <a:noFill/>
        </p:spPr>
        <p:txBody>
          <a:bodyPr wrap="square" rtlCol="0">
            <a:spAutoFit/>
          </a:bodyPr>
          <a:lstStyle/>
          <a:p>
            <a:pPr marL="285750" indent="-285750" algn="l">
              <a:buFont typeface="Arial" panose="020B0604020202020204" pitchFamily="34" charset="0"/>
              <a:buChar char="•"/>
            </a:pPr>
            <a:r>
              <a:rPr lang="en-GB" dirty="0"/>
              <a:t>Files are secured safely in one place</a:t>
            </a:r>
          </a:p>
          <a:p>
            <a:pPr marL="285750" indent="-285750" algn="l">
              <a:buFont typeface="Arial" panose="020B0604020202020204" pitchFamily="34" charset="0"/>
              <a:buChar char="•"/>
            </a:pPr>
            <a:r>
              <a:rPr lang="en-GB" dirty="0"/>
              <a:t>Documents can be accessed from different devices</a:t>
            </a:r>
          </a:p>
          <a:p>
            <a:pPr marL="285750" indent="-285750" algn="l">
              <a:buFont typeface="Arial" panose="020B0604020202020204" pitchFamily="34" charset="0"/>
              <a:buChar char="•"/>
            </a:pPr>
            <a:r>
              <a:rPr lang="en-GB" dirty="0"/>
              <a:t>It’s very easy to share care plans, rotors, and policies</a:t>
            </a:r>
          </a:p>
          <a:p>
            <a:pPr marL="285750" indent="-285750" algn="l">
              <a:buFont typeface="Arial" panose="020B0604020202020204" pitchFamily="34" charset="0"/>
              <a:buChar char="•"/>
            </a:pPr>
            <a:r>
              <a:rPr lang="en-GB" dirty="0"/>
              <a:t>It automatically saves work so it can prevent loss of work</a:t>
            </a:r>
          </a:p>
          <a:p>
            <a:pPr marL="285750" indent="-285750" algn="l">
              <a:buFont typeface="Arial" panose="020B0604020202020204" pitchFamily="34" charset="0"/>
              <a:buChar char="•"/>
            </a:pPr>
            <a:r>
              <a:rPr lang="en-GB" dirty="0"/>
              <a:t>The documents can stay in the latest version and staff can access them</a:t>
            </a:r>
          </a:p>
        </p:txBody>
      </p:sp>
      <p:sp>
        <p:nvSpPr>
          <p:cNvPr id="13" name="TextBox 12">
            <a:extLst>
              <a:ext uri="{FF2B5EF4-FFF2-40B4-BE49-F238E27FC236}">
                <a16:creationId xmlns:a16="http://schemas.microsoft.com/office/drawing/2014/main" id="{DD50AA3F-6D51-C748-48D7-7073D5752D60}"/>
              </a:ext>
            </a:extLst>
          </p:cNvPr>
          <p:cNvSpPr txBox="1"/>
          <p:nvPr/>
        </p:nvSpPr>
        <p:spPr>
          <a:xfrm>
            <a:off x="4728655" y="1562879"/>
            <a:ext cx="4141023" cy="2031325"/>
          </a:xfrm>
          <a:prstGeom prst="rect">
            <a:avLst/>
          </a:prstGeom>
          <a:noFill/>
        </p:spPr>
        <p:txBody>
          <a:bodyPr wrap="square" rtlCol="0">
            <a:spAutoFit/>
          </a:bodyPr>
          <a:lstStyle/>
          <a:p>
            <a:pPr marL="285750" indent="-285750" algn="l">
              <a:buFont typeface="Arial" panose="020B0604020202020204" pitchFamily="34" charset="0"/>
              <a:buChar char="•"/>
            </a:pPr>
            <a:r>
              <a:rPr lang="en-GB" dirty="0"/>
              <a:t>An internet connection is needed</a:t>
            </a:r>
          </a:p>
          <a:p>
            <a:pPr marL="285750" indent="-285750" algn="l">
              <a:buFont typeface="Arial" panose="020B0604020202020204" pitchFamily="34" charset="0"/>
              <a:buChar char="•"/>
            </a:pPr>
            <a:r>
              <a:rPr lang="en-GB" dirty="0"/>
              <a:t>Incorrect permissions can disturb staff accessing files</a:t>
            </a:r>
          </a:p>
          <a:p>
            <a:pPr marL="285750" indent="-285750" algn="l">
              <a:buFont typeface="Arial" panose="020B0604020202020204" pitchFamily="34" charset="0"/>
              <a:buChar char="•"/>
            </a:pPr>
            <a:r>
              <a:rPr lang="en-GB" dirty="0"/>
              <a:t>Storage is limited dependent on the Microsoft 365 plan </a:t>
            </a:r>
          </a:p>
          <a:p>
            <a:pPr marL="285750" indent="-285750" algn="l">
              <a:buFont typeface="Arial" panose="020B0604020202020204" pitchFamily="34" charset="0"/>
              <a:buChar char="•"/>
            </a:pPr>
            <a:r>
              <a:rPr lang="en-GB" dirty="0"/>
              <a:t>Can face syncing problems which will delay updates</a:t>
            </a:r>
            <a:endParaRPr lang="en-US" dirty="0"/>
          </a:p>
        </p:txBody>
      </p:sp>
    </p:spTree>
    <p:extLst>
      <p:ext uri="{BB962C8B-B14F-4D97-AF65-F5344CB8AC3E}">
        <p14:creationId xmlns:p14="http://schemas.microsoft.com/office/powerpoint/2010/main" val="39192521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0">
            <a:extLst>
              <a:ext uri="{FF2B5EF4-FFF2-40B4-BE49-F238E27FC236}">
                <a16:creationId xmlns:a16="http://schemas.microsoft.com/office/drawing/2014/main" id="{BD6046AC-E147-BE99-DFAA-264E4EE672A3}"/>
              </a:ext>
            </a:extLst>
          </p:cNvPr>
          <p:cNvSpPr/>
          <p:nvPr/>
        </p:nvSpPr>
        <p:spPr>
          <a:xfrm>
            <a:off x="411480" y="203454"/>
            <a:ext cx="8321040" cy="777240"/>
          </a:xfrm>
          <a:prstGeom prst="rect">
            <a:avLst/>
          </a:prstGeom>
          <a:noFill/>
          <a:ln/>
        </p:spPr>
        <p:txBody>
          <a:bodyPr wrap="square" lIns="0" tIns="0" rIns="0" bIns="0" rtlCol="0" anchor="b"/>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12" name="Shape 1">
            <a:extLst>
              <a:ext uri="{FF2B5EF4-FFF2-40B4-BE49-F238E27FC236}">
                <a16:creationId xmlns:a16="http://schemas.microsoft.com/office/drawing/2014/main" id="{E48C732D-072A-B1C0-43D6-14BAC01C200F}"/>
              </a:ext>
            </a:extLst>
          </p:cNvPr>
          <p:cNvSpPr/>
          <p:nvPr/>
        </p:nvSpPr>
        <p:spPr>
          <a:xfrm>
            <a:off x="411480" y="1008126"/>
            <a:ext cx="8321040" cy="0"/>
          </a:xfrm>
          <a:prstGeom prst="line">
            <a:avLst/>
          </a:prstGeom>
          <a:noFill/>
          <a:ln w="19050">
            <a:solidFill>
              <a:srgbClr val="1A1A1A"/>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Text 2">
            <a:extLst>
              <a:ext uri="{FF2B5EF4-FFF2-40B4-BE49-F238E27FC236}">
                <a16:creationId xmlns:a16="http://schemas.microsoft.com/office/drawing/2014/main" id="{3981B81E-17AD-09C5-518C-28F0E8EE893D}"/>
              </a:ext>
            </a:extLst>
          </p:cNvPr>
          <p:cNvSpPr/>
          <p:nvPr/>
        </p:nvSpPr>
        <p:spPr>
          <a:xfrm>
            <a:off x="411480" y="1053846"/>
            <a:ext cx="8321040"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Word          Presenter: [</a:t>
            </a:r>
            <a:r>
              <a:rPr lang="en-GB" sz="1300" i="1">
                <a:solidFill>
                  <a:srgbClr val="555555"/>
                </a:solidFill>
                <a:latin typeface="Calibri" pitchFamily="34" charset="0"/>
                <a:ea typeface="Calibri" pitchFamily="34" charset="-122"/>
                <a:cs typeface="Calibri" pitchFamily="34" charset="-120"/>
              </a:rPr>
              <a:t>Anna </a:t>
            </a:r>
            <a:r>
              <a:rPr lang="en-GB" sz="1300" i="1" err="1">
                <a:solidFill>
                  <a:srgbClr val="555555"/>
                </a:solidFill>
                <a:latin typeface="Calibri" pitchFamily="34" charset="0"/>
                <a:ea typeface="Calibri" pitchFamily="34" charset="-122"/>
                <a:cs typeface="Calibri" pitchFamily="34" charset="-120"/>
              </a:rPr>
              <a:t>Dobrowolska</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2544939</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16" name="Shape 3">
            <a:extLst>
              <a:ext uri="{FF2B5EF4-FFF2-40B4-BE49-F238E27FC236}">
                <a16:creationId xmlns:a16="http://schemas.microsoft.com/office/drawing/2014/main" id="{A9397B93-3F24-B94F-33CF-AD5A379B1C9A}"/>
              </a:ext>
            </a:extLst>
          </p:cNvPr>
          <p:cNvSpPr/>
          <p:nvPr/>
        </p:nvSpPr>
        <p:spPr>
          <a:xfrm>
            <a:off x="411480" y="1373886"/>
            <a:ext cx="8321040" cy="0"/>
          </a:xfrm>
          <a:prstGeom prst="line">
            <a:avLst/>
          </a:prstGeom>
          <a:noFill/>
          <a:ln w="6350">
            <a:solidFill>
              <a:srgbClr val="CCCCC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Text 4">
            <a:extLst>
              <a:ext uri="{FF2B5EF4-FFF2-40B4-BE49-F238E27FC236}">
                <a16:creationId xmlns:a16="http://schemas.microsoft.com/office/drawing/2014/main" id="{5AF902DC-61DF-FAFE-DAD3-0047A08FA533}"/>
              </a:ext>
            </a:extLst>
          </p:cNvPr>
          <p:cNvSpPr/>
          <p:nvPr/>
        </p:nvSpPr>
        <p:spPr>
          <a:xfrm>
            <a:off x="487680" y="1182297"/>
            <a:ext cx="8321040" cy="3429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endParaRPr lang="en-US" sz="1500">
              <a:solidFill>
                <a:srgbClr val="C0392B"/>
              </a:solidFill>
              <a:ea typeface="Calibri"/>
              <a:cs typeface="Calibri"/>
            </a:endParaRPr>
          </a:p>
          <a:p>
            <a:pPr>
              <a:buSzPct val="100000"/>
            </a:pPr>
            <a:endParaRPr lang="en-US" sz="1500">
              <a:solidFill>
                <a:srgbClr val="C0392B"/>
              </a:solidFill>
              <a:latin typeface="Calibri"/>
              <a:ea typeface="Calibri"/>
              <a:cs typeface="Calibri"/>
            </a:endParaRPr>
          </a:p>
        </p:txBody>
      </p:sp>
      <p:sp>
        <p:nvSpPr>
          <p:cNvPr id="20" name="Shape 5">
            <a:extLst>
              <a:ext uri="{FF2B5EF4-FFF2-40B4-BE49-F238E27FC236}">
                <a16:creationId xmlns:a16="http://schemas.microsoft.com/office/drawing/2014/main" id="{851D142F-A21A-244D-A8DB-059718278E32}"/>
              </a:ext>
            </a:extLst>
          </p:cNvPr>
          <p:cNvSpPr/>
          <p:nvPr/>
        </p:nvSpPr>
        <p:spPr>
          <a:xfrm rot="10680000" flipV="1">
            <a:off x="-190177" y="6090717"/>
            <a:ext cx="8800012" cy="1363980"/>
          </a:xfrm>
          <a:prstGeom prst="rect">
            <a:avLst/>
          </a:prstGeom>
          <a:solidFill>
            <a:srgbClr val="F2F2F2"/>
          </a:solidFill>
          <a:ln w="6350">
            <a:solidFill>
              <a:srgbClr val="CCCCC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2" name="Text 6">
            <a:extLst>
              <a:ext uri="{FF2B5EF4-FFF2-40B4-BE49-F238E27FC236}">
                <a16:creationId xmlns:a16="http://schemas.microsoft.com/office/drawing/2014/main" id="{1E890280-A55F-B670-C667-088324578279}"/>
              </a:ext>
            </a:extLst>
          </p:cNvPr>
          <p:cNvSpPr/>
          <p:nvPr/>
        </p:nvSpPr>
        <p:spPr>
          <a:xfrm>
            <a:off x="579120" y="4391841"/>
            <a:ext cx="813816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3" name="TextBox 2">
            <a:extLst>
              <a:ext uri="{FF2B5EF4-FFF2-40B4-BE49-F238E27FC236}">
                <a16:creationId xmlns:a16="http://schemas.microsoft.com/office/drawing/2014/main" id="{5DE434A1-B043-A9E9-2F74-0A7185ED4B05}"/>
              </a:ext>
            </a:extLst>
          </p:cNvPr>
          <p:cNvSpPr txBox="1"/>
          <p:nvPr/>
        </p:nvSpPr>
        <p:spPr>
          <a:xfrm>
            <a:off x="624115" y="1394276"/>
            <a:ext cx="810259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ea typeface="Calibri" panose="020F0502020204030204"/>
                <a:cs typeface="Calibri" panose="020F0502020204030204"/>
              </a:rPr>
              <a:t>Documentation is used by staff to document the health condition of the resident, medication given, and any change that occurs. This ensures that there is coordination among the staff to ensure the safety of the resident.</a:t>
            </a:r>
          </a:p>
          <a:p>
            <a:pPr marL="285750" indent="-285750">
              <a:buFont typeface="Arial"/>
              <a:buChar char="•"/>
            </a:pPr>
            <a:r>
              <a:rPr lang="en-GB" sz="1400" dirty="0">
                <a:ea typeface="Calibri" panose="020F0502020204030204"/>
                <a:cs typeface="Calibri" panose="020F0502020204030204"/>
              </a:rPr>
              <a:t>Microsoft is sustainable as it can be used since it will enable employees to develop professional and standard care records by the use of templates. The software will also help in the checking of spelling, formatting, and distribution of documents.</a:t>
            </a:r>
          </a:p>
          <a:p>
            <a:pPr marL="285750" indent="-285750">
              <a:buFont typeface="Arial"/>
              <a:buChar char="•"/>
            </a:pPr>
            <a:r>
              <a:rPr lang="en-GB" sz="1400" dirty="0">
                <a:ea typeface="Calibri" panose="020F0502020204030204"/>
                <a:cs typeface="Calibri" panose="020F0502020204030204"/>
              </a:rPr>
              <a:t>Microsoft word improves efficiency and communication as it makes work easy for people working in riverdale because it will help them draft information on how they will attend to their patients. The program will enable communication amongst themself and resident.</a:t>
            </a:r>
          </a:p>
          <a:p>
            <a:pPr marL="285750" indent="-285750">
              <a:buFont typeface="Arial"/>
              <a:buChar char="•"/>
            </a:pPr>
            <a:r>
              <a:rPr lang="en-GB" sz="1400" dirty="0">
                <a:ea typeface="Calibri" panose="020F0502020204030204"/>
                <a:cs typeface="Calibri" panose="020F0502020204030204"/>
              </a:rPr>
              <a:t>The limitations would be it requiring staff training to use all features correctly along with Microsoft 365 license costs money with internet needed.</a:t>
            </a:r>
          </a:p>
          <a:p>
            <a:pPr marL="285750" indent="-285750">
              <a:buFont typeface="Arial"/>
              <a:buChar char="•"/>
            </a:pPr>
            <a:endParaRPr lang="en-GB" sz="1400" dirty="0">
              <a:ea typeface="Calibri" panose="020F0502020204030204"/>
              <a:cs typeface="Calibri" panose="020F0502020204030204"/>
            </a:endParaRPr>
          </a:p>
        </p:txBody>
      </p:sp>
    </p:spTree>
    <p:extLst>
      <p:ext uri="{BB962C8B-B14F-4D97-AF65-F5344CB8AC3E}">
        <p14:creationId xmlns:p14="http://schemas.microsoft.com/office/powerpoint/2010/main" val="1052755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2" name="TextBox 11">
            <a:extLst>
              <a:ext uri="{FF2B5EF4-FFF2-40B4-BE49-F238E27FC236}">
                <a16:creationId xmlns:a16="http://schemas.microsoft.com/office/drawing/2014/main" id="{782DFCBF-505C-E578-7B7D-B3607054DD1F}"/>
              </a:ext>
            </a:extLst>
          </p:cNvPr>
          <p:cNvSpPr txBox="1"/>
          <p:nvPr/>
        </p:nvSpPr>
        <p:spPr>
          <a:xfrm>
            <a:off x="457200" y="1733549"/>
            <a:ext cx="38481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Calibri" panose="020F0502020204030204"/>
                <a:cs typeface="Calibri" panose="020F0502020204030204"/>
              </a:rPr>
              <a:t>Quick to prepare and modify care documentation.</a:t>
            </a:r>
          </a:p>
          <a:p>
            <a:pPr marL="285750" indent="-285750">
              <a:buFont typeface="Arial"/>
              <a:buChar char="•"/>
            </a:pPr>
            <a:r>
              <a:rPr lang="en-GB">
                <a:ea typeface="Calibri" panose="020F0502020204030204"/>
                <a:cs typeface="Calibri" panose="020F0502020204030204"/>
              </a:rPr>
              <a:t>Templates increase efficiency.</a:t>
            </a:r>
          </a:p>
          <a:p>
            <a:pPr marL="285750" indent="-285750">
              <a:buFont typeface="Arial"/>
              <a:buChar char="•"/>
            </a:pPr>
            <a:r>
              <a:rPr lang="en-GB">
                <a:ea typeface="Calibri" panose="020F0502020204030204"/>
                <a:cs typeface="Calibri" panose="020F0502020204030204"/>
              </a:rPr>
              <a:t>Spell check ensures accuracy.</a:t>
            </a:r>
          </a:p>
          <a:p>
            <a:pPr marL="285750" indent="-285750">
              <a:buFont typeface="Arial"/>
              <a:buChar char="•"/>
            </a:pPr>
            <a:r>
              <a:rPr lang="en-GB">
                <a:ea typeface="Calibri" panose="020F0502020204030204"/>
                <a:cs typeface="Calibri" panose="020F0502020204030204"/>
              </a:rPr>
              <a:t>Documentation may be shared safely using one drive or share point.</a:t>
            </a:r>
          </a:p>
          <a:p>
            <a:pPr marL="285750" indent="-285750">
              <a:buFont typeface="Arial"/>
              <a:buChar char="•"/>
            </a:pPr>
            <a:r>
              <a:rPr lang="en-GB">
                <a:ea typeface="Calibri" panose="020F0502020204030204"/>
                <a:cs typeface="Calibri" panose="020F0502020204030204"/>
              </a:rPr>
              <a:t>Track changes fosters collaboration</a:t>
            </a:r>
          </a:p>
        </p:txBody>
      </p:sp>
      <p:sp>
        <p:nvSpPr>
          <p:cNvPr id="13" name="TextBox 12">
            <a:extLst>
              <a:ext uri="{FF2B5EF4-FFF2-40B4-BE49-F238E27FC236}">
                <a16:creationId xmlns:a16="http://schemas.microsoft.com/office/drawing/2014/main" id="{5432B300-15F8-7441-37C2-0382754A1A93}"/>
              </a:ext>
            </a:extLst>
          </p:cNvPr>
          <p:cNvSpPr txBox="1"/>
          <p:nvPr/>
        </p:nvSpPr>
        <p:spPr>
          <a:xfrm>
            <a:off x="4857750" y="1695450"/>
            <a:ext cx="39052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Calibri" panose="020F0502020204030204"/>
                <a:cs typeface="Calibri" panose="020F0502020204030204"/>
              </a:rPr>
              <a:t>Staff training is required. </a:t>
            </a:r>
          </a:p>
          <a:p>
            <a:pPr marL="285750" indent="-285750">
              <a:buFont typeface="Arial"/>
              <a:buChar char="•"/>
            </a:pPr>
            <a:r>
              <a:rPr lang="en-GB">
                <a:ea typeface="Calibri" panose="020F0502020204030204"/>
                <a:cs typeface="Calibri" panose="020F0502020204030204"/>
              </a:rPr>
              <a:t>Not as appropriate as dedicated patient record management software.</a:t>
            </a:r>
          </a:p>
          <a:p>
            <a:pPr marL="285750" indent="-285750">
              <a:buFont typeface="Arial"/>
              <a:buChar char="•"/>
            </a:pPr>
            <a:r>
              <a:rPr lang="en-GB">
                <a:ea typeface="Calibri" panose="020F0502020204030204"/>
                <a:cs typeface="Calibri" panose="020F0502020204030204"/>
              </a:rPr>
              <a:t>License costs of Microsoft 365.</a:t>
            </a:r>
          </a:p>
          <a:p>
            <a:pPr marL="285750" indent="-285750">
              <a:buFont typeface="Arial"/>
              <a:buChar char="•"/>
            </a:pPr>
            <a:r>
              <a:rPr lang="en-GB">
                <a:ea typeface="Calibri" panose="020F0502020204030204"/>
                <a:cs typeface="Calibri" panose="020F0502020204030204"/>
              </a:rPr>
              <a:t>Internet connection is required to use cloud services .</a:t>
            </a: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2961832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Excel          Presenter: [</a:t>
            </a:r>
            <a:r>
              <a:rPr lang="en-GB" sz="1300" i="1" err="1">
                <a:solidFill>
                  <a:srgbClr val="555555"/>
                </a:solidFill>
                <a:latin typeface="Calibri" pitchFamily="34" charset="0"/>
                <a:ea typeface="Calibri" pitchFamily="34" charset="-122"/>
                <a:cs typeface="Calibri" pitchFamily="34" charset="-120"/>
              </a:rPr>
              <a:t>Biodun</a:t>
            </a:r>
            <a:r>
              <a:rPr lang="en-GB" sz="1300" i="1">
                <a:solidFill>
                  <a:srgbClr val="555555"/>
                </a:solidFill>
                <a:latin typeface="Calibri" pitchFamily="34" charset="0"/>
                <a:ea typeface="Calibri" pitchFamily="34" charset="-122"/>
                <a:cs typeface="Calibri" pitchFamily="34" charset="-120"/>
              </a:rPr>
              <a:t> </a:t>
            </a:r>
            <a:r>
              <a:rPr lang="en-GB" sz="1300" i="1" err="1">
                <a:solidFill>
                  <a:srgbClr val="555555"/>
                </a:solidFill>
                <a:latin typeface="Calibri" pitchFamily="34" charset="0"/>
                <a:ea typeface="Calibri" pitchFamily="34" charset="-122"/>
                <a:cs typeface="Calibri" pitchFamily="34" charset="-120"/>
              </a:rPr>
              <a:t>Abdullahi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2539408</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GB" sz="1500" dirty="0">
                <a:ea typeface="Calibri"/>
                <a:cs typeface="Calibri"/>
              </a:rPr>
              <a:t>Staff scheduling includes planning and organising shifts to make sure the nursing home has enough staff to provide safe care at all times</a:t>
            </a:r>
          </a:p>
          <a:p>
            <a:pPr marL="342900" indent="-342900">
              <a:buSzPct val="100000"/>
              <a:buChar char="•"/>
            </a:pPr>
            <a:r>
              <a:rPr lang="en-GB" sz="1500" dirty="0">
                <a:ea typeface="Calibri"/>
                <a:cs typeface="Calibri"/>
              </a:rPr>
              <a:t>Microsoft Excel can be a good choice because it’s included with the Microsoft 365 package so they wouldn’t be any extra course and it can also help customise for different shifts and staff roles while helping Riverdale meet CQC and UK working time requirements	</a:t>
            </a:r>
            <a:endParaRPr lang="en-US" sz="1500" dirty="0">
              <a:ea typeface="Calibri"/>
              <a:cs typeface="Calibri"/>
            </a:endParaRPr>
          </a:p>
          <a:p>
            <a:pPr marL="342900" indent="-342900">
              <a:buSzPct val="100000"/>
              <a:buChar char="•"/>
            </a:pPr>
            <a:r>
              <a:rPr lang="en-US" sz="1500" dirty="0">
                <a:latin typeface="Calibri"/>
                <a:ea typeface="Calibri"/>
                <a:cs typeface="Calibri"/>
              </a:rPr>
              <a:t>It improves efficiency by replacing slow, error-prone paper-based system, with a structured ,automated tools. It also automatically calculate hours and also flag overtime and reducing mistakes.</a:t>
            </a:r>
          </a:p>
          <a:p>
            <a:pPr marL="342900" indent="-342900">
              <a:buSzPct val="100000"/>
              <a:buChar char="•"/>
            </a:pPr>
            <a:r>
              <a:rPr lang="en-US" sz="1500" dirty="0">
                <a:latin typeface="Calibri"/>
                <a:ea typeface="Calibri"/>
                <a:cs typeface="Calibri"/>
              </a:rPr>
              <a:t>Microsoft </a:t>
            </a:r>
            <a:r>
              <a:rPr lang="en-US" sz="1500" dirty="0" err="1">
                <a:latin typeface="Calibri"/>
                <a:ea typeface="Calibri"/>
                <a:cs typeface="Calibri"/>
              </a:rPr>
              <a:t>Excell</a:t>
            </a:r>
            <a:r>
              <a:rPr lang="en-US" sz="1500" dirty="0">
                <a:latin typeface="Calibri"/>
                <a:ea typeface="Calibri"/>
                <a:cs typeface="Calibri"/>
              </a:rPr>
              <a:t> offers a practical cost effective and flexible solutions for staff scheduling, It is readily available and easy to use, it also reduce manual work, providing clear information.(Gov .</a:t>
            </a:r>
            <a:r>
              <a:rPr lang="en-US" sz="1500" dirty="0" err="1">
                <a:latin typeface="Calibri"/>
                <a:ea typeface="Calibri"/>
                <a:cs typeface="Calibri"/>
              </a:rPr>
              <a:t>uk,2024</a:t>
            </a:r>
            <a:r>
              <a:rPr lang="en-US" sz="1500" dirty="0">
                <a:latin typeface="Calibri"/>
                <a:ea typeface="Calibri"/>
                <a:cs typeface="Calibri"/>
              </a:rPr>
              <a:t>).</a:t>
            </a:r>
          </a:p>
          <a:p>
            <a:pPr marL="342900" indent="-342900">
              <a:buSzPct val="100000"/>
              <a:buChar char="•"/>
            </a:pPr>
            <a:r>
              <a:rPr lang="en-US" sz="1500" dirty="0">
                <a:latin typeface="Calibri"/>
                <a:ea typeface="Calibri"/>
                <a:cs typeface="Calibri"/>
              </a:rPr>
              <a:t>Raises risks of human errors because it relies on human input, Becomes slow and complex for larger team and also does not link to payroll and HR.(</a:t>
            </a:r>
            <a:r>
              <a:rPr lang="en-US" sz="1500" dirty="0" err="1">
                <a:latin typeface="Calibri"/>
                <a:ea typeface="Calibri"/>
                <a:cs typeface="Calibri"/>
              </a:rPr>
              <a:t>TimeplanGo,2025</a:t>
            </a:r>
            <a:r>
              <a:rPr lang="en-US" sz="1500" dirty="0">
                <a:latin typeface="Calibri"/>
                <a:ea typeface="Calibri"/>
                <a:cs typeface="Calibri"/>
              </a:rPr>
              <a: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dirty="0">
                <a:ea typeface="Calibri"/>
                <a:cs typeface="Calibri"/>
              </a:rPr>
              <a:t>It is cost effective</a:t>
            </a:r>
          </a:p>
          <a:p>
            <a:pPr marL="285750" indent="-285750">
              <a:buFont typeface="Arial" panose="020B0604020202020204" pitchFamily="34" charset="0"/>
              <a:buChar char="•"/>
            </a:pPr>
            <a:r>
              <a:rPr lang="en-US" dirty="0">
                <a:ea typeface="Calibri"/>
                <a:cs typeface="Calibri"/>
              </a:rPr>
              <a:t>Flexible solution</a:t>
            </a:r>
          </a:p>
          <a:p>
            <a:pPr marL="285750" indent="-285750">
              <a:buFont typeface="Arial" panose="020B0604020202020204" pitchFamily="34" charset="0"/>
              <a:buChar char="•"/>
            </a:pPr>
            <a:r>
              <a:rPr lang="en-US" dirty="0">
                <a:ea typeface="Calibri"/>
                <a:cs typeface="Calibri"/>
              </a:rPr>
              <a:t>Transparent updates</a:t>
            </a:r>
          </a:p>
          <a:p>
            <a:pPr marL="285750" indent="-285750">
              <a:buFont typeface="Arial" panose="020B0604020202020204" pitchFamily="34" charset="0"/>
              <a:buChar char="•"/>
            </a:pPr>
            <a:r>
              <a:rPr lang="en-US" dirty="0">
                <a:ea typeface="Calibri"/>
                <a:cs typeface="Calibri"/>
              </a:rPr>
              <a:t>Reduces queries</a:t>
            </a:r>
          </a:p>
          <a:p>
            <a:pPr marL="285750" indent="-285750">
              <a:buFont typeface="Arial" panose="020B0604020202020204" pitchFamily="34" charset="0"/>
              <a:buChar char="•"/>
            </a:pPr>
            <a:r>
              <a:rPr lang="en-US" dirty="0">
                <a:ea typeface="Calibri"/>
                <a:cs typeface="Calibri"/>
              </a:rPr>
              <a:t>One shared files so no </a:t>
            </a:r>
            <a:r>
              <a:rPr lang="en-GB" dirty="0">
                <a:ea typeface="Calibri"/>
                <a:cs typeface="Calibri"/>
              </a:rPr>
              <a:t>misinformation</a:t>
            </a:r>
            <a:endParaRPr lang="en-US" dirty="0">
              <a:ea typeface="Calibri"/>
              <a:cs typeface="Calibri"/>
            </a:endParaRPr>
          </a:p>
          <a:p>
            <a:pPr marL="285750" indent="-285750">
              <a:buFont typeface="Arial" panose="020B0604020202020204" pitchFamily="34" charset="0"/>
              <a:buChar char="•"/>
            </a:pPr>
            <a:r>
              <a:rPr lang="en-US" dirty="0">
                <a:ea typeface="Calibri"/>
                <a:cs typeface="Calibri"/>
              </a:rPr>
              <a:t>Clear standard layout</a:t>
            </a:r>
          </a:p>
          <a:p>
            <a:pPr marL="285750" indent="-285750">
              <a:buFont typeface="Arial" panose="020B0604020202020204" pitchFamily="34" charset="0"/>
              <a:buChar char="•"/>
            </a:pPr>
            <a:r>
              <a:rPr lang="en-US" dirty="0">
                <a:ea typeface="Calibri"/>
                <a:cs typeface="Calibri"/>
              </a:rPr>
              <a:t>Microsoft(2025)</a:t>
            </a:r>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a:ea typeface="Calibri"/>
                <a:cs typeface="Calibri"/>
              </a:rPr>
              <a:t>Relies on manual input</a:t>
            </a:r>
          </a:p>
          <a:p>
            <a:pPr marL="285750" indent="-285750">
              <a:buFont typeface="Arial" panose="020B0604020202020204" pitchFamily="34" charset="0"/>
              <a:buChar char="•"/>
            </a:pPr>
            <a:r>
              <a:rPr lang="en-US">
                <a:ea typeface="Calibri"/>
                <a:cs typeface="Calibri"/>
              </a:rPr>
              <a:t>Lacks a detailed audit trail</a:t>
            </a:r>
          </a:p>
          <a:p>
            <a:pPr marL="285750" indent="-285750">
              <a:buFont typeface="Arial" panose="020B0604020202020204" pitchFamily="34" charset="0"/>
              <a:buChar char="•"/>
            </a:pPr>
            <a:r>
              <a:rPr lang="en-US">
                <a:ea typeface="Calibri"/>
                <a:cs typeface="Calibri"/>
              </a:rPr>
              <a:t>Compliance is not automatic</a:t>
            </a:r>
          </a:p>
          <a:p>
            <a:pPr marL="285750" indent="-285750">
              <a:buFont typeface="Arial" panose="020B0604020202020204" pitchFamily="34" charset="0"/>
              <a:buChar char="•"/>
            </a:pPr>
            <a:r>
              <a:rPr lang="en-US">
                <a:ea typeface="Calibri"/>
                <a:cs typeface="Calibri"/>
              </a:rPr>
              <a:t>No live updates alerts or notification for last minute changes</a:t>
            </a:r>
          </a:p>
          <a:p>
            <a:pPr marL="285750" indent="-285750">
              <a:buFont typeface="Arial" panose="020B0604020202020204" pitchFamily="34" charset="0"/>
              <a:buChar char="•"/>
            </a:pPr>
            <a:r>
              <a:rPr lang="en-US">
                <a:ea typeface="Calibri"/>
                <a:cs typeface="Calibri"/>
              </a:rPr>
              <a:t>Does not link to payroll or HR</a:t>
            </a:r>
          </a:p>
          <a:p>
            <a:pPr marL="285750" indent="-285750">
              <a:buFont typeface="Arial" panose="020B0604020202020204" pitchFamily="34" charset="0"/>
              <a:buChar char="•"/>
            </a:pPr>
            <a:r>
              <a:rPr lang="en-US">
                <a:ea typeface="Calibri"/>
                <a:cs typeface="Calibri"/>
              </a:rPr>
              <a:t>Becomes slow and complex for larger teams</a:t>
            </a:r>
          </a:p>
          <a:p>
            <a:pPr marL="285750" indent="-285750">
              <a:buFont typeface="Arial" panose="020B0604020202020204" pitchFamily="34" charset="0"/>
              <a:buChar char="•"/>
            </a:pPr>
            <a:r>
              <a:rPr lang="en-US">
                <a:ea typeface="Calibri"/>
                <a:cs typeface="Calibri"/>
              </a:rPr>
              <a:t>NHS Employers,(2026).</a:t>
            </a:r>
            <a:endParaRPr lang="en-US"/>
          </a:p>
        </p:txBody>
      </p:sp>
    </p:spTree>
    <p:extLst>
      <p:ext uri="{BB962C8B-B14F-4D97-AF65-F5344CB8AC3E}">
        <p14:creationId xmlns:p14="http://schemas.microsoft.com/office/powerpoint/2010/main" val="28942691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PowerPoint          Presenter: [</a:t>
            </a:r>
            <a:r>
              <a:rPr lang="en-GB" sz="1300" i="1">
                <a:solidFill>
                  <a:srgbClr val="555555"/>
                </a:solidFill>
                <a:latin typeface="Calibri" pitchFamily="34" charset="0"/>
                <a:ea typeface="Calibri" pitchFamily="34" charset="-122"/>
                <a:cs typeface="Calibri" pitchFamily="34" charset="-120"/>
              </a:rPr>
              <a:t>Elias </a:t>
            </a:r>
            <a:r>
              <a:rPr lang="en-GB" sz="1300" i="1" err="1">
                <a:solidFill>
                  <a:srgbClr val="555555"/>
                </a:solidFill>
                <a:latin typeface="Calibri" pitchFamily="34" charset="0"/>
                <a:ea typeface="Calibri" pitchFamily="34" charset="-122"/>
                <a:cs typeface="Calibri" pitchFamily="34" charset="-120"/>
              </a:rPr>
              <a:t>Taddese</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2533458</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548640" y="1577641"/>
            <a:ext cx="8092440" cy="2560019"/>
          </a:xfrm>
          <a:prstGeom prst="rect">
            <a:avLst/>
          </a:prstGeom>
          <a:noFill/>
          <a:ln/>
        </p:spPr>
        <p:txBody>
          <a:bodyPr wrap="square" lIns="0" tIns="0" rIns="0" bIns="0" rtlCol="0" anchor="t"/>
          <a:lstStyle/>
          <a:p>
            <a:pPr marL="342900" indent="-342900">
              <a:buSzPct val="100000"/>
              <a:buFontTx/>
              <a:buChar char="•"/>
            </a:pPr>
            <a:endParaRPr lang="en-GB" sz="1400" dirty="0">
              <a:effectLst/>
              <a:latin typeface=".AppleSystemUIFont"/>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10" name="TextBox 9">
            <a:extLst>
              <a:ext uri="{FF2B5EF4-FFF2-40B4-BE49-F238E27FC236}">
                <a16:creationId xmlns:a16="http://schemas.microsoft.com/office/drawing/2014/main" id="{6EB6545B-C55A-9610-AAFE-9BEAD5E97C6F}"/>
              </a:ext>
            </a:extLst>
          </p:cNvPr>
          <p:cNvSpPr txBox="1"/>
          <p:nvPr/>
        </p:nvSpPr>
        <p:spPr>
          <a:xfrm>
            <a:off x="810512" y="1380744"/>
            <a:ext cx="7353774" cy="3108543"/>
          </a:xfrm>
          <a:prstGeom prst="rect">
            <a:avLst/>
          </a:prstGeom>
          <a:noFill/>
        </p:spPr>
        <p:txBody>
          <a:bodyPr wrap="square">
            <a:spAutoFit/>
          </a:bodyPr>
          <a:lstStyle/>
          <a:p>
            <a:r>
              <a:rPr lang="en-US" sz="1400" dirty="0"/>
              <a:t>•The Task – Training for staff at Riverdale can provide employees with information about care procedures updates and the policies. They can also use PowerPoint to create training slides. These slides can help understand important information clearly.</a:t>
            </a:r>
            <a:endParaRPr lang="en-GB" sz="1400" dirty="0"/>
          </a:p>
          <a:p>
            <a:r>
              <a:rPr lang="en-US" sz="1400" dirty="0"/>
              <a:t>•Why PowerPoint – PowerPoint is good because it allows staff to create slides that have a visual presentation, and they can also use text, images or videos. This can make the training easier to understand according to Microsoft (2024). PowerPoint includes tools that help users create professional presentations.</a:t>
            </a:r>
            <a:endParaRPr lang="en-GB" sz="1400" dirty="0"/>
          </a:p>
          <a:p>
            <a:r>
              <a:rPr lang="en-US" sz="1400" dirty="0"/>
              <a:t>•How it helps – the slides can be used to help staff present training information clearly by adding images and videos; this could explain procedures better. Also, presentations can be shared with staff who are unable to attend training.</a:t>
            </a:r>
            <a:endParaRPr lang="en-GB" sz="1400" dirty="0"/>
          </a:p>
          <a:p>
            <a:r>
              <a:rPr lang="en-US" sz="1400" dirty="0"/>
              <a:t>•Advantages: easy to make, you can also share training materials, it supports different learning styles for visuals and media, and training and information are more </a:t>
            </a:r>
            <a:r>
              <a:rPr lang="en-US" sz="1400" dirty="0" err="1"/>
              <a:t>organised</a:t>
            </a:r>
            <a:r>
              <a:rPr lang="en-US" sz="1400" dirty="0"/>
              <a:t>.</a:t>
            </a:r>
            <a:endParaRPr lang="en-GB" sz="1400" dirty="0"/>
          </a:p>
          <a:p>
            <a:r>
              <a:rPr lang="en-US" sz="1400" dirty="0"/>
              <a:t>•Limitations: </a:t>
            </a:r>
            <a:r>
              <a:rPr lang="en-GB" sz="1400" dirty="0"/>
              <a:t>Staff may </a:t>
            </a:r>
            <a:r>
              <a:rPr lang="en-US" sz="1400" dirty="0"/>
              <a:t>nee</a:t>
            </a:r>
            <a:r>
              <a:rPr lang="en-GB" sz="1400" dirty="0"/>
              <a:t>d</a:t>
            </a:r>
            <a:r>
              <a:rPr lang="en-US" sz="1400" dirty="0"/>
              <a:t> a training session to use all these features when making </a:t>
            </a:r>
            <a:r>
              <a:rPr lang="en-GB" sz="1400" dirty="0"/>
              <a:t>a </a:t>
            </a:r>
            <a:r>
              <a:rPr lang="en-US" sz="1400" dirty="0"/>
              <a:t>PowerPoint; it can take some time.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65EF1711-E548-0C04-943A-E06106A27367}"/>
              </a:ext>
            </a:extLst>
          </p:cNvPr>
          <p:cNvSpPr txBox="1"/>
          <p:nvPr/>
        </p:nvSpPr>
        <p:spPr>
          <a:xfrm>
            <a:off x="3656949" y="1542090"/>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FE6D7285-CAC1-7DF0-2B11-BE432DFB3950}"/>
              </a:ext>
            </a:extLst>
          </p:cNvPr>
          <p:cNvSpPr txBox="1"/>
          <p:nvPr/>
        </p:nvSpPr>
        <p:spPr>
          <a:xfrm>
            <a:off x="296872" y="1619855"/>
            <a:ext cx="3931907" cy="2862322"/>
          </a:xfrm>
          <a:prstGeom prst="rect">
            <a:avLst/>
          </a:prstGeom>
          <a:noFill/>
          <a:ln>
            <a:solidFill>
              <a:schemeClr val="bg1"/>
            </a:solidFill>
          </a:ln>
        </p:spPr>
        <p:txBody>
          <a:bodyPr wrap="square" rtlCol="0">
            <a:spAutoFit/>
          </a:bodyPr>
          <a:lstStyle/>
          <a:p>
            <a:pPr marL="285750" indent="-285750" algn="l">
              <a:buFont typeface="Arial" panose="020B0604020202020204" pitchFamily="34" charset="0"/>
              <a:buChar char="•"/>
            </a:pPr>
            <a:r>
              <a:rPr lang="en-GB" dirty="0"/>
              <a:t>Makes staff training clear and easy to follow</a:t>
            </a:r>
          </a:p>
          <a:p>
            <a:pPr marL="285750" indent="-285750" algn="l">
              <a:buFont typeface="Arial" panose="020B0604020202020204" pitchFamily="34" charset="0"/>
              <a:buChar char="•"/>
            </a:pPr>
            <a:r>
              <a:rPr lang="en-GB" dirty="0"/>
              <a:t>Pictures and diagrams can explain information</a:t>
            </a:r>
          </a:p>
          <a:p>
            <a:pPr marL="285750" indent="-285750" algn="l">
              <a:buFont typeface="Arial" panose="020B0604020202020204" pitchFamily="34" charset="0"/>
              <a:buChar char="•"/>
            </a:pPr>
            <a:r>
              <a:rPr lang="en-GB" dirty="0"/>
              <a:t>Presentations can be saved and used again</a:t>
            </a:r>
          </a:p>
          <a:p>
            <a:pPr marL="285750" indent="-285750" algn="l">
              <a:buFont typeface="Arial" panose="020B0604020202020204" pitchFamily="34" charset="0"/>
              <a:buChar char="•"/>
            </a:pPr>
            <a:r>
              <a:rPr lang="en-GB" dirty="0"/>
              <a:t>Easy to update when policies change</a:t>
            </a:r>
          </a:p>
          <a:p>
            <a:pPr marL="285750" indent="-285750" algn="l">
              <a:buFont typeface="Arial" panose="020B0604020202020204" pitchFamily="34" charset="0"/>
              <a:buChar char="•"/>
            </a:pPr>
            <a:r>
              <a:rPr lang="en-GB" dirty="0"/>
              <a:t>Can be shared with staff through teams or OneDrive</a:t>
            </a:r>
          </a:p>
          <a:p>
            <a:pPr marL="285750" indent="-285750" algn="l">
              <a:buFont typeface="Arial" panose="020B0604020202020204" pitchFamily="34" charset="0"/>
              <a:buChar char="•"/>
            </a:pPr>
            <a:endParaRPr lang="en-US" dirty="0"/>
          </a:p>
        </p:txBody>
      </p:sp>
      <p:sp>
        <p:nvSpPr>
          <p:cNvPr id="13" name="TextBox 12">
            <a:extLst>
              <a:ext uri="{FF2B5EF4-FFF2-40B4-BE49-F238E27FC236}">
                <a16:creationId xmlns:a16="http://schemas.microsoft.com/office/drawing/2014/main" id="{665E5939-E09C-4839-AEF4-A69D18EC9AEE}"/>
              </a:ext>
            </a:extLst>
          </p:cNvPr>
          <p:cNvSpPr txBox="1"/>
          <p:nvPr/>
        </p:nvSpPr>
        <p:spPr>
          <a:xfrm>
            <a:off x="4898571" y="1601303"/>
            <a:ext cx="3832640" cy="2585323"/>
          </a:xfrm>
          <a:prstGeom prst="rect">
            <a:avLst/>
          </a:prstGeom>
          <a:noFill/>
        </p:spPr>
        <p:txBody>
          <a:bodyPr wrap="square" rtlCol="0">
            <a:spAutoFit/>
          </a:bodyPr>
          <a:lstStyle/>
          <a:p>
            <a:pPr marL="285750" indent="-285750" algn="l">
              <a:buFont typeface="Arial" panose="020B0604020202020204" pitchFamily="34" charset="0"/>
              <a:buChar char="•"/>
            </a:pPr>
            <a:r>
              <a:rPr lang="en-GB"/>
              <a:t>The staff may need basic PowerPoint skills</a:t>
            </a:r>
          </a:p>
          <a:p>
            <a:pPr marL="285750" indent="-285750" algn="l">
              <a:buFont typeface="Arial" panose="020B0604020202020204" pitchFamily="34" charset="0"/>
              <a:buChar char="•"/>
            </a:pPr>
            <a:r>
              <a:rPr lang="en-GB"/>
              <a:t>Information can become out of date if it isn’t updated</a:t>
            </a:r>
          </a:p>
          <a:p>
            <a:pPr marL="285750" indent="-285750" algn="l">
              <a:buFont typeface="Arial" panose="020B0604020202020204" pitchFamily="34" charset="0"/>
              <a:buChar char="•"/>
            </a:pPr>
            <a:r>
              <a:rPr lang="en-GB"/>
              <a:t>Not useful for urgent messages</a:t>
            </a:r>
          </a:p>
          <a:p>
            <a:pPr marL="285750" indent="-285750" algn="l">
              <a:buFont typeface="Arial" panose="020B0604020202020204" pitchFamily="34" charset="0"/>
              <a:buChar char="•"/>
            </a:pPr>
            <a:r>
              <a:rPr lang="en-GB"/>
              <a:t>Needs a computer or screen to be present</a:t>
            </a:r>
          </a:p>
          <a:p>
            <a:pPr marL="285750" indent="-285750" algn="l">
              <a:buFont typeface="Arial" panose="020B0604020202020204" pitchFamily="34" charset="0"/>
              <a:buChar char="•"/>
            </a:pPr>
            <a:r>
              <a:rPr lang="en-GB"/>
              <a:t>Technical problems can interrupt presentations</a:t>
            </a:r>
            <a:endParaRPr lang="en-US"/>
          </a:p>
        </p:txBody>
      </p:sp>
    </p:spTree>
    <p:extLst>
      <p:ext uri="{BB962C8B-B14F-4D97-AF65-F5344CB8AC3E}">
        <p14:creationId xmlns:p14="http://schemas.microsoft.com/office/powerpoint/2010/main" val="21019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2210936567"/>
              </p:ext>
            </p:extLst>
          </p:nvPr>
        </p:nvGraphicFramePr>
        <p:xfrm>
          <a:off x="411481" y="1033273"/>
          <a:ext cx="8005227" cy="4051413"/>
        </p:xfrm>
        <a:graphic>
          <a:graphicData uri="http://schemas.openxmlformats.org/drawingml/2006/table">
            <a:tbl>
              <a:tblPr/>
              <a:tblGrid>
                <a:gridCol w="1935330">
                  <a:extLst>
                    <a:ext uri="{9D8B030D-6E8A-4147-A177-3AD203B41FA5}">
                      <a16:colId xmlns:a16="http://schemas.microsoft.com/office/drawing/2014/main" val="20000"/>
                    </a:ext>
                  </a:extLst>
                </a:gridCol>
                <a:gridCol w="1319543">
                  <a:extLst>
                    <a:ext uri="{9D8B030D-6E8A-4147-A177-3AD203B41FA5}">
                      <a16:colId xmlns:a16="http://schemas.microsoft.com/office/drawing/2014/main" val="20001"/>
                    </a:ext>
                  </a:extLst>
                </a:gridCol>
                <a:gridCol w="2375177">
                  <a:extLst>
                    <a:ext uri="{9D8B030D-6E8A-4147-A177-3AD203B41FA5}">
                      <a16:colId xmlns:a16="http://schemas.microsoft.com/office/drawing/2014/main" val="20002"/>
                    </a:ext>
                  </a:extLst>
                </a:gridCol>
                <a:gridCol w="2375177">
                  <a:extLst>
                    <a:ext uri="{9D8B030D-6E8A-4147-A177-3AD203B41FA5}">
                      <a16:colId xmlns:a16="http://schemas.microsoft.com/office/drawing/2014/main" val="20003"/>
                    </a:ext>
                  </a:extLst>
                </a:gridCol>
              </a:tblGrid>
              <a:tr h="502499">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948119">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Makes it easy for staff to message and hold meetings (Microsoft, 2024).</a:t>
                      </a:r>
                    </a:p>
                    <a:p>
                      <a:pPr marL="0" indent="0">
                        <a:buNone/>
                      </a:pP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charset="0"/>
                          <a:cs typeface="Calibri" charset="0"/>
                        </a:rPr>
                        <a:t>Needs a stable internet connection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499">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charset="0"/>
                          <a:cs typeface="Calibri" charset="0"/>
                        </a:rPr>
                        <a:t>Keeps files secure and easy to share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charset="0"/>
                          <a:cs typeface="Calibri" charset="0"/>
                        </a:rPr>
                        <a:t>Needs internet access to sync files (Microsoft, 2024).</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99432">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latin typeface="Calibri" charset="0"/>
                          <a:ea typeface="Calibri" charset="0"/>
                          <a:cs typeface="Calibri" charset="0"/>
                        </a:rPr>
                        <a:t>Staff are able to create clear and professional care records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dirty="0">
                          <a:latin typeface="Calibri" charset="0"/>
                          <a:ea typeface="Calibri" charset="0"/>
                          <a:cs typeface="Calibri" charset="0"/>
                        </a:rPr>
                        <a:t>Staff may need training to use all the features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99432">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Scheduling / Rotas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pitchFamily="34" charset="-122"/>
                          <a:cs typeface="Calibri" pitchFamily="34" charset="-120"/>
                        </a:rPr>
                        <a:t>Makes it easier to organise staff rotors and working hours (Microsoft, 2024).</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latin typeface="Calibri" charset="0"/>
                          <a:ea typeface="Calibri" charset="0"/>
                          <a:cs typeface="Calibri" charset="0"/>
                        </a:rPr>
                        <a:t>Errors can happen if data is entered incorrectly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699432">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dirty="0">
                          <a:latin typeface="Calibri" charset="0"/>
                          <a:ea typeface="Calibri" charset="0"/>
                          <a:cs typeface="Calibri" charset="0"/>
                        </a:rPr>
                        <a:t>Helps create engaging staff training presentations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dirty="0">
                          <a:latin typeface="Calibri" charset="0"/>
                          <a:ea typeface="Calibri" charset="0"/>
                          <a:cs typeface="Calibri" charset="0"/>
                        </a:rPr>
                        <a:t>Preparing presentations can take time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GB" dirty="0"/>
              <a:t>In conclusion using Microsoft 365 would help Riverdale improve communication and keep work more organised.</a:t>
            </a:r>
          </a:p>
          <a:p>
            <a:pPr marL="342900" indent="-342900">
              <a:buSzPct val="100000"/>
              <a:buChar char="•"/>
            </a:pPr>
            <a:r>
              <a:rPr lang="en-GB" dirty="0"/>
              <a:t>Each tool in Microsoft 365 is used support different daily tasks and help staff work together.</a:t>
            </a:r>
          </a:p>
          <a:p>
            <a:pPr marL="342900" indent="-342900">
              <a:buSzPct val="100000"/>
              <a:buChar char="•"/>
            </a:pPr>
            <a:r>
              <a:rPr lang="en-GB" dirty="0"/>
              <a:t>The tools in Microsoft 365 rely on good Internet connection and some staff may need to do training, but these things can be managed.</a:t>
            </a:r>
          </a:p>
          <a:p>
            <a:pPr marL="342900" indent="-342900">
              <a:buSzPct val="100000"/>
              <a:buChar char="•"/>
            </a:pPr>
            <a:r>
              <a:rPr lang="en-GB" dirty="0"/>
              <a:t>Overall, we believe that Riverdale uses Microsoft 365 to improve efficiency their teamwork and the quality of care provided to their care home.</a:t>
            </a:r>
          </a:p>
          <a:p>
            <a:pPr marL="342900" indent="-342900">
              <a:buSzPct val="100000"/>
              <a:buChar char="•"/>
            </a:pPr>
            <a:r>
              <a:rPr lang="en-GB" dirty="0"/>
              <a:t>Thank you for listening to our presentation</a:t>
            </a:r>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endParaRPr lang="en-US" sz="1400">
              <a:solidFill>
                <a:srgbClr val="555555"/>
              </a:solidFill>
              <a:latin typeface="Calibri"/>
              <a:ea typeface="Calibri"/>
              <a:cs typeface="Calibri"/>
            </a:endParaRPr>
          </a:p>
        </p:txBody>
      </p:sp>
      <p:sp>
        <p:nvSpPr>
          <p:cNvPr id="6" name="TextBox 5">
            <a:extLst>
              <a:ext uri="{FF2B5EF4-FFF2-40B4-BE49-F238E27FC236}">
                <a16:creationId xmlns:a16="http://schemas.microsoft.com/office/drawing/2014/main" id="{15E4E551-8681-9A8A-7D14-0A44771B4F74}"/>
              </a:ext>
            </a:extLst>
          </p:cNvPr>
          <p:cNvSpPr txBox="1"/>
          <p:nvPr/>
        </p:nvSpPr>
        <p:spPr>
          <a:xfrm>
            <a:off x="269634" y="1089589"/>
            <a:ext cx="8604731"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1200" kern="1200">
                <a:latin typeface="Calibri"/>
                <a:ea typeface="+mn-ea"/>
                <a:cs typeface="+mn-cs"/>
              </a:rPr>
              <a:t>Digital Health (2021) NHS saves more than 2 million hours using Microsoft Teams. Available at: </a:t>
            </a:r>
            <a:r>
              <a:rPr lang="en-GB" sz="1200" kern="1200">
                <a:latin typeface="Calibri"/>
                <a:ea typeface="+mn-ea"/>
                <a:cs typeface="+mn-cs"/>
                <a:hlinkClick r:id="rId3">
                  <a:extLst>
                    <a:ext uri="{A12FA001-AC4F-418D-AE19-62706E023703}">
                      <ahyp:hlinkClr xmlns:ahyp="http://schemas.microsoft.com/office/drawing/2018/hyperlinkcolor" val="tx"/>
                    </a:ext>
                  </a:extLst>
                </a:hlinkClick>
              </a:rPr>
              <a:t>https://</a:t>
            </a:r>
            <a:r>
              <a:rPr lang="en-GB" sz="1200" kern="1200" err="1">
                <a:latin typeface="Calibri"/>
                <a:ea typeface="+mn-ea"/>
                <a:cs typeface="+mn-cs"/>
                <a:hlinkClick r:id="rId3">
                  <a:extLst>
                    <a:ext uri="{A12FA001-AC4F-418D-AE19-62706E023703}">
                      <ahyp:hlinkClr xmlns:ahyp="http://schemas.microsoft.com/office/drawing/2018/hyperlinkcolor" val="tx"/>
                    </a:ext>
                  </a:extLst>
                </a:hlinkClick>
              </a:rPr>
              <a:t>www.digitalhealth.net</a:t>
            </a:r>
            <a:r>
              <a:rPr lang="en-GB" sz="1200" kern="1200">
                <a:latin typeface="Calibri"/>
                <a:ea typeface="+mn-ea"/>
                <a:cs typeface="+mn-cs"/>
                <a:hlinkClick r:id="rId3">
                  <a:extLst>
                    <a:ext uri="{A12FA001-AC4F-418D-AE19-62706E023703}">
                      <ahyp:hlinkClr xmlns:ahyp="http://schemas.microsoft.com/office/drawing/2018/hyperlinkcolor" val="tx"/>
                    </a:ext>
                  </a:extLst>
                </a:hlinkClick>
              </a:rPr>
              <a:t>/2021/11/</a:t>
            </a:r>
            <a:r>
              <a:rPr lang="en-GB" sz="1200" kern="1200" err="1">
                <a:latin typeface="Calibri"/>
                <a:ea typeface="+mn-ea"/>
                <a:cs typeface="+mn-cs"/>
                <a:hlinkClick r:id="rId3">
                  <a:extLst>
                    <a:ext uri="{A12FA001-AC4F-418D-AE19-62706E023703}">
                      <ahyp:hlinkClr xmlns:ahyp="http://schemas.microsoft.com/office/drawing/2018/hyperlinkcolor" val="tx"/>
                    </a:ext>
                  </a:extLst>
                </a:hlinkClick>
              </a:rPr>
              <a:t>nhs-saves-more-than-2</a:t>
            </a:r>
            <a:r>
              <a:rPr lang="en-GB" sz="1200" kern="1200">
                <a:latin typeface="Calibri"/>
                <a:ea typeface="+mn-ea"/>
                <a:cs typeface="+mn-cs"/>
                <a:hlinkClick r:id="rId3">
                  <a:extLst>
                    <a:ext uri="{A12FA001-AC4F-418D-AE19-62706E023703}">
                      <ahyp:hlinkClr xmlns:ahyp="http://schemas.microsoft.com/office/drawing/2018/hyperlinkcolor" val="tx"/>
                    </a:ext>
                  </a:extLst>
                </a:hlinkClick>
              </a:rPr>
              <a:t>-million-hours-using-microsoft-teams/</a:t>
            </a:r>
            <a:r>
              <a:rPr lang="en-GB" sz="1200" kern="1200">
                <a:latin typeface="Calibri"/>
                <a:ea typeface="+mn-ea"/>
                <a:cs typeface="+mn-cs"/>
              </a:rPr>
              <a:t> (Accessed: 6 July 2026).</a:t>
            </a:r>
            <a:endParaRPr lang="en-US" sz="1200">
              <a:ea typeface="+mn-ea"/>
              <a:cs typeface="+mn-cs"/>
            </a:endParaRPr>
          </a:p>
          <a:p>
            <a:pPr marL="283210" indent="-283210" algn="l" rtl="0">
              <a:buFont typeface="Arial"/>
              <a:buChar char="•"/>
            </a:pPr>
            <a:r>
              <a:rPr lang="en-GB" sz="1200" kern="1200">
                <a:latin typeface="Calibri"/>
                <a:ea typeface="+mn-ea"/>
                <a:cs typeface="+mn-cs"/>
              </a:rPr>
              <a:t>Johnston, L., </a:t>
            </a:r>
            <a:r>
              <a:rPr lang="en-GB" sz="1200" kern="1200" err="1">
                <a:latin typeface="Calibri"/>
                <a:ea typeface="+mn-ea"/>
                <a:cs typeface="+mn-cs"/>
              </a:rPr>
              <a:t>Koikkalainen</a:t>
            </a:r>
            <a:r>
              <a:rPr lang="en-GB" sz="1200" kern="1200">
                <a:latin typeface="Calibri"/>
                <a:ea typeface="+mn-ea"/>
                <a:cs typeface="+mn-cs"/>
              </a:rPr>
              <a:t>, H., Anderson, L., </a:t>
            </a:r>
            <a:r>
              <a:rPr lang="en-GB" sz="1200" kern="1200" err="1">
                <a:latin typeface="Calibri"/>
                <a:ea typeface="+mn-ea"/>
                <a:cs typeface="+mn-cs"/>
              </a:rPr>
              <a:t>Lapok</a:t>
            </a:r>
            <a:r>
              <a:rPr lang="en-GB" sz="1200" kern="1200">
                <a:latin typeface="Calibri"/>
                <a:ea typeface="+mn-ea"/>
                <a:cs typeface="+mn-cs"/>
              </a:rPr>
              <a:t>, P., Lawson, A. and </a:t>
            </a:r>
            <a:r>
              <a:rPr lang="en-GB" sz="1200" kern="1200" err="1">
                <a:latin typeface="Calibri"/>
                <a:ea typeface="+mn-ea"/>
                <a:cs typeface="+mn-cs"/>
              </a:rPr>
              <a:t>Shenkin</a:t>
            </a:r>
            <a:r>
              <a:rPr lang="en-GB" sz="1200" kern="1200">
                <a:latin typeface="Calibri"/>
                <a:ea typeface="+mn-ea"/>
                <a:cs typeface="+mn-cs"/>
              </a:rPr>
              <a:t>, S.D. (2022) 'Foundation level barriers to the widespread adoption of digital solutions by care homes: insights from three Scottish studies', International Journal of Environmental Research and Public Health, 19(12), 7407. </a:t>
            </a:r>
            <a:r>
              <a:rPr lang="en-GB" sz="1200" kern="1200">
                <a:latin typeface="Calibri"/>
                <a:hlinkClick r:id="rId4">
                  <a:extLst>
                    <a:ext uri="{A12FA001-AC4F-418D-AE19-62706E023703}">
                      <ahyp:hlinkClr xmlns:ahyp="http://schemas.microsoft.com/office/drawing/2018/hyperlinkcolor" val="tx"/>
                    </a:ext>
                  </a:extLst>
                </a:hlinkClick>
              </a:rPr>
              <a:t>https://</a:t>
            </a:r>
            <a:r>
              <a:rPr lang="en-GB" sz="1200" kern="1200" err="1">
                <a:latin typeface="Calibri"/>
                <a:hlinkClick r:id="rId4">
                  <a:extLst>
                    <a:ext uri="{A12FA001-AC4F-418D-AE19-62706E023703}">
                      <ahyp:hlinkClr xmlns:ahyp="http://schemas.microsoft.com/office/drawing/2018/hyperlinkcolor" val="tx"/>
                    </a:ext>
                  </a:extLst>
                </a:hlinkClick>
              </a:rPr>
              <a:t>pmc.ncbi.nlm.nih.gov</a:t>
            </a:r>
            <a:r>
              <a:rPr lang="en-GB" sz="1200" kern="1200">
                <a:latin typeface="Calibri"/>
                <a:hlinkClick r:id="rId4">
                  <a:extLst>
                    <a:ext uri="{A12FA001-AC4F-418D-AE19-62706E023703}">
                      <ahyp:hlinkClr xmlns:ahyp="http://schemas.microsoft.com/office/drawing/2018/hyperlinkcolor" val="tx"/>
                    </a:ext>
                  </a:extLst>
                </a:hlinkClick>
              </a:rPr>
              <a:t>/articles/PMC9223833/</a:t>
            </a:r>
            <a:endParaRPr lang="en-GB" sz="1200" kern="1200">
              <a:latin typeface="Calibri"/>
              <a:ea typeface="Calibri"/>
              <a:cs typeface="Calibri"/>
              <a:hlinkClick r:id="rId4">
                <a:extLst>
                  <a:ext uri="{A12FA001-AC4F-418D-AE19-62706E023703}">
                    <ahyp:hlinkClr xmlns:ahyp="http://schemas.microsoft.com/office/drawing/2018/hyperlinkcolor" val="tx"/>
                  </a:ext>
                </a:extLst>
              </a:hlinkClick>
            </a:endParaRPr>
          </a:p>
          <a:p>
            <a:pPr marL="283210" indent="-283210" algn="l" rtl="0">
              <a:buFont typeface="Arial"/>
              <a:buChar char="•"/>
            </a:pPr>
            <a:r>
              <a:rPr lang="en-GB" sz="1200" kern="1200">
                <a:latin typeface="Calibri"/>
                <a:ea typeface="+mn-ea"/>
                <a:cs typeface="+mn-cs"/>
              </a:rPr>
              <a:t>Microsoft (2025) Get started with Microsoft 365 for healthcare </a:t>
            </a:r>
            <a:r>
              <a:rPr lang="en-GB" sz="1200" kern="1200" err="1">
                <a:latin typeface="Calibri"/>
                <a:ea typeface="+mn-ea"/>
                <a:cs typeface="+mn-cs"/>
              </a:rPr>
              <a:t>organizations</a:t>
            </a:r>
            <a:r>
              <a:rPr lang="en-GB" sz="1200" kern="1200">
                <a:latin typeface="Calibri"/>
                <a:ea typeface="+mn-ea"/>
                <a:cs typeface="+mn-cs"/>
              </a:rPr>
              <a:t>. Available at: </a:t>
            </a:r>
            <a:r>
              <a:rPr lang="en-GB" sz="1200" kern="1200">
                <a:latin typeface="Calibri"/>
                <a:ea typeface="+mn-ea"/>
                <a:cs typeface="+mn-cs"/>
                <a:hlinkClick r:id="rId5">
                  <a:extLst>
                    <a:ext uri="{A12FA001-AC4F-418D-AE19-62706E023703}">
                      <ahyp:hlinkClr xmlns:ahyp="http://schemas.microsoft.com/office/drawing/2018/hyperlinkcolor" val="tx"/>
                    </a:ext>
                  </a:extLst>
                </a:hlinkClick>
              </a:rPr>
              <a:t>https://learn.microsoft.com/en-us/microsoft-365/frontline/</a:t>
            </a:r>
            <a:r>
              <a:rPr lang="en-GB" sz="1200" kern="1200" err="1">
                <a:latin typeface="Calibri"/>
                <a:ea typeface="+mn-ea"/>
                <a:cs typeface="+mn-cs"/>
                <a:hlinkClick r:id="rId5">
                  <a:extLst>
                    <a:ext uri="{A12FA001-AC4F-418D-AE19-62706E023703}">
                      <ahyp:hlinkClr xmlns:ahyp="http://schemas.microsoft.com/office/drawing/2018/hyperlinkcolor" val="tx"/>
                    </a:ext>
                  </a:extLst>
                </a:hlinkClick>
              </a:rPr>
              <a:t>teams-in-hc</a:t>
            </a:r>
            <a:r>
              <a:rPr lang="en-GB" sz="1200" kern="1200">
                <a:latin typeface="Calibri"/>
                <a:ea typeface="+mn-ea"/>
                <a:cs typeface="+mn-cs"/>
              </a:rPr>
              <a:t> (Accessed: 6 July 2026).</a:t>
            </a:r>
            <a:endParaRPr lang="en-GB" sz="1200" kern="1200">
              <a:latin typeface="Calibri"/>
              <a:ea typeface="Calibri"/>
              <a:cs typeface="Calibri"/>
            </a:endParaRPr>
          </a:p>
          <a:p>
            <a:pPr marL="283210" indent="-283210" algn="l" rtl="0">
              <a:buFont typeface="Arial"/>
              <a:buChar char="•"/>
            </a:pPr>
            <a:r>
              <a:rPr lang="en-GB" sz="1200" kern="1200">
                <a:latin typeface="Calibri"/>
                <a:ea typeface="+mn-ea"/>
                <a:cs typeface="+mn-cs"/>
              </a:rPr>
              <a:t>Resonate UCC (2021) How healthcare organisations can use Microsoft Teams to accelerate digital transformation. Available at: </a:t>
            </a:r>
            <a:r>
              <a:rPr lang="en-GB" sz="1200" kern="1200">
                <a:latin typeface="Calibri"/>
                <a:ea typeface="+mn-ea"/>
                <a:cs typeface="+mn-cs"/>
                <a:hlinkClick r:id="rId6">
                  <a:extLst>
                    <a:ext uri="{A12FA001-AC4F-418D-AE19-62706E023703}">
                      <ahyp:hlinkClr xmlns:ahyp="http://schemas.microsoft.com/office/drawing/2018/hyperlinkcolor" val="tx"/>
                    </a:ext>
                  </a:extLst>
                </a:hlinkClick>
              </a:rPr>
              <a:t>https://</a:t>
            </a:r>
            <a:r>
              <a:rPr lang="en-GB" sz="1200" kern="1200" err="1">
                <a:latin typeface="Calibri"/>
                <a:ea typeface="+mn-ea"/>
                <a:cs typeface="+mn-cs"/>
                <a:hlinkClick r:id="rId6">
                  <a:extLst>
                    <a:ext uri="{A12FA001-AC4F-418D-AE19-62706E023703}">
                      <ahyp:hlinkClr xmlns:ahyp="http://schemas.microsoft.com/office/drawing/2018/hyperlinkcolor" val="tx"/>
                    </a:ext>
                  </a:extLst>
                </a:hlinkClick>
              </a:rPr>
              <a:t>www.resonate-ucc.com</a:t>
            </a:r>
            <a:r>
              <a:rPr lang="en-GB" sz="1200" kern="1200">
                <a:latin typeface="Calibri"/>
                <a:ea typeface="+mn-ea"/>
                <a:cs typeface="+mn-cs"/>
                <a:hlinkClick r:id="rId6">
                  <a:extLst>
                    <a:ext uri="{A12FA001-AC4F-418D-AE19-62706E023703}">
                      <ahyp:hlinkClr xmlns:ahyp="http://schemas.microsoft.com/office/drawing/2018/hyperlinkcolor" val="tx"/>
                    </a:ext>
                  </a:extLst>
                </a:hlinkClick>
              </a:rPr>
              <a:t>/healthcare-industry-specialism/</a:t>
            </a:r>
            <a:r>
              <a:rPr lang="en-GB" sz="1200" kern="1200">
                <a:latin typeface="Calibri"/>
                <a:ea typeface="+mn-ea"/>
                <a:cs typeface="+mn-cs"/>
              </a:rPr>
              <a:t> (Accessed: 6 July 2026</a:t>
            </a:r>
          </a:p>
          <a:p>
            <a:pPr marL="283210" indent="-283210">
              <a:buFont typeface="Arial"/>
              <a:buChar char="•"/>
            </a:pPr>
            <a:r>
              <a:rPr lang="en-GB" sz="1200">
                <a:latin typeface="Calibri"/>
                <a:ea typeface="Calibri"/>
                <a:cs typeface="Calibri"/>
              </a:rPr>
              <a:t>CQC (Care Quality commission) (2024) Guardian on staffing and rotas. Available at </a:t>
            </a:r>
            <a:r>
              <a:rPr lang="en-GB" sz="1200">
                <a:latin typeface="Calibri"/>
                <a:ea typeface="Calibri"/>
                <a:cs typeface="Calibri"/>
                <a:hlinkClick r:id="rId7"/>
              </a:rPr>
              <a:t>https://</a:t>
            </a:r>
            <a:r>
              <a:rPr lang="en-GB" sz="1200" err="1">
                <a:latin typeface="Calibri"/>
                <a:ea typeface="Calibri"/>
                <a:cs typeface="Calibri"/>
                <a:hlinkClick r:id="rId7"/>
              </a:rPr>
              <a:t>www.cqc.org.uk</a:t>
            </a:r>
            <a:r>
              <a:rPr lang="en-GB" sz="1200">
                <a:latin typeface="Calibri"/>
                <a:ea typeface="Calibri"/>
                <a:cs typeface="Calibri"/>
                <a:hlinkClick r:id="rId7"/>
              </a:rPr>
              <a:t>/guidance-providers/regulations/enforcement-and-regulation/staffing-and-skill-mix</a:t>
            </a:r>
            <a:r>
              <a:rPr lang="en-GB" sz="1200">
                <a:latin typeface="Calibri"/>
                <a:ea typeface="Calibri"/>
                <a:cs typeface="Calibri"/>
              </a:rPr>
              <a:t> (Accessed: 9 July 2026).</a:t>
            </a:r>
          </a:p>
          <a:p>
            <a:pPr marL="283210" indent="-283210">
              <a:buFont typeface="Arial"/>
              <a:buChar char="•"/>
            </a:pPr>
            <a:r>
              <a:rPr lang="en-GB" sz="1200">
                <a:latin typeface="Calibri"/>
                <a:ea typeface="Calibri"/>
                <a:cs typeface="Calibri"/>
              </a:rPr>
              <a:t>Microsoft (2025) Excel for workforce management. Available at: https//support.microsoft.com/en-us/excel   (Accessed: 9 July 2026).</a:t>
            </a:r>
          </a:p>
          <a:p>
            <a:pPr marL="283210" indent="-283210">
              <a:buFont typeface="Arial"/>
              <a:buChar char="•"/>
            </a:pPr>
            <a:r>
              <a:rPr lang="en-GB" sz="1200">
                <a:latin typeface="Calibri"/>
                <a:ea typeface="Calibri"/>
                <a:cs typeface="Calibri"/>
              </a:rPr>
              <a:t>NHS Employers (2023)  Effective workforce planning and scheduling in health and social care. Available at: </a:t>
            </a:r>
            <a:r>
              <a:rPr lang="en-GB" sz="1200">
                <a:latin typeface="Calibri"/>
                <a:ea typeface="Calibri"/>
                <a:cs typeface="Calibri"/>
                <a:hlinkClick r:id="rId8"/>
              </a:rPr>
              <a:t>https://</a:t>
            </a:r>
            <a:r>
              <a:rPr lang="en-GB" sz="1200" err="1">
                <a:latin typeface="Calibri"/>
                <a:ea typeface="Calibri"/>
                <a:cs typeface="Calibri"/>
                <a:hlinkClick r:id="rId8"/>
              </a:rPr>
              <a:t>www.nhsemployers.org</a:t>
            </a:r>
            <a:r>
              <a:rPr lang="en-GB" sz="1200">
                <a:latin typeface="Calibri"/>
                <a:ea typeface="Calibri"/>
                <a:cs typeface="Calibri"/>
                <a:hlinkClick r:id="rId8"/>
              </a:rPr>
              <a:t>/topics/workforce-planning</a:t>
            </a:r>
            <a:r>
              <a:rPr lang="en-GB" sz="1200">
                <a:latin typeface="Calibri"/>
                <a:ea typeface="Calibri"/>
                <a:cs typeface="Calibri"/>
              </a:rPr>
              <a:t> (Accessed: 9 July 2026).</a:t>
            </a:r>
          </a:p>
          <a:p>
            <a:pPr marL="283210" indent="-283210">
              <a:buFont typeface="Arial"/>
              <a:buChar char="•"/>
            </a:pPr>
            <a:r>
              <a:rPr lang="en-GB" sz="1200">
                <a:latin typeface="Calibri"/>
                <a:ea typeface="Calibri"/>
                <a:cs typeface="Calibri"/>
              </a:rPr>
              <a:t>RosterElf (2026) Create a staff rota in Excel . Available at: https//</a:t>
            </a:r>
            <a:r>
              <a:rPr lang="en-GB" sz="1200" err="1">
                <a:latin typeface="Calibri"/>
                <a:ea typeface="Calibri"/>
                <a:cs typeface="Calibri"/>
              </a:rPr>
              <a:t>www.rosterelf.com</a:t>
            </a:r>
            <a:r>
              <a:rPr lang="en-GB" sz="1200">
                <a:latin typeface="Calibri"/>
                <a:ea typeface="Calibri"/>
                <a:cs typeface="Calibri"/>
              </a:rPr>
              <a:t>/uk/blog/create-staff-rota-excel-</a:t>
            </a:r>
            <a:r>
              <a:rPr lang="en-GB" sz="1200" err="1">
                <a:latin typeface="Calibri"/>
                <a:ea typeface="Calibri"/>
                <a:cs typeface="Calibri"/>
              </a:rPr>
              <a:t>using-chatgpt</a:t>
            </a:r>
            <a:r>
              <a:rPr lang="en-GB" sz="1200">
                <a:latin typeface="Calibri"/>
                <a:ea typeface="Calibri"/>
                <a:cs typeface="Calibri"/>
              </a:rPr>
              <a:t> (Accessed 9 July 2026)</a:t>
            </a:r>
          </a:p>
          <a:p>
            <a:pPr marL="283210" indent="-283210">
              <a:buFont typeface="Arial"/>
              <a:buChar char="•"/>
            </a:pPr>
            <a:r>
              <a:rPr lang="en-GB" sz="1200">
                <a:latin typeface="Calibri"/>
                <a:ea typeface="Calibri"/>
                <a:cs typeface="Calibri"/>
              </a:rPr>
              <a:t>GOV.UK (2024) Working Time regulations 1998: guidance. Available at: </a:t>
            </a:r>
            <a:r>
              <a:rPr lang="en-GB" sz="1200">
                <a:latin typeface="Calibri"/>
                <a:ea typeface="Calibri"/>
                <a:cs typeface="Calibri"/>
                <a:hlinkClick r:id="rId9"/>
              </a:rPr>
              <a:t>https://www.gov.uk/working-hours</a:t>
            </a:r>
            <a:r>
              <a:rPr lang="en-GB" sz="1200">
                <a:latin typeface="Calibri"/>
                <a:ea typeface="Calibri"/>
                <a:cs typeface="Calibri"/>
              </a:rPr>
              <a:t> (Accessed : 9</a:t>
            </a:r>
          </a:p>
          <a:p>
            <a:pPr marL="283210" indent="-283210">
              <a:buFont typeface="Arial"/>
              <a:buChar char="•"/>
            </a:pPr>
            <a:r>
              <a:rPr lang="en-GB" sz="1200">
                <a:latin typeface="Calibri"/>
                <a:ea typeface="Calibri"/>
                <a:cs typeface="Calibri"/>
              </a:rPr>
              <a:t>July 2026).</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66AF8D-4FD1-640F-96C3-83F65785A5DA}"/>
              </a:ext>
            </a:extLst>
          </p:cNvPr>
          <p:cNvSpPr txBox="1"/>
          <p:nvPr/>
        </p:nvSpPr>
        <p:spPr>
          <a:xfrm>
            <a:off x="267330" y="418706"/>
            <a:ext cx="8567453" cy="1754326"/>
          </a:xfrm>
          <a:prstGeom prst="rect">
            <a:avLst/>
          </a:prstGeom>
          <a:noFill/>
        </p:spPr>
        <p:txBody>
          <a:bodyPr wrap="square" rtlCol="0">
            <a:spAutoFit/>
          </a:bodyPr>
          <a:lstStyle/>
          <a:p>
            <a:r>
              <a:rPr lang="en-GB" sz="1200" b="0" i="1" dirty="0">
                <a:effectLst/>
                <a:latin typeface="UICTFontTextStyleItalicBody"/>
              </a:rPr>
              <a:t>PowerPoint</a:t>
            </a:r>
            <a:r>
              <a:rPr lang="en-GB" sz="1200" b="0" i="0" dirty="0">
                <a:effectLst/>
                <a:latin typeface="UICTFontTextStyleBody"/>
              </a:rPr>
              <a:t>. Microsoft. Available at: </a:t>
            </a:r>
            <a:r>
              <a:rPr lang="en-GB" sz="1200" b="0" i="0" dirty="0">
                <a:effectLst/>
                <a:latin typeface="UICTFontTextStyleBody"/>
                <a:hlinkClick r:id="rId2"/>
              </a:rPr>
              <a:t>https://www.microsoft.com/microsoft-365/powerpoint</a:t>
            </a:r>
            <a:r>
              <a:rPr lang="en-GB" sz="1200" b="0" i="0" dirty="0">
                <a:effectLst/>
                <a:latin typeface="UICTFontTextStyleBody"/>
              </a:rPr>
              <a:t> (Accessed: 12 July 2026).</a:t>
            </a:r>
          </a:p>
          <a:p>
            <a:r>
              <a:rPr lang="en-GB" sz="1200" b="0" i="0" dirty="0">
                <a:effectLst/>
                <a:latin typeface="UICTFontTextStyleBody"/>
              </a:rPr>
              <a:t>Microsoft. (2024) </a:t>
            </a:r>
            <a:r>
              <a:rPr lang="en-GB" sz="1200" b="0" i="1" dirty="0">
                <a:effectLst/>
                <a:latin typeface="UICTFontTextStyleItalicBody"/>
              </a:rPr>
              <a:t>Microsoft Teams</a:t>
            </a:r>
            <a:r>
              <a:rPr lang="en-GB" sz="1200" b="0" i="0" dirty="0">
                <a:effectLst/>
                <a:latin typeface="UICTFontTextStyleBody"/>
              </a:rPr>
              <a:t>. Available at: </a:t>
            </a:r>
            <a:r>
              <a:rPr lang="en-GB" sz="1200" b="0" i="0" dirty="0">
                <a:effectLst/>
                <a:latin typeface="UICTFontTextStyleBody"/>
                <a:hlinkClick r:id="rId3"/>
              </a:rPr>
              <a:t>https://www.microsoft.com/microsoft-teams</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OneDrive</a:t>
            </a:r>
            <a:r>
              <a:rPr lang="en-GB" sz="1200" b="0" i="0" dirty="0">
                <a:effectLst/>
                <a:latin typeface="UICTFontTextStyleBody"/>
              </a:rPr>
              <a:t>. Available at: </a:t>
            </a:r>
            <a:r>
              <a:rPr lang="en-GB" sz="1200" b="0" i="0" dirty="0">
                <a:effectLst/>
                <a:latin typeface="UICTFontTextStyleBody"/>
                <a:hlinkClick r:id="rId4"/>
              </a:rPr>
              <a:t>https://www.microsoft.com/microsoft-365/</a:t>
            </a:r>
            <a:r>
              <a:rPr lang="en-GB" sz="1200" b="0" i="0" dirty="0" err="1">
                <a:effectLst/>
                <a:latin typeface="UICTFontTextStyleBody"/>
                <a:hlinkClick r:id="rId4"/>
              </a:rPr>
              <a:t>onedrive</a:t>
            </a:r>
            <a:r>
              <a:rPr lang="en-GB" sz="1200" b="0" i="0" dirty="0">
                <a:effectLst/>
                <a:latin typeface="UICTFontTextStyleBody"/>
                <a:hlinkClick r:id="rId4"/>
              </a:rPr>
              <a:t>/online-cloud-storage</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Word</a:t>
            </a:r>
            <a:r>
              <a:rPr lang="en-GB" sz="1200" b="0" i="0" dirty="0">
                <a:effectLst/>
                <a:latin typeface="UICTFontTextStyleBody"/>
              </a:rPr>
              <a:t>. Available at: </a:t>
            </a:r>
            <a:r>
              <a:rPr lang="en-GB" sz="1200" b="0" i="0" dirty="0">
                <a:effectLst/>
                <a:latin typeface="UICTFontTextStyleBody"/>
                <a:hlinkClick r:id="rId5"/>
              </a:rPr>
              <a:t>https://www.microsoft.com/microsoft-365/word</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Excel</a:t>
            </a:r>
            <a:r>
              <a:rPr lang="en-GB" sz="1200" b="0" i="0" dirty="0">
                <a:effectLst/>
                <a:latin typeface="UICTFontTextStyleBody"/>
              </a:rPr>
              <a:t>. Available at: </a:t>
            </a:r>
            <a:r>
              <a:rPr lang="en-GB" sz="1200" b="0" i="0" dirty="0">
                <a:effectLst/>
                <a:latin typeface="UICTFontTextStyleBody"/>
                <a:hlinkClick r:id="rId6"/>
              </a:rPr>
              <a:t>https://www.microsoft.com/microsoft-365/excel</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PowerPoint</a:t>
            </a:r>
            <a:r>
              <a:rPr lang="en-GB" sz="1200" b="0" i="0" dirty="0">
                <a:effectLst/>
                <a:latin typeface="UICTFontTextStyleBody"/>
              </a:rPr>
              <a:t>. Available at: </a:t>
            </a:r>
            <a:r>
              <a:rPr lang="en-GB" sz="1200" b="0" i="0" dirty="0">
                <a:effectLst/>
                <a:latin typeface="UICTFontTextStyleBody"/>
                <a:hlinkClick r:id="rId2"/>
              </a:rPr>
              <a:t>https://www.microsoft.com/microsoft-365/powerpoint</a:t>
            </a:r>
            <a:r>
              <a:rPr lang="en-GB" sz="1200" b="0" i="0" dirty="0">
                <a:effectLst/>
                <a:latin typeface="UICTFontTextStyleBody"/>
              </a:rPr>
              <a:t> (Accessed: 12 July 2026).</a:t>
            </a:r>
            <a:endParaRPr lang="en-GB" sz="1200" dirty="0">
              <a:effectLst/>
              <a:latin typeface=".AppleSystemUIFont"/>
            </a:endParaRPr>
          </a:p>
          <a:p>
            <a:endParaRPr lang="en-GB" sz="1200" dirty="0">
              <a:effectLst/>
              <a:latin typeface=".AppleSystemUIFont"/>
            </a:endParaRPr>
          </a:p>
          <a:p>
            <a:pPr algn="l"/>
            <a:endParaRPr lang="en-US" sz="1200" dirty="0"/>
          </a:p>
        </p:txBody>
      </p:sp>
    </p:spTree>
    <p:extLst>
      <p:ext uri="{BB962C8B-B14F-4D97-AF65-F5344CB8AC3E}">
        <p14:creationId xmlns:p14="http://schemas.microsoft.com/office/powerpoint/2010/main" val="2277963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18</Slides>
  <Notes>15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Benie Tchakounte Njamen (2541494)</cp:lastModifiedBy>
  <cp:revision>4</cp:revision>
  <dcterms:created xsi:type="dcterms:W3CDTF">2026-06-21T15:50:06Z</dcterms:created>
  <dcterms:modified xsi:type="dcterms:W3CDTF">2026-07-13T12:35:49Z</dcterms:modified>
</cp:coreProperties>
</file>