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8288000" cy="10287000"/>
  <p:notesSz cx="6858000" cy="9144000"/>
  <p:embeddedFontLst>
    <p:embeddedFont>
      <p:font typeface="Playfair Display Bold" charset="1" panose="00000000000000000000"/>
      <p:regular r:id="rId18"/>
    </p:embeddedFont>
    <p:embeddedFont>
      <p:font typeface="Open Sans Bold" charset="1" panose="00000000000000000000"/>
      <p:regular r:id="rId19"/>
    </p:embeddedFont>
    <p:embeddedFont>
      <p:font typeface="Playfair Display" charset="1" panose="00000000000000000000"/>
      <p:regular r:id="rId20"/>
    </p:embeddedFont>
    <p:embeddedFont>
      <p:font typeface="Playfair Display Italics" charset="1" panose="0000000000000000000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12.png" Type="http://schemas.openxmlformats.org/officeDocument/2006/relationships/image"/><Relationship Id="rId14" Target="../media/image13.png" Type="http://schemas.openxmlformats.org/officeDocument/2006/relationships/image"/><Relationship Id="rId15" Target="../media/image14.png" Type="http://schemas.openxmlformats.org/officeDocument/2006/relationships/image"/><Relationship Id="rId16" Target="../media/image15.png" Type="http://schemas.openxmlformats.org/officeDocument/2006/relationships/image"/><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16.png" Type="http://schemas.openxmlformats.org/officeDocument/2006/relationships/image"/><Relationship Id="rId5" Target="../media/image17.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 Id="rId8" Target="../media/image18.png" Type="http://schemas.openxmlformats.org/officeDocument/2006/relationships/image"/><Relationship Id="rId9" Target="../media/image19.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 Id="rId3" Target="../media/image21.svg" Type="http://schemas.openxmlformats.org/officeDocument/2006/relationships/image"/><Relationship Id="rId4" Target="../media/image10.png" Type="http://schemas.openxmlformats.org/officeDocument/2006/relationships/image"/><Relationship Id="rId5" Target="../media/image11.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22.png" Type="http://schemas.openxmlformats.org/officeDocument/2006/relationships/image"/><Relationship Id="rId4" Target="../media/image23.svg" Type="http://schemas.openxmlformats.org/officeDocument/2006/relationships/image"/><Relationship Id="rId5" Target="../media/image1.png" Type="http://schemas.openxmlformats.org/officeDocument/2006/relationships/image"/><Relationship Id="rId6" Target="../media/image24.png" Type="http://schemas.openxmlformats.org/officeDocument/2006/relationships/image"/><Relationship Id="rId7" Target="../media/image25.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16.png" Type="http://schemas.openxmlformats.org/officeDocument/2006/relationships/image"/><Relationship Id="rId5" Target="../media/image17.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 Id="rId8" Target="../media/image26.png" Type="http://schemas.openxmlformats.org/officeDocument/2006/relationships/image"/><Relationship Id="rId9" Target="../media/image2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 Id="rId3" Target="../media/image21.svg" Type="http://schemas.openxmlformats.org/officeDocument/2006/relationships/image"/><Relationship Id="rId4" Target="../media/image10.png" Type="http://schemas.openxmlformats.org/officeDocument/2006/relationships/image"/><Relationship Id="rId5" Target="../media/image1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22.png" Type="http://schemas.openxmlformats.org/officeDocument/2006/relationships/image"/><Relationship Id="rId4" Target="../media/image23.svg" Type="http://schemas.openxmlformats.org/officeDocument/2006/relationships/image"/><Relationship Id="rId5" Target="../media/image1.png" Type="http://schemas.openxmlformats.org/officeDocument/2006/relationships/image"/><Relationship Id="rId6" Target="../media/image24.png" Type="http://schemas.openxmlformats.org/officeDocument/2006/relationships/image"/><Relationship Id="rId7" Target="../media/image2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png" Type="http://schemas.openxmlformats.org/officeDocument/2006/relationships/image"/><Relationship Id="rId3" Target="../media/image10.png" Type="http://schemas.openxmlformats.org/officeDocument/2006/relationships/image"/><Relationship Id="rId4" Target="../media/image11.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https://antigonejournal.com/2021/11/heraclitus-everything-flows/" TargetMode="External" Type="http://schemas.openxmlformats.org/officeDocument/2006/relationships/hyperlink"/><Relationship Id="rId5" Target="https://pressbooks.pub/sapientia/chapter/heraclitus-fragments/"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338854">
            <a:off x="-530690" y="4287537"/>
            <a:ext cx="7486353" cy="8642254"/>
          </a:xfrm>
          <a:custGeom>
            <a:avLst/>
            <a:gdLst/>
            <a:ahLst/>
            <a:cxnLst/>
            <a:rect r="r" b="b" t="t" l="l"/>
            <a:pathLst>
              <a:path h="8642254" w="7486353">
                <a:moveTo>
                  <a:pt x="0" y="0"/>
                </a:moveTo>
                <a:lnTo>
                  <a:pt x="7486352" y="0"/>
                </a:lnTo>
                <a:lnTo>
                  <a:pt x="7486352" y="8642254"/>
                </a:lnTo>
                <a:lnTo>
                  <a:pt x="0" y="8642254"/>
                </a:lnTo>
                <a:lnTo>
                  <a:pt x="0" y="0"/>
                </a:lnTo>
                <a:close/>
              </a:path>
            </a:pathLst>
          </a:custGeom>
          <a:blipFill>
            <a:blip r:embed="rId2"/>
            <a:stretch>
              <a:fillRect l="0" t="0" r="0" b="0"/>
            </a:stretch>
          </a:blipFill>
        </p:spPr>
      </p:sp>
      <p:sp>
        <p:nvSpPr>
          <p:cNvPr name="Freeform 3" id="3"/>
          <p:cNvSpPr/>
          <p:nvPr/>
        </p:nvSpPr>
        <p:spPr>
          <a:xfrm flipH="false" flipV="false" rot="204003">
            <a:off x="1916465" y="5367198"/>
            <a:ext cx="11046443" cy="8229600"/>
          </a:xfrm>
          <a:custGeom>
            <a:avLst/>
            <a:gdLst/>
            <a:ahLst/>
            <a:cxnLst/>
            <a:rect r="r" b="b" t="t" l="l"/>
            <a:pathLst>
              <a:path h="8229600" w="11046443">
                <a:moveTo>
                  <a:pt x="0" y="0"/>
                </a:moveTo>
                <a:lnTo>
                  <a:pt x="11046443" y="0"/>
                </a:lnTo>
                <a:lnTo>
                  <a:pt x="11046443" y="8229600"/>
                </a:lnTo>
                <a:lnTo>
                  <a:pt x="0" y="8229600"/>
                </a:lnTo>
                <a:lnTo>
                  <a:pt x="0" y="0"/>
                </a:lnTo>
                <a:close/>
              </a:path>
            </a:pathLst>
          </a:custGeom>
          <a:blipFill>
            <a:blip r:embed="rId3"/>
            <a:stretch>
              <a:fillRect l="0" t="0" r="0" b="0"/>
            </a:stretch>
          </a:blipFill>
        </p:spPr>
      </p:sp>
      <p:sp>
        <p:nvSpPr>
          <p:cNvPr name="Freeform 4" id="4"/>
          <p:cNvSpPr/>
          <p:nvPr/>
        </p:nvSpPr>
        <p:spPr>
          <a:xfrm flipH="false" flipV="false" rot="-236013">
            <a:off x="8598914" y="4892567"/>
            <a:ext cx="10254953" cy="8229600"/>
          </a:xfrm>
          <a:custGeom>
            <a:avLst/>
            <a:gdLst/>
            <a:ahLst/>
            <a:cxnLst/>
            <a:rect r="r" b="b" t="t" l="l"/>
            <a:pathLst>
              <a:path h="8229600" w="10254953">
                <a:moveTo>
                  <a:pt x="0" y="0"/>
                </a:moveTo>
                <a:lnTo>
                  <a:pt x="10254953" y="0"/>
                </a:lnTo>
                <a:lnTo>
                  <a:pt x="10254953" y="8229600"/>
                </a:lnTo>
                <a:lnTo>
                  <a:pt x="0" y="8229600"/>
                </a:lnTo>
                <a:lnTo>
                  <a:pt x="0" y="0"/>
                </a:lnTo>
                <a:close/>
              </a:path>
            </a:pathLst>
          </a:custGeom>
          <a:blipFill>
            <a:blip r:embed="rId4"/>
            <a:stretch>
              <a:fillRect l="0" t="0" r="0" b="0"/>
            </a:stretch>
          </a:blipFill>
        </p:spPr>
      </p:sp>
      <p:sp>
        <p:nvSpPr>
          <p:cNvPr name="Freeform 5" id="5"/>
          <p:cNvSpPr/>
          <p:nvPr/>
        </p:nvSpPr>
        <p:spPr>
          <a:xfrm flipH="false" flipV="false" rot="0">
            <a:off x="3082659" y="4760826"/>
            <a:ext cx="2195214" cy="1967710"/>
          </a:xfrm>
          <a:custGeom>
            <a:avLst/>
            <a:gdLst/>
            <a:ahLst/>
            <a:cxnLst/>
            <a:rect r="r" b="b" t="t" l="l"/>
            <a:pathLst>
              <a:path h="1967710" w="2195214">
                <a:moveTo>
                  <a:pt x="0" y="0"/>
                </a:moveTo>
                <a:lnTo>
                  <a:pt x="2195214" y="0"/>
                </a:lnTo>
                <a:lnTo>
                  <a:pt x="2195214" y="1967710"/>
                </a:lnTo>
                <a:lnTo>
                  <a:pt x="0" y="19677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2127870" y="5105688"/>
            <a:ext cx="1863395" cy="1622848"/>
          </a:xfrm>
          <a:custGeom>
            <a:avLst/>
            <a:gdLst/>
            <a:ahLst/>
            <a:cxnLst/>
            <a:rect r="r" b="b" t="t" l="l"/>
            <a:pathLst>
              <a:path h="1622848" w="1863395">
                <a:moveTo>
                  <a:pt x="0" y="0"/>
                </a:moveTo>
                <a:lnTo>
                  <a:pt x="1863395" y="0"/>
                </a:lnTo>
                <a:lnTo>
                  <a:pt x="1863395" y="1622848"/>
                </a:lnTo>
                <a:lnTo>
                  <a:pt x="0" y="16228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7" id="7"/>
          <p:cNvSpPr/>
          <p:nvPr/>
        </p:nvSpPr>
        <p:spPr>
          <a:xfrm flipH="false" flipV="false" rot="8100000">
            <a:off x="12661537" y="8250173"/>
            <a:ext cx="1071374" cy="975925"/>
          </a:xfrm>
          <a:custGeom>
            <a:avLst/>
            <a:gdLst/>
            <a:ahLst/>
            <a:cxnLst/>
            <a:rect r="r" b="b" t="t" l="l"/>
            <a:pathLst>
              <a:path h="975925" w="1071374">
                <a:moveTo>
                  <a:pt x="0" y="0"/>
                </a:moveTo>
                <a:lnTo>
                  <a:pt x="1071374" y="0"/>
                </a:lnTo>
                <a:lnTo>
                  <a:pt x="1071374" y="975924"/>
                </a:lnTo>
                <a:lnTo>
                  <a:pt x="0" y="975924"/>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grpSp>
        <p:nvGrpSpPr>
          <p:cNvPr name="Group 8" id="8"/>
          <p:cNvGrpSpPr/>
          <p:nvPr/>
        </p:nvGrpSpPr>
        <p:grpSpPr>
          <a:xfrm rot="0">
            <a:off x="0" y="0"/>
            <a:ext cx="18992789" cy="874355"/>
            <a:chOff x="0" y="0"/>
            <a:chExt cx="25323719" cy="1165807"/>
          </a:xfrm>
        </p:grpSpPr>
        <p:sp>
          <p:nvSpPr>
            <p:cNvPr name="Freeform 9" id="9"/>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11">
                <a:extLst>
                  <a:ext uri="{96DAC541-7B7A-43D3-8B79-37D633B846F1}">
                    <asvg:svgBlip xmlns:asvg="http://schemas.microsoft.com/office/drawing/2016/SVG/main" r:embed="rId12"/>
                  </a:ext>
                </a:extLst>
              </a:blip>
              <a:stretch>
                <a:fillRect l="-1374" t="0" r="-1201" b="0"/>
              </a:stretch>
            </a:blipFill>
          </p:spPr>
        </p:sp>
        <p:sp>
          <p:nvSpPr>
            <p:cNvPr name="Freeform 10" id="10"/>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11">
                <a:extLst>
                  <a:ext uri="{96DAC541-7B7A-43D3-8B79-37D633B846F1}">
                    <asvg:svgBlip xmlns:asvg="http://schemas.microsoft.com/office/drawing/2016/SVG/main" r:embed="rId12"/>
                  </a:ext>
                </a:extLst>
              </a:blip>
              <a:stretch>
                <a:fillRect l="-278440" t="0" r="-62704" b="-4279"/>
              </a:stretch>
            </a:blipFill>
          </p:spPr>
        </p:sp>
      </p:grpSp>
      <p:sp>
        <p:nvSpPr>
          <p:cNvPr name="Freeform 11" id="11"/>
          <p:cNvSpPr/>
          <p:nvPr/>
        </p:nvSpPr>
        <p:spPr>
          <a:xfrm flipH="false" flipV="false" rot="0">
            <a:off x="0" y="5143500"/>
            <a:ext cx="4026639" cy="5378112"/>
          </a:xfrm>
          <a:custGeom>
            <a:avLst/>
            <a:gdLst/>
            <a:ahLst/>
            <a:cxnLst/>
            <a:rect r="r" b="b" t="t" l="l"/>
            <a:pathLst>
              <a:path h="5378112" w="4026639">
                <a:moveTo>
                  <a:pt x="0" y="0"/>
                </a:moveTo>
                <a:lnTo>
                  <a:pt x="4026639" y="0"/>
                </a:lnTo>
                <a:lnTo>
                  <a:pt x="4026639" y="5378112"/>
                </a:lnTo>
                <a:lnTo>
                  <a:pt x="0" y="5378112"/>
                </a:lnTo>
                <a:lnTo>
                  <a:pt x="0" y="0"/>
                </a:lnTo>
                <a:close/>
              </a:path>
            </a:pathLst>
          </a:custGeom>
          <a:blipFill>
            <a:blip r:embed="rId13"/>
            <a:stretch>
              <a:fillRect l="-720" t="0" r="0" b="-13186"/>
            </a:stretch>
          </a:blipFill>
        </p:spPr>
      </p:sp>
      <p:sp>
        <p:nvSpPr>
          <p:cNvPr name="Freeform 12" id="12"/>
          <p:cNvSpPr/>
          <p:nvPr/>
        </p:nvSpPr>
        <p:spPr>
          <a:xfrm flipH="false" flipV="false" rot="0">
            <a:off x="3779255" y="6498705"/>
            <a:ext cx="4825126" cy="4022907"/>
          </a:xfrm>
          <a:custGeom>
            <a:avLst/>
            <a:gdLst/>
            <a:ahLst/>
            <a:cxnLst/>
            <a:rect r="r" b="b" t="t" l="l"/>
            <a:pathLst>
              <a:path h="4022907" w="4825126">
                <a:moveTo>
                  <a:pt x="0" y="0"/>
                </a:moveTo>
                <a:lnTo>
                  <a:pt x="4825126" y="0"/>
                </a:lnTo>
                <a:lnTo>
                  <a:pt x="4825126" y="4022907"/>
                </a:lnTo>
                <a:lnTo>
                  <a:pt x="0" y="4022907"/>
                </a:lnTo>
                <a:lnTo>
                  <a:pt x="0" y="0"/>
                </a:lnTo>
                <a:close/>
              </a:path>
            </a:pathLst>
          </a:custGeom>
          <a:blipFill>
            <a:blip r:embed="rId14"/>
            <a:stretch>
              <a:fillRect l="-18039" t="0" r="-15359" b="0"/>
            </a:stretch>
          </a:blipFill>
        </p:spPr>
      </p:sp>
      <p:sp>
        <p:nvSpPr>
          <p:cNvPr name="Freeform 13" id="13"/>
          <p:cNvSpPr/>
          <p:nvPr/>
        </p:nvSpPr>
        <p:spPr>
          <a:xfrm flipH="false" flipV="false" rot="0">
            <a:off x="8639312" y="5799610"/>
            <a:ext cx="3799151" cy="4903143"/>
          </a:xfrm>
          <a:custGeom>
            <a:avLst/>
            <a:gdLst/>
            <a:ahLst/>
            <a:cxnLst/>
            <a:rect r="r" b="b" t="t" l="l"/>
            <a:pathLst>
              <a:path h="4903143" w="3799151">
                <a:moveTo>
                  <a:pt x="0" y="0"/>
                </a:moveTo>
                <a:lnTo>
                  <a:pt x="3799151" y="0"/>
                </a:lnTo>
                <a:lnTo>
                  <a:pt x="3799151" y="4903143"/>
                </a:lnTo>
                <a:lnTo>
                  <a:pt x="0" y="4903143"/>
                </a:lnTo>
                <a:lnTo>
                  <a:pt x="0" y="0"/>
                </a:lnTo>
                <a:close/>
              </a:path>
            </a:pathLst>
          </a:custGeom>
          <a:blipFill>
            <a:blip r:embed="rId15"/>
            <a:stretch>
              <a:fillRect l="-52366" t="0" r="-57303" b="-1537"/>
            </a:stretch>
          </a:blipFill>
        </p:spPr>
      </p:sp>
      <p:sp>
        <p:nvSpPr>
          <p:cNvPr name="Freeform 14" id="14"/>
          <p:cNvSpPr/>
          <p:nvPr/>
        </p:nvSpPr>
        <p:spPr>
          <a:xfrm flipH="false" flipV="false" rot="0">
            <a:off x="13553060" y="5306074"/>
            <a:ext cx="4734940" cy="5396679"/>
          </a:xfrm>
          <a:custGeom>
            <a:avLst/>
            <a:gdLst/>
            <a:ahLst/>
            <a:cxnLst/>
            <a:rect r="r" b="b" t="t" l="l"/>
            <a:pathLst>
              <a:path h="5396679" w="4734940">
                <a:moveTo>
                  <a:pt x="0" y="0"/>
                </a:moveTo>
                <a:lnTo>
                  <a:pt x="4734940" y="0"/>
                </a:lnTo>
                <a:lnTo>
                  <a:pt x="4734940" y="5396679"/>
                </a:lnTo>
                <a:lnTo>
                  <a:pt x="0" y="5396679"/>
                </a:lnTo>
                <a:lnTo>
                  <a:pt x="0" y="0"/>
                </a:lnTo>
                <a:close/>
              </a:path>
            </a:pathLst>
          </a:custGeom>
          <a:blipFill>
            <a:blip r:embed="rId16"/>
            <a:stretch>
              <a:fillRect l="-41093" t="0" r="-42287" b="-559"/>
            </a:stretch>
          </a:blipFill>
        </p:spPr>
      </p:sp>
      <p:sp>
        <p:nvSpPr>
          <p:cNvPr name="TextBox 15" id="15"/>
          <p:cNvSpPr txBox="true"/>
          <p:nvPr/>
        </p:nvSpPr>
        <p:spPr>
          <a:xfrm rot="0">
            <a:off x="1028700" y="1201606"/>
            <a:ext cx="16230600" cy="1916297"/>
          </a:xfrm>
          <a:prstGeom prst="rect">
            <a:avLst/>
          </a:prstGeom>
        </p:spPr>
        <p:txBody>
          <a:bodyPr anchor="t" rtlCol="false" tIns="0" lIns="0" bIns="0" rIns="0">
            <a:spAutoFit/>
          </a:bodyPr>
          <a:lstStyle/>
          <a:p>
            <a:pPr algn="ctr">
              <a:lnSpc>
                <a:spcPts val="7244"/>
              </a:lnSpc>
            </a:pPr>
            <a:r>
              <a:rPr lang="en-US" b="true" sz="8423" spc="471">
                <a:solidFill>
                  <a:srgbClr val="ECEADF"/>
                </a:solidFill>
                <a:latin typeface="Playfair Display Bold"/>
                <a:ea typeface="Playfair Display Bold"/>
                <a:cs typeface="Playfair Display Bold"/>
                <a:sym typeface="Playfair Display Bold"/>
              </a:rPr>
              <a:t>PRE-SOCRATIC</a:t>
            </a:r>
          </a:p>
          <a:p>
            <a:pPr algn="ctr" marL="0" indent="0" lvl="0">
              <a:lnSpc>
                <a:spcPts val="7244"/>
              </a:lnSpc>
            </a:pPr>
            <a:r>
              <a:rPr lang="en-US" b="true" sz="8423" spc="471">
                <a:solidFill>
                  <a:srgbClr val="ECEADF"/>
                </a:solidFill>
                <a:latin typeface="Playfair Display Bold"/>
                <a:ea typeface="Playfair Display Bold"/>
                <a:cs typeface="Playfair Display Bold"/>
                <a:sym typeface="Playfair Display Bold"/>
              </a:rPr>
              <a:t>FRAGMENTS</a:t>
            </a:r>
          </a:p>
        </p:txBody>
      </p:sp>
      <p:sp>
        <p:nvSpPr>
          <p:cNvPr name="TextBox 16" id="16"/>
          <p:cNvSpPr txBox="true"/>
          <p:nvPr/>
        </p:nvSpPr>
        <p:spPr>
          <a:xfrm rot="0">
            <a:off x="7440949" y="3794178"/>
            <a:ext cx="3406102" cy="272890"/>
          </a:xfrm>
          <a:prstGeom prst="rect">
            <a:avLst/>
          </a:prstGeom>
        </p:spPr>
        <p:txBody>
          <a:bodyPr anchor="t" rtlCol="false" tIns="0" lIns="0" bIns="0" rIns="0">
            <a:spAutoFit/>
          </a:bodyPr>
          <a:lstStyle/>
          <a:p>
            <a:pPr algn="ctr" marL="0" indent="0" lvl="0">
              <a:lnSpc>
                <a:spcPts val="2386"/>
              </a:lnSpc>
            </a:pPr>
            <a:r>
              <a:rPr lang="en-US" b="true" sz="1717" spc="44">
                <a:solidFill>
                  <a:srgbClr val="ECEADF"/>
                </a:solidFill>
                <a:latin typeface="Open Sans Bold"/>
                <a:ea typeface="Open Sans Bold"/>
                <a:cs typeface="Open Sans Bold"/>
                <a:sym typeface="Open Sans Bold"/>
              </a:rPr>
              <a:t>Presented by: Saoirse Morris</a:t>
            </a:r>
          </a:p>
        </p:txBody>
      </p:sp>
      <p:sp>
        <p:nvSpPr>
          <p:cNvPr name="Freeform 17" id="17"/>
          <p:cNvSpPr/>
          <p:nvPr/>
        </p:nvSpPr>
        <p:spPr>
          <a:xfrm flipH="false" flipV="false" rot="3670074">
            <a:off x="6905262" y="6010742"/>
            <a:ext cx="1071374" cy="975925"/>
          </a:xfrm>
          <a:custGeom>
            <a:avLst/>
            <a:gdLst/>
            <a:ahLst/>
            <a:cxnLst/>
            <a:rect r="r" b="b" t="t" l="l"/>
            <a:pathLst>
              <a:path h="975925" w="1071374">
                <a:moveTo>
                  <a:pt x="0" y="0"/>
                </a:moveTo>
                <a:lnTo>
                  <a:pt x="1071374" y="0"/>
                </a:lnTo>
                <a:lnTo>
                  <a:pt x="1071374" y="975925"/>
                </a:lnTo>
                <a:lnTo>
                  <a:pt x="0" y="975925"/>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82112">
            <a:off x="-489529" y="2648529"/>
            <a:ext cx="18735385" cy="13957862"/>
          </a:xfrm>
          <a:custGeom>
            <a:avLst/>
            <a:gdLst/>
            <a:ahLst/>
            <a:cxnLst/>
            <a:rect r="r" b="b" t="t" l="l"/>
            <a:pathLst>
              <a:path h="13957862" w="18735385">
                <a:moveTo>
                  <a:pt x="0" y="0"/>
                </a:moveTo>
                <a:lnTo>
                  <a:pt x="18735385" y="0"/>
                </a:lnTo>
                <a:lnTo>
                  <a:pt x="18735385" y="13957862"/>
                </a:lnTo>
                <a:lnTo>
                  <a:pt x="0" y="13957862"/>
                </a:lnTo>
                <a:lnTo>
                  <a:pt x="0" y="0"/>
                </a:lnTo>
                <a:close/>
              </a:path>
            </a:pathLst>
          </a:custGeom>
          <a:blipFill>
            <a:blip r:embed="rId2"/>
            <a:stretch>
              <a:fillRect l="0" t="0" r="0" b="0"/>
            </a:stretch>
          </a:blipFill>
        </p:spPr>
      </p:sp>
      <p:sp>
        <p:nvSpPr>
          <p:cNvPr name="Freeform 3" id="3"/>
          <p:cNvSpPr/>
          <p:nvPr/>
        </p:nvSpPr>
        <p:spPr>
          <a:xfrm flipH="false" flipV="true" rot="710809">
            <a:off x="10587974" y="2241155"/>
            <a:ext cx="8534788" cy="8662861"/>
          </a:xfrm>
          <a:custGeom>
            <a:avLst/>
            <a:gdLst/>
            <a:ahLst/>
            <a:cxnLst/>
            <a:rect r="r" b="b" t="t" l="l"/>
            <a:pathLst>
              <a:path h="8662861" w="8534788">
                <a:moveTo>
                  <a:pt x="0" y="8662860"/>
                </a:moveTo>
                <a:lnTo>
                  <a:pt x="8534788" y="8662860"/>
                </a:lnTo>
                <a:lnTo>
                  <a:pt x="8534788" y="0"/>
                </a:lnTo>
                <a:lnTo>
                  <a:pt x="0" y="0"/>
                </a:lnTo>
                <a:lnTo>
                  <a:pt x="0" y="8662860"/>
                </a:lnTo>
                <a:close/>
              </a:path>
            </a:pathLst>
          </a:custGeom>
          <a:blipFill>
            <a:blip r:embed="rId3"/>
            <a:stretch>
              <a:fillRect l="-15429" t="0" r="-17928" b="-5437"/>
            </a:stretch>
          </a:blipFill>
        </p:spPr>
      </p:sp>
      <p:sp>
        <p:nvSpPr>
          <p:cNvPr name="Freeform 4" id="4"/>
          <p:cNvSpPr/>
          <p:nvPr/>
        </p:nvSpPr>
        <p:spPr>
          <a:xfrm flipH="false" flipV="false" rot="1073820">
            <a:off x="15971395" y="2890627"/>
            <a:ext cx="1871925" cy="1170804"/>
          </a:xfrm>
          <a:custGeom>
            <a:avLst/>
            <a:gdLst/>
            <a:ahLst/>
            <a:cxnLst/>
            <a:rect r="r" b="b" t="t" l="l"/>
            <a:pathLst>
              <a:path h="1170804" w="1871925">
                <a:moveTo>
                  <a:pt x="0" y="0"/>
                </a:moveTo>
                <a:lnTo>
                  <a:pt x="1871925" y="0"/>
                </a:lnTo>
                <a:lnTo>
                  <a:pt x="1871925" y="1170804"/>
                </a:lnTo>
                <a:lnTo>
                  <a:pt x="0" y="117080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5400000">
            <a:off x="10878082" y="8862863"/>
            <a:ext cx="1071374" cy="975925"/>
          </a:xfrm>
          <a:custGeom>
            <a:avLst/>
            <a:gdLst/>
            <a:ahLst/>
            <a:cxnLst/>
            <a:rect r="r" b="b" t="t" l="l"/>
            <a:pathLst>
              <a:path h="975925" w="1071374">
                <a:moveTo>
                  <a:pt x="0" y="0"/>
                </a:moveTo>
                <a:lnTo>
                  <a:pt x="1071375" y="0"/>
                </a:lnTo>
                <a:lnTo>
                  <a:pt x="1071375" y="975925"/>
                </a:lnTo>
                <a:lnTo>
                  <a:pt x="0" y="97592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6" id="6"/>
          <p:cNvGrpSpPr/>
          <p:nvPr/>
        </p:nvGrpSpPr>
        <p:grpSpPr>
          <a:xfrm rot="0">
            <a:off x="11601461" y="3957660"/>
            <a:ext cx="5305897" cy="4494407"/>
            <a:chOff x="0" y="0"/>
            <a:chExt cx="2374900" cy="2011680"/>
          </a:xfrm>
        </p:grpSpPr>
        <p:sp>
          <p:nvSpPr>
            <p:cNvPr name="Freeform 7" id="7"/>
            <p:cNvSpPr/>
            <p:nvPr/>
          </p:nvSpPr>
          <p:spPr>
            <a:xfrm flipH="false" flipV="false" rot="0">
              <a:off x="-796" y="-1270"/>
              <a:ext cx="2374505" cy="2007870"/>
            </a:xfrm>
            <a:custGeom>
              <a:avLst/>
              <a:gdLst/>
              <a:ahLst/>
              <a:cxnLst/>
              <a:rect r="r" b="b" t="t" l="l"/>
              <a:pathLst>
                <a:path h="2007870" w="2374505">
                  <a:moveTo>
                    <a:pt x="2374426" y="1776730"/>
                  </a:moveTo>
                  <a:cubicBezTo>
                    <a:pt x="2373156" y="1275080"/>
                    <a:pt x="2357916" y="596900"/>
                    <a:pt x="2357916" y="96520"/>
                  </a:cubicBezTo>
                  <a:cubicBezTo>
                    <a:pt x="2357916" y="88900"/>
                    <a:pt x="2359186" y="81280"/>
                    <a:pt x="2359186" y="74930"/>
                  </a:cubicBezTo>
                  <a:cubicBezTo>
                    <a:pt x="2357916" y="73660"/>
                    <a:pt x="2356646" y="73660"/>
                    <a:pt x="2355376" y="72390"/>
                  </a:cubicBezTo>
                  <a:cubicBezTo>
                    <a:pt x="2355376" y="72390"/>
                    <a:pt x="2354106" y="73660"/>
                    <a:pt x="2354106" y="74930"/>
                  </a:cubicBezTo>
                  <a:cubicBezTo>
                    <a:pt x="2351566" y="81280"/>
                    <a:pt x="2346486" y="81280"/>
                    <a:pt x="2341406" y="81280"/>
                  </a:cubicBezTo>
                  <a:cubicBezTo>
                    <a:pt x="2335056" y="80010"/>
                    <a:pt x="2328706" y="73660"/>
                    <a:pt x="2321086" y="76200"/>
                  </a:cubicBezTo>
                  <a:cubicBezTo>
                    <a:pt x="2318546" y="77470"/>
                    <a:pt x="2313466" y="74930"/>
                    <a:pt x="2312196" y="72390"/>
                  </a:cubicBezTo>
                  <a:cubicBezTo>
                    <a:pt x="2308386" y="67310"/>
                    <a:pt x="2303306" y="67310"/>
                    <a:pt x="2298226" y="69850"/>
                  </a:cubicBezTo>
                  <a:cubicBezTo>
                    <a:pt x="2295686" y="71120"/>
                    <a:pt x="2293146" y="69850"/>
                    <a:pt x="2290606" y="69850"/>
                  </a:cubicBezTo>
                  <a:cubicBezTo>
                    <a:pt x="2286796" y="69850"/>
                    <a:pt x="2281716" y="68580"/>
                    <a:pt x="2277906" y="67310"/>
                  </a:cubicBezTo>
                  <a:cubicBezTo>
                    <a:pt x="2276636" y="67310"/>
                    <a:pt x="2274096" y="66040"/>
                    <a:pt x="2272826" y="66040"/>
                  </a:cubicBezTo>
                  <a:cubicBezTo>
                    <a:pt x="2269016" y="64770"/>
                    <a:pt x="2265206" y="60960"/>
                    <a:pt x="2261396" y="66040"/>
                  </a:cubicBezTo>
                  <a:cubicBezTo>
                    <a:pt x="2261396" y="66040"/>
                    <a:pt x="2258856" y="66040"/>
                    <a:pt x="2257586" y="64770"/>
                  </a:cubicBezTo>
                  <a:cubicBezTo>
                    <a:pt x="2256316" y="62230"/>
                    <a:pt x="2255046" y="58420"/>
                    <a:pt x="2253776" y="55880"/>
                  </a:cubicBezTo>
                  <a:cubicBezTo>
                    <a:pt x="2251236" y="52070"/>
                    <a:pt x="2251236" y="45720"/>
                    <a:pt x="2247426" y="43180"/>
                  </a:cubicBezTo>
                  <a:cubicBezTo>
                    <a:pt x="2244886" y="41910"/>
                    <a:pt x="2243616" y="40640"/>
                    <a:pt x="2242346" y="38100"/>
                  </a:cubicBezTo>
                  <a:cubicBezTo>
                    <a:pt x="2242346" y="36830"/>
                    <a:pt x="2239806" y="35560"/>
                    <a:pt x="2239806" y="34290"/>
                  </a:cubicBezTo>
                  <a:lnTo>
                    <a:pt x="2235996" y="30480"/>
                  </a:lnTo>
                  <a:cubicBezTo>
                    <a:pt x="2234726" y="27940"/>
                    <a:pt x="2233456" y="24130"/>
                    <a:pt x="2230916" y="22860"/>
                  </a:cubicBezTo>
                  <a:cubicBezTo>
                    <a:pt x="2225836" y="19050"/>
                    <a:pt x="2224566" y="13970"/>
                    <a:pt x="2227106" y="7620"/>
                  </a:cubicBezTo>
                  <a:cubicBezTo>
                    <a:pt x="2223296" y="6350"/>
                    <a:pt x="2220756" y="3810"/>
                    <a:pt x="2216946" y="3810"/>
                  </a:cubicBezTo>
                  <a:cubicBezTo>
                    <a:pt x="2201706" y="5080"/>
                    <a:pt x="2185196" y="7620"/>
                    <a:pt x="2169956" y="8890"/>
                  </a:cubicBezTo>
                  <a:cubicBezTo>
                    <a:pt x="2167416" y="8890"/>
                    <a:pt x="2163606" y="10160"/>
                    <a:pt x="2162336" y="11430"/>
                  </a:cubicBezTo>
                  <a:cubicBezTo>
                    <a:pt x="2152176" y="17780"/>
                    <a:pt x="2142016" y="12700"/>
                    <a:pt x="2131856" y="11430"/>
                  </a:cubicBezTo>
                  <a:cubicBezTo>
                    <a:pt x="2124236" y="11430"/>
                    <a:pt x="2116616" y="7620"/>
                    <a:pt x="2108996" y="6350"/>
                  </a:cubicBezTo>
                  <a:cubicBezTo>
                    <a:pt x="2100106" y="5080"/>
                    <a:pt x="2092486" y="6350"/>
                    <a:pt x="2083596" y="5080"/>
                  </a:cubicBezTo>
                  <a:cubicBezTo>
                    <a:pt x="2082326" y="5080"/>
                    <a:pt x="2081056" y="3810"/>
                    <a:pt x="2079786" y="2540"/>
                  </a:cubicBezTo>
                  <a:cubicBezTo>
                    <a:pt x="2077246" y="-1270"/>
                    <a:pt x="2072166" y="0"/>
                    <a:pt x="2069626" y="1270"/>
                  </a:cubicBezTo>
                  <a:cubicBezTo>
                    <a:pt x="2065816" y="3810"/>
                    <a:pt x="2064546" y="7620"/>
                    <a:pt x="2062006" y="11430"/>
                  </a:cubicBezTo>
                  <a:cubicBezTo>
                    <a:pt x="2055656" y="12700"/>
                    <a:pt x="2046766" y="13970"/>
                    <a:pt x="2040416" y="17780"/>
                  </a:cubicBezTo>
                  <a:cubicBezTo>
                    <a:pt x="2035336" y="20320"/>
                    <a:pt x="2032796" y="21590"/>
                    <a:pt x="2028986" y="19050"/>
                  </a:cubicBezTo>
                  <a:lnTo>
                    <a:pt x="2027716" y="20320"/>
                  </a:lnTo>
                  <a:cubicBezTo>
                    <a:pt x="2030256" y="22860"/>
                    <a:pt x="2031526" y="26670"/>
                    <a:pt x="2034066" y="29210"/>
                  </a:cubicBezTo>
                  <a:cubicBezTo>
                    <a:pt x="2030256" y="30480"/>
                    <a:pt x="2025176" y="33020"/>
                    <a:pt x="2022636" y="31750"/>
                  </a:cubicBezTo>
                  <a:cubicBezTo>
                    <a:pt x="2016286" y="30480"/>
                    <a:pt x="2013746" y="33020"/>
                    <a:pt x="2008666" y="35560"/>
                  </a:cubicBezTo>
                  <a:cubicBezTo>
                    <a:pt x="2003586" y="39370"/>
                    <a:pt x="1997236" y="41910"/>
                    <a:pt x="1992156" y="44450"/>
                  </a:cubicBezTo>
                  <a:cubicBezTo>
                    <a:pt x="1990886" y="44450"/>
                    <a:pt x="1989616" y="44450"/>
                    <a:pt x="1988346" y="43180"/>
                  </a:cubicBezTo>
                  <a:cubicBezTo>
                    <a:pt x="1987076" y="43180"/>
                    <a:pt x="1985806" y="41910"/>
                    <a:pt x="1985806" y="41910"/>
                  </a:cubicBezTo>
                  <a:cubicBezTo>
                    <a:pt x="1979456" y="44450"/>
                    <a:pt x="1973106" y="46990"/>
                    <a:pt x="1966756" y="44450"/>
                  </a:cubicBezTo>
                  <a:cubicBezTo>
                    <a:pt x="1965486" y="44450"/>
                    <a:pt x="1965486" y="45720"/>
                    <a:pt x="1964216" y="45720"/>
                  </a:cubicBezTo>
                  <a:cubicBezTo>
                    <a:pt x="1956596" y="48260"/>
                    <a:pt x="1951516" y="57150"/>
                    <a:pt x="1941356" y="57150"/>
                  </a:cubicBezTo>
                  <a:cubicBezTo>
                    <a:pt x="1933736" y="57150"/>
                    <a:pt x="1926116" y="63500"/>
                    <a:pt x="1918496" y="63500"/>
                  </a:cubicBezTo>
                  <a:cubicBezTo>
                    <a:pt x="1909606" y="64770"/>
                    <a:pt x="1901986" y="67310"/>
                    <a:pt x="1894366" y="71120"/>
                  </a:cubicBezTo>
                  <a:cubicBezTo>
                    <a:pt x="1891826" y="72390"/>
                    <a:pt x="1889286" y="72390"/>
                    <a:pt x="1888016" y="72390"/>
                  </a:cubicBezTo>
                  <a:cubicBezTo>
                    <a:pt x="1881666" y="69850"/>
                    <a:pt x="1877856" y="73660"/>
                    <a:pt x="1875316" y="77470"/>
                  </a:cubicBezTo>
                  <a:cubicBezTo>
                    <a:pt x="1868966" y="86360"/>
                    <a:pt x="1858806" y="88900"/>
                    <a:pt x="1849916" y="91440"/>
                  </a:cubicBezTo>
                  <a:cubicBezTo>
                    <a:pt x="1838486" y="93980"/>
                    <a:pt x="1827056" y="95250"/>
                    <a:pt x="1815626" y="96520"/>
                  </a:cubicBezTo>
                  <a:cubicBezTo>
                    <a:pt x="1814356" y="96520"/>
                    <a:pt x="1813086" y="100330"/>
                    <a:pt x="1810546" y="101600"/>
                  </a:cubicBezTo>
                  <a:cubicBezTo>
                    <a:pt x="1809276" y="101600"/>
                    <a:pt x="1808006" y="100330"/>
                    <a:pt x="1808006" y="100330"/>
                  </a:cubicBezTo>
                  <a:cubicBezTo>
                    <a:pt x="1801656" y="107950"/>
                    <a:pt x="1797846" y="119380"/>
                    <a:pt x="1785146" y="118110"/>
                  </a:cubicBezTo>
                  <a:lnTo>
                    <a:pt x="1783876" y="118110"/>
                  </a:lnTo>
                  <a:cubicBezTo>
                    <a:pt x="1773716" y="124460"/>
                    <a:pt x="1763556" y="121920"/>
                    <a:pt x="1754666" y="119380"/>
                  </a:cubicBezTo>
                  <a:cubicBezTo>
                    <a:pt x="1752126" y="119380"/>
                    <a:pt x="1748316" y="116840"/>
                    <a:pt x="1747046" y="114300"/>
                  </a:cubicBezTo>
                  <a:cubicBezTo>
                    <a:pt x="1743236" y="106680"/>
                    <a:pt x="1733076" y="104140"/>
                    <a:pt x="1725456" y="106680"/>
                  </a:cubicBezTo>
                  <a:cubicBezTo>
                    <a:pt x="1719106" y="109220"/>
                    <a:pt x="1712756" y="110490"/>
                    <a:pt x="1706406" y="113030"/>
                  </a:cubicBezTo>
                  <a:cubicBezTo>
                    <a:pt x="1696246" y="115570"/>
                    <a:pt x="1687356" y="116840"/>
                    <a:pt x="1677196" y="111760"/>
                  </a:cubicBezTo>
                  <a:cubicBezTo>
                    <a:pt x="1667036" y="106680"/>
                    <a:pt x="1659416" y="110490"/>
                    <a:pt x="1654336" y="121920"/>
                  </a:cubicBezTo>
                  <a:cubicBezTo>
                    <a:pt x="1650526" y="129540"/>
                    <a:pt x="1640366" y="130810"/>
                    <a:pt x="1634016" y="124460"/>
                  </a:cubicBezTo>
                  <a:cubicBezTo>
                    <a:pt x="1630206" y="120650"/>
                    <a:pt x="1627666" y="121920"/>
                    <a:pt x="1623856" y="124460"/>
                  </a:cubicBezTo>
                  <a:lnTo>
                    <a:pt x="1616236" y="132080"/>
                  </a:lnTo>
                  <a:cubicBezTo>
                    <a:pt x="1614966" y="133350"/>
                    <a:pt x="1612426" y="133350"/>
                    <a:pt x="1611156" y="133350"/>
                  </a:cubicBezTo>
                  <a:lnTo>
                    <a:pt x="1603536" y="133350"/>
                  </a:lnTo>
                  <a:cubicBezTo>
                    <a:pt x="1598456" y="133350"/>
                    <a:pt x="1593376" y="132080"/>
                    <a:pt x="1588296" y="130810"/>
                  </a:cubicBezTo>
                  <a:cubicBezTo>
                    <a:pt x="1581946" y="129540"/>
                    <a:pt x="1576866" y="125730"/>
                    <a:pt x="1570516" y="124460"/>
                  </a:cubicBezTo>
                  <a:cubicBezTo>
                    <a:pt x="1560356" y="123190"/>
                    <a:pt x="1557816" y="114300"/>
                    <a:pt x="1554006" y="107950"/>
                  </a:cubicBezTo>
                  <a:cubicBezTo>
                    <a:pt x="1551466" y="104140"/>
                    <a:pt x="1546386" y="99060"/>
                    <a:pt x="1541306" y="100330"/>
                  </a:cubicBezTo>
                  <a:cubicBezTo>
                    <a:pt x="1536226" y="102870"/>
                    <a:pt x="1531146" y="100330"/>
                    <a:pt x="1527336" y="99060"/>
                  </a:cubicBezTo>
                  <a:cubicBezTo>
                    <a:pt x="1526066" y="99060"/>
                    <a:pt x="1523526" y="97790"/>
                    <a:pt x="1522256" y="97790"/>
                  </a:cubicBezTo>
                  <a:cubicBezTo>
                    <a:pt x="1513366" y="95250"/>
                    <a:pt x="1507016" y="100330"/>
                    <a:pt x="1500666" y="106680"/>
                  </a:cubicBezTo>
                  <a:lnTo>
                    <a:pt x="1495586" y="111760"/>
                  </a:lnTo>
                  <a:cubicBezTo>
                    <a:pt x="1494316" y="113030"/>
                    <a:pt x="1494316" y="115570"/>
                    <a:pt x="1493046" y="116840"/>
                  </a:cubicBezTo>
                  <a:cubicBezTo>
                    <a:pt x="1485426" y="123190"/>
                    <a:pt x="1477806" y="120650"/>
                    <a:pt x="1468916" y="116840"/>
                  </a:cubicBezTo>
                  <a:cubicBezTo>
                    <a:pt x="1461296" y="113030"/>
                    <a:pt x="1452406" y="116840"/>
                    <a:pt x="1449866" y="124460"/>
                  </a:cubicBezTo>
                  <a:cubicBezTo>
                    <a:pt x="1448596" y="129540"/>
                    <a:pt x="1447326" y="133350"/>
                    <a:pt x="1440976" y="135890"/>
                  </a:cubicBezTo>
                  <a:cubicBezTo>
                    <a:pt x="1434626" y="139700"/>
                    <a:pt x="1427006" y="142240"/>
                    <a:pt x="1425736" y="151130"/>
                  </a:cubicBezTo>
                  <a:cubicBezTo>
                    <a:pt x="1425736" y="152400"/>
                    <a:pt x="1424466" y="153670"/>
                    <a:pt x="1423196" y="153670"/>
                  </a:cubicBezTo>
                  <a:cubicBezTo>
                    <a:pt x="1419386" y="154940"/>
                    <a:pt x="1416846" y="156210"/>
                    <a:pt x="1413036" y="157480"/>
                  </a:cubicBezTo>
                  <a:lnTo>
                    <a:pt x="1401606" y="157480"/>
                  </a:lnTo>
                  <a:cubicBezTo>
                    <a:pt x="1393986" y="156210"/>
                    <a:pt x="1386366" y="153670"/>
                    <a:pt x="1378746" y="152400"/>
                  </a:cubicBezTo>
                  <a:cubicBezTo>
                    <a:pt x="1369856" y="151130"/>
                    <a:pt x="1362236" y="156210"/>
                    <a:pt x="1353346" y="157480"/>
                  </a:cubicBezTo>
                  <a:lnTo>
                    <a:pt x="1352076" y="158750"/>
                  </a:lnTo>
                  <a:cubicBezTo>
                    <a:pt x="1349536" y="162560"/>
                    <a:pt x="1345726" y="161290"/>
                    <a:pt x="1343186" y="158750"/>
                  </a:cubicBezTo>
                  <a:cubicBezTo>
                    <a:pt x="1338106" y="153670"/>
                    <a:pt x="1329216" y="152400"/>
                    <a:pt x="1322866" y="154940"/>
                  </a:cubicBezTo>
                  <a:cubicBezTo>
                    <a:pt x="1315246" y="158750"/>
                    <a:pt x="1307626" y="161290"/>
                    <a:pt x="1300006" y="163830"/>
                  </a:cubicBezTo>
                  <a:cubicBezTo>
                    <a:pt x="1297466" y="163830"/>
                    <a:pt x="1294926" y="162560"/>
                    <a:pt x="1293656" y="162560"/>
                  </a:cubicBezTo>
                  <a:cubicBezTo>
                    <a:pt x="1291116" y="162560"/>
                    <a:pt x="1287306" y="161290"/>
                    <a:pt x="1286036" y="162560"/>
                  </a:cubicBezTo>
                  <a:cubicBezTo>
                    <a:pt x="1275876" y="170180"/>
                    <a:pt x="1265716" y="167640"/>
                    <a:pt x="1256826" y="162560"/>
                  </a:cubicBezTo>
                  <a:cubicBezTo>
                    <a:pt x="1251746" y="160020"/>
                    <a:pt x="1244126" y="157480"/>
                    <a:pt x="1241586" y="149860"/>
                  </a:cubicBezTo>
                  <a:cubicBezTo>
                    <a:pt x="1240316" y="144780"/>
                    <a:pt x="1235236" y="139700"/>
                    <a:pt x="1231426" y="135890"/>
                  </a:cubicBezTo>
                  <a:cubicBezTo>
                    <a:pt x="1225076" y="129540"/>
                    <a:pt x="1218726" y="120650"/>
                    <a:pt x="1207296" y="120650"/>
                  </a:cubicBezTo>
                  <a:cubicBezTo>
                    <a:pt x="1204756" y="120650"/>
                    <a:pt x="1202216" y="115570"/>
                    <a:pt x="1200946" y="116840"/>
                  </a:cubicBezTo>
                  <a:cubicBezTo>
                    <a:pt x="1195866" y="118110"/>
                    <a:pt x="1195866" y="115570"/>
                    <a:pt x="1193326" y="113030"/>
                  </a:cubicBezTo>
                  <a:cubicBezTo>
                    <a:pt x="1190786" y="110490"/>
                    <a:pt x="1186976" y="107950"/>
                    <a:pt x="1184436" y="104140"/>
                  </a:cubicBezTo>
                  <a:cubicBezTo>
                    <a:pt x="1180626" y="99060"/>
                    <a:pt x="1176816" y="92710"/>
                    <a:pt x="1173006" y="87630"/>
                  </a:cubicBezTo>
                  <a:cubicBezTo>
                    <a:pt x="1169196" y="82550"/>
                    <a:pt x="1166656" y="76200"/>
                    <a:pt x="1162846" y="71120"/>
                  </a:cubicBezTo>
                  <a:cubicBezTo>
                    <a:pt x="1161576" y="69850"/>
                    <a:pt x="1157766" y="68580"/>
                    <a:pt x="1156496" y="69850"/>
                  </a:cubicBezTo>
                  <a:lnTo>
                    <a:pt x="1141256" y="77470"/>
                  </a:lnTo>
                  <a:cubicBezTo>
                    <a:pt x="1138716" y="78740"/>
                    <a:pt x="1137446" y="81280"/>
                    <a:pt x="1136176" y="83820"/>
                  </a:cubicBezTo>
                  <a:lnTo>
                    <a:pt x="1134906" y="82550"/>
                  </a:lnTo>
                  <a:cubicBezTo>
                    <a:pt x="1136176" y="78740"/>
                    <a:pt x="1137446" y="74930"/>
                    <a:pt x="1138716" y="73660"/>
                  </a:cubicBezTo>
                  <a:lnTo>
                    <a:pt x="1123476" y="69850"/>
                  </a:lnTo>
                  <a:cubicBezTo>
                    <a:pt x="1119666" y="68580"/>
                    <a:pt x="1113316" y="68580"/>
                    <a:pt x="1110776" y="68580"/>
                  </a:cubicBezTo>
                  <a:lnTo>
                    <a:pt x="1090456" y="68580"/>
                  </a:lnTo>
                  <a:cubicBezTo>
                    <a:pt x="1082836" y="68580"/>
                    <a:pt x="1076486" y="67310"/>
                    <a:pt x="1068866" y="68580"/>
                  </a:cubicBezTo>
                  <a:cubicBezTo>
                    <a:pt x="1063786" y="69850"/>
                    <a:pt x="1059976" y="67310"/>
                    <a:pt x="1056166" y="64770"/>
                  </a:cubicBezTo>
                  <a:cubicBezTo>
                    <a:pt x="1046006" y="57150"/>
                    <a:pt x="1035846" y="48260"/>
                    <a:pt x="1021876" y="52070"/>
                  </a:cubicBezTo>
                  <a:cubicBezTo>
                    <a:pt x="1020606" y="52070"/>
                    <a:pt x="1018066" y="50800"/>
                    <a:pt x="1016796" y="49530"/>
                  </a:cubicBezTo>
                  <a:cubicBezTo>
                    <a:pt x="1012986" y="48260"/>
                    <a:pt x="1010446" y="45720"/>
                    <a:pt x="1005366" y="43180"/>
                  </a:cubicBezTo>
                  <a:cubicBezTo>
                    <a:pt x="1005366" y="46990"/>
                    <a:pt x="1005366" y="48260"/>
                    <a:pt x="1006636" y="50800"/>
                  </a:cubicBezTo>
                  <a:cubicBezTo>
                    <a:pt x="1004096" y="53340"/>
                    <a:pt x="1002826" y="52070"/>
                    <a:pt x="1001556" y="50800"/>
                  </a:cubicBezTo>
                  <a:cubicBezTo>
                    <a:pt x="1000286" y="52070"/>
                    <a:pt x="999016" y="54610"/>
                    <a:pt x="997746" y="54610"/>
                  </a:cubicBezTo>
                  <a:cubicBezTo>
                    <a:pt x="991396" y="57150"/>
                    <a:pt x="985046" y="58420"/>
                    <a:pt x="978696" y="60960"/>
                  </a:cubicBezTo>
                  <a:cubicBezTo>
                    <a:pt x="976156" y="62230"/>
                    <a:pt x="973616" y="63500"/>
                    <a:pt x="972346" y="64770"/>
                  </a:cubicBezTo>
                  <a:cubicBezTo>
                    <a:pt x="967266" y="68580"/>
                    <a:pt x="963456" y="74930"/>
                    <a:pt x="954566" y="73660"/>
                  </a:cubicBezTo>
                  <a:cubicBezTo>
                    <a:pt x="953296" y="73660"/>
                    <a:pt x="950756" y="76200"/>
                    <a:pt x="948216" y="76200"/>
                  </a:cubicBezTo>
                  <a:cubicBezTo>
                    <a:pt x="945676" y="77470"/>
                    <a:pt x="941866" y="77470"/>
                    <a:pt x="939326" y="78740"/>
                  </a:cubicBezTo>
                  <a:lnTo>
                    <a:pt x="936786" y="78740"/>
                  </a:lnTo>
                  <a:cubicBezTo>
                    <a:pt x="929166" y="81280"/>
                    <a:pt x="922816" y="83820"/>
                    <a:pt x="915196" y="85090"/>
                  </a:cubicBezTo>
                  <a:lnTo>
                    <a:pt x="910116" y="85090"/>
                  </a:lnTo>
                  <a:cubicBezTo>
                    <a:pt x="903766" y="85090"/>
                    <a:pt x="898686" y="83820"/>
                    <a:pt x="892336" y="83820"/>
                  </a:cubicBezTo>
                  <a:cubicBezTo>
                    <a:pt x="885986" y="83820"/>
                    <a:pt x="879636" y="86360"/>
                    <a:pt x="873286" y="86360"/>
                  </a:cubicBezTo>
                  <a:cubicBezTo>
                    <a:pt x="865666" y="86360"/>
                    <a:pt x="856776" y="86360"/>
                    <a:pt x="850426" y="81280"/>
                  </a:cubicBezTo>
                  <a:cubicBezTo>
                    <a:pt x="849156" y="80010"/>
                    <a:pt x="845346" y="80010"/>
                    <a:pt x="842806" y="81280"/>
                  </a:cubicBezTo>
                  <a:cubicBezTo>
                    <a:pt x="833916" y="82550"/>
                    <a:pt x="825026" y="83820"/>
                    <a:pt x="817406" y="86360"/>
                  </a:cubicBezTo>
                  <a:cubicBezTo>
                    <a:pt x="809786" y="88900"/>
                    <a:pt x="805976" y="86360"/>
                    <a:pt x="803436" y="80010"/>
                  </a:cubicBezTo>
                  <a:cubicBezTo>
                    <a:pt x="802166" y="77470"/>
                    <a:pt x="799626" y="74930"/>
                    <a:pt x="797086" y="72390"/>
                  </a:cubicBezTo>
                  <a:cubicBezTo>
                    <a:pt x="793276" y="69850"/>
                    <a:pt x="789466" y="66040"/>
                    <a:pt x="785656" y="66040"/>
                  </a:cubicBezTo>
                  <a:cubicBezTo>
                    <a:pt x="776766" y="66040"/>
                    <a:pt x="771686" y="60960"/>
                    <a:pt x="765336" y="57150"/>
                  </a:cubicBezTo>
                  <a:cubicBezTo>
                    <a:pt x="755176" y="50800"/>
                    <a:pt x="746286" y="43180"/>
                    <a:pt x="733586" y="44450"/>
                  </a:cubicBezTo>
                  <a:lnTo>
                    <a:pt x="733586" y="38100"/>
                  </a:lnTo>
                  <a:cubicBezTo>
                    <a:pt x="736126" y="38100"/>
                    <a:pt x="738666" y="38100"/>
                    <a:pt x="741206" y="36830"/>
                  </a:cubicBezTo>
                  <a:cubicBezTo>
                    <a:pt x="737396" y="34290"/>
                    <a:pt x="737396" y="30480"/>
                    <a:pt x="734856" y="27940"/>
                  </a:cubicBezTo>
                  <a:cubicBezTo>
                    <a:pt x="729776" y="24130"/>
                    <a:pt x="724696" y="22860"/>
                    <a:pt x="719616" y="20320"/>
                  </a:cubicBezTo>
                  <a:cubicBezTo>
                    <a:pt x="715806" y="19050"/>
                    <a:pt x="710726" y="19050"/>
                    <a:pt x="713266" y="25400"/>
                  </a:cubicBezTo>
                  <a:cubicBezTo>
                    <a:pt x="706916" y="26670"/>
                    <a:pt x="701836" y="26670"/>
                    <a:pt x="699296" y="29210"/>
                  </a:cubicBezTo>
                  <a:cubicBezTo>
                    <a:pt x="694216" y="33020"/>
                    <a:pt x="689136" y="30480"/>
                    <a:pt x="685326" y="27940"/>
                  </a:cubicBezTo>
                  <a:cubicBezTo>
                    <a:pt x="682786" y="26670"/>
                    <a:pt x="680246" y="25400"/>
                    <a:pt x="677706" y="26670"/>
                  </a:cubicBezTo>
                  <a:cubicBezTo>
                    <a:pt x="662466" y="34290"/>
                    <a:pt x="647226" y="30480"/>
                    <a:pt x="631986" y="30480"/>
                  </a:cubicBezTo>
                  <a:cubicBezTo>
                    <a:pt x="629446" y="30480"/>
                    <a:pt x="626906" y="29210"/>
                    <a:pt x="623096" y="29210"/>
                  </a:cubicBezTo>
                  <a:cubicBezTo>
                    <a:pt x="618016" y="27940"/>
                    <a:pt x="614206" y="25400"/>
                    <a:pt x="609126" y="24130"/>
                  </a:cubicBezTo>
                  <a:cubicBezTo>
                    <a:pt x="604046" y="22860"/>
                    <a:pt x="597696" y="21590"/>
                    <a:pt x="592616" y="20320"/>
                  </a:cubicBezTo>
                  <a:lnTo>
                    <a:pt x="588806" y="20320"/>
                  </a:lnTo>
                  <a:cubicBezTo>
                    <a:pt x="579916" y="20320"/>
                    <a:pt x="571026" y="21590"/>
                    <a:pt x="563406" y="21590"/>
                  </a:cubicBezTo>
                  <a:cubicBezTo>
                    <a:pt x="557056" y="21590"/>
                    <a:pt x="550706" y="19050"/>
                    <a:pt x="543086" y="17780"/>
                  </a:cubicBezTo>
                  <a:cubicBezTo>
                    <a:pt x="541816" y="7620"/>
                    <a:pt x="531656" y="10160"/>
                    <a:pt x="525306" y="5080"/>
                  </a:cubicBezTo>
                  <a:cubicBezTo>
                    <a:pt x="524036" y="3810"/>
                    <a:pt x="521496" y="5080"/>
                    <a:pt x="520226" y="5080"/>
                  </a:cubicBezTo>
                  <a:cubicBezTo>
                    <a:pt x="512606" y="3810"/>
                    <a:pt x="507526" y="7620"/>
                    <a:pt x="504986" y="13970"/>
                  </a:cubicBezTo>
                  <a:cubicBezTo>
                    <a:pt x="501176" y="20320"/>
                    <a:pt x="491016" y="22860"/>
                    <a:pt x="494826" y="33020"/>
                  </a:cubicBezTo>
                  <a:cubicBezTo>
                    <a:pt x="496096" y="34290"/>
                    <a:pt x="498636" y="35560"/>
                    <a:pt x="499906" y="38100"/>
                  </a:cubicBezTo>
                  <a:cubicBezTo>
                    <a:pt x="499906" y="41910"/>
                    <a:pt x="498636" y="44450"/>
                    <a:pt x="494826" y="43180"/>
                  </a:cubicBezTo>
                  <a:cubicBezTo>
                    <a:pt x="493556" y="43180"/>
                    <a:pt x="492286" y="45720"/>
                    <a:pt x="491016" y="46990"/>
                  </a:cubicBezTo>
                  <a:cubicBezTo>
                    <a:pt x="489746" y="48260"/>
                    <a:pt x="489746" y="50800"/>
                    <a:pt x="488476" y="50800"/>
                  </a:cubicBezTo>
                  <a:cubicBezTo>
                    <a:pt x="480856" y="53340"/>
                    <a:pt x="475776" y="59690"/>
                    <a:pt x="466886" y="58420"/>
                  </a:cubicBezTo>
                  <a:lnTo>
                    <a:pt x="464346" y="58420"/>
                  </a:lnTo>
                  <a:cubicBezTo>
                    <a:pt x="456726" y="64770"/>
                    <a:pt x="449106" y="63500"/>
                    <a:pt x="440216" y="62230"/>
                  </a:cubicBezTo>
                  <a:cubicBezTo>
                    <a:pt x="436406" y="60960"/>
                    <a:pt x="431326" y="62230"/>
                    <a:pt x="426246" y="62230"/>
                  </a:cubicBezTo>
                  <a:cubicBezTo>
                    <a:pt x="422436" y="62230"/>
                    <a:pt x="418626" y="62230"/>
                    <a:pt x="414816" y="59690"/>
                  </a:cubicBezTo>
                  <a:cubicBezTo>
                    <a:pt x="409736" y="57150"/>
                    <a:pt x="404656" y="53340"/>
                    <a:pt x="399576" y="50800"/>
                  </a:cubicBezTo>
                  <a:cubicBezTo>
                    <a:pt x="394496" y="48260"/>
                    <a:pt x="388146" y="48260"/>
                    <a:pt x="388146" y="39370"/>
                  </a:cubicBezTo>
                  <a:cubicBezTo>
                    <a:pt x="388146" y="38100"/>
                    <a:pt x="385606" y="36830"/>
                    <a:pt x="385606" y="35560"/>
                  </a:cubicBezTo>
                  <a:cubicBezTo>
                    <a:pt x="376716" y="43180"/>
                    <a:pt x="369096" y="49530"/>
                    <a:pt x="361476" y="55880"/>
                  </a:cubicBezTo>
                  <a:cubicBezTo>
                    <a:pt x="357666" y="59690"/>
                    <a:pt x="352586" y="64770"/>
                    <a:pt x="355126" y="71120"/>
                  </a:cubicBezTo>
                  <a:cubicBezTo>
                    <a:pt x="355126" y="72390"/>
                    <a:pt x="353856" y="73660"/>
                    <a:pt x="353856" y="74930"/>
                  </a:cubicBezTo>
                  <a:cubicBezTo>
                    <a:pt x="352586" y="77470"/>
                    <a:pt x="351316" y="80010"/>
                    <a:pt x="348776" y="81280"/>
                  </a:cubicBezTo>
                  <a:cubicBezTo>
                    <a:pt x="346236" y="85090"/>
                    <a:pt x="343696" y="88900"/>
                    <a:pt x="341156" y="93980"/>
                  </a:cubicBezTo>
                  <a:lnTo>
                    <a:pt x="333536" y="101600"/>
                  </a:lnTo>
                  <a:cubicBezTo>
                    <a:pt x="330996" y="105410"/>
                    <a:pt x="328456" y="109220"/>
                    <a:pt x="324646" y="111760"/>
                  </a:cubicBezTo>
                  <a:cubicBezTo>
                    <a:pt x="315756" y="119380"/>
                    <a:pt x="306866" y="127000"/>
                    <a:pt x="296706" y="134620"/>
                  </a:cubicBezTo>
                  <a:cubicBezTo>
                    <a:pt x="291626" y="139700"/>
                    <a:pt x="285276" y="143510"/>
                    <a:pt x="280196" y="148590"/>
                  </a:cubicBezTo>
                  <a:cubicBezTo>
                    <a:pt x="271306" y="156210"/>
                    <a:pt x="261146" y="162560"/>
                    <a:pt x="256066" y="173990"/>
                  </a:cubicBezTo>
                  <a:cubicBezTo>
                    <a:pt x="256066" y="175260"/>
                    <a:pt x="253526" y="176530"/>
                    <a:pt x="252256" y="177800"/>
                  </a:cubicBezTo>
                  <a:cubicBezTo>
                    <a:pt x="245906" y="182880"/>
                    <a:pt x="235746" y="182880"/>
                    <a:pt x="235746" y="193040"/>
                  </a:cubicBezTo>
                  <a:cubicBezTo>
                    <a:pt x="225586" y="193040"/>
                    <a:pt x="220506" y="200660"/>
                    <a:pt x="215426" y="207010"/>
                  </a:cubicBezTo>
                  <a:cubicBezTo>
                    <a:pt x="211616" y="212090"/>
                    <a:pt x="207806" y="218440"/>
                    <a:pt x="202726" y="222250"/>
                  </a:cubicBezTo>
                  <a:cubicBezTo>
                    <a:pt x="197646" y="224790"/>
                    <a:pt x="191296" y="223520"/>
                    <a:pt x="184946" y="223520"/>
                  </a:cubicBezTo>
                  <a:cubicBezTo>
                    <a:pt x="182406" y="223520"/>
                    <a:pt x="179866" y="223520"/>
                    <a:pt x="179866" y="224790"/>
                  </a:cubicBezTo>
                  <a:cubicBezTo>
                    <a:pt x="174786" y="229870"/>
                    <a:pt x="168436" y="233680"/>
                    <a:pt x="164626" y="240030"/>
                  </a:cubicBezTo>
                  <a:cubicBezTo>
                    <a:pt x="160816" y="246380"/>
                    <a:pt x="157006" y="250190"/>
                    <a:pt x="150656" y="251460"/>
                  </a:cubicBezTo>
                  <a:cubicBezTo>
                    <a:pt x="144306" y="252730"/>
                    <a:pt x="137956" y="259080"/>
                    <a:pt x="129066" y="255270"/>
                  </a:cubicBezTo>
                  <a:cubicBezTo>
                    <a:pt x="121446" y="252730"/>
                    <a:pt x="112556" y="255270"/>
                    <a:pt x="107476" y="250190"/>
                  </a:cubicBezTo>
                  <a:cubicBezTo>
                    <a:pt x="97316" y="251460"/>
                    <a:pt x="89696" y="254000"/>
                    <a:pt x="80806" y="255270"/>
                  </a:cubicBezTo>
                  <a:cubicBezTo>
                    <a:pt x="70646" y="257810"/>
                    <a:pt x="59216" y="256540"/>
                    <a:pt x="50326" y="264160"/>
                  </a:cubicBezTo>
                  <a:cubicBezTo>
                    <a:pt x="42706" y="270510"/>
                    <a:pt x="36356" y="276860"/>
                    <a:pt x="24926" y="275590"/>
                  </a:cubicBezTo>
                  <a:cubicBezTo>
                    <a:pt x="26196" y="283210"/>
                    <a:pt x="27466" y="289560"/>
                    <a:pt x="28736" y="297180"/>
                  </a:cubicBezTo>
                  <a:cubicBezTo>
                    <a:pt x="31276" y="317500"/>
                    <a:pt x="33816" y="337820"/>
                    <a:pt x="35086" y="358140"/>
                  </a:cubicBezTo>
                  <a:cubicBezTo>
                    <a:pt x="38896" y="383540"/>
                    <a:pt x="40166" y="407670"/>
                    <a:pt x="37626" y="431800"/>
                  </a:cubicBezTo>
                  <a:cubicBezTo>
                    <a:pt x="35086" y="466090"/>
                    <a:pt x="23656" y="1639570"/>
                    <a:pt x="12226" y="1671320"/>
                  </a:cubicBezTo>
                  <a:lnTo>
                    <a:pt x="796" y="1697990"/>
                  </a:lnTo>
                  <a:cubicBezTo>
                    <a:pt x="-1744" y="1704340"/>
                    <a:pt x="2066" y="1708150"/>
                    <a:pt x="8416" y="1709420"/>
                  </a:cubicBezTo>
                  <a:cubicBezTo>
                    <a:pt x="16036" y="1710690"/>
                    <a:pt x="18576" y="1715770"/>
                    <a:pt x="21116" y="1722120"/>
                  </a:cubicBezTo>
                  <a:cubicBezTo>
                    <a:pt x="23656" y="1732280"/>
                    <a:pt x="19846" y="1742440"/>
                    <a:pt x="24926" y="1752600"/>
                  </a:cubicBezTo>
                  <a:cubicBezTo>
                    <a:pt x="27466" y="1757680"/>
                    <a:pt x="24926" y="1766570"/>
                    <a:pt x="23656" y="1774190"/>
                  </a:cubicBezTo>
                  <a:cubicBezTo>
                    <a:pt x="22386" y="1784350"/>
                    <a:pt x="24926" y="1794510"/>
                    <a:pt x="28736" y="1803400"/>
                  </a:cubicBezTo>
                  <a:cubicBezTo>
                    <a:pt x="37626" y="1818640"/>
                    <a:pt x="38896" y="1836420"/>
                    <a:pt x="38896" y="1852930"/>
                  </a:cubicBezTo>
                  <a:cubicBezTo>
                    <a:pt x="38896" y="1856740"/>
                    <a:pt x="40166" y="1860550"/>
                    <a:pt x="41436" y="1863090"/>
                  </a:cubicBezTo>
                  <a:cubicBezTo>
                    <a:pt x="43976" y="1865630"/>
                    <a:pt x="49056" y="1868170"/>
                    <a:pt x="54136" y="1869440"/>
                  </a:cubicBezTo>
                  <a:lnTo>
                    <a:pt x="84616" y="1884680"/>
                  </a:lnTo>
                  <a:cubicBezTo>
                    <a:pt x="98586" y="1892300"/>
                    <a:pt x="110016" y="1891030"/>
                    <a:pt x="122716" y="1882140"/>
                  </a:cubicBezTo>
                  <a:cubicBezTo>
                    <a:pt x="123986" y="1880870"/>
                    <a:pt x="127796" y="1879600"/>
                    <a:pt x="129066" y="1879600"/>
                  </a:cubicBezTo>
                  <a:cubicBezTo>
                    <a:pt x="137956" y="1880870"/>
                    <a:pt x="146846" y="1880870"/>
                    <a:pt x="154466" y="1888490"/>
                  </a:cubicBezTo>
                  <a:cubicBezTo>
                    <a:pt x="163356" y="1896110"/>
                    <a:pt x="176056" y="1901190"/>
                    <a:pt x="186216" y="1907540"/>
                  </a:cubicBezTo>
                  <a:cubicBezTo>
                    <a:pt x="192566" y="1911350"/>
                    <a:pt x="200186" y="1916430"/>
                    <a:pt x="203996" y="1921510"/>
                  </a:cubicBezTo>
                  <a:cubicBezTo>
                    <a:pt x="206536" y="1924050"/>
                    <a:pt x="209076" y="1926590"/>
                    <a:pt x="211616" y="1927860"/>
                  </a:cubicBezTo>
                  <a:cubicBezTo>
                    <a:pt x="225586" y="1932940"/>
                    <a:pt x="233206" y="1945640"/>
                    <a:pt x="242096" y="1955800"/>
                  </a:cubicBezTo>
                  <a:cubicBezTo>
                    <a:pt x="249716" y="1964690"/>
                    <a:pt x="259876" y="1969770"/>
                    <a:pt x="271306" y="1971040"/>
                  </a:cubicBezTo>
                  <a:cubicBezTo>
                    <a:pt x="284006" y="1973580"/>
                    <a:pt x="296706" y="1974850"/>
                    <a:pt x="309406" y="1977390"/>
                  </a:cubicBezTo>
                  <a:cubicBezTo>
                    <a:pt x="314486" y="1978660"/>
                    <a:pt x="320836" y="1979930"/>
                    <a:pt x="325916" y="1982470"/>
                  </a:cubicBezTo>
                  <a:cubicBezTo>
                    <a:pt x="332266" y="1985010"/>
                    <a:pt x="338616" y="1985010"/>
                    <a:pt x="343696" y="1988820"/>
                  </a:cubicBezTo>
                  <a:cubicBezTo>
                    <a:pt x="351316" y="1995170"/>
                    <a:pt x="358936" y="1998980"/>
                    <a:pt x="369096" y="1996440"/>
                  </a:cubicBezTo>
                  <a:cubicBezTo>
                    <a:pt x="372906" y="1995170"/>
                    <a:pt x="377986" y="1997710"/>
                    <a:pt x="381796" y="1998980"/>
                  </a:cubicBezTo>
                  <a:cubicBezTo>
                    <a:pt x="383066" y="1998980"/>
                    <a:pt x="384336" y="2000250"/>
                    <a:pt x="385606" y="2000250"/>
                  </a:cubicBezTo>
                  <a:cubicBezTo>
                    <a:pt x="399576" y="2001520"/>
                    <a:pt x="412276" y="1998980"/>
                    <a:pt x="424976" y="1996440"/>
                  </a:cubicBezTo>
                  <a:cubicBezTo>
                    <a:pt x="430056" y="1995170"/>
                    <a:pt x="435136" y="1993900"/>
                    <a:pt x="440216" y="1991360"/>
                  </a:cubicBezTo>
                  <a:cubicBezTo>
                    <a:pt x="454186" y="1985010"/>
                    <a:pt x="468156" y="1978660"/>
                    <a:pt x="480856" y="1971040"/>
                  </a:cubicBezTo>
                  <a:cubicBezTo>
                    <a:pt x="489746" y="1965960"/>
                    <a:pt x="498636" y="1960880"/>
                    <a:pt x="508796" y="1965960"/>
                  </a:cubicBezTo>
                  <a:lnTo>
                    <a:pt x="513876" y="1965960"/>
                  </a:lnTo>
                  <a:cubicBezTo>
                    <a:pt x="522766" y="1965960"/>
                    <a:pt x="531656" y="1964690"/>
                    <a:pt x="539276" y="1963420"/>
                  </a:cubicBezTo>
                  <a:cubicBezTo>
                    <a:pt x="540546" y="1963420"/>
                    <a:pt x="543086" y="1963420"/>
                    <a:pt x="543086" y="1962150"/>
                  </a:cubicBezTo>
                  <a:cubicBezTo>
                    <a:pt x="546896" y="1957070"/>
                    <a:pt x="553246" y="1957070"/>
                    <a:pt x="559596" y="1955800"/>
                  </a:cubicBezTo>
                  <a:cubicBezTo>
                    <a:pt x="569756" y="1954530"/>
                    <a:pt x="579916" y="1954530"/>
                    <a:pt x="587536" y="1948180"/>
                  </a:cubicBezTo>
                  <a:cubicBezTo>
                    <a:pt x="595156" y="1943100"/>
                    <a:pt x="602776" y="1941830"/>
                    <a:pt x="611666" y="1940560"/>
                  </a:cubicBezTo>
                  <a:cubicBezTo>
                    <a:pt x="612936" y="1940560"/>
                    <a:pt x="615476" y="1939290"/>
                    <a:pt x="616746" y="1939290"/>
                  </a:cubicBezTo>
                  <a:cubicBezTo>
                    <a:pt x="623096" y="1938020"/>
                    <a:pt x="629446" y="1934210"/>
                    <a:pt x="634526" y="1935480"/>
                  </a:cubicBezTo>
                  <a:cubicBezTo>
                    <a:pt x="645956" y="1938020"/>
                    <a:pt x="651036" y="1934210"/>
                    <a:pt x="658656" y="1924050"/>
                  </a:cubicBezTo>
                  <a:cubicBezTo>
                    <a:pt x="659926" y="1921510"/>
                    <a:pt x="663736" y="1920240"/>
                    <a:pt x="666276" y="1918970"/>
                  </a:cubicBezTo>
                  <a:cubicBezTo>
                    <a:pt x="672626" y="1917700"/>
                    <a:pt x="678976" y="1918970"/>
                    <a:pt x="685326" y="1917700"/>
                  </a:cubicBezTo>
                  <a:cubicBezTo>
                    <a:pt x="689136" y="1917700"/>
                    <a:pt x="692946" y="1913890"/>
                    <a:pt x="695486" y="1913890"/>
                  </a:cubicBezTo>
                  <a:cubicBezTo>
                    <a:pt x="705646" y="1915160"/>
                    <a:pt x="717076" y="1911350"/>
                    <a:pt x="725966" y="1917700"/>
                  </a:cubicBezTo>
                  <a:cubicBezTo>
                    <a:pt x="727236" y="1918970"/>
                    <a:pt x="729776" y="1918970"/>
                    <a:pt x="732316" y="1918970"/>
                  </a:cubicBezTo>
                  <a:cubicBezTo>
                    <a:pt x="748826" y="1920240"/>
                    <a:pt x="762796" y="1925320"/>
                    <a:pt x="774226" y="1935480"/>
                  </a:cubicBezTo>
                  <a:cubicBezTo>
                    <a:pt x="778036" y="1939290"/>
                    <a:pt x="783116" y="1941830"/>
                    <a:pt x="786926" y="1944370"/>
                  </a:cubicBezTo>
                  <a:cubicBezTo>
                    <a:pt x="790736" y="1946910"/>
                    <a:pt x="795816" y="1946910"/>
                    <a:pt x="799626" y="1948180"/>
                  </a:cubicBezTo>
                  <a:cubicBezTo>
                    <a:pt x="803436" y="1949450"/>
                    <a:pt x="805976" y="1950720"/>
                    <a:pt x="809786" y="1950720"/>
                  </a:cubicBezTo>
                  <a:cubicBezTo>
                    <a:pt x="816136" y="1950720"/>
                    <a:pt x="821216" y="1953260"/>
                    <a:pt x="825026" y="1958340"/>
                  </a:cubicBezTo>
                  <a:cubicBezTo>
                    <a:pt x="826296" y="1959610"/>
                    <a:pt x="827566" y="1960880"/>
                    <a:pt x="828836" y="1963420"/>
                  </a:cubicBezTo>
                  <a:cubicBezTo>
                    <a:pt x="827566" y="1967230"/>
                    <a:pt x="835186" y="1977390"/>
                    <a:pt x="840266" y="1977390"/>
                  </a:cubicBezTo>
                  <a:cubicBezTo>
                    <a:pt x="849156" y="1977390"/>
                    <a:pt x="858046" y="1979930"/>
                    <a:pt x="865666" y="1986280"/>
                  </a:cubicBezTo>
                  <a:cubicBezTo>
                    <a:pt x="866936" y="1987550"/>
                    <a:pt x="869476" y="1987550"/>
                    <a:pt x="872016" y="1986280"/>
                  </a:cubicBezTo>
                  <a:cubicBezTo>
                    <a:pt x="875826" y="1985010"/>
                    <a:pt x="878366" y="1985010"/>
                    <a:pt x="880906" y="1988820"/>
                  </a:cubicBezTo>
                  <a:cubicBezTo>
                    <a:pt x="882176" y="1990090"/>
                    <a:pt x="887256" y="1990090"/>
                    <a:pt x="889796" y="1990090"/>
                  </a:cubicBezTo>
                  <a:cubicBezTo>
                    <a:pt x="896146" y="1990090"/>
                    <a:pt x="903766" y="1988820"/>
                    <a:pt x="910116" y="1990090"/>
                  </a:cubicBezTo>
                  <a:cubicBezTo>
                    <a:pt x="921546" y="1991360"/>
                    <a:pt x="931706" y="1992630"/>
                    <a:pt x="943136" y="1995170"/>
                  </a:cubicBezTo>
                  <a:cubicBezTo>
                    <a:pt x="945676" y="1995170"/>
                    <a:pt x="948216" y="1996440"/>
                    <a:pt x="949486" y="1997710"/>
                  </a:cubicBezTo>
                  <a:cubicBezTo>
                    <a:pt x="952026" y="2004060"/>
                    <a:pt x="958376" y="2004060"/>
                    <a:pt x="962186" y="2005330"/>
                  </a:cubicBezTo>
                  <a:cubicBezTo>
                    <a:pt x="965996" y="2006600"/>
                    <a:pt x="971076" y="2007870"/>
                    <a:pt x="973616" y="2007870"/>
                  </a:cubicBezTo>
                  <a:cubicBezTo>
                    <a:pt x="974886" y="2006600"/>
                    <a:pt x="977426" y="2005330"/>
                    <a:pt x="979966" y="2002790"/>
                  </a:cubicBezTo>
                  <a:cubicBezTo>
                    <a:pt x="974886" y="2002790"/>
                    <a:pt x="972346" y="2004060"/>
                    <a:pt x="969806" y="2004060"/>
                  </a:cubicBezTo>
                  <a:cubicBezTo>
                    <a:pt x="974886" y="1997710"/>
                    <a:pt x="979966" y="1996440"/>
                    <a:pt x="986316" y="2000250"/>
                  </a:cubicBezTo>
                  <a:cubicBezTo>
                    <a:pt x="993936" y="2006600"/>
                    <a:pt x="1000286" y="2006600"/>
                    <a:pt x="1009176" y="2000250"/>
                  </a:cubicBezTo>
                  <a:lnTo>
                    <a:pt x="1016796" y="1996440"/>
                  </a:lnTo>
                  <a:lnTo>
                    <a:pt x="1016796" y="1990090"/>
                  </a:lnTo>
                  <a:cubicBezTo>
                    <a:pt x="1020606" y="1991360"/>
                    <a:pt x="1024416" y="1993900"/>
                    <a:pt x="1026956" y="1993900"/>
                  </a:cubicBezTo>
                  <a:cubicBezTo>
                    <a:pt x="1034576" y="1990090"/>
                    <a:pt x="1042196" y="1986280"/>
                    <a:pt x="1048546" y="1981200"/>
                  </a:cubicBezTo>
                  <a:cubicBezTo>
                    <a:pt x="1056166" y="1976120"/>
                    <a:pt x="1062516" y="1969770"/>
                    <a:pt x="1068866" y="1964690"/>
                  </a:cubicBezTo>
                  <a:cubicBezTo>
                    <a:pt x="1070136" y="1964690"/>
                    <a:pt x="1070136" y="1963420"/>
                    <a:pt x="1071406" y="1963420"/>
                  </a:cubicBezTo>
                  <a:cubicBezTo>
                    <a:pt x="1080296" y="1960880"/>
                    <a:pt x="1087916" y="1959610"/>
                    <a:pt x="1096806" y="1957070"/>
                  </a:cubicBezTo>
                  <a:cubicBezTo>
                    <a:pt x="1101886" y="1955800"/>
                    <a:pt x="1105696" y="1953260"/>
                    <a:pt x="1110776" y="1951990"/>
                  </a:cubicBezTo>
                  <a:cubicBezTo>
                    <a:pt x="1114586" y="1950720"/>
                    <a:pt x="1117126" y="1950720"/>
                    <a:pt x="1120936" y="1949450"/>
                  </a:cubicBezTo>
                  <a:lnTo>
                    <a:pt x="1133636" y="1949450"/>
                  </a:lnTo>
                  <a:cubicBezTo>
                    <a:pt x="1136176" y="1949450"/>
                    <a:pt x="1139986" y="1949450"/>
                    <a:pt x="1142526" y="1948180"/>
                  </a:cubicBezTo>
                  <a:cubicBezTo>
                    <a:pt x="1143796" y="1945640"/>
                    <a:pt x="1146336" y="1941830"/>
                    <a:pt x="1147606" y="1941830"/>
                  </a:cubicBezTo>
                  <a:cubicBezTo>
                    <a:pt x="1151416" y="1941830"/>
                    <a:pt x="1153956" y="1944370"/>
                    <a:pt x="1157766" y="1945640"/>
                  </a:cubicBezTo>
                  <a:cubicBezTo>
                    <a:pt x="1159036" y="1945640"/>
                    <a:pt x="1159036" y="1946910"/>
                    <a:pt x="1159036" y="1948180"/>
                  </a:cubicBezTo>
                  <a:cubicBezTo>
                    <a:pt x="1164116" y="1953260"/>
                    <a:pt x="1167926" y="1959610"/>
                    <a:pt x="1173006" y="1964690"/>
                  </a:cubicBezTo>
                  <a:cubicBezTo>
                    <a:pt x="1179356" y="1971040"/>
                    <a:pt x="1185706" y="1971040"/>
                    <a:pt x="1189516" y="1967230"/>
                  </a:cubicBezTo>
                  <a:cubicBezTo>
                    <a:pt x="1195866" y="1962150"/>
                    <a:pt x="1200946" y="1958340"/>
                    <a:pt x="1209836" y="1960880"/>
                  </a:cubicBezTo>
                  <a:cubicBezTo>
                    <a:pt x="1211106" y="1960880"/>
                    <a:pt x="1213646" y="1962150"/>
                    <a:pt x="1214916" y="1960880"/>
                  </a:cubicBezTo>
                  <a:cubicBezTo>
                    <a:pt x="1221266" y="1958340"/>
                    <a:pt x="1228886" y="1955800"/>
                    <a:pt x="1235236" y="1951990"/>
                  </a:cubicBezTo>
                  <a:cubicBezTo>
                    <a:pt x="1239046" y="1950720"/>
                    <a:pt x="1244126" y="1950720"/>
                    <a:pt x="1245396" y="1948180"/>
                  </a:cubicBezTo>
                  <a:cubicBezTo>
                    <a:pt x="1249206" y="1940560"/>
                    <a:pt x="1255556" y="1936750"/>
                    <a:pt x="1261906" y="1931670"/>
                  </a:cubicBezTo>
                  <a:cubicBezTo>
                    <a:pt x="1265716" y="1927860"/>
                    <a:pt x="1269526" y="1922780"/>
                    <a:pt x="1273336" y="1921510"/>
                  </a:cubicBezTo>
                  <a:cubicBezTo>
                    <a:pt x="1282226" y="1918970"/>
                    <a:pt x="1288576" y="1911350"/>
                    <a:pt x="1296196" y="1906270"/>
                  </a:cubicBezTo>
                  <a:cubicBezTo>
                    <a:pt x="1302546" y="1902460"/>
                    <a:pt x="1306356" y="1894840"/>
                    <a:pt x="1312706" y="1893570"/>
                  </a:cubicBezTo>
                  <a:cubicBezTo>
                    <a:pt x="1322866" y="1891030"/>
                    <a:pt x="1330486" y="1884680"/>
                    <a:pt x="1339376" y="1878330"/>
                  </a:cubicBezTo>
                  <a:cubicBezTo>
                    <a:pt x="1344456" y="1874520"/>
                    <a:pt x="1350806" y="1871980"/>
                    <a:pt x="1357156" y="1873250"/>
                  </a:cubicBezTo>
                  <a:cubicBezTo>
                    <a:pt x="1360966" y="1874520"/>
                    <a:pt x="1366046" y="1873250"/>
                    <a:pt x="1368586" y="1871980"/>
                  </a:cubicBezTo>
                  <a:cubicBezTo>
                    <a:pt x="1373666" y="1869440"/>
                    <a:pt x="1378746" y="1865630"/>
                    <a:pt x="1383826" y="1863090"/>
                  </a:cubicBezTo>
                  <a:cubicBezTo>
                    <a:pt x="1387636" y="1860550"/>
                    <a:pt x="1391446" y="1858010"/>
                    <a:pt x="1395256" y="1858010"/>
                  </a:cubicBezTo>
                  <a:cubicBezTo>
                    <a:pt x="1407956" y="1856740"/>
                    <a:pt x="1418116" y="1854200"/>
                    <a:pt x="1424466" y="1841500"/>
                  </a:cubicBezTo>
                  <a:cubicBezTo>
                    <a:pt x="1427006" y="1836420"/>
                    <a:pt x="1439706" y="1830070"/>
                    <a:pt x="1444786" y="1832610"/>
                  </a:cubicBezTo>
                  <a:cubicBezTo>
                    <a:pt x="1453676" y="1836420"/>
                    <a:pt x="1460026" y="1833880"/>
                    <a:pt x="1465106" y="1826260"/>
                  </a:cubicBezTo>
                  <a:cubicBezTo>
                    <a:pt x="1468916" y="1822450"/>
                    <a:pt x="1473996" y="1823720"/>
                    <a:pt x="1477806" y="1826260"/>
                  </a:cubicBezTo>
                  <a:cubicBezTo>
                    <a:pt x="1480346" y="1828800"/>
                    <a:pt x="1482886" y="1830070"/>
                    <a:pt x="1485426" y="1830070"/>
                  </a:cubicBezTo>
                  <a:cubicBezTo>
                    <a:pt x="1494316" y="1831340"/>
                    <a:pt x="1504476" y="1830070"/>
                    <a:pt x="1513366" y="1831340"/>
                  </a:cubicBezTo>
                  <a:cubicBezTo>
                    <a:pt x="1520986" y="1832610"/>
                    <a:pt x="1528606" y="1830070"/>
                    <a:pt x="1533686" y="1824990"/>
                  </a:cubicBezTo>
                  <a:cubicBezTo>
                    <a:pt x="1538766" y="1819910"/>
                    <a:pt x="1542576" y="1819910"/>
                    <a:pt x="1550196" y="1822450"/>
                  </a:cubicBezTo>
                  <a:cubicBezTo>
                    <a:pt x="1556546" y="1824990"/>
                    <a:pt x="1561626" y="1831340"/>
                    <a:pt x="1570516" y="1830070"/>
                  </a:cubicBezTo>
                  <a:cubicBezTo>
                    <a:pt x="1578136" y="1828800"/>
                    <a:pt x="1587026" y="1832610"/>
                    <a:pt x="1595916" y="1828800"/>
                  </a:cubicBezTo>
                  <a:lnTo>
                    <a:pt x="1600996" y="1828800"/>
                  </a:lnTo>
                  <a:cubicBezTo>
                    <a:pt x="1608616" y="1831340"/>
                    <a:pt x="1616236" y="1832610"/>
                    <a:pt x="1622586" y="1838960"/>
                  </a:cubicBezTo>
                  <a:cubicBezTo>
                    <a:pt x="1630206" y="1845310"/>
                    <a:pt x="1631476" y="1798320"/>
                    <a:pt x="1639096" y="1803400"/>
                  </a:cubicBezTo>
                  <a:cubicBezTo>
                    <a:pt x="1650526" y="1811020"/>
                    <a:pt x="1647986" y="1803400"/>
                    <a:pt x="1659416" y="1809750"/>
                  </a:cubicBezTo>
                  <a:cubicBezTo>
                    <a:pt x="1668306" y="1813560"/>
                    <a:pt x="1664496" y="1799590"/>
                    <a:pt x="1674656" y="1802130"/>
                  </a:cubicBezTo>
                  <a:cubicBezTo>
                    <a:pt x="1675926" y="1802130"/>
                    <a:pt x="1691166" y="1812290"/>
                    <a:pt x="1691166" y="1811020"/>
                  </a:cubicBezTo>
                  <a:cubicBezTo>
                    <a:pt x="1697516" y="1807210"/>
                    <a:pt x="1703866" y="1769110"/>
                    <a:pt x="1710216" y="1770380"/>
                  </a:cubicBezTo>
                  <a:cubicBezTo>
                    <a:pt x="1722916" y="1774190"/>
                    <a:pt x="1734346" y="1771650"/>
                    <a:pt x="1745776" y="1766570"/>
                  </a:cubicBezTo>
                  <a:cubicBezTo>
                    <a:pt x="1752126" y="1764030"/>
                    <a:pt x="1762286" y="1755140"/>
                    <a:pt x="1767366" y="1758950"/>
                  </a:cubicBezTo>
                  <a:cubicBezTo>
                    <a:pt x="1776256" y="1765300"/>
                    <a:pt x="1785146" y="1767840"/>
                    <a:pt x="1795306" y="1769110"/>
                  </a:cubicBezTo>
                  <a:cubicBezTo>
                    <a:pt x="1796576" y="1769110"/>
                    <a:pt x="1797846" y="1770380"/>
                    <a:pt x="1799116" y="1771650"/>
                  </a:cubicBezTo>
                  <a:cubicBezTo>
                    <a:pt x="1802926" y="1776730"/>
                    <a:pt x="1820706" y="1762760"/>
                    <a:pt x="1824516" y="1767840"/>
                  </a:cubicBezTo>
                  <a:cubicBezTo>
                    <a:pt x="1829596" y="1775460"/>
                    <a:pt x="1834676" y="1783080"/>
                    <a:pt x="1839756" y="1789430"/>
                  </a:cubicBezTo>
                  <a:cubicBezTo>
                    <a:pt x="1842296" y="1791970"/>
                    <a:pt x="1846106" y="1793240"/>
                    <a:pt x="1847376" y="1795780"/>
                  </a:cubicBezTo>
                  <a:cubicBezTo>
                    <a:pt x="1848646" y="1802130"/>
                    <a:pt x="1851186" y="1804670"/>
                    <a:pt x="1857536" y="1804670"/>
                  </a:cubicBezTo>
                  <a:cubicBezTo>
                    <a:pt x="1861346" y="1804670"/>
                    <a:pt x="1865156" y="1805940"/>
                    <a:pt x="1867696" y="1808480"/>
                  </a:cubicBezTo>
                  <a:cubicBezTo>
                    <a:pt x="1874046" y="1812290"/>
                    <a:pt x="1879126" y="1816100"/>
                    <a:pt x="1884206" y="1819910"/>
                  </a:cubicBezTo>
                  <a:cubicBezTo>
                    <a:pt x="1890556" y="1823720"/>
                    <a:pt x="1896906" y="1827530"/>
                    <a:pt x="1899446" y="1833880"/>
                  </a:cubicBezTo>
                  <a:cubicBezTo>
                    <a:pt x="1900716" y="1836420"/>
                    <a:pt x="1901986" y="1837690"/>
                    <a:pt x="1903256" y="1838960"/>
                  </a:cubicBezTo>
                  <a:cubicBezTo>
                    <a:pt x="1908336" y="1844040"/>
                    <a:pt x="1913416" y="1847850"/>
                    <a:pt x="1918496" y="1852930"/>
                  </a:cubicBezTo>
                  <a:cubicBezTo>
                    <a:pt x="1926116" y="1859280"/>
                    <a:pt x="1932466" y="1866900"/>
                    <a:pt x="1940086" y="1873250"/>
                  </a:cubicBezTo>
                  <a:cubicBezTo>
                    <a:pt x="1942626" y="1874520"/>
                    <a:pt x="1945166" y="1877060"/>
                    <a:pt x="1947706" y="1878330"/>
                  </a:cubicBezTo>
                  <a:cubicBezTo>
                    <a:pt x="1952786" y="1880870"/>
                    <a:pt x="1957866" y="1883410"/>
                    <a:pt x="1961676" y="1887220"/>
                  </a:cubicBezTo>
                  <a:cubicBezTo>
                    <a:pt x="1965486" y="1891030"/>
                    <a:pt x="1983266" y="1868170"/>
                    <a:pt x="1985806" y="1873250"/>
                  </a:cubicBezTo>
                  <a:cubicBezTo>
                    <a:pt x="1985806" y="1874520"/>
                    <a:pt x="1987076" y="1874520"/>
                    <a:pt x="1988346" y="1874520"/>
                  </a:cubicBezTo>
                  <a:cubicBezTo>
                    <a:pt x="1995966" y="1880870"/>
                    <a:pt x="2003586" y="1878330"/>
                    <a:pt x="2011206" y="1875790"/>
                  </a:cubicBezTo>
                  <a:cubicBezTo>
                    <a:pt x="2013746" y="1874520"/>
                    <a:pt x="2016286" y="1873250"/>
                    <a:pt x="2017556" y="1874520"/>
                  </a:cubicBezTo>
                  <a:cubicBezTo>
                    <a:pt x="2026446" y="1878330"/>
                    <a:pt x="2032796" y="1887220"/>
                    <a:pt x="2044226" y="1888490"/>
                  </a:cubicBezTo>
                  <a:cubicBezTo>
                    <a:pt x="2044226" y="1888490"/>
                    <a:pt x="2045496" y="1888490"/>
                    <a:pt x="2045496" y="1889760"/>
                  </a:cubicBezTo>
                  <a:cubicBezTo>
                    <a:pt x="2048036" y="1897380"/>
                    <a:pt x="2055656" y="1897380"/>
                    <a:pt x="2062006" y="1898650"/>
                  </a:cubicBezTo>
                  <a:cubicBezTo>
                    <a:pt x="2065816" y="1898650"/>
                    <a:pt x="2069626" y="1899920"/>
                    <a:pt x="2072166" y="1901190"/>
                  </a:cubicBezTo>
                  <a:cubicBezTo>
                    <a:pt x="2079786" y="1905000"/>
                    <a:pt x="2087406" y="1910080"/>
                    <a:pt x="2096296" y="1912620"/>
                  </a:cubicBezTo>
                  <a:cubicBezTo>
                    <a:pt x="2107726" y="1916430"/>
                    <a:pt x="2119156" y="1918970"/>
                    <a:pt x="2128046" y="1925320"/>
                  </a:cubicBezTo>
                  <a:cubicBezTo>
                    <a:pt x="2129316" y="1925320"/>
                    <a:pt x="2130586" y="1925320"/>
                    <a:pt x="2130586" y="1926590"/>
                  </a:cubicBezTo>
                  <a:cubicBezTo>
                    <a:pt x="2134396" y="1929130"/>
                    <a:pt x="2140746" y="1930400"/>
                    <a:pt x="2143286" y="1934210"/>
                  </a:cubicBezTo>
                  <a:cubicBezTo>
                    <a:pt x="2147096" y="1941830"/>
                    <a:pt x="2157256" y="1940560"/>
                    <a:pt x="2162336" y="1946910"/>
                  </a:cubicBezTo>
                  <a:lnTo>
                    <a:pt x="2163606" y="1946910"/>
                  </a:lnTo>
                  <a:cubicBezTo>
                    <a:pt x="2168686" y="1946910"/>
                    <a:pt x="2173766" y="1948180"/>
                    <a:pt x="2180116" y="1948180"/>
                  </a:cubicBezTo>
                  <a:cubicBezTo>
                    <a:pt x="2182656" y="1946910"/>
                    <a:pt x="2186466" y="1944370"/>
                    <a:pt x="2189006" y="1944370"/>
                  </a:cubicBezTo>
                  <a:cubicBezTo>
                    <a:pt x="2200436" y="1948180"/>
                    <a:pt x="2211866" y="1948180"/>
                    <a:pt x="2219486" y="1938020"/>
                  </a:cubicBezTo>
                  <a:cubicBezTo>
                    <a:pt x="2220756" y="1936750"/>
                    <a:pt x="2223296" y="1936750"/>
                    <a:pt x="2225836" y="1936750"/>
                  </a:cubicBezTo>
                  <a:lnTo>
                    <a:pt x="2235996" y="1936750"/>
                  </a:lnTo>
                  <a:cubicBezTo>
                    <a:pt x="2247426" y="1934210"/>
                    <a:pt x="2257586" y="1931670"/>
                    <a:pt x="2269016" y="1930400"/>
                  </a:cubicBezTo>
                  <a:cubicBezTo>
                    <a:pt x="2274096" y="1929130"/>
                    <a:pt x="2280446" y="1931670"/>
                    <a:pt x="2285526" y="1932940"/>
                  </a:cubicBezTo>
                  <a:cubicBezTo>
                    <a:pt x="2290606" y="1934210"/>
                    <a:pt x="2295686" y="1934210"/>
                    <a:pt x="2300766" y="1934210"/>
                  </a:cubicBezTo>
                  <a:cubicBezTo>
                    <a:pt x="2307116" y="1934210"/>
                    <a:pt x="2312196" y="1931670"/>
                    <a:pt x="2318546" y="1931670"/>
                  </a:cubicBezTo>
                  <a:cubicBezTo>
                    <a:pt x="2323626" y="1930400"/>
                    <a:pt x="2329976" y="1930400"/>
                    <a:pt x="2335056" y="1929130"/>
                  </a:cubicBezTo>
                  <a:cubicBezTo>
                    <a:pt x="2346486" y="1926590"/>
                    <a:pt x="2356646" y="1924050"/>
                    <a:pt x="2368076" y="1922780"/>
                  </a:cubicBezTo>
                  <a:cubicBezTo>
                    <a:pt x="2375696" y="1879600"/>
                    <a:pt x="2374426" y="1828800"/>
                    <a:pt x="2374426" y="1776730"/>
                  </a:cubicBezTo>
                  <a:close/>
                </a:path>
              </a:pathLst>
            </a:custGeom>
            <a:blipFill>
              <a:blip r:embed="rId8"/>
              <a:stretch>
                <a:fillRect l="-62556" t="-32197" r="-61821" b="-33645"/>
              </a:stretch>
            </a:blipFill>
          </p:spPr>
        </p:sp>
      </p:grpSp>
      <p:grpSp>
        <p:nvGrpSpPr>
          <p:cNvPr name="Group 8" id="8"/>
          <p:cNvGrpSpPr/>
          <p:nvPr/>
        </p:nvGrpSpPr>
        <p:grpSpPr>
          <a:xfrm rot="0">
            <a:off x="370302" y="6608365"/>
            <a:ext cx="6614025" cy="2701211"/>
            <a:chOff x="0" y="0"/>
            <a:chExt cx="1360910" cy="555805"/>
          </a:xfrm>
        </p:grpSpPr>
        <p:sp>
          <p:nvSpPr>
            <p:cNvPr name="Freeform 9" id="9"/>
            <p:cNvSpPr/>
            <p:nvPr/>
          </p:nvSpPr>
          <p:spPr>
            <a:xfrm flipH="false" flipV="false" rot="0">
              <a:off x="0" y="0"/>
              <a:ext cx="1360910" cy="555805"/>
            </a:xfrm>
            <a:custGeom>
              <a:avLst/>
              <a:gdLst/>
              <a:ahLst/>
              <a:cxnLst/>
              <a:rect r="r" b="b" t="t" l="l"/>
              <a:pathLst>
                <a:path h="555805" w="1360910">
                  <a:moveTo>
                    <a:pt x="1284710" y="0"/>
                  </a:moveTo>
                  <a:cubicBezTo>
                    <a:pt x="1322810" y="0"/>
                    <a:pt x="1360910" y="25400"/>
                    <a:pt x="1360910" y="63500"/>
                  </a:cubicBezTo>
                  <a:lnTo>
                    <a:pt x="1360910" y="352605"/>
                  </a:lnTo>
                  <a:cubicBezTo>
                    <a:pt x="1360910" y="390705"/>
                    <a:pt x="1322810" y="428805"/>
                    <a:pt x="1284710" y="428805"/>
                  </a:cubicBezTo>
                  <a:lnTo>
                    <a:pt x="266700" y="428805"/>
                  </a:lnTo>
                  <a:lnTo>
                    <a:pt x="127000" y="555805"/>
                  </a:lnTo>
                  <a:lnTo>
                    <a:pt x="127000" y="428805"/>
                  </a:lnTo>
                  <a:lnTo>
                    <a:pt x="76200" y="428805"/>
                  </a:lnTo>
                  <a:cubicBezTo>
                    <a:pt x="38100" y="428805"/>
                    <a:pt x="0" y="390705"/>
                    <a:pt x="0" y="352605"/>
                  </a:cubicBezTo>
                  <a:lnTo>
                    <a:pt x="0" y="63500"/>
                  </a:lnTo>
                  <a:cubicBezTo>
                    <a:pt x="0" y="25400"/>
                    <a:pt x="38100" y="0"/>
                    <a:pt x="76200" y="0"/>
                  </a:cubicBezTo>
                  <a:lnTo>
                    <a:pt x="1284710" y="0"/>
                  </a:lnTo>
                  <a:close/>
                </a:path>
              </a:pathLst>
            </a:custGeom>
            <a:solidFill>
              <a:srgbClr val="7CA6BD"/>
            </a:solidFill>
          </p:spPr>
        </p:sp>
        <p:sp>
          <p:nvSpPr>
            <p:cNvPr name="TextBox 10" id="10"/>
            <p:cNvSpPr txBox="true"/>
            <p:nvPr/>
          </p:nvSpPr>
          <p:spPr>
            <a:xfrm>
              <a:off x="63500" y="82550"/>
              <a:ext cx="1233910" cy="282755"/>
            </a:xfrm>
            <a:prstGeom prst="rect">
              <a:avLst/>
            </a:prstGeom>
          </p:spPr>
          <p:txBody>
            <a:bodyPr anchor="ctr" rtlCol="false" tIns="50800" lIns="50800" bIns="50800" rIns="50800"/>
            <a:lstStyle/>
            <a:p>
              <a:pPr algn="ctr">
                <a:lnSpc>
                  <a:spcPts val="1684"/>
                </a:lnSpc>
              </a:pPr>
            </a:p>
          </p:txBody>
        </p:sp>
      </p:grpSp>
      <p:grpSp>
        <p:nvGrpSpPr>
          <p:cNvPr name="Group 11" id="11"/>
          <p:cNvGrpSpPr/>
          <p:nvPr/>
        </p:nvGrpSpPr>
        <p:grpSpPr>
          <a:xfrm rot="0">
            <a:off x="14141845" y="205323"/>
            <a:ext cx="4032146" cy="1468238"/>
            <a:chOff x="0" y="0"/>
            <a:chExt cx="1360910" cy="495553"/>
          </a:xfrm>
        </p:grpSpPr>
        <p:sp>
          <p:nvSpPr>
            <p:cNvPr name="Freeform 12" id="12"/>
            <p:cNvSpPr/>
            <p:nvPr/>
          </p:nvSpPr>
          <p:spPr>
            <a:xfrm flipH="false" flipV="false" rot="0">
              <a:off x="0" y="0"/>
              <a:ext cx="1360910" cy="495553"/>
            </a:xfrm>
            <a:custGeom>
              <a:avLst/>
              <a:gdLst/>
              <a:ahLst/>
              <a:cxnLst/>
              <a:rect r="r" b="b" t="t" l="l"/>
              <a:pathLst>
                <a:path h="495553" w="1360910">
                  <a:moveTo>
                    <a:pt x="1284710" y="0"/>
                  </a:moveTo>
                  <a:cubicBezTo>
                    <a:pt x="1322810" y="0"/>
                    <a:pt x="1360910" y="25400"/>
                    <a:pt x="1360910" y="63500"/>
                  </a:cubicBezTo>
                  <a:lnTo>
                    <a:pt x="1360910" y="292353"/>
                  </a:lnTo>
                  <a:cubicBezTo>
                    <a:pt x="1360910" y="330453"/>
                    <a:pt x="1322810" y="368553"/>
                    <a:pt x="1284710" y="368553"/>
                  </a:cubicBezTo>
                  <a:lnTo>
                    <a:pt x="266700" y="368553"/>
                  </a:lnTo>
                  <a:lnTo>
                    <a:pt x="127000" y="495553"/>
                  </a:lnTo>
                  <a:lnTo>
                    <a:pt x="127000" y="368553"/>
                  </a:lnTo>
                  <a:lnTo>
                    <a:pt x="76200" y="368553"/>
                  </a:lnTo>
                  <a:cubicBezTo>
                    <a:pt x="38100" y="368553"/>
                    <a:pt x="0" y="330453"/>
                    <a:pt x="0" y="292353"/>
                  </a:cubicBezTo>
                  <a:lnTo>
                    <a:pt x="0" y="63500"/>
                  </a:lnTo>
                  <a:cubicBezTo>
                    <a:pt x="0" y="25400"/>
                    <a:pt x="38100" y="0"/>
                    <a:pt x="76200" y="0"/>
                  </a:cubicBezTo>
                  <a:lnTo>
                    <a:pt x="1284710" y="0"/>
                  </a:lnTo>
                  <a:close/>
                </a:path>
              </a:pathLst>
            </a:custGeom>
            <a:solidFill>
              <a:srgbClr val="ECEADF"/>
            </a:solidFill>
          </p:spPr>
        </p:sp>
        <p:sp>
          <p:nvSpPr>
            <p:cNvPr name="TextBox 13" id="13"/>
            <p:cNvSpPr txBox="true"/>
            <p:nvPr/>
          </p:nvSpPr>
          <p:spPr>
            <a:xfrm>
              <a:off x="63500" y="82550"/>
              <a:ext cx="1233910" cy="222503"/>
            </a:xfrm>
            <a:prstGeom prst="rect">
              <a:avLst/>
            </a:prstGeom>
          </p:spPr>
          <p:txBody>
            <a:bodyPr anchor="ctr" rtlCol="false" tIns="50800" lIns="50800" bIns="50800" rIns="50800"/>
            <a:lstStyle/>
            <a:p>
              <a:pPr algn="ctr">
                <a:lnSpc>
                  <a:spcPts val="1684"/>
                </a:lnSpc>
              </a:pPr>
            </a:p>
          </p:txBody>
        </p:sp>
      </p:grpSp>
      <p:sp>
        <p:nvSpPr>
          <p:cNvPr name="Freeform 14" id="14"/>
          <p:cNvSpPr/>
          <p:nvPr/>
        </p:nvSpPr>
        <p:spPr>
          <a:xfrm flipH="false" flipV="false" rot="0">
            <a:off x="370302" y="856397"/>
            <a:ext cx="2132077" cy="1841575"/>
          </a:xfrm>
          <a:custGeom>
            <a:avLst/>
            <a:gdLst/>
            <a:ahLst/>
            <a:cxnLst/>
            <a:rect r="r" b="b" t="t" l="l"/>
            <a:pathLst>
              <a:path h="1841575" w="2132077">
                <a:moveTo>
                  <a:pt x="0" y="0"/>
                </a:moveTo>
                <a:lnTo>
                  <a:pt x="2132077" y="0"/>
                </a:lnTo>
                <a:lnTo>
                  <a:pt x="2132077" y="1841575"/>
                </a:lnTo>
                <a:lnTo>
                  <a:pt x="0" y="1841575"/>
                </a:lnTo>
                <a:lnTo>
                  <a:pt x="0" y="0"/>
                </a:lnTo>
                <a:close/>
              </a:path>
            </a:pathLst>
          </a:custGeom>
          <a:blipFill>
            <a:blip r:embed="rId9"/>
            <a:stretch>
              <a:fillRect l="-3308" t="-5147" r="-38344" b="-16415"/>
            </a:stretch>
          </a:blipFill>
        </p:spPr>
      </p:sp>
      <p:sp>
        <p:nvSpPr>
          <p:cNvPr name="TextBox 15" id="15"/>
          <p:cNvSpPr txBox="true"/>
          <p:nvPr/>
        </p:nvSpPr>
        <p:spPr>
          <a:xfrm rot="0">
            <a:off x="2608118" y="1146847"/>
            <a:ext cx="8525677" cy="1285418"/>
          </a:xfrm>
          <a:prstGeom prst="rect">
            <a:avLst/>
          </a:prstGeom>
        </p:spPr>
        <p:txBody>
          <a:bodyPr anchor="t" rtlCol="false" tIns="0" lIns="0" bIns="0" rIns="0">
            <a:spAutoFit/>
          </a:bodyPr>
          <a:lstStyle/>
          <a:p>
            <a:pPr algn="l" marL="0" indent="0" lvl="0">
              <a:lnSpc>
                <a:spcPts val="10525"/>
              </a:lnSpc>
            </a:pPr>
            <a:r>
              <a:rPr lang="en-US" sz="7517" spc="421">
                <a:solidFill>
                  <a:srgbClr val="ECEADF"/>
                </a:solidFill>
                <a:latin typeface="Playfair Display"/>
                <a:ea typeface="Playfair Display"/>
                <a:cs typeface="Playfair Display"/>
                <a:sym typeface="Playfair Display"/>
              </a:rPr>
              <a:t>❶</a:t>
            </a:r>
            <a:r>
              <a:rPr lang="en-US" b="true" sz="7517" spc="421">
                <a:solidFill>
                  <a:srgbClr val="ECEADF"/>
                </a:solidFill>
                <a:latin typeface="Playfair Display Bold"/>
                <a:ea typeface="Playfair Display Bold"/>
                <a:cs typeface="Playfair Display Bold"/>
                <a:sym typeface="Playfair Display Bold"/>
              </a:rPr>
              <a:t>HERACLITUS </a:t>
            </a:r>
          </a:p>
        </p:txBody>
      </p:sp>
      <p:sp>
        <p:nvSpPr>
          <p:cNvPr name="TextBox 16" id="16"/>
          <p:cNvSpPr txBox="true"/>
          <p:nvPr/>
        </p:nvSpPr>
        <p:spPr>
          <a:xfrm rot="0">
            <a:off x="370302" y="3231372"/>
            <a:ext cx="8663808" cy="3120898"/>
          </a:xfrm>
          <a:prstGeom prst="rect">
            <a:avLst/>
          </a:prstGeom>
        </p:spPr>
        <p:txBody>
          <a:bodyPr anchor="t" rtlCol="false" tIns="0" lIns="0" bIns="0" rIns="0">
            <a:spAutoFit/>
          </a:bodyPr>
          <a:lstStyle/>
          <a:p>
            <a:pPr algn="l">
              <a:lnSpc>
                <a:spcPts val="3146"/>
              </a:lnSpc>
            </a:pPr>
            <a:r>
              <a:rPr lang="en-US" sz="2600" spc="2">
                <a:solidFill>
                  <a:srgbClr val="377394"/>
                </a:solidFill>
                <a:latin typeface="Playfair Display"/>
                <a:ea typeface="Playfair Display"/>
                <a:cs typeface="Playfair Display"/>
                <a:sym typeface="Playfair Display"/>
              </a:rPr>
              <a:t>➠ </a:t>
            </a:r>
            <a:r>
              <a:rPr lang="en-US" sz="2600" spc="2">
                <a:solidFill>
                  <a:srgbClr val="377394"/>
                </a:solidFill>
                <a:latin typeface="Playfair Display"/>
                <a:ea typeface="Playfair Display"/>
                <a:cs typeface="Playfair Display"/>
                <a:sym typeface="Playfair Display"/>
              </a:rPr>
              <a:t>Wrote in riddles. </a:t>
            </a:r>
          </a:p>
          <a:p>
            <a:pPr algn="l">
              <a:lnSpc>
                <a:spcPts val="3146"/>
              </a:lnSpc>
            </a:pPr>
            <a:r>
              <a:rPr lang="en-US" sz="2600" spc="2">
                <a:solidFill>
                  <a:srgbClr val="377394"/>
                </a:solidFill>
                <a:latin typeface="Playfair Display"/>
                <a:ea typeface="Playfair Display"/>
                <a:cs typeface="Playfair Display"/>
                <a:sym typeface="Playfair Display"/>
              </a:rPr>
              <a:t>➠ Paradoxical truths. </a:t>
            </a:r>
          </a:p>
          <a:p>
            <a:pPr algn="l">
              <a:lnSpc>
                <a:spcPts val="3146"/>
              </a:lnSpc>
            </a:pPr>
            <a:r>
              <a:rPr lang="en-US" sz="2600" spc="2">
                <a:solidFill>
                  <a:srgbClr val="377394"/>
                </a:solidFill>
                <a:latin typeface="Playfair Display"/>
                <a:ea typeface="Playfair Display"/>
                <a:cs typeface="Playfair Display"/>
                <a:sym typeface="Playfair Display"/>
              </a:rPr>
              <a:t>➠ ‘Logos’.</a:t>
            </a:r>
          </a:p>
          <a:p>
            <a:pPr algn="l">
              <a:lnSpc>
                <a:spcPts val="3146"/>
              </a:lnSpc>
            </a:pPr>
            <a:r>
              <a:rPr lang="en-US" sz="2600" spc="2">
                <a:solidFill>
                  <a:srgbClr val="377394"/>
                </a:solidFill>
                <a:latin typeface="Playfair Display"/>
                <a:ea typeface="Playfair Display"/>
                <a:cs typeface="Playfair Display"/>
                <a:sym typeface="Playfair Display"/>
              </a:rPr>
              <a:t>➠ Themes of dreaming / being awake.</a:t>
            </a:r>
          </a:p>
          <a:p>
            <a:pPr algn="l">
              <a:lnSpc>
                <a:spcPts val="3146"/>
              </a:lnSpc>
            </a:pPr>
            <a:r>
              <a:rPr lang="en-US" sz="2600" spc="2">
                <a:solidFill>
                  <a:srgbClr val="377394"/>
                </a:solidFill>
                <a:latin typeface="Playfair Display"/>
                <a:ea typeface="Playfair Display"/>
                <a:cs typeface="Playfair Display"/>
                <a:sym typeface="Playfair Display"/>
              </a:rPr>
              <a:t>➠ Fire - basic material of the world. </a:t>
            </a:r>
          </a:p>
          <a:p>
            <a:pPr algn="l">
              <a:lnSpc>
                <a:spcPts val="3146"/>
              </a:lnSpc>
            </a:pPr>
            <a:r>
              <a:rPr lang="en-US" sz="2600" spc="2">
                <a:solidFill>
                  <a:srgbClr val="377394"/>
                </a:solidFill>
                <a:latin typeface="Playfair Display"/>
                <a:ea typeface="Playfair Display"/>
                <a:cs typeface="Playfair Display"/>
                <a:sym typeface="Playfair Display"/>
              </a:rPr>
              <a:t>➠ Sight - the superior sense.  </a:t>
            </a:r>
          </a:p>
          <a:p>
            <a:pPr algn="l" marL="0" indent="0" lvl="0">
              <a:lnSpc>
                <a:spcPts val="3146"/>
              </a:lnSpc>
            </a:pPr>
            <a:r>
              <a:rPr lang="en-US" sz="2600" spc="2">
                <a:solidFill>
                  <a:srgbClr val="377394"/>
                </a:solidFill>
                <a:latin typeface="Playfair Display"/>
                <a:ea typeface="Playfair Display"/>
                <a:cs typeface="Playfair Display"/>
                <a:sym typeface="Playfair Display"/>
              </a:rPr>
              <a:t>➠ Early influence of existentialist philosophy – despair, anxiety, meaning, purpose, responsibilities. </a:t>
            </a:r>
          </a:p>
        </p:txBody>
      </p:sp>
      <p:sp>
        <p:nvSpPr>
          <p:cNvPr name="TextBox 17" id="17"/>
          <p:cNvSpPr txBox="true"/>
          <p:nvPr/>
        </p:nvSpPr>
        <p:spPr>
          <a:xfrm rot="0">
            <a:off x="13521489" y="8842792"/>
            <a:ext cx="4008189" cy="466783"/>
          </a:xfrm>
          <a:prstGeom prst="rect">
            <a:avLst/>
          </a:prstGeom>
        </p:spPr>
        <p:txBody>
          <a:bodyPr anchor="t" rtlCol="false" tIns="0" lIns="0" bIns="0" rIns="0">
            <a:spAutoFit/>
          </a:bodyPr>
          <a:lstStyle/>
          <a:p>
            <a:pPr algn="ctr">
              <a:lnSpc>
                <a:spcPts val="1865"/>
              </a:lnSpc>
              <a:spcBef>
                <a:spcPct val="0"/>
              </a:spcBef>
            </a:pPr>
            <a:r>
              <a:rPr lang="en-US" b="true" sz="1332" spc="74">
                <a:solidFill>
                  <a:srgbClr val="377394"/>
                </a:solidFill>
                <a:latin typeface="Open Sans Bold"/>
                <a:ea typeface="Open Sans Bold"/>
                <a:cs typeface="Open Sans Bold"/>
                <a:sym typeface="Open Sans Bold"/>
              </a:rPr>
              <a:t> ‘Heraclitus’, Peter Paul Rubens (school of),</a:t>
            </a:r>
          </a:p>
          <a:p>
            <a:pPr algn="ctr">
              <a:lnSpc>
                <a:spcPts val="1865"/>
              </a:lnSpc>
              <a:spcBef>
                <a:spcPct val="0"/>
              </a:spcBef>
            </a:pPr>
            <a:r>
              <a:rPr lang="en-US" b="true" sz="1332" spc="74">
                <a:solidFill>
                  <a:srgbClr val="377394"/>
                </a:solidFill>
                <a:latin typeface="Open Sans Bold"/>
                <a:ea typeface="Open Sans Bold"/>
                <a:cs typeface="Open Sans Bold"/>
                <a:sym typeface="Open Sans Bold"/>
              </a:rPr>
              <a:t>c. 1637 </a:t>
            </a:r>
            <a:r>
              <a:rPr lang="en-US" b="true" sz="1332" spc="74">
                <a:solidFill>
                  <a:srgbClr val="377394"/>
                </a:solidFill>
                <a:latin typeface="Open Sans Bold"/>
                <a:ea typeface="Open Sans Bold"/>
                <a:cs typeface="Open Sans Bold"/>
                <a:sym typeface="Open Sans Bold"/>
              </a:rPr>
              <a:t>(Museo del Prado, Madrid, Spain).</a:t>
            </a:r>
          </a:p>
        </p:txBody>
      </p:sp>
      <p:sp>
        <p:nvSpPr>
          <p:cNvPr name="TextBox 18" id="18"/>
          <p:cNvSpPr txBox="true"/>
          <p:nvPr/>
        </p:nvSpPr>
        <p:spPr>
          <a:xfrm rot="0">
            <a:off x="754247" y="6845783"/>
            <a:ext cx="5846134" cy="1470660"/>
          </a:xfrm>
          <a:prstGeom prst="rect">
            <a:avLst/>
          </a:prstGeom>
        </p:spPr>
        <p:txBody>
          <a:bodyPr anchor="t" rtlCol="false" tIns="0" lIns="0" bIns="0" rIns="0">
            <a:spAutoFit/>
          </a:bodyPr>
          <a:lstStyle/>
          <a:p>
            <a:pPr algn="ctr">
              <a:lnSpc>
                <a:spcPts val="2940"/>
              </a:lnSpc>
              <a:spcBef>
                <a:spcPct val="0"/>
              </a:spcBef>
            </a:pPr>
            <a:r>
              <a:rPr lang="en-US" sz="2100" spc="117">
                <a:solidFill>
                  <a:srgbClr val="ECEADF"/>
                </a:solidFill>
                <a:latin typeface="Playfair Display"/>
                <a:ea typeface="Playfair Display"/>
                <a:cs typeface="Playfair Display"/>
                <a:sym typeface="Playfair Display"/>
              </a:rPr>
              <a:t>‘To those who are awake, there is one world in common, but of those who are asleep, each is withdrawn to a private world of his own.’ </a:t>
            </a:r>
          </a:p>
        </p:txBody>
      </p:sp>
      <p:sp>
        <p:nvSpPr>
          <p:cNvPr name="TextBox 19" id="19"/>
          <p:cNvSpPr txBox="true"/>
          <p:nvPr/>
        </p:nvSpPr>
        <p:spPr>
          <a:xfrm rot="0">
            <a:off x="1668613" y="8824663"/>
            <a:ext cx="5202343" cy="407797"/>
          </a:xfrm>
          <a:prstGeom prst="rect">
            <a:avLst/>
          </a:prstGeom>
        </p:spPr>
        <p:txBody>
          <a:bodyPr anchor="t" rtlCol="false" tIns="0" lIns="0" bIns="0" rIns="0">
            <a:spAutoFit/>
          </a:bodyPr>
          <a:lstStyle/>
          <a:p>
            <a:pPr algn="l" marL="0" indent="0" lvl="0">
              <a:lnSpc>
                <a:spcPts val="1694"/>
              </a:lnSpc>
            </a:pPr>
            <a:r>
              <a:rPr lang="en-US" sz="1400" spc="1">
                <a:solidFill>
                  <a:srgbClr val="377394"/>
                </a:solidFill>
                <a:latin typeface="Playfair Display"/>
                <a:ea typeface="Playfair Display"/>
                <a:cs typeface="Playfair Display"/>
                <a:sym typeface="Playfair Display"/>
              </a:rPr>
              <a:t>DK B89, Trans. by </a:t>
            </a:r>
            <a:r>
              <a:rPr lang="en-US" sz="1400" spc="1">
                <a:solidFill>
                  <a:srgbClr val="377394"/>
                </a:solidFill>
                <a:latin typeface="Playfair Display"/>
                <a:ea typeface="Playfair Display"/>
                <a:cs typeface="Playfair Display"/>
                <a:sym typeface="Playfair Display"/>
              </a:rPr>
              <a:t>Kirk, Raven &amp; Schofield. (1983). </a:t>
            </a:r>
            <a:r>
              <a:rPr lang="en-US" sz="1400" i="true" spc="1">
                <a:solidFill>
                  <a:srgbClr val="377394"/>
                </a:solidFill>
                <a:latin typeface="Playfair Display Italics"/>
                <a:ea typeface="Playfair Display Italics"/>
                <a:cs typeface="Playfair Display Italics"/>
                <a:sym typeface="Playfair Display Italics"/>
              </a:rPr>
              <a:t>'The Presocratic Philosophers',</a:t>
            </a:r>
            <a:r>
              <a:rPr lang="en-US" sz="1400" spc="1">
                <a:solidFill>
                  <a:srgbClr val="377394"/>
                </a:solidFill>
                <a:latin typeface="Playfair Display"/>
                <a:ea typeface="Playfair Display"/>
                <a:cs typeface="Playfair Display"/>
                <a:sym typeface="Playfair Display"/>
              </a:rPr>
              <a:t> Chapter VI: </a:t>
            </a:r>
            <a:r>
              <a:rPr lang="en-US" sz="1400" i="true" spc="1">
                <a:solidFill>
                  <a:srgbClr val="377394"/>
                </a:solidFill>
                <a:latin typeface="Playfair Display Italics"/>
                <a:ea typeface="Playfair Display Italics"/>
                <a:cs typeface="Playfair Display Italics"/>
                <a:sym typeface="Playfair Display Italics"/>
              </a:rPr>
              <a:t>'Heraclitus of Esphesus'.</a:t>
            </a:r>
            <a:r>
              <a:rPr lang="en-US" sz="1400" spc="1">
                <a:solidFill>
                  <a:srgbClr val="377394"/>
                </a:solidFill>
                <a:latin typeface="Playfair Display"/>
                <a:ea typeface="Playfair Display"/>
                <a:cs typeface="Playfair Display"/>
                <a:sym typeface="Playfair Display"/>
              </a:rPr>
              <a:t> Page 187. </a:t>
            </a:r>
          </a:p>
        </p:txBody>
      </p:sp>
      <p:sp>
        <p:nvSpPr>
          <p:cNvPr name="TextBox 20" id="20"/>
          <p:cNvSpPr txBox="true"/>
          <p:nvPr/>
        </p:nvSpPr>
        <p:spPr>
          <a:xfrm rot="0">
            <a:off x="14289013" y="442733"/>
            <a:ext cx="3737811" cy="595503"/>
          </a:xfrm>
          <a:prstGeom prst="rect">
            <a:avLst/>
          </a:prstGeom>
        </p:spPr>
        <p:txBody>
          <a:bodyPr anchor="t" rtlCol="false" tIns="0" lIns="0" bIns="0" rIns="0">
            <a:spAutoFit/>
          </a:bodyPr>
          <a:lstStyle/>
          <a:p>
            <a:pPr algn="ctr">
              <a:lnSpc>
                <a:spcPts val="2331"/>
              </a:lnSpc>
              <a:spcBef>
                <a:spcPct val="0"/>
              </a:spcBef>
            </a:pPr>
            <a:r>
              <a:rPr lang="en-US" sz="2100" spc="54">
                <a:solidFill>
                  <a:srgbClr val="377394"/>
                </a:solidFill>
                <a:latin typeface="Playfair Display"/>
                <a:ea typeface="Playfair Display"/>
                <a:cs typeface="Playfair Display"/>
                <a:sym typeface="Playfair Display"/>
              </a:rPr>
              <a:t>‘</a:t>
            </a:r>
            <a:r>
              <a:rPr lang="en-US" sz="2100" spc="54">
                <a:solidFill>
                  <a:srgbClr val="377394"/>
                </a:solidFill>
                <a:latin typeface="Playfair Display"/>
                <a:ea typeface="Playfair Display"/>
                <a:cs typeface="Playfair Display"/>
                <a:sym typeface="Playfair Display"/>
              </a:rPr>
              <a:t>The eyes are more exact witnesses than the ears.’.</a:t>
            </a:r>
          </a:p>
        </p:txBody>
      </p:sp>
      <p:sp>
        <p:nvSpPr>
          <p:cNvPr name="TextBox 21" id="21"/>
          <p:cNvSpPr txBox="true"/>
          <p:nvPr/>
        </p:nvSpPr>
        <p:spPr>
          <a:xfrm rot="0">
            <a:off x="14999096" y="1373135"/>
            <a:ext cx="3027728" cy="377952"/>
          </a:xfrm>
          <a:prstGeom prst="rect">
            <a:avLst/>
          </a:prstGeom>
        </p:spPr>
        <p:txBody>
          <a:bodyPr anchor="t" rtlCol="false" tIns="0" lIns="0" bIns="0" rIns="0">
            <a:spAutoFit/>
          </a:bodyPr>
          <a:lstStyle/>
          <a:p>
            <a:pPr algn="ctr">
              <a:lnSpc>
                <a:spcPts val="1554"/>
              </a:lnSpc>
              <a:spcBef>
                <a:spcPct val="0"/>
              </a:spcBef>
            </a:pPr>
            <a:r>
              <a:rPr lang="en-US" sz="1400" spc="36">
                <a:solidFill>
                  <a:srgbClr val="ECEADF"/>
                </a:solidFill>
                <a:latin typeface="Playfair Display"/>
                <a:ea typeface="Playfair Display"/>
                <a:cs typeface="Playfair Display"/>
                <a:sym typeface="Playfair Display"/>
              </a:rPr>
              <a:t>Trans. by G.W.T, Patrick. </a:t>
            </a:r>
            <a:r>
              <a:rPr lang="en-US" sz="1400" i="true" spc="36">
                <a:solidFill>
                  <a:srgbClr val="ECEADF"/>
                </a:solidFill>
                <a:latin typeface="Playfair Display Italics"/>
                <a:ea typeface="Playfair Display Italics"/>
                <a:cs typeface="Playfair Display Italics"/>
                <a:sym typeface="Playfair Display Italics"/>
              </a:rPr>
              <a:t>‘</a:t>
            </a:r>
            <a:r>
              <a:rPr lang="en-US" sz="1400" i="true" spc="36">
                <a:solidFill>
                  <a:srgbClr val="ECEADF"/>
                </a:solidFill>
                <a:latin typeface="Playfair Display Italics"/>
                <a:ea typeface="Playfair Display Italics"/>
                <a:cs typeface="Playfair Display Italics"/>
                <a:sym typeface="Playfair Display Italics"/>
              </a:rPr>
              <a:t>Heraclitus of Ephesus, 5th century BCE’.</a:t>
            </a:r>
            <a:r>
              <a:rPr lang="en-US" sz="1400" spc="36">
                <a:solidFill>
                  <a:srgbClr val="ECEADF"/>
                </a:solidFill>
                <a:latin typeface="Playfair Display"/>
                <a:ea typeface="Playfair Display"/>
                <a:cs typeface="Playfair Display"/>
                <a:sym typeface="Playfair Display"/>
              </a:rPr>
              <a:t> (1889).</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0">
            <a:off x="-111088" y="655342"/>
            <a:ext cx="2913814" cy="9771937"/>
          </a:xfrm>
          <a:custGeom>
            <a:avLst/>
            <a:gdLst/>
            <a:ahLst/>
            <a:cxnLst/>
            <a:rect r="r" b="b" t="t" l="l"/>
            <a:pathLst>
              <a:path h="9771937" w="2913814">
                <a:moveTo>
                  <a:pt x="0" y="0"/>
                </a:moveTo>
                <a:lnTo>
                  <a:pt x="2913814" y="0"/>
                </a:lnTo>
                <a:lnTo>
                  <a:pt x="2913814" y="9771936"/>
                </a:lnTo>
                <a:lnTo>
                  <a:pt x="0" y="977193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Freeform 3" id="3"/>
          <p:cNvSpPr/>
          <p:nvPr/>
        </p:nvSpPr>
        <p:spPr>
          <a:xfrm flipH="false" flipV="false" rot="0">
            <a:off x="15640398" y="655342"/>
            <a:ext cx="2913814" cy="9771937"/>
          </a:xfrm>
          <a:custGeom>
            <a:avLst/>
            <a:gdLst/>
            <a:ahLst/>
            <a:cxnLst/>
            <a:rect r="r" b="b" t="t" l="l"/>
            <a:pathLst>
              <a:path h="9771937" w="2913814">
                <a:moveTo>
                  <a:pt x="0" y="0"/>
                </a:moveTo>
                <a:lnTo>
                  <a:pt x="2913814" y="0"/>
                </a:lnTo>
                <a:lnTo>
                  <a:pt x="2913814" y="9771936"/>
                </a:lnTo>
                <a:lnTo>
                  <a:pt x="0" y="977193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0" y="0"/>
            <a:ext cx="18992789" cy="874355"/>
            <a:chOff x="0" y="0"/>
            <a:chExt cx="25323719" cy="1165807"/>
          </a:xfrm>
        </p:grpSpPr>
        <p:sp>
          <p:nvSpPr>
            <p:cNvPr name="Freeform 5" id="5"/>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4">
                <a:extLst>
                  <a:ext uri="{96DAC541-7B7A-43D3-8B79-37D633B846F1}">
                    <asvg:svgBlip xmlns:asvg="http://schemas.microsoft.com/office/drawing/2016/SVG/main" r:embed="rId5"/>
                  </a:ext>
                </a:extLst>
              </a:blip>
              <a:stretch>
                <a:fillRect l="-1374" t="0" r="-1201" b="0"/>
              </a:stretch>
            </a:blipFill>
          </p:spPr>
        </p:sp>
        <p:sp>
          <p:nvSpPr>
            <p:cNvPr name="Freeform 6" id="6"/>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4">
                <a:extLst>
                  <a:ext uri="{96DAC541-7B7A-43D3-8B79-37D633B846F1}">
                    <asvg:svgBlip xmlns:asvg="http://schemas.microsoft.com/office/drawing/2016/SVG/main" r:embed="rId5"/>
                  </a:ext>
                </a:extLst>
              </a:blip>
              <a:stretch>
                <a:fillRect l="-278440" t="0" r="-62704" b="-4279"/>
              </a:stretch>
            </a:blipFill>
          </p:spPr>
        </p:sp>
      </p:grpSp>
      <p:grpSp>
        <p:nvGrpSpPr>
          <p:cNvPr name="Group 7" id="7"/>
          <p:cNvGrpSpPr/>
          <p:nvPr/>
        </p:nvGrpSpPr>
        <p:grpSpPr>
          <a:xfrm rot="0">
            <a:off x="2802726" y="2145801"/>
            <a:ext cx="12837672" cy="1201493"/>
            <a:chOff x="0" y="0"/>
            <a:chExt cx="3381115" cy="316442"/>
          </a:xfrm>
        </p:grpSpPr>
        <p:sp>
          <p:nvSpPr>
            <p:cNvPr name="Freeform 8" id="8"/>
            <p:cNvSpPr/>
            <p:nvPr/>
          </p:nvSpPr>
          <p:spPr>
            <a:xfrm flipH="false" flipV="false" rot="0">
              <a:off x="0" y="0"/>
              <a:ext cx="3381115" cy="316442"/>
            </a:xfrm>
            <a:custGeom>
              <a:avLst/>
              <a:gdLst/>
              <a:ahLst/>
              <a:cxnLst/>
              <a:rect r="r" b="b" t="t" l="l"/>
              <a:pathLst>
                <a:path h="316442" w="3381115">
                  <a:moveTo>
                    <a:pt x="30756" y="0"/>
                  </a:moveTo>
                  <a:lnTo>
                    <a:pt x="3350359" y="0"/>
                  </a:lnTo>
                  <a:cubicBezTo>
                    <a:pt x="3367345" y="0"/>
                    <a:pt x="3381115" y="13770"/>
                    <a:pt x="3381115" y="30756"/>
                  </a:cubicBezTo>
                  <a:lnTo>
                    <a:pt x="3381115" y="285686"/>
                  </a:lnTo>
                  <a:cubicBezTo>
                    <a:pt x="3381115" y="293843"/>
                    <a:pt x="3377875" y="301666"/>
                    <a:pt x="3372107" y="307434"/>
                  </a:cubicBezTo>
                  <a:cubicBezTo>
                    <a:pt x="3366339" y="313202"/>
                    <a:pt x="3358516" y="316442"/>
                    <a:pt x="3350359" y="316442"/>
                  </a:cubicBezTo>
                  <a:lnTo>
                    <a:pt x="30756" y="316442"/>
                  </a:lnTo>
                  <a:cubicBezTo>
                    <a:pt x="22599" y="316442"/>
                    <a:pt x="14776" y="313202"/>
                    <a:pt x="9008" y="307434"/>
                  </a:cubicBezTo>
                  <a:cubicBezTo>
                    <a:pt x="3240" y="301666"/>
                    <a:pt x="0" y="293843"/>
                    <a:pt x="0" y="285686"/>
                  </a:cubicBezTo>
                  <a:lnTo>
                    <a:pt x="0" y="30756"/>
                  </a:lnTo>
                  <a:cubicBezTo>
                    <a:pt x="0" y="13770"/>
                    <a:pt x="13770" y="0"/>
                    <a:pt x="30756" y="0"/>
                  </a:cubicBezTo>
                  <a:close/>
                </a:path>
              </a:pathLst>
            </a:custGeom>
            <a:solidFill>
              <a:srgbClr val="ECEADF"/>
            </a:solidFill>
          </p:spPr>
        </p:sp>
        <p:sp>
          <p:nvSpPr>
            <p:cNvPr name="TextBox 9" id="9"/>
            <p:cNvSpPr txBox="true"/>
            <p:nvPr/>
          </p:nvSpPr>
          <p:spPr>
            <a:xfrm>
              <a:off x="0" y="19050"/>
              <a:ext cx="3381115" cy="297392"/>
            </a:xfrm>
            <a:prstGeom prst="rect">
              <a:avLst/>
            </a:prstGeom>
          </p:spPr>
          <p:txBody>
            <a:bodyPr anchor="ctr" rtlCol="false" tIns="50800" lIns="50800" bIns="50800" rIns="50800"/>
            <a:lstStyle/>
            <a:p>
              <a:pPr algn="ctr">
                <a:lnSpc>
                  <a:spcPts val="1684"/>
                </a:lnSpc>
              </a:pPr>
            </a:p>
          </p:txBody>
        </p:sp>
      </p:grpSp>
      <p:sp>
        <p:nvSpPr>
          <p:cNvPr name="TextBox 10" id="10"/>
          <p:cNvSpPr txBox="true"/>
          <p:nvPr/>
        </p:nvSpPr>
        <p:spPr>
          <a:xfrm rot="0">
            <a:off x="3090858" y="2364535"/>
            <a:ext cx="12261408" cy="1177833"/>
          </a:xfrm>
          <a:prstGeom prst="rect">
            <a:avLst/>
          </a:prstGeom>
        </p:spPr>
        <p:txBody>
          <a:bodyPr anchor="t" rtlCol="false" tIns="0" lIns="0" bIns="0" rIns="0">
            <a:spAutoFit/>
          </a:bodyPr>
          <a:lstStyle/>
          <a:p>
            <a:pPr algn="just">
              <a:lnSpc>
                <a:spcPts val="3112"/>
              </a:lnSpc>
            </a:pPr>
            <a:r>
              <a:rPr lang="en-US" sz="2572" spc="2">
                <a:solidFill>
                  <a:srgbClr val="7CA6BD"/>
                </a:solidFill>
                <a:latin typeface="Playfair Display"/>
                <a:ea typeface="Playfair Display"/>
                <a:cs typeface="Playfair Display"/>
                <a:sym typeface="Playfair Display"/>
              </a:rPr>
              <a:t>‘For men to have whatever they wish, would not be well. Sickness makes health pleasant and good; hunger, plenty; weariness, rest.’ </a:t>
            </a:r>
          </a:p>
          <a:p>
            <a:pPr algn="just" marL="0" indent="0" lvl="0">
              <a:lnSpc>
                <a:spcPts val="3112"/>
              </a:lnSpc>
            </a:pPr>
          </a:p>
        </p:txBody>
      </p:sp>
      <p:sp>
        <p:nvSpPr>
          <p:cNvPr name="TextBox 11" id="11"/>
          <p:cNvSpPr txBox="true"/>
          <p:nvPr/>
        </p:nvSpPr>
        <p:spPr>
          <a:xfrm rot="0">
            <a:off x="3013296" y="1171575"/>
            <a:ext cx="12261408" cy="821826"/>
          </a:xfrm>
          <a:prstGeom prst="rect">
            <a:avLst/>
          </a:prstGeom>
        </p:spPr>
        <p:txBody>
          <a:bodyPr anchor="t" rtlCol="false" tIns="0" lIns="0" bIns="0" rIns="0">
            <a:spAutoFit/>
          </a:bodyPr>
          <a:lstStyle/>
          <a:p>
            <a:pPr algn="ctr" marL="0" indent="0" lvl="0">
              <a:lnSpc>
                <a:spcPts val="6084"/>
              </a:lnSpc>
            </a:pPr>
            <a:r>
              <a:rPr lang="en-US" b="true" sz="6337" spc="354">
                <a:solidFill>
                  <a:srgbClr val="ECEADF"/>
                </a:solidFill>
                <a:latin typeface="Playfair Display Bold"/>
                <a:ea typeface="Playfair Display Bold"/>
                <a:cs typeface="Playfair Display Bold"/>
                <a:sym typeface="Playfair Display Bold"/>
              </a:rPr>
              <a:t>Fragment 60</a:t>
            </a:r>
          </a:p>
        </p:txBody>
      </p:sp>
      <p:sp>
        <p:nvSpPr>
          <p:cNvPr name="TextBox 12" id="12"/>
          <p:cNvSpPr txBox="true"/>
          <p:nvPr/>
        </p:nvSpPr>
        <p:spPr>
          <a:xfrm rot="0">
            <a:off x="3749888" y="3999568"/>
            <a:ext cx="3060705"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ECEADF"/>
                </a:solidFill>
                <a:latin typeface="Playfair Display Bold"/>
                <a:ea typeface="Playfair Display Bold"/>
                <a:cs typeface="Playfair Display Bold"/>
                <a:sym typeface="Playfair Display Bold"/>
              </a:rPr>
              <a:t>Inference :</a:t>
            </a:r>
          </a:p>
        </p:txBody>
      </p:sp>
      <p:sp>
        <p:nvSpPr>
          <p:cNvPr name="TextBox 13" id="13"/>
          <p:cNvSpPr txBox="true"/>
          <p:nvPr/>
        </p:nvSpPr>
        <p:spPr>
          <a:xfrm rot="0">
            <a:off x="9784527" y="4494486"/>
            <a:ext cx="5855871" cy="5330812"/>
          </a:xfrm>
          <a:prstGeom prst="rect">
            <a:avLst/>
          </a:prstGeom>
        </p:spPr>
        <p:txBody>
          <a:bodyPr anchor="t" rtlCol="false" tIns="0" lIns="0" bIns="0" rIns="0">
            <a:spAutoFit/>
          </a:bodyPr>
          <a:lstStyle/>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Plato later opposed a hedonistic paradise.</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Predates a modern existential view</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What happens to </a:t>
            </a:r>
            <a:r>
              <a:rPr lang="en-US" sz="2509" spc="2">
                <a:solidFill>
                  <a:srgbClr val="ECEADF"/>
                </a:solidFill>
                <a:latin typeface="Playfair Display"/>
                <a:ea typeface="Playfair Display"/>
                <a:cs typeface="Playfair Display"/>
                <a:sym typeface="Playfair Display"/>
              </a:rPr>
              <a:t>memory, foresight, and knowledge?</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"Fool's paradise."</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Hick similarly argued the same in the ‘soul-making’ theodicy. </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Enters into the freewill / problem of evil sphere.</a:t>
            </a:r>
          </a:p>
          <a:p>
            <a:pPr algn="l" marL="541906" indent="-270953" lvl="1">
              <a:lnSpc>
                <a:spcPts val="3037"/>
              </a:lnSpc>
              <a:buFont typeface="Arial"/>
              <a:buChar char="•"/>
            </a:pPr>
            <a:r>
              <a:rPr lang="en-US" sz="2509" spc="2">
                <a:solidFill>
                  <a:srgbClr val="ECEADF"/>
                </a:solidFill>
                <a:latin typeface="Playfair Display"/>
                <a:ea typeface="Playfair Display"/>
                <a:cs typeface="Playfair Display"/>
                <a:sym typeface="Playfair Display"/>
              </a:rPr>
              <a:t>Augustine suggested unity of opposites with his 'Aesthetic Theme', </a:t>
            </a:r>
          </a:p>
          <a:p>
            <a:pPr algn="l">
              <a:lnSpc>
                <a:spcPts val="3037"/>
              </a:lnSpc>
            </a:pPr>
          </a:p>
          <a:p>
            <a:pPr algn="l" marL="0" indent="0" lvl="0">
              <a:lnSpc>
                <a:spcPts val="3037"/>
              </a:lnSpc>
            </a:pPr>
          </a:p>
        </p:txBody>
      </p:sp>
      <p:sp>
        <p:nvSpPr>
          <p:cNvPr name="TextBox 14" id="14"/>
          <p:cNvSpPr txBox="true"/>
          <p:nvPr/>
        </p:nvSpPr>
        <p:spPr>
          <a:xfrm rot="0">
            <a:off x="10971836" y="3999568"/>
            <a:ext cx="3060705"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ECEADF"/>
                </a:solidFill>
                <a:latin typeface="Playfair Display Bold"/>
                <a:ea typeface="Playfair Display Bold"/>
                <a:cs typeface="Playfair Display Bold"/>
                <a:sym typeface="Playfair Display Bold"/>
              </a:rPr>
              <a:t>Connections:</a:t>
            </a:r>
          </a:p>
        </p:txBody>
      </p:sp>
      <p:sp>
        <p:nvSpPr>
          <p:cNvPr name="TextBox 15" id="15"/>
          <p:cNvSpPr txBox="true"/>
          <p:nvPr/>
        </p:nvSpPr>
        <p:spPr>
          <a:xfrm rot="0">
            <a:off x="2674793" y="4446861"/>
            <a:ext cx="5210893" cy="3488959"/>
          </a:xfrm>
          <a:prstGeom prst="rect">
            <a:avLst/>
          </a:prstGeom>
        </p:spPr>
        <p:txBody>
          <a:bodyPr anchor="t" rtlCol="false" tIns="0" lIns="0" bIns="0" rIns="0">
            <a:spAutoFit/>
          </a:bodyPr>
          <a:lstStyle/>
          <a:p>
            <a:pPr algn="l" marL="542865" indent="-271432" lvl="1">
              <a:lnSpc>
                <a:spcPts val="3520"/>
              </a:lnSpc>
              <a:buFont typeface="Arial"/>
              <a:buChar char="•"/>
            </a:pPr>
            <a:r>
              <a:rPr lang="en-US" sz="2514" spc="140">
                <a:solidFill>
                  <a:srgbClr val="ECEADF"/>
                </a:solidFill>
                <a:latin typeface="Playfair Display"/>
                <a:ea typeface="Playfair Display"/>
                <a:cs typeface="Playfair Display"/>
                <a:sym typeface="Playfair Display"/>
              </a:rPr>
              <a:t>C</a:t>
            </a:r>
            <a:r>
              <a:rPr lang="en-US" sz="2514" spc="140">
                <a:solidFill>
                  <a:srgbClr val="ECEADF"/>
                </a:solidFill>
                <a:latin typeface="Playfair Display"/>
                <a:ea typeface="Playfair Display"/>
                <a:cs typeface="Playfair Display"/>
                <a:sym typeface="Playfair Display"/>
              </a:rPr>
              <a:t>ontrast and opposition. </a:t>
            </a:r>
          </a:p>
          <a:p>
            <a:pPr algn="l" marL="542865" indent="-271432" lvl="1">
              <a:lnSpc>
                <a:spcPts val="3520"/>
              </a:lnSpc>
              <a:spcBef>
                <a:spcPct val="0"/>
              </a:spcBef>
              <a:buFont typeface="Arial"/>
              <a:buChar char="•"/>
            </a:pPr>
            <a:r>
              <a:rPr lang="en-US" sz="2514" spc="140">
                <a:solidFill>
                  <a:srgbClr val="ECEADF"/>
                </a:solidFill>
                <a:latin typeface="Playfair Display"/>
                <a:ea typeface="Playfair Display"/>
                <a:cs typeface="Playfair Display"/>
                <a:sym typeface="Playfair Display"/>
              </a:rPr>
              <a:t>P</a:t>
            </a:r>
            <a:r>
              <a:rPr lang="en-US" sz="2514" spc="140">
                <a:solidFill>
                  <a:srgbClr val="ECEADF"/>
                </a:solidFill>
                <a:latin typeface="Playfair Display"/>
                <a:ea typeface="Playfair Display"/>
                <a:cs typeface="Playfair Display"/>
                <a:sym typeface="Playfair Display"/>
              </a:rPr>
              <a:t>leasure loses its meaning </a:t>
            </a:r>
          </a:p>
          <a:p>
            <a:pPr algn="l" marL="542865" indent="-271432" lvl="1">
              <a:lnSpc>
                <a:spcPts val="3520"/>
              </a:lnSpc>
              <a:buFont typeface="Arial"/>
              <a:buChar char="•"/>
            </a:pPr>
            <a:r>
              <a:rPr lang="en-US" sz="2514" spc="140">
                <a:solidFill>
                  <a:srgbClr val="ECEADF"/>
                </a:solidFill>
                <a:latin typeface="Playfair Display"/>
                <a:ea typeface="Playfair Display"/>
                <a:cs typeface="Playfair Display"/>
                <a:sym typeface="Playfair Display"/>
              </a:rPr>
              <a:t>What would be the meaning of living?</a:t>
            </a:r>
          </a:p>
          <a:p>
            <a:pPr algn="l" marL="542865" indent="-271432" lvl="1">
              <a:lnSpc>
                <a:spcPts val="3520"/>
              </a:lnSpc>
              <a:buFont typeface="Arial"/>
              <a:buChar char="•"/>
            </a:pPr>
            <a:r>
              <a:rPr lang="en-US" sz="2514" spc="140">
                <a:solidFill>
                  <a:srgbClr val="ECEADF"/>
                </a:solidFill>
                <a:latin typeface="Playfair Display"/>
                <a:ea typeface="Playfair Display"/>
                <a:cs typeface="Playfair Display"/>
                <a:sym typeface="Playfair Display"/>
              </a:rPr>
              <a:t>Interdependent.</a:t>
            </a:r>
          </a:p>
          <a:p>
            <a:pPr algn="l" marL="542865" indent="-271432" lvl="1">
              <a:lnSpc>
                <a:spcPts val="3520"/>
              </a:lnSpc>
              <a:buFont typeface="Arial"/>
              <a:buChar char="•"/>
            </a:pPr>
            <a:r>
              <a:rPr lang="en-US" sz="2514" spc="140">
                <a:solidFill>
                  <a:srgbClr val="ECEADF"/>
                </a:solidFill>
                <a:latin typeface="Playfair Display"/>
                <a:ea typeface="Playfair Display"/>
                <a:cs typeface="Playfair Display"/>
                <a:sym typeface="Playfair Display"/>
              </a:rPr>
              <a:t>Unity of opposites.</a:t>
            </a:r>
          </a:p>
          <a:p>
            <a:pPr algn="l" marL="542865" indent="-271432" lvl="1">
              <a:lnSpc>
                <a:spcPts val="3520"/>
              </a:lnSpc>
              <a:buFont typeface="Arial"/>
              <a:buChar char="•"/>
            </a:pPr>
            <a:r>
              <a:rPr lang="en-US" sz="2514" spc="140">
                <a:solidFill>
                  <a:srgbClr val="ECEADF"/>
                </a:solidFill>
                <a:latin typeface="Playfair Display"/>
                <a:ea typeface="Playfair Display"/>
                <a:cs typeface="Playfair Display"/>
                <a:sym typeface="Playfair Display"/>
              </a:rPr>
              <a:t>Contrast is necessary for experience to have value.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60647">
            <a:off x="-428387" y="2126872"/>
            <a:ext cx="19144773" cy="14262856"/>
          </a:xfrm>
          <a:custGeom>
            <a:avLst/>
            <a:gdLst/>
            <a:ahLst/>
            <a:cxnLst/>
            <a:rect r="r" b="b" t="t" l="l"/>
            <a:pathLst>
              <a:path h="14262856" w="19144773">
                <a:moveTo>
                  <a:pt x="0" y="0"/>
                </a:moveTo>
                <a:lnTo>
                  <a:pt x="19144774" y="0"/>
                </a:lnTo>
                <a:lnTo>
                  <a:pt x="19144774" y="14262856"/>
                </a:lnTo>
                <a:lnTo>
                  <a:pt x="0" y="14262856"/>
                </a:lnTo>
                <a:lnTo>
                  <a:pt x="0" y="0"/>
                </a:lnTo>
                <a:close/>
              </a:path>
            </a:pathLst>
          </a:custGeom>
          <a:blipFill>
            <a:blip r:embed="rId2"/>
            <a:stretch>
              <a:fillRect l="0" t="0" r="0" b="0"/>
            </a:stretch>
          </a:blipFill>
        </p:spPr>
      </p:sp>
      <p:sp>
        <p:nvSpPr>
          <p:cNvPr name="TextBox 3" id="3"/>
          <p:cNvSpPr txBox="true"/>
          <p:nvPr/>
        </p:nvSpPr>
        <p:spPr>
          <a:xfrm rot="0">
            <a:off x="935182" y="513001"/>
            <a:ext cx="16142213" cy="1285418"/>
          </a:xfrm>
          <a:prstGeom prst="rect">
            <a:avLst/>
          </a:prstGeom>
        </p:spPr>
        <p:txBody>
          <a:bodyPr anchor="t" rtlCol="false" tIns="0" lIns="0" bIns="0" rIns="0">
            <a:spAutoFit/>
          </a:bodyPr>
          <a:lstStyle/>
          <a:p>
            <a:pPr algn="ctr" marL="0" indent="0" lvl="0">
              <a:lnSpc>
                <a:spcPts val="10525"/>
              </a:lnSpc>
            </a:pPr>
            <a:r>
              <a:rPr lang="en-US" b="true" sz="7517" spc="421">
                <a:solidFill>
                  <a:srgbClr val="ECEADF"/>
                </a:solidFill>
                <a:latin typeface="Playfair Display Bold"/>
                <a:ea typeface="Playfair Display Bold"/>
                <a:cs typeface="Playfair Display Bold"/>
                <a:sym typeface="Playfair Display Bold"/>
              </a:rPr>
              <a:t>RELATION TO HIS DOCTRINE</a:t>
            </a:r>
          </a:p>
        </p:txBody>
      </p:sp>
      <p:sp>
        <p:nvSpPr>
          <p:cNvPr name="TextBox 4" id="4"/>
          <p:cNvSpPr txBox="true"/>
          <p:nvPr/>
        </p:nvSpPr>
        <p:spPr>
          <a:xfrm rot="0">
            <a:off x="9144000" y="3640638"/>
            <a:ext cx="8931109" cy="6399530"/>
          </a:xfrm>
          <a:prstGeom prst="rect">
            <a:avLst/>
          </a:prstGeom>
        </p:spPr>
        <p:txBody>
          <a:bodyPr anchor="t" rtlCol="false" tIns="0" lIns="0" bIns="0" rIns="0">
            <a:spAutoFit/>
          </a:bodyPr>
          <a:lstStyle/>
          <a:p>
            <a:pPr algn="l">
              <a:lnSpc>
                <a:spcPts val="3220"/>
              </a:lnSpc>
            </a:pPr>
            <a:r>
              <a:rPr lang="en-US" sz="2300" spc="128">
                <a:solidFill>
                  <a:srgbClr val="7CA6BD"/>
                </a:solidFill>
                <a:latin typeface="Playfair Display"/>
                <a:ea typeface="Playfair Display"/>
                <a:cs typeface="Playfair Display"/>
                <a:sym typeface="Playfair Display"/>
              </a:rPr>
              <a:t>In this fragment:</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We move between </a:t>
            </a:r>
            <a:r>
              <a:rPr lang="en-US" b="true" sz="2300" spc="128">
                <a:solidFill>
                  <a:srgbClr val="7CA6BD"/>
                </a:solidFill>
                <a:latin typeface="Playfair Display Bold"/>
                <a:ea typeface="Playfair Display Bold"/>
                <a:cs typeface="Playfair Display Bold"/>
                <a:sym typeface="Playfair Display Bold"/>
              </a:rPr>
              <a:t>states</a:t>
            </a:r>
            <a:r>
              <a:rPr lang="en-US" sz="2300" spc="128">
                <a:solidFill>
                  <a:srgbClr val="7CA6BD"/>
                </a:solidFill>
                <a:latin typeface="Playfair Display"/>
                <a:ea typeface="Playfair Display"/>
                <a:cs typeface="Playfair Display"/>
                <a:sym typeface="Playfair Display"/>
              </a:rPr>
              <a:t> (hunger → fullness → hunger) </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E</a:t>
            </a:r>
            <a:r>
              <a:rPr lang="en-US" sz="2300" spc="128">
                <a:solidFill>
                  <a:srgbClr val="7CA6BD"/>
                </a:solidFill>
                <a:latin typeface="Playfair Display"/>
                <a:ea typeface="Playfair Display"/>
                <a:cs typeface="Playfair Display"/>
                <a:sym typeface="Playfair Display"/>
              </a:rPr>
              <a:t>xperience is </a:t>
            </a:r>
            <a:r>
              <a:rPr lang="en-US" b="true" sz="2300" spc="128">
                <a:solidFill>
                  <a:srgbClr val="7CA6BD"/>
                </a:solidFill>
                <a:latin typeface="Playfair Display Bold"/>
                <a:ea typeface="Playfair Display Bold"/>
                <a:cs typeface="Playfair Display Bold"/>
                <a:sym typeface="Playfair Display Bold"/>
              </a:rPr>
              <a:t>dynamic</a:t>
            </a:r>
            <a:r>
              <a:rPr lang="en-US" sz="2300" spc="128">
                <a:solidFill>
                  <a:srgbClr val="7CA6BD"/>
                </a:solidFill>
                <a:latin typeface="Playfair Display"/>
                <a:ea typeface="Playfair Display"/>
                <a:cs typeface="Playfair Display"/>
                <a:sym typeface="Playfair Display"/>
              </a:rPr>
              <a:t>, not fixed </a:t>
            </a:r>
          </a:p>
          <a:p>
            <a:pPr algn="l" marL="496571" indent="-248285" lvl="1">
              <a:lnSpc>
                <a:spcPts val="3220"/>
              </a:lnSpc>
              <a:buFont typeface="Arial"/>
              <a:buChar char="•"/>
            </a:pPr>
            <a:r>
              <a:rPr lang="en-US" b="true" sz="2300" spc="128">
                <a:solidFill>
                  <a:srgbClr val="7CA6BD"/>
                </a:solidFill>
                <a:latin typeface="Playfair Display Bold"/>
                <a:ea typeface="Playfair Display Bold"/>
                <a:cs typeface="Playfair Display Bold"/>
                <a:sym typeface="Playfair Display Bold"/>
              </a:rPr>
              <a:t>V</a:t>
            </a:r>
            <a:r>
              <a:rPr lang="en-US" b="true" sz="2300" spc="128">
                <a:solidFill>
                  <a:srgbClr val="7CA6BD"/>
                </a:solidFill>
                <a:latin typeface="Playfair Display Bold"/>
                <a:ea typeface="Playfair Display Bold"/>
                <a:cs typeface="Playfair Display Bold"/>
                <a:sym typeface="Playfair Display Bold"/>
              </a:rPr>
              <a:t>alue</a:t>
            </a:r>
            <a:r>
              <a:rPr lang="en-US" sz="2300" spc="128">
                <a:solidFill>
                  <a:srgbClr val="7CA6BD"/>
                </a:solidFill>
                <a:latin typeface="Playfair Display"/>
                <a:ea typeface="Playfair Display"/>
                <a:cs typeface="Playfair Display"/>
                <a:sym typeface="Playfair Display"/>
              </a:rPr>
              <a:t> arises through process and transition </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O</a:t>
            </a:r>
            <a:r>
              <a:rPr lang="en-US" sz="2300" spc="128">
                <a:solidFill>
                  <a:srgbClr val="7CA6BD"/>
                </a:solidFill>
                <a:latin typeface="Playfair Display"/>
                <a:ea typeface="Playfair Display"/>
                <a:cs typeface="Playfair Display"/>
                <a:sym typeface="Playfair Display"/>
              </a:rPr>
              <a:t>pposites are stages in a continuous cycle </a:t>
            </a:r>
          </a:p>
          <a:p>
            <a:pPr algn="l">
              <a:lnSpc>
                <a:spcPts val="3220"/>
              </a:lnSpc>
            </a:pPr>
          </a:p>
          <a:p>
            <a:pPr algn="l">
              <a:lnSpc>
                <a:spcPts val="3220"/>
              </a:lnSpc>
            </a:pPr>
            <a:r>
              <a:rPr lang="en-US" sz="2300" spc="128">
                <a:solidFill>
                  <a:srgbClr val="7CA6BD"/>
                </a:solidFill>
                <a:latin typeface="Playfair Display"/>
                <a:ea typeface="Playfair Display"/>
                <a:cs typeface="Playfair Display"/>
                <a:sym typeface="Playfair Display"/>
              </a:rPr>
              <a:t>This reflects his ‘Doctrine of Flux’</a:t>
            </a:r>
          </a:p>
          <a:p>
            <a:pPr algn="l" marL="496571" indent="-248285" lvl="1">
              <a:lnSpc>
                <a:spcPts val="3220"/>
              </a:lnSpc>
              <a:buFont typeface="Arial"/>
              <a:buChar char="•"/>
            </a:pPr>
            <a:r>
              <a:rPr lang="en-US" b="true" sz="2300" spc="128">
                <a:solidFill>
                  <a:srgbClr val="7CA6BD"/>
                </a:solidFill>
                <a:latin typeface="Playfair Display Bold"/>
                <a:ea typeface="Playfair Display Bold"/>
                <a:cs typeface="Playfair Display Bold"/>
                <a:sym typeface="Playfair Display Bold"/>
              </a:rPr>
              <a:t>R</a:t>
            </a:r>
            <a:r>
              <a:rPr lang="en-US" b="true" sz="2300" spc="128">
                <a:solidFill>
                  <a:srgbClr val="7CA6BD"/>
                </a:solidFill>
                <a:latin typeface="Playfair Display Bold"/>
                <a:ea typeface="Playfair Display Bold"/>
                <a:cs typeface="Playfair Display Bold"/>
                <a:sym typeface="Playfair Display Bold"/>
              </a:rPr>
              <a:t>eality</a:t>
            </a:r>
            <a:r>
              <a:rPr lang="en-US" sz="2300" spc="128">
                <a:solidFill>
                  <a:srgbClr val="7CA6BD"/>
                </a:solidFill>
                <a:latin typeface="Playfair Display"/>
                <a:ea typeface="Playfair Display"/>
                <a:cs typeface="Playfair Display"/>
                <a:sym typeface="Playfair Display"/>
              </a:rPr>
              <a:t> is a dynamic system that is </a:t>
            </a:r>
            <a:r>
              <a:rPr lang="en-US" b="true" sz="2300" spc="128">
                <a:solidFill>
                  <a:srgbClr val="7CA6BD"/>
                </a:solidFill>
                <a:latin typeface="Playfair Display Bold"/>
                <a:ea typeface="Playfair Display Bold"/>
                <a:cs typeface="Playfair Display Bold"/>
                <a:sym typeface="Playfair Display Bold"/>
              </a:rPr>
              <a:t>constantly changing</a:t>
            </a:r>
            <a:r>
              <a:rPr lang="en-US" sz="2300" spc="128">
                <a:solidFill>
                  <a:srgbClr val="7CA6BD"/>
                </a:solidFill>
                <a:latin typeface="Playfair Display"/>
                <a:ea typeface="Playfair Display"/>
                <a:cs typeface="Playfair Display"/>
                <a:sym typeface="Playfair Display"/>
              </a:rPr>
              <a:t> but which still has its own law of organisation and existence.</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Change is the manner in which ultimate reality (logos) manifests itself. </a:t>
            </a:r>
            <a:r>
              <a:rPr lang="en-US" b="true" sz="2300" spc="128">
                <a:solidFill>
                  <a:srgbClr val="7CA6BD"/>
                </a:solidFill>
                <a:latin typeface="Playfair Display Bold"/>
                <a:ea typeface="Playfair Display Bold"/>
                <a:cs typeface="Playfair Display Bold"/>
                <a:sym typeface="Playfair Display Bold"/>
              </a:rPr>
              <a:t>Logos</a:t>
            </a:r>
            <a:r>
              <a:rPr lang="en-US" sz="2300" spc="128">
                <a:solidFill>
                  <a:srgbClr val="7CA6BD"/>
                </a:solidFill>
                <a:latin typeface="Playfair Display"/>
                <a:ea typeface="Playfair Display"/>
                <a:cs typeface="Playfair Display"/>
                <a:sym typeface="Playfair Display"/>
              </a:rPr>
              <a:t> is the rationale that governs the changes. </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Things are essentially connected, life and death follow each other in </a:t>
            </a:r>
            <a:r>
              <a:rPr lang="en-US" b="true" sz="2300" spc="128">
                <a:solidFill>
                  <a:srgbClr val="7CA6BD"/>
                </a:solidFill>
                <a:latin typeface="Playfair Display Bold"/>
                <a:ea typeface="Playfair Display Bold"/>
                <a:cs typeface="Playfair Display Bold"/>
                <a:sym typeface="Playfair Display Bold"/>
              </a:rPr>
              <a:t>concession</a:t>
            </a:r>
            <a:r>
              <a:rPr lang="en-US" sz="2300" spc="128">
                <a:solidFill>
                  <a:srgbClr val="7CA6BD"/>
                </a:solidFill>
                <a:latin typeface="Playfair Display"/>
                <a:ea typeface="Playfair Display"/>
                <a:cs typeface="Playfair Display"/>
                <a:sym typeface="Playfair Display"/>
              </a:rPr>
              <a:t>, dependent on each other.</a:t>
            </a:r>
          </a:p>
          <a:p>
            <a:pPr algn="l" marL="496571" indent="-248285" lvl="1">
              <a:lnSpc>
                <a:spcPts val="3220"/>
              </a:lnSpc>
              <a:buFont typeface="Arial"/>
              <a:buChar char="•"/>
            </a:pPr>
            <a:r>
              <a:rPr lang="en-US" sz="2300" spc="128">
                <a:solidFill>
                  <a:srgbClr val="7CA6BD"/>
                </a:solidFill>
                <a:latin typeface="Playfair Display"/>
                <a:ea typeface="Playfair Display"/>
                <a:cs typeface="Playfair Display"/>
                <a:sym typeface="Playfair Display"/>
              </a:rPr>
              <a:t>The change is in unity.</a:t>
            </a:r>
          </a:p>
        </p:txBody>
      </p:sp>
      <p:sp>
        <p:nvSpPr>
          <p:cNvPr name="TextBox 5" id="5"/>
          <p:cNvSpPr txBox="true"/>
          <p:nvPr/>
        </p:nvSpPr>
        <p:spPr>
          <a:xfrm rot="0">
            <a:off x="4379640" y="1978167"/>
            <a:ext cx="9528721" cy="218313"/>
          </a:xfrm>
          <a:prstGeom prst="rect">
            <a:avLst/>
          </a:prstGeom>
        </p:spPr>
        <p:txBody>
          <a:bodyPr anchor="t" rtlCol="false" tIns="0" lIns="0" bIns="0" rIns="0">
            <a:spAutoFit/>
          </a:bodyPr>
          <a:lstStyle/>
          <a:p>
            <a:pPr algn="ctr">
              <a:lnSpc>
                <a:spcPts val="1775"/>
              </a:lnSpc>
              <a:spcBef>
                <a:spcPct val="0"/>
              </a:spcBef>
            </a:pPr>
            <a:r>
              <a:rPr lang="en-US" b="true" sz="1599" spc="41">
                <a:solidFill>
                  <a:srgbClr val="ECEADF"/>
                </a:solidFill>
                <a:latin typeface="Playfair Display Bold"/>
                <a:ea typeface="Playfair Display Bold"/>
                <a:cs typeface="Playfair Display Bold"/>
                <a:sym typeface="Playfair Display Bold"/>
              </a:rPr>
              <a:t>THIS FRAGMENT FITS DIRECTLY INTO TWO CENTRAL IDEAS IN HERACLITUS’ PHILOSOPHY:</a:t>
            </a:r>
          </a:p>
        </p:txBody>
      </p:sp>
      <p:sp>
        <p:nvSpPr>
          <p:cNvPr name="TextBox 6" id="6"/>
          <p:cNvSpPr txBox="true"/>
          <p:nvPr/>
        </p:nvSpPr>
        <p:spPr>
          <a:xfrm rot="0">
            <a:off x="585125" y="3716838"/>
            <a:ext cx="7589029" cy="5342382"/>
          </a:xfrm>
          <a:prstGeom prst="rect">
            <a:avLst/>
          </a:prstGeom>
        </p:spPr>
        <p:txBody>
          <a:bodyPr anchor="t" rtlCol="false" tIns="0" lIns="0" bIns="0" rIns="0">
            <a:spAutoFit/>
          </a:bodyPr>
          <a:lstStyle/>
          <a:p>
            <a:pPr algn="l">
              <a:lnSpc>
                <a:spcPts val="2664"/>
              </a:lnSpc>
              <a:spcBef>
                <a:spcPct val="0"/>
              </a:spcBef>
            </a:pPr>
            <a:r>
              <a:rPr lang="en-US" sz="2400" spc="62">
                <a:solidFill>
                  <a:srgbClr val="7CA6BD"/>
                </a:solidFill>
                <a:latin typeface="Playfair Display"/>
                <a:ea typeface="Playfair Display"/>
                <a:cs typeface="Playfair Display"/>
                <a:sym typeface="Playfair Display"/>
              </a:rPr>
              <a:t>In this fragment: </a:t>
            </a:r>
          </a:p>
          <a:p>
            <a:pPr algn="l" marL="518160" indent="-259080" lvl="1">
              <a:lnSpc>
                <a:spcPts val="2664"/>
              </a:lnSpc>
              <a:buFont typeface="Arial"/>
              <a:buChar char="•"/>
            </a:pPr>
            <a:r>
              <a:rPr lang="en-US" sz="2400" spc="62">
                <a:solidFill>
                  <a:srgbClr val="7CA6BD"/>
                </a:solidFill>
                <a:latin typeface="Playfair Display"/>
                <a:ea typeface="Playfair Display"/>
                <a:cs typeface="Playfair Display"/>
                <a:sym typeface="Playfair Display"/>
              </a:rPr>
              <a:t>health ↔ sickness </a:t>
            </a:r>
          </a:p>
          <a:p>
            <a:pPr algn="l" marL="518160" indent="-259080" lvl="1">
              <a:lnSpc>
                <a:spcPts val="2664"/>
              </a:lnSpc>
              <a:buFont typeface="Arial"/>
              <a:buChar char="•"/>
            </a:pPr>
            <a:r>
              <a:rPr lang="en-US" sz="2400" spc="62">
                <a:solidFill>
                  <a:srgbClr val="7CA6BD"/>
                </a:solidFill>
                <a:latin typeface="Playfair Display"/>
                <a:ea typeface="Playfair Display"/>
                <a:cs typeface="Playfair Display"/>
                <a:sym typeface="Playfair Display"/>
              </a:rPr>
              <a:t>hunger ↔ fullness </a:t>
            </a:r>
          </a:p>
          <a:p>
            <a:pPr algn="l" marL="518160" indent="-259080" lvl="1">
              <a:lnSpc>
                <a:spcPts val="2664"/>
              </a:lnSpc>
              <a:buFont typeface="Arial"/>
              <a:buChar char="•"/>
            </a:pPr>
            <a:r>
              <a:rPr lang="en-US" sz="2400" spc="62">
                <a:solidFill>
                  <a:srgbClr val="7CA6BD"/>
                </a:solidFill>
                <a:latin typeface="Playfair Display"/>
                <a:ea typeface="Playfair Display"/>
                <a:cs typeface="Playfair Display"/>
                <a:sym typeface="Playfair Display"/>
              </a:rPr>
              <a:t>weariness ↔ rest </a:t>
            </a:r>
          </a:p>
          <a:p>
            <a:pPr algn="l">
              <a:lnSpc>
                <a:spcPts val="2664"/>
              </a:lnSpc>
            </a:pPr>
            <a:r>
              <a:rPr lang="en-US" sz="2400" spc="62">
                <a:solidFill>
                  <a:srgbClr val="7CA6BD"/>
                </a:solidFill>
                <a:latin typeface="Playfair Display"/>
                <a:ea typeface="Playfair Display"/>
                <a:cs typeface="Playfair Display"/>
                <a:sym typeface="Playfair Display"/>
              </a:rPr>
              <a:t>These are not independent states—they are </a:t>
            </a:r>
            <a:r>
              <a:rPr lang="en-US" b="true" sz="2400" spc="62">
                <a:solidFill>
                  <a:srgbClr val="7CA6BD"/>
                </a:solidFill>
                <a:latin typeface="Playfair Display Bold"/>
                <a:ea typeface="Playfair Display Bold"/>
                <a:cs typeface="Playfair Display Bold"/>
                <a:sym typeface="Playfair Display Bold"/>
              </a:rPr>
              <a:t>mutually constitutive. </a:t>
            </a:r>
          </a:p>
          <a:p>
            <a:pPr algn="l">
              <a:lnSpc>
                <a:spcPts val="2664"/>
              </a:lnSpc>
            </a:pPr>
          </a:p>
          <a:p>
            <a:pPr algn="l">
              <a:lnSpc>
                <a:spcPts val="2664"/>
              </a:lnSpc>
            </a:pPr>
            <a:r>
              <a:rPr lang="en-US" sz="2400" spc="62">
                <a:solidFill>
                  <a:srgbClr val="7CA6BD"/>
                </a:solidFill>
                <a:latin typeface="Playfair Display"/>
                <a:ea typeface="Playfair Display"/>
                <a:cs typeface="Playfair Display"/>
                <a:sym typeface="Playfair Display"/>
              </a:rPr>
              <a:t>This reflects what is often called his ‘Unity of Opposites’</a:t>
            </a:r>
          </a:p>
          <a:p>
            <a:pPr algn="l" marL="518160" indent="-259080" lvl="1">
              <a:lnSpc>
                <a:spcPts val="2664"/>
              </a:lnSpc>
              <a:buFont typeface="Arial"/>
              <a:buChar char="•"/>
            </a:pPr>
            <a:r>
              <a:rPr lang="en-US" sz="2400" spc="62">
                <a:solidFill>
                  <a:srgbClr val="7CA6BD"/>
                </a:solidFill>
                <a:latin typeface="Playfair Display"/>
                <a:ea typeface="Playfair Display"/>
                <a:cs typeface="Playfair Display"/>
                <a:sym typeface="Playfair Display"/>
              </a:rPr>
              <a:t>Opposites are not truly separate—they define and </a:t>
            </a:r>
            <a:r>
              <a:rPr lang="en-US" b="true" sz="2400" spc="62">
                <a:solidFill>
                  <a:srgbClr val="7CA6BD"/>
                </a:solidFill>
                <a:latin typeface="Playfair Display Bold"/>
                <a:ea typeface="Playfair Display Bold"/>
                <a:cs typeface="Playfair Display Bold"/>
                <a:sym typeface="Playfair Display Bold"/>
              </a:rPr>
              <a:t>depend</a:t>
            </a:r>
            <a:r>
              <a:rPr lang="en-US" sz="2400" spc="62">
                <a:solidFill>
                  <a:srgbClr val="7CA6BD"/>
                </a:solidFill>
                <a:latin typeface="Playfair Display"/>
                <a:ea typeface="Playfair Display"/>
                <a:cs typeface="Playfair Display"/>
                <a:sym typeface="Playfair Display"/>
              </a:rPr>
              <a:t> on each other. </a:t>
            </a:r>
          </a:p>
          <a:p>
            <a:pPr algn="l" marL="518160" indent="-259080" lvl="1">
              <a:lnSpc>
                <a:spcPts val="2664"/>
              </a:lnSpc>
              <a:spcBef>
                <a:spcPct val="0"/>
              </a:spcBef>
              <a:buFont typeface="Arial"/>
              <a:buChar char="•"/>
            </a:pPr>
            <a:r>
              <a:rPr lang="en-US" sz="2400" spc="62">
                <a:solidFill>
                  <a:srgbClr val="7CA6BD"/>
                </a:solidFill>
                <a:latin typeface="Playfair Display"/>
                <a:ea typeface="Playfair Display"/>
                <a:cs typeface="Playfair Display"/>
                <a:sym typeface="Playfair Display"/>
              </a:rPr>
              <a:t>The key insight this fragment provides on this area of his philosophy is; </a:t>
            </a:r>
            <a:r>
              <a:rPr lang="en-US" sz="2400" spc="62">
                <a:solidFill>
                  <a:srgbClr val="7CA6BD"/>
                </a:solidFill>
                <a:latin typeface="Playfair Display"/>
                <a:ea typeface="Playfair Display"/>
                <a:cs typeface="Playfair Display"/>
                <a:sym typeface="Playfair Display"/>
              </a:rPr>
              <a:t>You cannot meaningfully have one without the other.</a:t>
            </a:r>
          </a:p>
          <a:p>
            <a:pPr algn="l" marL="518160" indent="-259080" lvl="1">
              <a:lnSpc>
                <a:spcPts val="2664"/>
              </a:lnSpc>
              <a:spcBef>
                <a:spcPct val="0"/>
              </a:spcBef>
              <a:buFont typeface="Arial"/>
              <a:buChar char="•"/>
            </a:pPr>
            <a:r>
              <a:rPr lang="en-US" sz="2400" spc="62">
                <a:solidFill>
                  <a:srgbClr val="7CA6BD"/>
                </a:solidFill>
                <a:latin typeface="Playfair Display"/>
                <a:ea typeface="Playfair Display"/>
                <a:cs typeface="Playfair Display"/>
                <a:sym typeface="Playfair Display"/>
              </a:rPr>
              <a:t>Opposites are part of a </a:t>
            </a:r>
            <a:r>
              <a:rPr lang="en-US" b="true" sz="2400" spc="62">
                <a:solidFill>
                  <a:srgbClr val="7CA6BD"/>
                </a:solidFill>
                <a:latin typeface="Playfair Display Bold"/>
                <a:ea typeface="Playfair Display Bold"/>
                <a:cs typeface="Playfair Display Bold"/>
                <a:sym typeface="Playfair Display Bold"/>
              </a:rPr>
              <a:t>single structure of reality. </a:t>
            </a:r>
          </a:p>
        </p:txBody>
      </p:sp>
      <p:sp>
        <p:nvSpPr>
          <p:cNvPr name="TextBox 7" id="7"/>
          <p:cNvSpPr txBox="true"/>
          <p:nvPr/>
        </p:nvSpPr>
        <p:spPr>
          <a:xfrm rot="0">
            <a:off x="1753911" y="2812345"/>
            <a:ext cx="4832534"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7CA6BD"/>
                </a:solidFill>
                <a:latin typeface="Playfair Display Bold"/>
                <a:ea typeface="Playfair Display Bold"/>
                <a:cs typeface="Playfair Display Bold"/>
                <a:sym typeface="Playfair Display Bold"/>
              </a:rPr>
              <a:t>UNITY OF OPPOSITES</a:t>
            </a:r>
          </a:p>
        </p:txBody>
      </p:sp>
      <p:sp>
        <p:nvSpPr>
          <p:cNvPr name="TextBox 8" id="8"/>
          <p:cNvSpPr txBox="true"/>
          <p:nvPr/>
        </p:nvSpPr>
        <p:spPr>
          <a:xfrm rot="0">
            <a:off x="11193288" y="2812345"/>
            <a:ext cx="4832534"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7CA6BD"/>
                </a:solidFill>
                <a:latin typeface="Playfair Display Bold"/>
                <a:ea typeface="Playfair Display Bold"/>
                <a:cs typeface="Playfair Display Bold"/>
                <a:sym typeface="Playfair Display Bold"/>
              </a:rPr>
              <a:t>DOCTRINE OF FLUX</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60647">
            <a:off x="-428387" y="2126872"/>
            <a:ext cx="19144773" cy="14262856"/>
          </a:xfrm>
          <a:custGeom>
            <a:avLst/>
            <a:gdLst/>
            <a:ahLst/>
            <a:cxnLst/>
            <a:rect r="r" b="b" t="t" l="l"/>
            <a:pathLst>
              <a:path h="14262856" w="19144773">
                <a:moveTo>
                  <a:pt x="0" y="0"/>
                </a:moveTo>
                <a:lnTo>
                  <a:pt x="19144774" y="0"/>
                </a:lnTo>
                <a:lnTo>
                  <a:pt x="19144774" y="14262856"/>
                </a:lnTo>
                <a:lnTo>
                  <a:pt x="0" y="14262856"/>
                </a:lnTo>
                <a:lnTo>
                  <a:pt x="0" y="0"/>
                </a:lnTo>
                <a:close/>
              </a:path>
            </a:pathLst>
          </a:custGeom>
          <a:blipFill>
            <a:blip r:embed="rId2"/>
            <a:stretch>
              <a:fillRect l="0" t="0" r="0" b="0"/>
            </a:stretch>
          </a:blipFill>
        </p:spPr>
      </p:sp>
      <p:sp>
        <p:nvSpPr>
          <p:cNvPr name="TextBox 3" id="3"/>
          <p:cNvSpPr txBox="true"/>
          <p:nvPr/>
        </p:nvSpPr>
        <p:spPr>
          <a:xfrm rot="0">
            <a:off x="1028700" y="-114300"/>
            <a:ext cx="16142213" cy="2130602"/>
          </a:xfrm>
          <a:prstGeom prst="rect">
            <a:avLst/>
          </a:prstGeom>
        </p:spPr>
        <p:txBody>
          <a:bodyPr anchor="t" rtlCol="false" tIns="0" lIns="0" bIns="0" rIns="0">
            <a:spAutoFit/>
          </a:bodyPr>
          <a:lstStyle/>
          <a:p>
            <a:pPr algn="ctr">
              <a:lnSpc>
                <a:spcPts val="8565"/>
              </a:lnSpc>
            </a:pPr>
            <a:r>
              <a:rPr lang="en-US" b="true" sz="6118" spc="342">
                <a:solidFill>
                  <a:srgbClr val="ECEADF"/>
                </a:solidFill>
                <a:latin typeface="Playfair Display Bold"/>
                <a:ea typeface="Playfair Display Bold"/>
                <a:cs typeface="Playfair Display Bold"/>
                <a:sym typeface="Playfair Display Bold"/>
              </a:rPr>
              <a:t>INSIGHT INTO</a:t>
            </a:r>
          </a:p>
          <a:p>
            <a:pPr algn="ctr" marL="0" indent="0" lvl="0">
              <a:lnSpc>
                <a:spcPts val="8565"/>
              </a:lnSpc>
            </a:pPr>
            <a:r>
              <a:rPr lang="en-US" b="true" sz="6118" spc="342">
                <a:solidFill>
                  <a:srgbClr val="ECEADF"/>
                </a:solidFill>
                <a:latin typeface="Playfair Display Bold"/>
                <a:ea typeface="Playfair Display Bold"/>
                <a:cs typeface="Playfair Display Bold"/>
                <a:sym typeface="Playfair Display Bold"/>
              </a:rPr>
              <a:t>KNOWLEDGE &amp; REALITY</a:t>
            </a:r>
          </a:p>
        </p:txBody>
      </p:sp>
      <p:grpSp>
        <p:nvGrpSpPr>
          <p:cNvPr name="Group 4" id="4"/>
          <p:cNvGrpSpPr/>
          <p:nvPr/>
        </p:nvGrpSpPr>
        <p:grpSpPr>
          <a:xfrm rot="0">
            <a:off x="-20730" y="9499231"/>
            <a:ext cx="18952313" cy="874355"/>
            <a:chOff x="0" y="0"/>
            <a:chExt cx="25269751" cy="1165807"/>
          </a:xfrm>
        </p:grpSpPr>
        <p:sp>
          <p:nvSpPr>
            <p:cNvPr name="Freeform 5" id="5"/>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3">
                <a:extLst>
                  <a:ext uri="{96DAC541-7B7A-43D3-8B79-37D633B846F1}">
                    <asvg:svgBlip xmlns:asvg="http://schemas.microsoft.com/office/drawing/2016/SVG/main" r:embed="rId4"/>
                  </a:ext>
                </a:extLst>
              </a:blip>
              <a:stretch>
                <a:fillRect l="-1374" t="0" r="-1201" b="0"/>
              </a:stretch>
            </a:blipFill>
          </p:spPr>
        </p:sp>
        <p:sp>
          <p:nvSpPr>
            <p:cNvPr name="Freeform 6" id="6"/>
            <p:cNvSpPr/>
            <p:nvPr/>
          </p:nvSpPr>
          <p:spPr>
            <a:xfrm flipH="false" flipV="false" rot="0">
              <a:off x="20464869"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3">
                <a:extLst>
                  <a:ext uri="{96DAC541-7B7A-43D3-8B79-37D633B846F1}">
                    <asvg:svgBlip xmlns:asvg="http://schemas.microsoft.com/office/drawing/2016/SVG/main" r:embed="rId4"/>
                  </a:ext>
                </a:extLst>
              </a:blip>
              <a:stretch>
                <a:fillRect l="-278440" t="0" r="-62704" b="-4279"/>
              </a:stretch>
            </a:blipFill>
          </p:spPr>
        </p:sp>
      </p:grpSp>
      <p:sp>
        <p:nvSpPr>
          <p:cNvPr name="Freeform 7" id="7"/>
          <p:cNvSpPr/>
          <p:nvPr/>
        </p:nvSpPr>
        <p:spPr>
          <a:xfrm flipH="false" flipV="false" rot="-338854">
            <a:off x="-684667" y="2050338"/>
            <a:ext cx="7486353" cy="8642254"/>
          </a:xfrm>
          <a:custGeom>
            <a:avLst/>
            <a:gdLst/>
            <a:ahLst/>
            <a:cxnLst/>
            <a:rect r="r" b="b" t="t" l="l"/>
            <a:pathLst>
              <a:path h="8642254" w="7486353">
                <a:moveTo>
                  <a:pt x="0" y="0"/>
                </a:moveTo>
                <a:lnTo>
                  <a:pt x="7486352" y="0"/>
                </a:lnTo>
                <a:lnTo>
                  <a:pt x="7486352" y="8642254"/>
                </a:lnTo>
                <a:lnTo>
                  <a:pt x="0" y="8642254"/>
                </a:lnTo>
                <a:lnTo>
                  <a:pt x="0" y="0"/>
                </a:lnTo>
                <a:close/>
              </a:path>
            </a:pathLst>
          </a:custGeom>
          <a:blipFill>
            <a:blip r:embed="rId5"/>
            <a:stretch>
              <a:fillRect l="0" t="0" r="0" b="0"/>
            </a:stretch>
          </a:blipFill>
        </p:spPr>
      </p:sp>
      <p:sp>
        <p:nvSpPr>
          <p:cNvPr name="Freeform 8" id="8"/>
          <p:cNvSpPr/>
          <p:nvPr/>
        </p:nvSpPr>
        <p:spPr>
          <a:xfrm flipH="false" flipV="false" rot="-338854">
            <a:off x="5356630" y="2050338"/>
            <a:ext cx="7486353" cy="8642254"/>
          </a:xfrm>
          <a:custGeom>
            <a:avLst/>
            <a:gdLst/>
            <a:ahLst/>
            <a:cxnLst/>
            <a:rect r="r" b="b" t="t" l="l"/>
            <a:pathLst>
              <a:path h="8642254" w="7486353">
                <a:moveTo>
                  <a:pt x="0" y="0"/>
                </a:moveTo>
                <a:lnTo>
                  <a:pt x="7486353" y="0"/>
                </a:lnTo>
                <a:lnTo>
                  <a:pt x="7486353" y="8642254"/>
                </a:lnTo>
                <a:lnTo>
                  <a:pt x="0" y="8642254"/>
                </a:lnTo>
                <a:lnTo>
                  <a:pt x="0" y="0"/>
                </a:lnTo>
                <a:close/>
              </a:path>
            </a:pathLst>
          </a:custGeom>
          <a:blipFill>
            <a:blip r:embed="rId5"/>
            <a:stretch>
              <a:fillRect l="0" t="0" r="0" b="0"/>
            </a:stretch>
          </a:blipFill>
        </p:spPr>
      </p:sp>
      <p:sp>
        <p:nvSpPr>
          <p:cNvPr name="Freeform 9" id="9"/>
          <p:cNvSpPr/>
          <p:nvPr/>
        </p:nvSpPr>
        <p:spPr>
          <a:xfrm flipH="false" flipV="false" rot="-338854">
            <a:off x="11358201" y="2050338"/>
            <a:ext cx="7486353" cy="8642254"/>
          </a:xfrm>
          <a:custGeom>
            <a:avLst/>
            <a:gdLst/>
            <a:ahLst/>
            <a:cxnLst/>
            <a:rect r="r" b="b" t="t" l="l"/>
            <a:pathLst>
              <a:path h="8642254" w="7486353">
                <a:moveTo>
                  <a:pt x="0" y="0"/>
                </a:moveTo>
                <a:lnTo>
                  <a:pt x="7486353" y="0"/>
                </a:lnTo>
                <a:lnTo>
                  <a:pt x="7486353" y="8642254"/>
                </a:lnTo>
                <a:lnTo>
                  <a:pt x="0" y="8642254"/>
                </a:lnTo>
                <a:lnTo>
                  <a:pt x="0" y="0"/>
                </a:lnTo>
                <a:close/>
              </a:path>
            </a:pathLst>
          </a:custGeom>
          <a:blipFill>
            <a:blip r:embed="rId5"/>
            <a:stretch>
              <a:fillRect l="0" t="0" r="0" b="0"/>
            </a:stretch>
          </a:blipFill>
        </p:spPr>
      </p:sp>
      <p:sp>
        <p:nvSpPr>
          <p:cNvPr name="Freeform 10" id="10"/>
          <p:cNvSpPr/>
          <p:nvPr/>
        </p:nvSpPr>
        <p:spPr>
          <a:xfrm flipH="false" flipV="false" rot="0">
            <a:off x="-20730" y="7238437"/>
            <a:ext cx="2949049" cy="3135150"/>
          </a:xfrm>
          <a:custGeom>
            <a:avLst/>
            <a:gdLst/>
            <a:ahLst/>
            <a:cxnLst/>
            <a:rect r="r" b="b" t="t" l="l"/>
            <a:pathLst>
              <a:path h="3135150" w="2949049">
                <a:moveTo>
                  <a:pt x="0" y="0"/>
                </a:moveTo>
                <a:lnTo>
                  <a:pt x="2949048" y="0"/>
                </a:lnTo>
                <a:lnTo>
                  <a:pt x="2949048" y="3135149"/>
                </a:lnTo>
                <a:lnTo>
                  <a:pt x="0" y="3135149"/>
                </a:lnTo>
                <a:lnTo>
                  <a:pt x="0" y="0"/>
                </a:lnTo>
                <a:close/>
              </a:path>
            </a:pathLst>
          </a:custGeom>
          <a:blipFill>
            <a:blip r:embed="rId6"/>
            <a:stretch>
              <a:fillRect l="-36676" t="0" r="-22888" b="0"/>
            </a:stretch>
          </a:blipFill>
        </p:spPr>
      </p:sp>
      <p:sp>
        <p:nvSpPr>
          <p:cNvPr name="Freeform 11" id="11"/>
          <p:cNvSpPr/>
          <p:nvPr/>
        </p:nvSpPr>
        <p:spPr>
          <a:xfrm flipH="false" flipV="false" rot="-101868">
            <a:off x="15463807" y="2137279"/>
            <a:ext cx="3414211" cy="2274718"/>
          </a:xfrm>
          <a:custGeom>
            <a:avLst/>
            <a:gdLst/>
            <a:ahLst/>
            <a:cxnLst/>
            <a:rect r="r" b="b" t="t" l="l"/>
            <a:pathLst>
              <a:path h="2274718" w="3414211">
                <a:moveTo>
                  <a:pt x="0" y="0"/>
                </a:moveTo>
                <a:lnTo>
                  <a:pt x="3414211" y="0"/>
                </a:lnTo>
                <a:lnTo>
                  <a:pt x="3414211" y="2274718"/>
                </a:lnTo>
                <a:lnTo>
                  <a:pt x="0" y="2274718"/>
                </a:lnTo>
                <a:lnTo>
                  <a:pt x="0" y="0"/>
                </a:lnTo>
                <a:close/>
              </a:path>
            </a:pathLst>
          </a:custGeom>
          <a:blipFill>
            <a:blip r:embed="rId7"/>
            <a:stretch>
              <a:fillRect l="0" t="0" r="0" b="0"/>
            </a:stretch>
          </a:blipFill>
        </p:spPr>
      </p:sp>
      <p:sp>
        <p:nvSpPr>
          <p:cNvPr name="TextBox 12" id="12"/>
          <p:cNvSpPr txBox="true"/>
          <p:nvPr/>
        </p:nvSpPr>
        <p:spPr>
          <a:xfrm rot="0">
            <a:off x="2405479" y="3424397"/>
            <a:ext cx="13758336" cy="4834828"/>
          </a:xfrm>
          <a:prstGeom prst="rect">
            <a:avLst/>
          </a:prstGeom>
        </p:spPr>
        <p:txBody>
          <a:bodyPr anchor="t" rtlCol="false" tIns="0" lIns="0" bIns="0" rIns="0">
            <a:spAutoFit/>
          </a:bodyPr>
          <a:lstStyle/>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W</a:t>
            </a:r>
            <a:r>
              <a:rPr lang="en-US" b="true" sz="2777" spc="155">
                <a:solidFill>
                  <a:srgbClr val="377394"/>
                </a:solidFill>
                <a:latin typeface="Playfair Display Bold"/>
                <a:ea typeface="Playfair Display Bold"/>
                <a:cs typeface="Playfair Display Bold"/>
                <a:sym typeface="Playfair Display Bold"/>
              </a:rPr>
              <a:t>e never encounter or understand things in isolation. We grasp them through contrast.</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Knowledge is relational rather than absolute.</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Concepts gain their meaning through opposition and differentiation.</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‘Difference is a condition of intelligibility’.</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Suggests a limitation on our knowledge.</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Reality is structured through tension and contrast. </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What we value is inseparable from what we lack or suffer.</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Because without these oppositions and constant change, neither reality nor human experience would make sense.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TextBox 2" id="2"/>
          <p:cNvSpPr txBox="true"/>
          <p:nvPr/>
        </p:nvSpPr>
        <p:spPr>
          <a:xfrm rot="0">
            <a:off x="174153" y="766744"/>
            <a:ext cx="13757499" cy="962597"/>
          </a:xfrm>
          <a:prstGeom prst="rect">
            <a:avLst/>
          </a:prstGeom>
        </p:spPr>
        <p:txBody>
          <a:bodyPr anchor="t" rtlCol="false" tIns="0" lIns="0" bIns="0" rIns="0">
            <a:spAutoFit/>
          </a:bodyPr>
          <a:lstStyle/>
          <a:p>
            <a:pPr algn="l" marL="0" indent="0" lvl="0">
              <a:lnSpc>
                <a:spcPts val="7142"/>
              </a:lnSpc>
            </a:pPr>
            <a:r>
              <a:rPr lang="en-US" b="true" sz="7517" spc="421">
                <a:solidFill>
                  <a:srgbClr val="ECEADF"/>
                </a:solidFill>
                <a:latin typeface="Playfair Display Bold"/>
                <a:ea typeface="Playfair Display Bold"/>
                <a:cs typeface="Playfair Display Bold"/>
                <a:sym typeface="Playfair Display Bold"/>
              </a:rPr>
              <a:t>APPRAISAL &amp; CRITICISM </a:t>
            </a:r>
          </a:p>
        </p:txBody>
      </p:sp>
      <p:sp>
        <p:nvSpPr>
          <p:cNvPr name="TextBox 3" id="3"/>
          <p:cNvSpPr txBox="true"/>
          <p:nvPr/>
        </p:nvSpPr>
        <p:spPr>
          <a:xfrm rot="0">
            <a:off x="1028700" y="1863666"/>
            <a:ext cx="17036564" cy="2225749"/>
          </a:xfrm>
          <a:prstGeom prst="rect">
            <a:avLst/>
          </a:prstGeom>
        </p:spPr>
        <p:txBody>
          <a:bodyPr anchor="t" rtlCol="false" tIns="0" lIns="0" bIns="0" rIns="0">
            <a:spAutoFit/>
          </a:bodyPr>
          <a:lstStyle/>
          <a:p>
            <a:pPr algn="l" marL="0" indent="0" lvl="0">
              <a:lnSpc>
                <a:spcPts val="2954"/>
              </a:lnSpc>
            </a:pPr>
            <a:r>
              <a:rPr lang="en-US" b="true" sz="2441" spc="2" u="sng">
                <a:solidFill>
                  <a:srgbClr val="ECEADF"/>
                </a:solidFill>
                <a:latin typeface="Playfair Display Bold"/>
                <a:ea typeface="Playfair Display Bold"/>
                <a:cs typeface="Playfair Display Bold"/>
                <a:sym typeface="Playfair Display Bold"/>
              </a:rPr>
              <a:t>CRITICISM: The</a:t>
            </a:r>
            <a:r>
              <a:rPr lang="en-US" b="true" sz="2441" spc="2" u="sng">
                <a:solidFill>
                  <a:srgbClr val="ECEADF"/>
                </a:solidFill>
                <a:latin typeface="Playfair Display Bold"/>
                <a:ea typeface="Playfair Display Bold"/>
                <a:cs typeface="Playfair Display Bold"/>
                <a:sym typeface="Playfair Display Bold"/>
              </a:rPr>
              <a:t> Epistemology ➠ Metaphysics Leap:</a:t>
            </a:r>
            <a:r>
              <a:rPr lang="en-US" sz="2441" spc="2">
                <a:solidFill>
                  <a:srgbClr val="ECEADF"/>
                </a:solidFill>
                <a:latin typeface="Playfair Display"/>
                <a:ea typeface="Playfair Display"/>
                <a:cs typeface="Playfair Display"/>
                <a:sym typeface="Playfair Display"/>
              </a:rPr>
              <a:t> Heraclitus begins with something highly plausible:</a:t>
            </a:r>
          </a:p>
          <a:p>
            <a:pPr algn="l" marL="0" indent="0" lvl="0">
              <a:lnSpc>
                <a:spcPts val="2954"/>
              </a:lnSpc>
            </a:pPr>
            <a:r>
              <a:rPr lang="en-US" sz="2441" spc="2">
                <a:solidFill>
                  <a:srgbClr val="ECEADF"/>
                </a:solidFill>
                <a:latin typeface="Playfair Display"/>
                <a:ea typeface="Playfair Display"/>
                <a:cs typeface="Playfair Display"/>
                <a:sym typeface="Playfair Display"/>
              </a:rPr>
              <a:t>We recognise health through sickness and we appreciate rest through fatigue. This is an epistemological claim about how human awareness functions. However, he appears to imply: Health is nothing over and above its relation to sickness. This is a more metaphysical claim. This is problematic because it risks committing a serious philosophical error: regarding conditions of knowledge with conditions of being on the basis of: ‘we need contrast to understand X’, does not necessarily follow that: ‘X only exists as a contrast of Y’.</a:t>
            </a:r>
          </a:p>
        </p:txBody>
      </p:sp>
      <p:grpSp>
        <p:nvGrpSpPr>
          <p:cNvPr name="Group 4" id="4"/>
          <p:cNvGrpSpPr/>
          <p:nvPr/>
        </p:nvGrpSpPr>
        <p:grpSpPr>
          <a:xfrm rot="0">
            <a:off x="191300" y="1950694"/>
            <a:ext cx="747380" cy="848131"/>
            <a:chOff x="0" y="0"/>
            <a:chExt cx="996507" cy="1130842"/>
          </a:xfrm>
        </p:grpSpPr>
        <p:grpSp>
          <p:nvGrpSpPr>
            <p:cNvPr name="Group 5" id="5"/>
            <p:cNvGrpSpPr/>
            <p:nvPr/>
          </p:nvGrpSpPr>
          <p:grpSpPr>
            <a:xfrm rot="0">
              <a:off x="0" y="134335"/>
              <a:ext cx="996507" cy="996507"/>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ADF"/>
              </a:solidFill>
            </p:spPr>
          </p:sp>
          <p:sp>
            <p:nvSpPr>
              <p:cNvPr name="TextBox 7" id="7"/>
              <p:cNvSpPr txBox="true"/>
              <p:nvPr/>
            </p:nvSpPr>
            <p:spPr>
              <a:xfrm>
                <a:off x="76200" y="95250"/>
                <a:ext cx="660400" cy="641350"/>
              </a:xfrm>
              <a:prstGeom prst="rect">
                <a:avLst/>
              </a:prstGeom>
            </p:spPr>
            <p:txBody>
              <a:bodyPr anchor="ctr" rtlCol="false" tIns="50800" lIns="50800" bIns="50800" rIns="50800"/>
              <a:lstStyle/>
              <a:p>
                <a:pPr algn="ctr">
                  <a:lnSpc>
                    <a:spcPts val="1684"/>
                  </a:lnSpc>
                </a:pPr>
              </a:p>
            </p:txBody>
          </p:sp>
        </p:grpSp>
        <p:sp>
          <p:nvSpPr>
            <p:cNvPr name="TextBox 8" id="8"/>
            <p:cNvSpPr txBox="true"/>
            <p:nvPr/>
          </p:nvSpPr>
          <p:spPr>
            <a:xfrm rot="0">
              <a:off x="90750" y="114300"/>
              <a:ext cx="815006" cy="886888"/>
            </a:xfrm>
            <a:prstGeom prst="rect">
              <a:avLst/>
            </a:prstGeom>
          </p:spPr>
          <p:txBody>
            <a:bodyPr anchor="t" rtlCol="false" tIns="0" lIns="0" bIns="0" rIns="0">
              <a:spAutoFit/>
            </a:bodyPr>
            <a:lstStyle/>
            <a:p>
              <a:pPr algn="ctr" marL="0" indent="0" lvl="0">
                <a:lnSpc>
                  <a:spcPts val="4750"/>
                </a:lnSpc>
              </a:pPr>
              <a:r>
                <a:rPr lang="en-US" b="true" sz="4948" spc="277">
                  <a:solidFill>
                    <a:srgbClr val="7CA6BD"/>
                  </a:solidFill>
                  <a:latin typeface="Playfair Display Bold"/>
                  <a:ea typeface="Playfair Display Bold"/>
                  <a:cs typeface="Playfair Display Bold"/>
                  <a:sym typeface="Playfair Display Bold"/>
                </a:rPr>
                <a:t>1</a:t>
              </a:r>
            </a:p>
          </p:txBody>
        </p:sp>
      </p:grpSp>
      <p:sp>
        <p:nvSpPr>
          <p:cNvPr name="TextBox 9" id="9"/>
          <p:cNvSpPr txBox="true"/>
          <p:nvPr/>
        </p:nvSpPr>
        <p:spPr>
          <a:xfrm rot="0">
            <a:off x="1028700" y="4540099"/>
            <a:ext cx="17036564" cy="1482799"/>
          </a:xfrm>
          <a:prstGeom prst="rect">
            <a:avLst/>
          </a:prstGeom>
        </p:spPr>
        <p:txBody>
          <a:bodyPr anchor="t" rtlCol="false" tIns="0" lIns="0" bIns="0" rIns="0">
            <a:spAutoFit/>
          </a:bodyPr>
          <a:lstStyle/>
          <a:p>
            <a:pPr algn="l">
              <a:lnSpc>
                <a:spcPts val="2954"/>
              </a:lnSpc>
            </a:pPr>
            <a:r>
              <a:rPr lang="en-US" b="true" sz="2441" spc="2" u="sng">
                <a:solidFill>
                  <a:srgbClr val="ECEADF"/>
                </a:solidFill>
                <a:latin typeface="Playfair Display Bold"/>
                <a:ea typeface="Playfair Display Bold"/>
                <a:cs typeface="Playfair Display Bold"/>
                <a:sym typeface="Playfair Display Bold"/>
              </a:rPr>
              <a:t>CRITICISM: Are Opposites Necessarily Interdependent?:</a:t>
            </a:r>
            <a:r>
              <a:rPr lang="en-US" sz="2441" spc="2">
                <a:solidFill>
                  <a:srgbClr val="ECEADF"/>
                </a:solidFill>
                <a:latin typeface="Playfair Display"/>
                <a:ea typeface="Playfair Display"/>
                <a:cs typeface="Playfair Display"/>
                <a:sym typeface="Playfair Display"/>
              </a:rPr>
              <a:t> </a:t>
            </a:r>
            <a:r>
              <a:rPr lang="en-US" sz="2441" spc="2">
                <a:solidFill>
                  <a:srgbClr val="ECEADF"/>
                </a:solidFill>
                <a:latin typeface="Playfair Display"/>
                <a:ea typeface="Playfair Display"/>
                <a:cs typeface="Playfair Display"/>
                <a:sym typeface="Playfair Display"/>
              </a:rPr>
              <a:t>Heraclitus assumes that opposites are mutually necessary. But this can be challenged. Take his examples: ‘hunger / fullness’ &amp; ‘sickness / health’. These </a:t>
            </a:r>
            <a:r>
              <a:rPr lang="en-US" sz="2441" i="true" spc="2">
                <a:solidFill>
                  <a:srgbClr val="ECEADF"/>
                </a:solidFill>
                <a:latin typeface="Playfair Display Italics"/>
                <a:ea typeface="Playfair Display Italics"/>
                <a:cs typeface="Playfair Display Italics"/>
                <a:sym typeface="Playfair Display Italics"/>
              </a:rPr>
              <a:t>look</a:t>
            </a:r>
            <a:r>
              <a:rPr lang="en-US" sz="2441" spc="2">
                <a:solidFill>
                  <a:srgbClr val="ECEADF"/>
                </a:solidFill>
                <a:latin typeface="Playfair Display"/>
                <a:ea typeface="Playfair Display"/>
                <a:cs typeface="Playfair Display"/>
                <a:sym typeface="Playfair Display"/>
              </a:rPr>
              <a:t> interdependent because they are biological cycles. But this isn’t universally true? There are some properties that seem non-oppositional in a strict sense, e.g. Mathematical truths (2+2=4). This does not  require an existing opposite for it to be true or experienced.</a:t>
            </a:r>
          </a:p>
        </p:txBody>
      </p:sp>
      <p:grpSp>
        <p:nvGrpSpPr>
          <p:cNvPr name="Group 10" id="10"/>
          <p:cNvGrpSpPr/>
          <p:nvPr/>
        </p:nvGrpSpPr>
        <p:grpSpPr>
          <a:xfrm rot="0">
            <a:off x="191300" y="4540099"/>
            <a:ext cx="747380" cy="848131"/>
            <a:chOff x="0" y="0"/>
            <a:chExt cx="996507" cy="1130842"/>
          </a:xfrm>
        </p:grpSpPr>
        <p:grpSp>
          <p:nvGrpSpPr>
            <p:cNvPr name="Group 11" id="11"/>
            <p:cNvGrpSpPr/>
            <p:nvPr/>
          </p:nvGrpSpPr>
          <p:grpSpPr>
            <a:xfrm rot="0">
              <a:off x="0" y="134335"/>
              <a:ext cx="996507" cy="996507"/>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ADF"/>
              </a:solidFill>
            </p:spPr>
          </p:sp>
          <p:sp>
            <p:nvSpPr>
              <p:cNvPr name="TextBox 13" id="13"/>
              <p:cNvSpPr txBox="true"/>
              <p:nvPr/>
            </p:nvSpPr>
            <p:spPr>
              <a:xfrm>
                <a:off x="76200" y="95250"/>
                <a:ext cx="660400" cy="641350"/>
              </a:xfrm>
              <a:prstGeom prst="rect">
                <a:avLst/>
              </a:prstGeom>
            </p:spPr>
            <p:txBody>
              <a:bodyPr anchor="ctr" rtlCol="false" tIns="50800" lIns="50800" bIns="50800" rIns="50800"/>
              <a:lstStyle/>
              <a:p>
                <a:pPr algn="ctr">
                  <a:lnSpc>
                    <a:spcPts val="1684"/>
                  </a:lnSpc>
                </a:pPr>
              </a:p>
            </p:txBody>
          </p:sp>
        </p:grpSp>
        <p:sp>
          <p:nvSpPr>
            <p:cNvPr name="TextBox 14" id="14"/>
            <p:cNvSpPr txBox="true"/>
            <p:nvPr/>
          </p:nvSpPr>
          <p:spPr>
            <a:xfrm rot="0">
              <a:off x="90750" y="114300"/>
              <a:ext cx="815006" cy="886888"/>
            </a:xfrm>
            <a:prstGeom prst="rect">
              <a:avLst/>
            </a:prstGeom>
          </p:spPr>
          <p:txBody>
            <a:bodyPr anchor="t" rtlCol="false" tIns="0" lIns="0" bIns="0" rIns="0">
              <a:spAutoFit/>
            </a:bodyPr>
            <a:lstStyle/>
            <a:p>
              <a:pPr algn="ctr" marL="0" indent="0" lvl="0">
                <a:lnSpc>
                  <a:spcPts val="4750"/>
                </a:lnSpc>
              </a:pPr>
              <a:r>
                <a:rPr lang="en-US" b="true" sz="4948" spc="277">
                  <a:solidFill>
                    <a:srgbClr val="7CA6BD"/>
                  </a:solidFill>
                  <a:latin typeface="Playfair Display Bold"/>
                  <a:ea typeface="Playfair Display Bold"/>
                  <a:cs typeface="Playfair Display Bold"/>
                  <a:sym typeface="Playfair Display Bold"/>
                </a:rPr>
                <a:t>2</a:t>
              </a:r>
            </a:p>
          </p:txBody>
        </p:sp>
      </p:grpSp>
      <p:sp>
        <p:nvSpPr>
          <p:cNvPr name="TextBox 15" id="15"/>
          <p:cNvSpPr txBox="true"/>
          <p:nvPr/>
        </p:nvSpPr>
        <p:spPr>
          <a:xfrm rot="0">
            <a:off x="1028700" y="6597905"/>
            <a:ext cx="17036564" cy="1854235"/>
          </a:xfrm>
          <a:prstGeom prst="rect">
            <a:avLst/>
          </a:prstGeom>
        </p:spPr>
        <p:txBody>
          <a:bodyPr anchor="t" rtlCol="false" tIns="0" lIns="0" bIns="0" rIns="0">
            <a:spAutoFit/>
          </a:bodyPr>
          <a:lstStyle/>
          <a:p>
            <a:pPr algn="l" marL="0" indent="0" lvl="0">
              <a:lnSpc>
                <a:spcPts val="2991"/>
              </a:lnSpc>
            </a:pPr>
            <a:r>
              <a:rPr lang="en-US" b="true" sz="2472" spc="2" u="sng">
                <a:solidFill>
                  <a:srgbClr val="ECEADF"/>
                </a:solidFill>
                <a:latin typeface="Playfair Display Bold"/>
                <a:ea typeface="Playfair Display Bold"/>
                <a:cs typeface="Playfair Display Bold"/>
                <a:sym typeface="Playfair Display Bold"/>
              </a:rPr>
              <a:t>APPRAISAL:</a:t>
            </a:r>
            <a:r>
              <a:rPr lang="en-US" b="true" sz="2472" spc="2" u="sng">
                <a:solidFill>
                  <a:srgbClr val="ECEADF"/>
                </a:solidFill>
                <a:latin typeface="Playfair Display Bold"/>
                <a:ea typeface="Playfair Display Bold"/>
                <a:cs typeface="Playfair Display Bold"/>
                <a:sym typeface="Playfair Display Bold"/>
              </a:rPr>
              <a:t> Timeless Philosophical Profound Insight:</a:t>
            </a:r>
            <a:r>
              <a:rPr lang="en-US" sz="2472" spc="2">
                <a:solidFill>
                  <a:srgbClr val="ECEADF"/>
                </a:solidFill>
                <a:latin typeface="Playfair Display"/>
                <a:ea typeface="Playfair Display"/>
                <a:cs typeface="Playfair Display"/>
                <a:sym typeface="Playfair Display"/>
              </a:rPr>
              <a:t> Heraclitus recognises something other philosophies don’t: Meaning is not intrinsic, instead it arises through structure and difference. This is an early rejection of naïve realism, moving to more rational, reasoned methods for obtaining knowledge about the world. His work and this fragment captures a fundamental feature of cognition and experience: that intelligibility requires differentiation &amp; value is placeable with access to contrast.</a:t>
            </a:r>
          </a:p>
        </p:txBody>
      </p:sp>
      <p:grpSp>
        <p:nvGrpSpPr>
          <p:cNvPr name="Group 16" id="16"/>
          <p:cNvGrpSpPr/>
          <p:nvPr/>
        </p:nvGrpSpPr>
        <p:grpSpPr>
          <a:xfrm rot="0">
            <a:off x="191300" y="6597905"/>
            <a:ext cx="747380" cy="848131"/>
            <a:chOff x="0" y="0"/>
            <a:chExt cx="996507" cy="1130842"/>
          </a:xfrm>
        </p:grpSpPr>
        <p:grpSp>
          <p:nvGrpSpPr>
            <p:cNvPr name="Group 17" id="17"/>
            <p:cNvGrpSpPr/>
            <p:nvPr/>
          </p:nvGrpSpPr>
          <p:grpSpPr>
            <a:xfrm rot="0">
              <a:off x="0" y="134335"/>
              <a:ext cx="996507" cy="996507"/>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ADF"/>
              </a:solidFill>
            </p:spPr>
          </p:sp>
          <p:sp>
            <p:nvSpPr>
              <p:cNvPr name="TextBox 19" id="19"/>
              <p:cNvSpPr txBox="true"/>
              <p:nvPr/>
            </p:nvSpPr>
            <p:spPr>
              <a:xfrm>
                <a:off x="76200" y="95250"/>
                <a:ext cx="660400" cy="641350"/>
              </a:xfrm>
              <a:prstGeom prst="rect">
                <a:avLst/>
              </a:prstGeom>
            </p:spPr>
            <p:txBody>
              <a:bodyPr anchor="ctr" rtlCol="false" tIns="50800" lIns="50800" bIns="50800" rIns="50800"/>
              <a:lstStyle/>
              <a:p>
                <a:pPr algn="ctr">
                  <a:lnSpc>
                    <a:spcPts val="1684"/>
                  </a:lnSpc>
                </a:pPr>
              </a:p>
            </p:txBody>
          </p:sp>
        </p:grpSp>
        <p:sp>
          <p:nvSpPr>
            <p:cNvPr name="TextBox 20" id="20"/>
            <p:cNvSpPr txBox="true"/>
            <p:nvPr/>
          </p:nvSpPr>
          <p:spPr>
            <a:xfrm rot="0">
              <a:off x="90750" y="114300"/>
              <a:ext cx="815006" cy="886888"/>
            </a:xfrm>
            <a:prstGeom prst="rect">
              <a:avLst/>
            </a:prstGeom>
          </p:spPr>
          <p:txBody>
            <a:bodyPr anchor="t" rtlCol="false" tIns="0" lIns="0" bIns="0" rIns="0">
              <a:spAutoFit/>
            </a:bodyPr>
            <a:lstStyle/>
            <a:p>
              <a:pPr algn="ctr" marL="0" indent="0" lvl="0">
                <a:lnSpc>
                  <a:spcPts val="4750"/>
                </a:lnSpc>
              </a:pPr>
              <a:r>
                <a:rPr lang="en-US" b="true" sz="4948" spc="277">
                  <a:solidFill>
                    <a:srgbClr val="7CA6BD"/>
                  </a:solidFill>
                  <a:latin typeface="Playfair Display Bold"/>
                  <a:ea typeface="Playfair Display Bold"/>
                  <a:cs typeface="Playfair Display Bold"/>
                  <a:sym typeface="Playfair Display Bold"/>
                </a:rPr>
                <a:t>3</a:t>
              </a:r>
            </a:p>
          </p:txBody>
        </p:sp>
      </p:grpSp>
      <p:grpSp>
        <p:nvGrpSpPr>
          <p:cNvPr name="Group 21" id="21"/>
          <p:cNvGrpSpPr/>
          <p:nvPr/>
        </p:nvGrpSpPr>
        <p:grpSpPr>
          <a:xfrm rot="0">
            <a:off x="-561945" y="9540695"/>
            <a:ext cx="18992789" cy="874355"/>
            <a:chOff x="0" y="0"/>
            <a:chExt cx="25323719" cy="1165807"/>
          </a:xfrm>
        </p:grpSpPr>
        <p:sp>
          <p:nvSpPr>
            <p:cNvPr name="Freeform 22" id="22"/>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2">
                <a:extLst>
                  <a:ext uri="{96DAC541-7B7A-43D3-8B79-37D633B846F1}">
                    <asvg:svgBlip xmlns:asvg="http://schemas.microsoft.com/office/drawing/2016/SVG/main" r:embed="rId3"/>
                  </a:ext>
                </a:extLst>
              </a:blip>
              <a:stretch>
                <a:fillRect l="-1374" t="0" r="-1201" b="0"/>
              </a:stretch>
            </a:blipFill>
          </p:spPr>
        </p:sp>
        <p:sp>
          <p:nvSpPr>
            <p:cNvPr name="Freeform 23" id="23"/>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2">
                <a:extLst>
                  <a:ext uri="{96DAC541-7B7A-43D3-8B79-37D633B846F1}">
                    <asvg:svgBlip xmlns:asvg="http://schemas.microsoft.com/office/drawing/2016/SVG/main" r:embed="rId3"/>
                  </a:ext>
                </a:extLst>
              </a:blip>
              <a:stretch>
                <a:fillRect l="-278440" t="0" r="-62704" b="-4279"/>
              </a:stretch>
            </a:blipFill>
          </p:spPr>
        </p:sp>
      </p:grpSp>
      <p:grpSp>
        <p:nvGrpSpPr>
          <p:cNvPr name="Group 24" id="24"/>
          <p:cNvGrpSpPr/>
          <p:nvPr/>
        </p:nvGrpSpPr>
        <p:grpSpPr>
          <a:xfrm rot="0">
            <a:off x="24722" y="-133185"/>
            <a:ext cx="18992789" cy="874355"/>
            <a:chOff x="0" y="0"/>
            <a:chExt cx="25323719" cy="1165807"/>
          </a:xfrm>
        </p:grpSpPr>
        <p:sp>
          <p:nvSpPr>
            <p:cNvPr name="Freeform 25" id="25"/>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2">
                <a:extLst>
                  <a:ext uri="{96DAC541-7B7A-43D3-8B79-37D633B846F1}">
                    <asvg:svgBlip xmlns:asvg="http://schemas.microsoft.com/office/drawing/2016/SVG/main" r:embed="rId3"/>
                  </a:ext>
                </a:extLst>
              </a:blip>
              <a:stretch>
                <a:fillRect l="-1374" t="0" r="-1201" b="0"/>
              </a:stretch>
            </a:blipFill>
          </p:spPr>
        </p:sp>
        <p:sp>
          <p:nvSpPr>
            <p:cNvPr name="Freeform 26" id="26"/>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2">
                <a:extLst>
                  <a:ext uri="{96DAC541-7B7A-43D3-8B79-37D633B846F1}">
                    <asvg:svgBlip xmlns:asvg="http://schemas.microsoft.com/office/drawing/2016/SVG/main" r:embed="rId3"/>
                  </a:ext>
                </a:extLst>
              </a:blip>
              <a:stretch>
                <a:fillRect l="-278440" t="0" r="-62704" b="-4279"/>
              </a:stretch>
            </a:blipFill>
          </p:spPr>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82112">
            <a:off x="-489560" y="2645986"/>
            <a:ext cx="18948288" cy="13957862"/>
          </a:xfrm>
          <a:custGeom>
            <a:avLst/>
            <a:gdLst/>
            <a:ahLst/>
            <a:cxnLst/>
            <a:rect r="r" b="b" t="t" l="l"/>
            <a:pathLst>
              <a:path h="13957862" w="18948288">
                <a:moveTo>
                  <a:pt x="0" y="0"/>
                </a:moveTo>
                <a:lnTo>
                  <a:pt x="18948288" y="0"/>
                </a:lnTo>
                <a:lnTo>
                  <a:pt x="18948288" y="13957862"/>
                </a:lnTo>
                <a:lnTo>
                  <a:pt x="0" y="13957862"/>
                </a:lnTo>
                <a:lnTo>
                  <a:pt x="0" y="0"/>
                </a:lnTo>
                <a:close/>
              </a:path>
            </a:pathLst>
          </a:custGeom>
          <a:blipFill>
            <a:blip r:embed="rId2"/>
            <a:stretch>
              <a:fillRect l="0" t="-568" r="0" b="-568"/>
            </a:stretch>
          </a:blipFill>
        </p:spPr>
      </p:sp>
      <p:sp>
        <p:nvSpPr>
          <p:cNvPr name="Freeform 3" id="3"/>
          <p:cNvSpPr/>
          <p:nvPr/>
        </p:nvSpPr>
        <p:spPr>
          <a:xfrm flipH="true" flipV="true" rot="176513">
            <a:off x="-1137850" y="1840758"/>
            <a:ext cx="7686108" cy="9433214"/>
          </a:xfrm>
          <a:custGeom>
            <a:avLst/>
            <a:gdLst/>
            <a:ahLst/>
            <a:cxnLst/>
            <a:rect r="r" b="b" t="t" l="l"/>
            <a:pathLst>
              <a:path h="9433214" w="7686108">
                <a:moveTo>
                  <a:pt x="7686107" y="9433214"/>
                </a:moveTo>
                <a:lnTo>
                  <a:pt x="0" y="9433214"/>
                </a:lnTo>
                <a:lnTo>
                  <a:pt x="0" y="0"/>
                </a:lnTo>
                <a:lnTo>
                  <a:pt x="7686107" y="0"/>
                </a:lnTo>
                <a:lnTo>
                  <a:pt x="7686107" y="9433214"/>
                </a:lnTo>
                <a:close/>
              </a:path>
            </a:pathLst>
          </a:custGeom>
          <a:blipFill>
            <a:blip r:embed="rId3"/>
            <a:stretch>
              <a:fillRect l="0" t="0" r="-52935" b="0"/>
            </a:stretch>
          </a:blipFill>
        </p:spPr>
      </p:sp>
      <p:sp>
        <p:nvSpPr>
          <p:cNvPr name="Freeform 4" id="4"/>
          <p:cNvSpPr/>
          <p:nvPr/>
        </p:nvSpPr>
        <p:spPr>
          <a:xfrm flipH="false" flipV="false" rot="-1432217">
            <a:off x="97370" y="2425030"/>
            <a:ext cx="2541612" cy="1589663"/>
          </a:xfrm>
          <a:custGeom>
            <a:avLst/>
            <a:gdLst/>
            <a:ahLst/>
            <a:cxnLst/>
            <a:rect r="r" b="b" t="t" l="l"/>
            <a:pathLst>
              <a:path h="1589663" w="2541612">
                <a:moveTo>
                  <a:pt x="0" y="0"/>
                </a:moveTo>
                <a:lnTo>
                  <a:pt x="2541612" y="0"/>
                </a:lnTo>
                <a:lnTo>
                  <a:pt x="2541612" y="1589663"/>
                </a:lnTo>
                <a:lnTo>
                  <a:pt x="0" y="158966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8423864">
            <a:off x="3788177" y="8572328"/>
            <a:ext cx="1194636" cy="1088205"/>
          </a:xfrm>
          <a:custGeom>
            <a:avLst/>
            <a:gdLst/>
            <a:ahLst/>
            <a:cxnLst/>
            <a:rect r="r" b="b" t="t" l="l"/>
            <a:pathLst>
              <a:path h="1088205" w="1194636">
                <a:moveTo>
                  <a:pt x="0" y="0"/>
                </a:moveTo>
                <a:lnTo>
                  <a:pt x="1194635" y="0"/>
                </a:lnTo>
                <a:lnTo>
                  <a:pt x="1194635" y="1088204"/>
                </a:lnTo>
                <a:lnTo>
                  <a:pt x="0" y="108820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6453343" y="580213"/>
            <a:ext cx="1959776" cy="1846576"/>
          </a:xfrm>
          <a:custGeom>
            <a:avLst/>
            <a:gdLst/>
            <a:ahLst/>
            <a:cxnLst/>
            <a:rect r="r" b="b" t="t" l="l"/>
            <a:pathLst>
              <a:path h="1846576" w="1959776">
                <a:moveTo>
                  <a:pt x="0" y="0"/>
                </a:moveTo>
                <a:lnTo>
                  <a:pt x="1959776" y="0"/>
                </a:lnTo>
                <a:lnTo>
                  <a:pt x="1959776" y="1846576"/>
                </a:lnTo>
                <a:lnTo>
                  <a:pt x="0" y="1846576"/>
                </a:lnTo>
                <a:lnTo>
                  <a:pt x="0" y="0"/>
                </a:lnTo>
                <a:close/>
              </a:path>
            </a:pathLst>
          </a:custGeom>
          <a:blipFill>
            <a:blip r:embed="rId8"/>
            <a:stretch>
              <a:fillRect l="-74138" t="-21561" r="-59698" b="-43783"/>
            </a:stretch>
          </a:blipFill>
        </p:spPr>
      </p:sp>
      <p:grpSp>
        <p:nvGrpSpPr>
          <p:cNvPr name="Group 7" id="7"/>
          <p:cNvGrpSpPr/>
          <p:nvPr/>
        </p:nvGrpSpPr>
        <p:grpSpPr>
          <a:xfrm rot="0">
            <a:off x="332424" y="4287178"/>
            <a:ext cx="4369439" cy="3701172"/>
            <a:chOff x="0" y="0"/>
            <a:chExt cx="2374900" cy="2011680"/>
          </a:xfrm>
        </p:grpSpPr>
        <p:sp>
          <p:nvSpPr>
            <p:cNvPr name="Freeform 8" id="8"/>
            <p:cNvSpPr/>
            <p:nvPr/>
          </p:nvSpPr>
          <p:spPr>
            <a:xfrm flipH="false" flipV="false" rot="0">
              <a:off x="-796" y="-1270"/>
              <a:ext cx="2374505" cy="2007870"/>
            </a:xfrm>
            <a:custGeom>
              <a:avLst/>
              <a:gdLst/>
              <a:ahLst/>
              <a:cxnLst/>
              <a:rect r="r" b="b" t="t" l="l"/>
              <a:pathLst>
                <a:path h="2007870" w="2374505">
                  <a:moveTo>
                    <a:pt x="2374426" y="1776730"/>
                  </a:moveTo>
                  <a:cubicBezTo>
                    <a:pt x="2373156" y="1275080"/>
                    <a:pt x="2357916" y="596900"/>
                    <a:pt x="2357916" y="96520"/>
                  </a:cubicBezTo>
                  <a:cubicBezTo>
                    <a:pt x="2357916" y="88900"/>
                    <a:pt x="2359186" y="81280"/>
                    <a:pt x="2359186" y="74930"/>
                  </a:cubicBezTo>
                  <a:cubicBezTo>
                    <a:pt x="2357916" y="73660"/>
                    <a:pt x="2356646" y="73660"/>
                    <a:pt x="2355376" y="72390"/>
                  </a:cubicBezTo>
                  <a:cubicBezTo>
                    <a:pt x="2355376" y="72390"/>
                    <a:pt x="2354106" y="73660"/>
                    <a:pt x="2354106" y="74930"/>
                  </a:cubicBezTo>
                  <a:cubicBezTo>
                    <a:pt x="2351566" y="81280"/>
                    <a:pt x="2346486" y="81280"/>
                    <a:pt x="2341406" y="81280"/>
                  </a:cubicBezTo>
                  <a:cubicBezTo>
                    <a:pt x="2335056" y="80010"/>
                    <a:pt x="2328706" y="73660"/>
                    <a:pt x="2321086" y="76200"/>
                  </a:cubicBezTo>
                  <a:cubicBezTo>
                    <a:pt x="2318546" y="77470"/>
                    <a:pt x="2313466" y="74930"/>
                    <a:pt x="2312196" y="72390"/>
                  </a:cubicBezTo>
                  <a:cubicBezTo>
                    <a:pt x="2308386" y="67310"/>
                    <a:pt x="2303306" y="67310"/>
                    <a:pt x="2298226" y="69850"/>
                  </a:cubicBezTo>
                  <a:cubicBezTo>
                    <a:pt x="2295686" y="71120"/>
                    <a:pt x="2293146" y="69850"/>
                    <a:pt x="2290606" y="69850"/>
                  </a:cubicBezTo>
                  <a:cubicBezTo>
                    <a:pt x="2286796" y="69850"/>
                    <a:pt x="2281716" y="68580"/>
                    <a:pt x="2277906" y="67310"/>
                  </a:cubicBezTo>
                  <a:cubicBezTo>
                    <a:pt x="2276636" y="67310"/>
                    <a:pt x="2274096" y="66040"/>
                    <a:pt x="2272826" y="66040"/>
                  </a:cubicBezTo>
                  <a:cubicBezTo>
                    <a:pt x="2269016" y="64770"/>
                    <a:pt x="2265206" y="60960"/>
                    <a:pt x="2261396" y="66040"/>
                  </a:cubicBezTo>
                  <a:cubicBezTo>
                    <a:pt x="2261396" y="66040"/>
                    <a:pt x="2258856" y="66040"/>
                    <a:pt x="2257586" y="64770"/>
                  </a:cubicBezTo>
                  <a:cubicBezTo>
                    <a:pt x="2256316" y="62230"/>
                    <a:pt x="2255046" y="58420"/>
                    <a:pt x="2253776" y="55880"/>
                  </a:cubicBezTo>
                  <a:cubicBezTo>
                    <a:pt x="2251236" y="52070"/>
                    <a:pt x="2251236" y="45720"/>
                    <a:pt x="2247426" y="43180"/>
                  </a:cubicBezTo>
                  <a:cubicBezTo>
                    <a:pt x="2244886" y="41910"/>
                    <a:pt x="2243616" y="40640"/>
                    <a:pt x="2242346" y="38100"/>
                  </a:cubicBezTo>
                  <a:cubicBezTo>
                    <a:pt x="2242346" y="36830"/>
                    <a:pt x="2239806" y="35560"/>
                    <a:pt x="2239806" y="34290"/>
                  </a:cubicBezTo>
                  <a:lnTo>
                    <a:pt x="2235996" y="30480"/>
                  </a:lnTo>
                  <a:cubicBezTo>
                    <a:pt x="2234726" y="27940"/>
                    <a:pt x="2233456" y="24130"/>
                    <a:pt x="2230916" y="22860"/>
                  </a:cubicBezTo>
                  <a:cubicBezTo>
                    <a:pt x="2225836" y="19050"/>
                    <a:pt x="2224566" y="13970"/>
                    <a:pt x="2227106" y="7620"/>
                  </a:cubicBezTo>
                  <a:cubicBezTo>
                    <a:pt x="2223296" y="6350"/>
                    <a:pt x="2220756" y="3810"/>
                    <a:pt x="2216946" y="3810"/>
                  </a:cubicBezTo>
                  <a:cubicBezTo>
                    <a:pt x="2201706" y="5080"/>
                    <a:pt x="2185196" y="7620"/>
                    <a:pt x="2169956" y="8890"/>
                  </a:cubicBezTo>
                  <a:cubicBezTo>
                    <a:pt x="2167416" y="8890"/>
                    <a:pt x="2163606" y="10160"/>
                    <a:pt x="2162336" y="11430"/>
                  </a:cubicBezTo>
                  <a:cubicBezTo>
                    <a:pt x="2152176" y="17780"/>
                    <a:pt x="2142016" y="12700"/>
                    <a:pt x="2131856" y="11430"/>
                  </a:cubicBezTo>
                  <a:cubicBezTo>
                    <a:pt x="2124236" y="11430"/>
                    <a:pt x="2116616" y="7620"/>
                    <a:pt x="2108996" y="6350"/>
                  </a:cubicBezTo>
                  <a:cubicBezTo>
                    <a:pt x="2100106" y="5080"/>
                    <a:pt x="2092486" y="6350"/>
                    <a:pt x="2083596" y="5080"/>
                  </a:cubicBezTo>
                  <a:cubicBezTo>
                    <a:pt x="2082326" y="5080"/>
                    <a:pt x="2081056" y="3810"/>
                    <a:pt x="2079786" y="2540"/>
                  </a:cubicBezTo>
                  <a:cubicBezTo>
                    <a:pt x="2077246" y="-1270"/>
                    <a:pt x="2072166" y="0"/>
                    <a:pt x="2069626" y="1270"/>
                  </a:cubicBezTo>
                  <a:cubicBezTo>
                    <a:pt x="2065816" y="3810"/>
                    <a:pt x="2064546" y="7620"/>
                    <a:pt x="2062006" y="11430"/>
                  </a:cubicBezTo>
                  <a:cubicBezTo>
                    <a:pt x="2055656" y="12700"/>
                    <a:pt x="2046766" y="13970"/>
                    <a:pt x="2040416" y="17780"/>
                  </a:cubicBezTo>
                  <a:cubicBezTo>
                    <a:pt x="2035336" y="20320"/>
                    <a:pt x="2032796" y="21590"/>
                    <a:pt x="2028986" y="19050"/>
                  </a:cubicBezTo>
                  <a:lnTo>
                    <a:pt x="2027716" y="20320"/>
                  </a:lnTo>
                  <a:cubicBezTo>
                    <a:pt x="2030256" y="22860"/>
                    <a:pt x="2031526" y="26670"/>
                    <a:pt x="2034066" y="29210"/>
                  </a:cubicBezTo>
                  <a:cubicBezTo>
                    <a:pt x="2030256" y="30480"/>
                    <a:pt x="2025176" y="33020"/>
                    <a:pt x="2022636" y="31750"/>
                  </a:cubicBezTo>
                  <a:cubicBezTo>
                    <a:pt x="2016286" y="30480"/>
                    <a:pt x="2013746" y="33020"/>
                    <a:pt x="2008666" y="35560"/>
                  </a:cubicBezTo>
                  <a:cubicBezTo>
                    <a:pt x="2003586" y="39370"/>
                    <a:pt x="1997236" y="41910"/>
                    <a:pt x="1992156" y="44450"/>
                  </a:cubicBezTo>
                  <a:cubicBezTo>
                    <a:pt x="1990886" y="44450"/>
                    <a:pt x="1989616" y="44450"/>
                    <a:pt x="1988346" y="43180"/>
                  </a:cubicBezTo>
                  <a:cubicBezTo>
                    <a:pt x="1987076" y="43180"/>
                    <a:pt x="1985806" y="41910"/>
                    <a:pt x="1985806" y="41910"/>
                  </a:cubicBezTo>
                  <a:cubicBezTo>
                    <a:pt x="1979456" y="44450"/>
                    <a:pt x="1973106" y="46990"/>
                    <a:pt x="1966756" y="44450"/>
                  </a:cubicBezTo>
                  <a:cubicBezTo>
                    <a:pt x="1965486" y="44450"/>
                    <a:pt x="1965486" y="45720"/>
                    <a:pt x="1964216" y="45720"/>
                  </a:cubicBezTo>
                  <a:cubicBezTo>
                    <a:pt x="1956596" y="48260"/>
                    <a:pt x="1951516" y="57150"/>
                    <a:pt x="1941356" y="57150"/>
                  </a:cubicBezTo>
                  <a:cubicBezTo>
                    <a:pt x="1933736" y="57150"/>
                    <a:pt x="1926116" y="63500"/>
                    <a:pt x="1918496" y="63500"/>
                  </a:cubicBezTo>
                  <a:cubicBezTo>
                    <a:pt x="1909606" y="64770"/>
                    <a:pt x="1901986" y="67310"/>
                    <a:pt x="1894366" y="71120"/>
                  </a:cubicBezTo>
                  <a:cubicBezTo>
                    <a:pt x="1891826" y="72390"/>
                    <a:pt x="1889286" y="72390"/>
                    <a:pt x="1888016" y="72390"/>
                  </a:cubicBezTo>
                  <a:cubicBezTo>
                    <a:pt x="1881666" y="69850"/>
                    <a:pt x="1877856" y="73660"/>
                    <a:pt x="1875316" y="77470"/>
                  </a:cubicBezTo>
                  <a:cubicBezTo>
                    <a:pt x="1868966" y="86360"/>
                    <a:pt x="1858806" y="88900"/>
                    <a:pt x="1849916" y="91440"/>
                  </a:cubicBezTo>
                  <a:cubicBezTo>
                    <a:pt x="1838486" y="93980"/>
                    <a:pt x="1827056" y="95250"/>
                    <a:pt x="1815626" y="96520"/>
                  </a:cubicBezTo>
                  <a:cubicBezTo>
                    <a:pt x="1814356" y="96520"/>
                    <a:pt x="1813086" y="100330"/>
                    <a:pt x="1810546" y="101600"/>
                  </a:cubicBezTo>
                  <a:cubicBezTo>
                    <a:pt x="1809276" y="101600"/>
                    <a:pt x="1808006" y="100330"/>
                    <a:pt x="1808006" y="100330"/>
                  </a:cubicBezTo>
                  <a:cubicBezTo>
                    <a:pt x="1801656" y="107950"/>
                    <a:pt x="1797846" y="119380"/>
                    <a:pt x="1785146" y="118110"/>
                  </a:cubicBezTo>
                  <a:lnTo>
                    <a:pt x="1783876" y="118110"/>
                  </a:lnTo>
                  <a:cubicBezTo>
                    <a:pt x="1773716" y="124460"/>
                    <a:pt x="1763556" y="121920"/>
                    <a:pt x="1754666" y="119380"/>
                  </a:cubicBezTo>
                  <a:cubicBezTo>
                    <a:pt x="1752126" y="119380"/>
                    <a:pt x="1748316" y="116840"/>
                    <a:pt x="1747046" y="114300"/>
                  </a:cubicBezTo>
                  <a:cubicBezTo>
                    <a:pt x="1743236" y="106680"/>
                    <a:pt x="1733076" y="104140"/>
                    <a:pt x="1725456" y="106680"/>
                  </a:cubicBezTo>
                  <a:cubicBezTo>
                    <a:pt x="1719106" y="109220"/>
                    <a:pt x="1712756" y="110490"/>
                    <a:pt x="1706406" y="113030"/>
                  </a:cubicBezTo>
                  <a:cubicBezTo>
                    <a:pt x="1696246" y="115570"/>
                    <a:pt x="1687356" y="116840"/>
                    <a:pt x="1677196" y="111760"/>
                  </a:cubicBezTo>
                  <a:cubicBezTo>
                    <a:pt x="1667036" y="106680"/>
                    <a:pt x="1659416" y="110490"/>
                    <a:pt x="1654336" y="121920"/>
                  </a:cubicBezTo>
                  <a:cubicBezTo>
                    <a:pt x="1650526" y="129540"/>
                    <a:pt x="1640366" y="130810"/>
                    <a:pt x="1634016" y="124460"/>
                  </a:cubicBezTo>
                  <a:cubicBezTo>
                    <a:pt x="1630206" y="120650"/>
                    <a:pt x="1627666" y="121920"/>
                    <a:pt x="1623856" y="124460"/>
                  </a:cubicBezTo>
                  <a:lnTo>
                    <a:pt x="1616236" y="132080"/>
                  </a:lnTo>
                  <a:cubicBezTo>
                    <a:pt x="1614966" y="133350"/>
                    <a:pt x="1612426" y="133350"/>
                    <a:pt x="1611156" y="133350"/>
                  </a:cubicBezTo>
                  <a:lnTo>
                    <a:pt x="1603536" y="133350"/>
                  </a:lnTo>
                  <a:cubicBezTo>
                    <a:pt x="1598456" y="133350"/>
                    <a:pt x="1593376" y="132080"/>
                    <a:pt x="1588296" y="130810"/>
                  </a:cubicBezTo>
                  <a:cubicBezTo>
                    <a:pt x="1581946" y="129540"/>
                    <a:pt x="1576866" y="125730"/>
                    <a:pt x="1570516" y="124460"/>
                  </a:cubicBezTo>
                  <a:cubicBezTo>
                    <a:pt x="1560356" y="123190"/>
                    <a:pt x="1557816" y="114300"/>
                    <a:pt x="1554006" y="107950"/>
                  </a:cubicBezTo>
                  <a:cubicBezTo>
                    <a:pt x="1551466" y="104140"/>
                    <a:pt x="1546386" y="99060"/>
                    <a:pt x="1541306" y="100330"/>
                  </a:cubicBezTo>
                  <a:cubicBezTo>
                    <a:pt x="1536226" y="102870"/>
                    <a:pt x="1531146" y="100330"/>
                    <a:pt x="1527336" y="99060"/>
                  </a:cubicBezTo>
                  <a:cubicBezTo>
                    <a:pt x="1526066" y="99060"/>
                    <a:pt x="1523526" y="97790"/>
                    <a:pt x="1522256" y="97790"/>
                  </a:cubicBezTo>
                  <a:cubicBezTo>
                    <a:pt x="1513366" y="95250"/>
                    <a:pt x="1507016" y="100330"/>
                    <a:pt x="1500666" y="106680"/>
                  </a:cubicBezTo>
                  <a:lnTo>
                    <a:pt x="1495586" y="111760"/>
                  </a:lnTo>
                  <a:cubicBezTo>
                    <a:pt x="1494316" y="113030"/>
                    <a:pt x="1494316" y="115570"/>
                    <a:pt x="1493046" y="116840"/>
                  </a:cubicBezTo>
                  <a:cubicBezTo>
                    <a:pt x="1485426" y="123190"/>
                    <a:pt x="1477806" y="120650"/>
                    <a:pt x="1468916" y="116840"/>
                  </a:cubicBezTo>
                  <a:cubicBezTo>
                    <a:pt x="1461296" y="113030"/>
                    <a:pt x="1452406" y="116840"/>
                    <a:pt x="1449866" y="124460"/>
                  </a:cubicBezTo>
                  <a:cubicBezTo>
                    <a:pt x="1448596" y="129540"/>
                    <a:pt x="1447326" y="133350"/>
                    <a:pt x="1440976" y="135890"/>
                  </a:cubicBezTo>
                  <a:cubicBezTo>
                    <a:pt x="1434626" y="139700"/>
                    <a:pt x="1427006" y="142240"/>
                    <a:pt x="1425736" y="151130"/>
                  </a:cubicBezTo>
                  <a:cubicBezTo>
                    <a:pt x="1425736" y="152400"/>
                    <a:pt x="1424466" y="153670"/>
                    <a:pt x="1423196" y="153670"/>
                  </a:cubicBezTo>
                  <a:cubicBezTo>
                    <a:pt x="1419386" y="154940"/>
                    <a:pt x="1416846" y="156210"/>
                    <a:pt x="1413036" y="157480"/>
                  </a:cubicBezTo>
                  <a:lnTo>
                    <a:pt x="1401606" y="157480"/>
                  </a:lnTo>
                  <a:cubicBezTo>
                    <a:pt x="1393986" y="156210"/>
                    <a:pt x="1386366" y="153670"/>
                    <a:pt x="1378746" y="152400"/>
                  </a:cubicBezTo>
                  <a:cubicBezTo>
                    <a:pt x="1369856" y="151130"/>
                    <a:pt x="1362236" y="156210"/>
                    <a:pt x="1353346" y="157480"/>
                  </a:cubicBezTo>
                  <a:lnTo>
                    <a:pt x="1352076" y="158750"/>
                  </a:lnTo>
                  <a:cubicBezTo>
                    <a:pt x="1349536" y="162560"/>
                    <a:pt x="1345726" y="161290"/>
                    <a:pt x="1343186" y="158750"/>
                  </a:cubicBezTo>
                  <a:cubicBezTo>
                    <a:pt x="1338106" y="153670"/>
                    <a:pt x="1329216" y="152400"/>
                    <a:pt x="1322866" y="154940"/>
                  </a:cubicBezTo>
                  <a:cubicBezTo>
                    <a:pt x="1315246" y="158750"/>
                    <a:pt x="1307626" y="161290"/>
                    <a:pt x="1300006" y="163830"/>
                  </a:cubicBezTo>
                  <a:cubicBezTo>
                    <a:pt x="1297466" y="163830"/>
                    <a:pt x="1294926" y="162560"/>
                    <a:pt x="1293656" y="162560"/>
                  </a:cubicBezTo>
                  <a:cubicBezTo>
                    <a:pt x="1291116" y="162560"/>
                    <a:pt x="1287306" y="161290"/>
                    <a:pt x="1286036" y="162560"/>
                  </a:cubicBezTo>
                  <a:cubicBezTo>
                    <a:pt x="1275876" y="170180"/>
                    <a:pt x="1265716" y="167640"/>
                    <a:pt x="1256826" y="162560"/>
                  </a:cubicBezTo>
                  <a:cubicBezTo>
                    <a:pt x="1251746" y="160020"/>
                    <a:pt x="1244126" y="157480"/>
                    <a:pt x="1241586" y="149860"/>
                  </a:cubicBezTo>
                  <a:cubicBezTo>
                    <a:pt x="1240316" y="144780"/>
                    <a:pt x="1235236" y="139700"/>
                    <a:pt x="1231426" y="135890"/>
                  </a:cubicBezTo>
                  <a:cubicBezTo>
                    <a:pt x="1225076" y="129540"/>
                    <a:pt x="1218726" y="120650"/>
                    <a:pt x="1207296" y="120650"/>
                  </a:cubicBezTo>
                  <a:cubicBezTo>
                    <a:pt x="1204756" y="120650"/>
                    <a:pt x="1202216" y="115570"/>
                    <a:pt x="1200946" y="116840"/>
                  </a:cubicBezTo>
                  <a:cubicBezTo>
                    <a:pt x="1195866" y="118110"/>
                    <a:pt x="1195866" y="115570"/>
                    <a:pt x="1193326" y="113030"/>
                  </a:cubicBezTo>
                  <a:cubicBezTo>
                    <a:pt x="1190786" y="110490"/>
                    <a:pt x="1186976" y="107950"/>
                    <a:pt x="1184436" y="104140"/>
                  </a:cubicBezTo>
                  <a:cubicBezTo>
                    <a:pt x="1180626" y="99060"/>
                    <a:pt x="1176816" y="92710"/>
                    <a:pt x="1173006" y="87630"/>
                  </a:cubicBezTo>
                  <a:cubicBezTo>
                    <a:pt x="1169196" y="82550"/>
                    <a:pt x="1166656" y="76200"/>
                    <a:pt x="1162846" y="71120"/>
                  </a:cubicBezTo>
                  <a:cubicBezTo>
                    <a:pt x="1161576" y="69850"/>
                    <a:pt x="1157766" y="68580"/>
                    <a:pt x="1156496" y="69850"/>
                  </a:cubicBezTo>
                  <a:lnTo>
                    <a:pt x="1141256" y="77470"/>
                  </a:lnTo>
                  <a:cubicBezTo>
                    <a:pt x="1138716" y="78740"/>
                    <a:pt x="1137446" y="81280"/>
                    <a:pt x="1136176" y="83820"/>
                  </a:cubicBezTo>
                  <a:lnTo>
                    <a:pt x="1134906" y="82550"/>
                  </a:lnTo>
                  <a:cubicBezTo>
                    <a:pt x="1136176" y="78740"/>
                    <a:pt x="1137446" y="74930"/>
                    <a:pt x="1138716" y="73660"/>
                  </a:cubicBezTo>
                  <a:lnTo>
                    <a:pt x="1123476" y="69850"/>
                  </a:lnTo>
                  <a:cubicBezTo>
                    <a:pt x="1119666" y="68580"/>
                    <a:pt x="1113316" y="68580"/>
                    <a:pt x="1110776" y="68580"/>
                  </a:cubicBezTo>
                  <a:lnTo>
                    <a:pt x="1090456" y="68580"/>
                  </a:lnTo>
                  <a:cubicBezTo>
                    <a:pt x="1082836" y="68580"/>
                    <a:pt x="1076486" y="67310"/>
                    <a:pt x="1068866" y="68580"/>
                  </a:cubicBezTo>
                  <a:cubicBezTo>
                    <a:pt x="1063786" y="69850"/>
                    <a:pt x="1059976" y="67310"/>
                    <a:pt x="1056166" y="64770"/>
                  </a:cubicBezTo>
                  <a:cubicBezTo>
                    <a:pt x="1046006" y="57150"/>
                    <a:pt x="1035846" y="48260"/>
                    <a:pt x="1021876" y="52070"/>
                  </a:cubicBezTo>
                  <a:cubicBezTo>
                    <a:pt x="1020606" y="52070"/>
                    <a:pt x="1018066" y="50800"/>
                    <a:pt x="1016796" y="49530"/>
                  </a:cubicBezTo>
                  <a:cubicBezTo>
                    <a:pt x="1012986" y="48260"/>
                    <a:pt x="1010446" y="45720"/>
                    <a:pt x="1005366" y="43180"/>
                  </a:cubicBezTo>
                  <a:cubicBezTo>
                    <a:pt x="1005366" y="46990"/>
                    <a:pt x="1005366" y="48260"/>
                    <a:pt x="1006636" y="50800"/>
                  </a:cubicBezTo>
                  <a:cubicBezTo>
                    <a:pt x="1004096" y="53340"/>
                    <a:pt x="1002826" y="52070"/>
                    <a:pt x="1001556" y="50800"/>
                  </a:cubicBezTo>
                  <a:cubicBezTo>
                    <a:pt x="1000286" y="52070"/>
                    <a:pt x="999016" y="54610"/>
                    <a:pt x="997746" y="54610"/>
                  </a:cubicBezTo>
                  <a:cubicBezTo>
                    <a:pt x="991396" y="57150"/>
                    <a:pt x="985046" y="58420"/>
                    <a:pt x="978696" y="60960"/>
                  </a:cubicBezTo>
                  <a:cubicBezTo>
                    <a:pt x="976156" y="62230"/>
                    <a:pt x="973616" y="63500"/>
                    <a:pt x="972346" y="64770"/>
                  </a:cubicBezTo>
                  <a:cubicBezTo>
                    <a:pt x="967266" y="68580"/>
                    <a:pt x="963456" y="74930"/>
                    <a:pt x="954566" y="73660"/>
                  </a:cubicBezTo>
                  <a:cubicBezTo>
                    <a:pt x="953296" y="73660"/>
                    <a:pt x="950756" y="76200"/>
                    <a:pt x="948216" y="76200"/>
                  </a:cubicBezTo>
                  <a:cubicBezTo>
                    <a:pt x="945676" y="77470"/>
                    <a:pt x="941866" y="77470"/>
                    <a:pt x="939326" y="78740"/>
                  </a:cubicBezTo>
                  <a:lnTo>
                    <a:pt x="936786" y="78740"/>
                  </a:lnTo>
                  <a:cubicBezTo>
                    <a:pt x="929166" y="81280"/>
                    <a:pt x="922816" y="83820"/>
                    <a:pt x="915196" y="85090"/>
                  </a:cubicBezTo>
                  <a:lnTo>
                    <a:pt x="910116" y="85090"/>
                  </a:lnTo>
                  <a:cubicBezTo>
                    <a:pt x="903766" y="85090"/>
                    <a:pt x="898686" y="83820"/>
                    <a:pt x="892336" y="83820"/>
                  </a:cubicBezTo>
                  <a:cubicBezTo>
                    <a:pt x="885986" y="83820"/>
                    <a:pt x="879636" y="86360"/>
                    <a:pt x="873286" y="86360"/>
                  </a:cubicBezTo>
                  <a:cubicBezTo>
                    <a:pt x="865666" y="86360"/>
                    <a:pt x="856776" y="86360"/>
                    <a:pt x="850426" y="81280"/>
                  </a:cubicBezTo>
                  <a:cubicBezTo>
                    <a:pt x="849156" y="80010"/>
                    <a:pt x="845346" y="80010"/>
                    <a:pt x="842806" y="81280"/>
                  </a:cubicBezTo>
                  <a:cubicBezTo>
                    <a:pt x="833916" y="82550"/>
                    <a:pt x="825026" y="83820"/>
                    <a:pt x="817406" y="86360"/>
                  </a:cubicBezTo>
                  <a:cubicBezTo>
                    <a:pt x="809786" y="88900"/>
                    <a:pt x="805976" y="86360"/>
                    <a:pt x="803436" y="80010"/>
                  </a:cubicBezTo>
                  <a:cubicBezTo>
                    <a:pt x="802166" y="77470"/>
                    <a:pt x="799626" y="74930"/>
                    <a:pt x="797086" y="72390"/>
                  </a:cubicBezTo>
                  <a:cubicBezTo>
                    <a:pt x="793276" y="69850"/>
                    <a:pt x="789466" y="66040"/>
                    <a:pt x="785656" y="66040"/>
                  </a:cubicBezTo>
                  <a:cubicBezTo>
                    <a:pt x="776766" y="66040"/>
                    <a:pt x="771686" y="60960"/>
                    <a:pt x="765336" y="57150"/>
                  </a:cubicBezTo>
                  <a:cubicBezTo>
                    <a:pt x="755176" y="50800"/>
                    <a:pt x="746286" y="43180"/>
                    <a:pt x="733586" y="44450"/>
                  </a:cubicBezTo>
                  <a:lnTo>
                    <a:pt x="733586" y="38100"/>
                  </a:lnTo>
                  <a:cubicBezTo>
                    <a:pt x="736126" y="38100"/>
                    <a:pt x="738666" y="38100"/>
                    <a:pt x="741206" y="36830"/>
                  </a:cubicBezTo>
                  <a:cubicBezTo>
                    <a:pt x="737396" y="34290"/>
                    <a:pt x="737396" y="30480"/>
                    <a:pt x="734856" y="27940"/>
                  </a:cubicBezTo>
                  <a:cubicBezTo>
                    <a:pt x="729776" y="24130"/>
                    <a:pt x="724696" y="22860"/>
                    <a:pt x="719616" y="20320"/>
                  </a:cubicBezTo>
                  <a:cubicBezTo>
                    <a:pt x="715806" y="19050"/>
                    <a:pt x="710726" y="19050"/>
                    <a:pt x="713266" y="25400"/>
                  </a:cubicBezTo>
                  <a:cubicBezTo>
                    <a:pt x="706916" y="26670"/>
                    <a:pt x="701836" y="26670"/>
                    <a:pt x="699296" y="29210"/>
                  </a:cubicBezTo>
                  <a:cubicBezTo>
                    <a:pt x="694216" y="33020"/>
                    <a:pt x="689136" y="30480"/>
                    <a:pt x="685326" y="27940"/>
                  </a:cubicBezTo>
                  <a:cubicBezTo>
                    <a:pt x="682786" y="26670"/>
                    <a:pt x="680246" y="25400"/>
                    <a:pt x="677706" y="26670"/>
                  </a:cubicBezTo>
                  <a:cubicBezTo>
                    <a:pt x="662466" y="34290"/>
                    <a:pt x="647226" y="30480"/>
                    <a:pt x="631986" y="30480"/>
                  </a:cubicBezTo>
                  <a:cubicBezTo>
                    <a:pt x="629446" y="30480"/>
                    <a:pt x="626906" y="29210"/>
                    <a:pt x="623096" y="29210"/>
                  </a:cubicBezTo>
                  <a:cubicBezTo>
                    <a:pt x="618016" y="27940"/>
                    <a:pt x="614206" y="25400"/>
                    <a:pt x="609126" y="24130"/>
                  </a:cubicBezTo>
                  <a:cubicBezTo>
                    <a:pt x="604046" y="22860"/>
                    <a:pt x="597696" y="21590"/>
                    <a:pt x="592616" y="20320"/>
                  </a:cubicBezTo>
                  <a:lnTo>
                    <a:pt x="588806" y="20320"/>
                  </a:lnTo>
                  <a:cubicBezTo>
                    <a:pt x="579916" y="20320"/>
                    <a:pt x="571026" y="21590"/>
                    <a:pt x="563406" y="21590"/>
                  </a:cubicBezTo>
                  <a:cubicBezTo>
                    <a:pt x="557056" y="21590"/>
                    <a:pt x="550706" y="19050"/>
                    <a:pt x="543086" y="17780"/>
                  </a:cubicBezTo>
                  <a:cubicBezTo>
                    <a:pt x="541816" y="7620"/>
                    <a:pt x="531656" y="10160"/>
                    <a:pt x="525306" y="5080"/>
                  </a:cubicBezTo>
                  <a:cubicBezTo>
                    <a:pt x="524036" y="3810"/>
                    <a:pt x="521496" y="5080"/>
                    <a:pt x="520226" y="5080"/>
                  </a:cubicBezTo>
                  <a:cubicBezTo>
                    <a:pt x="512606" y="3810"/>
                    <a:pt x="507526" y="7620"/>
                    <a:pt x="504986" y="13970"/>
                  </a:cubicBezTo>
                  <a:cubicBezTo>
                    <a:pt x="501176" y="20320"/>
                    <a:pt x="491016" y="22860"/>
                    <a:pt x="494826" y="33020"/>
                  </a:cubicBezTo>
                  <a:cubicBezTo>
                    <a:pt x="496096" y="34290"/>
                    <a:pt x="498636" y="35560"/>
                    <a:pt x="499906" y="38100"/>
                  </a:cubicBezTo>
                  <a:cubicBezTo>
                    <a:pt x="499906" y="41910"/>
                    <a:pt x="498636" y="44450"/>
                    <a:pt x="494826" y="43180"/>
                  </a:cubicBezTo>
                  <a:cubicBezTo>
                    <a:pt x="493556" y="43180"/>
                    <a:pt x="492286" y="45720"/>
                    <a:pt x="491016" y="46990"/>
                  </a:cubicBezTo>
                  <a:cubicBezTo>
                    <a:pt x="489746" y="48260"/>
                    <a:pt x="489746" y="50800"/>
                    <a:pt x="488476" y="50800"/>
                  </a:cubicBezTo>
                  <a:cubicBezTo>
                    <a:pt x="480856" y="53340"/>
                    <a:pt x="475776" y="59690"/>
                    <a:pt x="466886" y="58420"/>
                  </a:cubicBezTo>
                  <a:lnTo>
                    <a:pt x="464346" y="58420"/>
                  </a:lnTo>
                  <a:cubicBezTo>
                    <a:pt x="456726" y="64770"/>
                    <a:pt x="449106" y="63500"/>
                    <a:pt x="440216" y="62230"/>
                  </a:cubicBezTo>
                  <a:cubicBezTo>
                    <a:pt x="436406" y="60960"/>
                    <a:pt x="431326" y="62230"/>
                    <a:pt x="426246" y="62230"/>
                  </a:cubicBezTo>
                  <a:cubicBezTo>
                    <a:pt x="422436" y="62230"/>
                    <a:pt x="418626" y="62230"/>
                    <a:pt x="414816" y="59690"/>
                  </a:cubicBezTo>
                  <a:cubicBezTo>
                    <a:pt x="409736" y="57150"/>
                    <a:pt x="404656" y="53340"/>
                    <a:pt x="399576" y="50800"/>
                  </a:cubicBezTo>
                  <a:cubicBezTo>
                    <a:pt x="394496" y="48260"/>
                    <a:pt x="388146" y="48260"/>
                    <a:pt x="388146" y="39370"/>
                  </a:cubicBezTo>
                  <a:cubicBezTo>
                    <a:pt x="388146" y="38100"/>
                    <a:pt x="385606" y="36830"/>
                    <a:pt x="385606" y="35560"/>
                  </a:cubicBezTo>
                  <a:cubicBezTo>
                    <a:pt x="376716" y="43180"/>
                    <a:pt x="369096" y="49530"/>
                    <a:pt x="361476" y="55880"/>
                  </a:cubicBezTo>
                  <a:cubicBezTo>
                    <a:pt x="357666" y="59690"/>
                    <a:pt x="352586" y="64770"/>
                    <a:pt x="355126" y="71120"/>
                  </a:cubicBezTo>
                  <a:cubicBezTo>
                    <a:pt x="355126" y="72390"/>
                    <a:pt x="353856" y="73660"/>
                    <a:pt x="353856" y="74930"/>
                  </a:cubicBezTo>
                  <a:cubicBezTo>
                    <a:pt x="352586" y="77470"/>
                    <a:pt x="351316" y="80010"/>
                    <a:pt x="348776" y="81280"/>
                  </a:cubicBezTo>
                  <a:cubicBezTo>
                    <a:pt x="346236" y="85090"/>
                    <a:pt x="343696" y="88900"/>
                    <a:pt x="341156" y="93980"/>
                  </a:cubicBezTo>
                  <a:lnTo>
                    <a:pt x="333536" y="101600"/>
                  </a:lnTo>
                  <a:cubicBezTo>
                    <a:pt x="330996" y="105410"/>
                    <a:pt x="328456" y="109220"/>
                    <a:pt x="324646" y="111760"/>
                  </a:cubicBezTo>
                  <a:cubicBezTo>
                    <a:pt x="315756" y="119380"/>
                    <a:pt x="306866" y="127000"/>
                    <a:pt x="296706" y="134620"/>
                  </a:cubicBezTo>
                  <a:cubicBezTo>
                    <a:pt x="291626" y="139700"/>
                    <a:pt x="285276" y="143510"/>
                    <a:pt x="280196" y="148590"/>
                  </a:cubicBezTo>
                  <a:cubicBezTo>
                    <a:pt x="271306" y="156210"/>
                    <a:pt x="261146" y="162560"/>
                    <a:pt x="256066" y="173990"/>
                  </a:cubicBezTo>
                  <a:cubicBezTo>
                    <a:pt x="256066" y="175260"/>
                    <a:pt x="253526" y="176530"/>
                    <a:pt x="252256" y="177800"/>
                  </a:cubicBezTo>
                  <a:cubicBezTo>
                    <a:pt x="245906" y="182880"/>
                    <a:pt x="235746" y="182880"/>
                    <a:pt x="235746" y="193040"/>
                  </a:cubicBezTo>
                  <a:cubicBezTo>
                    <a:pt x="225586" y="193040"/>
                    <a:pt x="220506" y="200660"/>
                    <a:pt x="215426" y="207010"/>
                  </a:cubicBezTo>
                  <a:cubicBezTo>
                    <a:pt x="211616" y="212090"/>
                    <a:pt x="207806" y="218440"/>
                    <a:pt x="202726" y="222250"/>
                  </a:cubicBezTo>
                  <a:cubicBezTo>
                    <a:pt x="197646" y="224790"/>
                    <a:pt x="191296" y="223520"/>
                    <a:pt x="184946" y="223520"/>
                  </a:cubicBezTo>
                  <a:cubicBezTo>
                    <a:pt x="182406" y="223520"/>
                    <a:pt x="179866" y="223520"/>
                    <a:pt x="179866" y="224790"/>
                  </a:cubicBezTo>
                  <a:cubicBezTo>
                    <a:pt x="174786" y="229870"/>
                    <a:pt x="168436" y="233680"/>
                    <a:pt x="164626" y="240030"/>
                  </a:cubicBezTo>
                  <a:cubicBezTo>
                    <a:pt x="160816" y="246380"/>
                    <a:pt x="157006" y="250190"/>
                    <a:pt x="150656" y="251460"/>
                  </a:cubicBezTo>
                  <a:cubicBezTo>
                    <a:pt x="144306" y="252730"/>
                    <a:pt x="137956" y="259080"/>
                    <a:pt x="129066" y="255270"/>
                  </a:cubicBezTo>
                  <a:cubicBezTo>
                    <a:pt x="121446" y="252730"/>
                    <a:pt x="112556" y="255270"/>
                    <a:pt x="107476" y="250190"/>
                  </a:cubicBezTo>
                  <a:cubicBezTo>
                    <a:pt x="97316" y="251460"/>
                    <a:pt x="89696" y="254000"/>
                    <a:pt x="80806" y="255270"/>
                  </a:cubicBezTo>
                  <a:cubicBezTo>
                    <a:pt x="70646" y="257810"/>
                    <a:pt x="59216" y="256540"/>
                    <a:pt x="50326" y="264160"/>
                  </a:cubicBezTo>
                  <a:cubicBezTo>
                    <a:pt x="42706" y="270510"/>
                    <a:pt x="36356" y="276860"/>
                    <a:pt x="24926" y="275590"/>
                  </a:cubicBezTo>
                  <a:cubicBezTo>
                    <a:pt x="26196" y="283210"/>
                    <a:pt x="27466" y="289560"/>
                    <a:pt x="28736" y="297180"/>
                  </a:cubicBezTo>
                  <a:cubicBezTo>
                    <a:pt x="31276" y="317500"/>
                    <a:pt x="33816" y="337820"/>
                    <a:pt x="35086" y="358140"/>
                  </a:cubicBezTo>
                  <a:cubicBezTo>
                    <a:pt x="38896" y="383540"/>
                    <a:pt x="40166" y="407670"/>
                    <a:pt x="37626" y="431800"/>
                  </a:cubicBezTo>
                  <a:cubicBezTo>
                    <a:pt x="35086" y="466090"/>
                    <a:pt x="23656" y="1639570"/>
                    <a:pt x="12226" y="1671320"/>
                  </a:cubicBezTo>
                  <a:lnTo>
                    <a:pt x="796" y="1697990"/>
                  </a:lnTo>
                  <a:cubicBezTo>
                    <a:pt x="-1744" y="1704340"/>
                    <a:pt x="2066" y="1708150"/>
                    <a:pt x="8416" y="1709420"/>
                  </a:cubicBezTo>
                  <a:cubicBezTo>
                    <a:pt x="16036" y="1710690"/>
                    <a:pt x="18576" y="1715770"/>
                    <a:pt x="21116" y="1722120"/>
                  </a:cubicBezTo>
                  <a:cubicBezTo>
                    <a:pt x="23656" y="1732280"/>
                    <a:pt x="19846" y="1742440"/>
                    <a:pt x="24926" y="1752600"/>
                  </a:cubicBezTo>
                  <a:cubicBezTo>
                    <a:pt x="27466" y="1757680"/>
                    <a:pt x="24926" y="1766570"/>
                    <a:pt x="23656" y="1774190"/>
                  </a:cubicBezTo>
                  <a:cubicBezTo>
                    <a:pt x="22386" y="1784350"/>
                    <a:pt x="24926" y="1794510"/>
                    <a:pt x="28736" y="1803400"/>
                  </a:cubicBezTo>
                  <a:cubicBezTo>
                    <a:pt x="37626" y="1818640"/>
                    <a:pt x="38896" y="1836420"/>
                    <a:pt x="38896" y="1852930"/>
                  </a:cubicBezTo>
                  <a:cubicBezTo>
                    <a:pt x="38896" y="1856740"/>
                    <a:pt x="40166" y="1860550"/>
                    <a:pt x="41436" y="1863090"/>
                  </a:cubicBezTo>
                  <a:cubicBezTo>
                    <a:pt x="43976" y="1865630"/>
                    <a:pt x="49056" y="1868170"/>
                    <a:pt x="54136" y="1869440"/>
                  </a:cubicBezTo>
                  <a:lnTo>
                    <a:pt x="84616" y="1884680"/>
                  </a:lnTo>
                  <a:cubicBezTo>
                    <a:pt x="98586" y="1892300"/>
                    <a:pt x="110016" y="1891030"/>
                    <a:pt x="122716" y="1882140"/>
                  </a:cubicBezTo>
                  <a:cubicBezTo>
                    <a:pt x="123986" y="1880870"/>
                    <a:pt x="127796" y="1879600"/>
                    <a:pt x="129066" y="1879600"/>
                  </a:cubicBezTo>
                  <a:cubicBezTo>
                    <a:pt x="137956" y="1880870"/>
                    <a:pt x="146846" y="1880870"/>
                    <a:pt x="154466" y="1888490"/>
                  </a:cubicBezTo>
                  <a:cubicBezTo>
                    <a:pt x="163356" y="1896110"/>
                    <a:pt x="176056" y="1901190"/>
                    <a:pt x="186216" y="1907540"/>
                  </a:cubicBezTo>
                  <a:cubicBezTo>
                    <a:pt x="192566" y="1911350"/>
                    <a:pt x="200186" y="1916430"/>
                    <a:pt x="203996" y="1921510"/>
                  </a:cubicBezTo>
                  <a:cubicBezTo>
                    <a:pt x="206536" y="1924050"/>
                    <a:pt x="209076" y="1926590"/>
                    <a:pt x="211616" y="1927860"/>
                  </a:cubicBezTo>
                  <a:cubicBezTo>
                    <a:pt x="225586" y="1932940"/>
                    <a:pt x="233206" y="1945640"/>
                    <a:pt x="242096" y="1955800"/>
                  </a:cubicBezTo>
                  <a:cubicBezTo>
                    <a:pt x="249716" y="1964690"/>
                    <a:pt x="259876" y="1969770"/>
                    <a:pt x="271306" y="1971040"/>
                  </a:cubicBezTo>
                  <a:cubicBezTo>
                    <a:pt x="284006" y="1973580"/>
                    <a:pt x="296706" y="1974850"/>
                    <a:pt x="309406" y="1977390"/>
                  </a:cubicBezTo>
                  <a:cubicBezTo>
                    <a:pt x="314486" y="1978660"/>
                    <a:pt x="320836" y="1979930"/>
                    <a:pt x="325916" y="1982470"/>
                  </a:cubicBezTo>
                  <a:cubicBezTo>
                    <a:pt x="332266" y="1985010"/>
                    <a:pt x="338616" y="1985010"/>
                    <a:pt x="343696" y="1988820"/>
                  </a:cubicBezTo>
                  <a:cubicBezTo>
                    <a:pt x="351316" y="1995170"/>
                    <a:pt x="358936" y="1998980"/>
                    <a:pt x="369096" y="1996440"/>
                  </a:cubicBezTo>
                  <a:cubicBezTo>
                    <a:pt x="372906" y="1995170"/>
                    <a:pt x="377986" y="1997710"/>
                    <a:pt x="381796" y="1998980"/>
                  </a:cubicBezTo>
                  <a:cubicBezTo>
                    <a:pt x="383066" y="1998980"/>
                    <a:pt x="384336" y="2000250"/>
                    <a:pt x="385606" y="2000250"/>
                  </a:cubicBezTo>
                  <a:cubicBezTo>
                    <a:pt x="399576" y="2001520"/>
                    <a:pt x="412276" y="1998980"/>
                    <a:pt x="424976" y="1996440"/>
                  </a:cubicBezTo>
                  <a:cubicBezTo>
                    <a:pt x="430056" y="1995170"/>
                    <a:pt x="435136" y="1993900"/>
                    <a:pt x="440216" y="1991360"/>
                  </a:cubicBezTo>
                  <a:cubicBezTo>
                    <a:pt x="454186" y="1985010"/>
                    <a:pt x="468156" y="1978660"/>
                    <a:pt x="480856" y="1971040"/>
                  </a:cubicBezTo>
                  <a:cubicBezTo>
                    <a:pt x="489746" y="1965960"/>
                    <a:pt x="498636" y="1960880"/>
                    <a:pt x="508796" y="1965960"/>
                  </a:cubicBezTo>
                  <a:lnTo>
                    <a:pt x="513876" y="1965960"/>
                  </a:lnTo>
                  <a:cubicBezTo>
                    <a:pt x="522766" y="1965960"/>
                    <a:pt x="531656" y="1964690"/>
                    <a:pt x="539276" y="1963420"/>
                  </a:cubicBezTo>
                  <a:cubicBezTo>
                    <a:pt x="540546" y="1963420"/>
                    <a:pt x="543086" y="1963420"/>
                    <a:pt x="543086" y="1962150"/>
                  </a:cubicBezTo>
                  <a:cubicBezTo>
                    <a:pt x="546896" y="1957070"/>
                    <a:pt x="553246" y="1957070"/>
                    <a:pt x="559596" y="1955800"/>
                  </a:cubicBezTo>
                  <a:cubicBezTo>
                    <a:pt x="569756" y="1954530"/>
                    <a:pt x="579916" y="1954530"/>
                    <a:pt x="587536" y="1948180"/>
                  </a:cubicBezTo>
                  <a:cubicBezTo>
                    <a:pt x="595156" y="1943100"/>
                    <a:pt x="602776" y="1941830"/>
                    <a:pt x="611666" y="1940560"/>
                  </a:cubicBezTo>
                  <a:cubicBezTo>
                    <a:pt x="612936" y="1940560"/>
                    <a:pt x="615476" y="1939290"/>
                    <a:pt x="616746" y="1939290"/>
                  </a:cubicBezTo>
                  <a:cubicBezTo>
                    <a:pt x="623096" y="1938020"/>
                    <a:pt x="629446" y="1934210"/>
                    <a:pt x="634526" y="1935480"/>
                  </a:cubicBezTo>
                  <a:cubicBezTo>
                    <a:pt x="645956" y="1938020"/>
                    <a:pt x="651036" y="1934210"/>
                    <a:pt x="658656" y="1924050"/>
                  </a:cubicBezTo>
                  <a:cubicBezTo>
                    <a:pt x="659926" y="1921510"/>
                    <a:pt x="663736" y="1920240"/>
                    <a:pt x="666276" y="1918970"/>
                  </a:cubicBezTo>
                  <a:cubicBezTo>
                    <a:pt x="672626" y="1917700"/>
                    <a:pt x="678976" y="1918970"/>
                    <a:pt x="685326" y="1917700"/>
                  </a:cubicBezTo>
                  <a:cubicBezTo>
                    <a:pt x="689136" y="1917700"/>
                    <a:pt x="692946" y="1913890"/>
                    <a:pt x="695486" y="1913890"/>
                  </a:cubicBezTo>
                  <a:cubicBezTo>
                    <a:pt x="705646" y="1915160"/>
                    <a:pt x="717076" y="1911350"/>
                    <a:pt x="725966" y="1917700"/>
                  </a:cubicBezTo>
                  <a:cubicBezTo>
                    <a:pt x="727236" y="1918970"/>
                    <a:pt x="729776" y="1918970"/>
                    <a:pt x="732316" y="1918970"/>
                  </a:cubicBezTo>
                  <a:cubicBezTo>
                    <a:pt x="748826" y="1920240"/>
                    <a:pt x="762796" y="1925320"/>
                    <a:pt x="774226" y="1935480"/>
                  </a:cubicBezTo>
                  <a:cubicBezTo>
                    <a:pt x="778036" y="1939290"/>
                    <a:pt x="783116" y="1941830"/>
                    <a:pt x="786926" y="1944370"/>
                  </a:cubicBezTo>
                  <a:cubicBezTo>
                    <a:pt x="790736" y="1946910"/>
                    <a:pt x="795816" y="1946910"/>
                    <a:pt x="799626" y="1948180"/>
                  </a:cubicBezTo>
                  <a:cubicBezTo>
                    <a:pt x="803436" y="1949450"/>
                    <a:pt x="805976" y="1950720"/>
                    <a:pt x="809786" y="1950720"/>
                  </a:cubicBezTo>
                  <a:cubicBezTo>
                    <a:pt x="816136" y="1950720"/>
                    <a:pt x="821216" y="1953260"/>
                    <a:pt x="825026" y="1958340"/>
                  </a:cubicBezTo>
                  <a:cubicBezTo>
                    <a:pt x="826296" y="1959610"/>
                    <a:pt x="827566" y="1960880"/>
                    <a:pt x="828836" y="1963420"/>
                  </a:cubicBezTo>
                  <a:cubicBezTo>
                    <a:pt x="827566" y="1967230"/>
                    <a:pt x="835186" y="1977390"/>
                    <a:pt x="840266" y="1977390"/>
                  </a:cubicBezTo>
                  <a:cubicBezTo>
                    <a:pt x="849156" y="1977390"/>
                    <a:pt x="858046" y="1979930"/>
                    <a:pt x="865666" y="1986280"/>
                  </a:cubicBezTo>
                  <a:cubicBezTo>
                    <a:pt x="866936" y="1987550"/>
                    <a:pt x="869476" y="1987550"/>
                    <a:pt x="872016" y="1986280"/>
                  </a:cubicBezTo>
                  <a:cubicBezTo>
                    <a:pt x="875826" y="1985010"/>
                    <a:pt x="878366" y="1985010"/>
                    <a:pt x="880906" y="1988820"/>
                  </a:cubicBezTo>
                  <a:cubicBezTo>
                    <a:pt x="882176" y="1990090"/>
                    <a:pt x="887256" y="1990090"/>
                    <a:pt x="889796" y="1990090"/>
                  </a:cubicBezTo>
                  <a:cubicBezTo>
                    <a:pt x="896146" y="1990090"/>
                    <a:pt x="903766" y="1988820"/>
                    <a:pt x="910116" y="1990090"/>
                  </a:cubicBezTo>
                  <a:cubicBezTo>
                    <a:pt x="921546" y="1991360"/>
                    <a:pt x="931706" y="1992630"/>
                    <a:pt x="943136" y="1995170"/>
                  </a:cubicBezTo>
                  <a:cubicBezTo>
                    <a:pt x="945676" y="1995170"/>
                    <a:pt x="948216" y="1996440"/>
                    <a:pt x="949486" y="1997710"/>
                  </a:cubicBezTo>
                  <a:cubicBezTo>
                    <a:pt x="952026" y="2004060"/>
                    <a:pt x="958376" y="2004060"/>
                    <a:pt x="962186" y="2005330"/>
                  </a:cubicBezTo>
                  <a:cubicBezTo>
                    <a:pt x="965996" y="2006600"/>
                    <a:pt x="971076" y="2007870"/>
                    <a:pt x="973616" y="2007870"/>
                  </a:cubicBezTo>
                  <a:cubicBezTo>
                    <a:pt x="974886" y="2006600"/>
                    <a:pt x="977426" y="2005330"/>
                    <a:pt x="979966" y="2002790"/>
                  </a:cubicBezTo>
                  <a:cubicBezTo>
                    <a:pt x="974886" y="2002790"/>
                    <a:pt x="972346" y="2004060"/>
                    <a:pt x="969806" y="2004060"/>
                  </a:cubicBezTo>
                  <a:cubicBezTo>
                    <a:pt x="974886" y="1997710"/>
                    <a:pt x="979966" y="1996440"/>
                    <a:pt x="986316" y="2000250"/>
                  </a:cubicBezTo>
                  <a:cubicBezTo>
                    <a:pt x="993936" y="2006600"/>
                    <a:pt x="1000286" y="2006600"/>
                    <a:pt x="1009176" y="2000250"/>
                  </a:cubicBezTo>
                  <a:lnTo>
                    <a:pt x="1016796" y="1996440"/>
                  </a:lnTo>
                  <a:lnTo>
                    <a:pt x="1016796" y="1990090"/>
                  </a:lnTo>
                  <a:cubicBezTo>
                    <a:pt x="1020606" y="1991360"/>
                    <a:pt x="1024416" y="1993900"/>
                    <a:pt x="1026956" y="1993900"/>
                  </a:cubicBezTo>
                  <a:cubicBezTo>
                    <a:pt x="1034576" y="1990090"/>
                    <a:pt x="1042196" y="1986280"/>
                    <a:pt x="1048546" y="1981200"/>
                  </a:cubicBezTo>
                  <a:cubicBezTo>
                    <a:pt x="1056166" y="1976120"/>
                    <a:pt x="1062516" y="1969770"/>
                    <a:pt x="1068866" y="1964690"/>
                  </a:cubicBezTo>
                  <a:cubicBezTo>
                    <a:pt x="1070136" y="1964690"/>
                    <a:pt x="1070136" y="1963420"/>
                    <a:pt x="1071406" y="1963420"/>
                  </a:cubicBezTo>
                  <a:cubicBezTo>
                    <a:pt x="1080296" y="1960880"/>
                    <a:pt x="1087916" y="1959610"/>
                    <a:pt x="1096806" y="1957070"/>
                  </a:cubicBezTo>
                  <a:cubicBezTo>
                    <a:pt x="1101886" y="1955800"/>
                    <a:pt x="1105696" y="1953260"/>
                    <a:pt x="1110776" y="1951990"/>
                  </a:cubicBezTo>
                  <a:cubicBezTo>
                    <a:pt x="1114586" y="1950720"/>
                    <a:pt x="1117126" y="1950720"/>
                    <a:pt x="1120936" y="1949450"/>
                  </a:cubicBezTo>
                  <a:lnTo>
                    <a:pt x="1133636" y="1949450"/>
                  </a:lnTo>
                  <a:cubicBezTo>
                    <a:pt x="1136176" y="1949450"/>
                    <a:pt x="1139986" y="1949450"/>
                    <a:pt x="1142526" y="1948180"/>
                  </a:cubicBezTo>
                  <a:cubicBezTo>
                    <a:pt x="1143796" y="1945640"/>
                    <a:pt x="1146336" y="1941830"/>
                    <a:pt x="1147606" y="1941830"/>
                  </a:cubicBezTo>
                  <a:cubicBezTo>
                    <a:pt x="1151416" y="1941830"/>
                    <a:pt x="1153956" y="1944370"/>
                    <a:pt x="1157766" y="1945640"/>
                  </a:cubicBezTo>
                  <a:cubicBezTo>
                    <a:pt x="1159036" y="1945640"/>
                    <a:pt x="1159036" y="1946910"/>
                    <a:pt x="1159036" y="1948180"/>
                  </a:cubicBezTo>
                  <a:cubicBezTo>
                    <a:pt x="1164116" y="1953260"/>
                    <a:pt x="1167926" y="1959610"/>
                    <a:pt x="1173006" y="1964690"/>
                  </a:cubicBezTo>
                  <a:cubicBezTo>
                    <a:pt x="1179356" y="1971040"/>
                    <a:pt x="1185706" y="1971040"/>
                    <a:pt x="1189516" y="1967230"/>
                  </a:cubicBezTo>
                  <a:cubicBezTo>
                    <a:pt x="1195866" y="1962150"/>
                    <a:pt x="1200946" y="1958340"/>
                    <a:pt x="1209836" y="1960880"/>
                  </a:cubicBezTo>
                  <a:cubicBezTo>
                    <a:pt x="1211106" y="1960880"/>
                    <a:pt x="1213646" y="1962150"/>
                    <a:pt x="1214916" y="1960880"/>
                  </a:cubicBezTo>
                  <a:cubicBezTo>
                    <a:pt x="1221266" y="1958340"/>
                    <a:pt x="1228886" y="1955800"/>
                    <a:pt x="1235236" y="1951990"/>
                  </a:cubicBezTo>
                  <a:cubicBezTo>
                    <a:pt x="1239046" y="1950720"/>
                    <a:pt x="1244126" y="1950720"/>
                    <a:pt x="1245396" y="1948180"/>
                  </a:cubicBezTo>
                  <a:cubicBezTo>
                    <a:pt x="1249206" y="1940560"/>
                    <a:pt x="1255556" y="1936750"/>
                    <a:pt x="1261906" y="1931670"/>
                  </a:cubicBezTo>
                  <a:cubicBezTo>
                    <a:pt x="1265716" y="1927860"/>
                    <a:pt x="1269526" y="1922780"/>
                    <a:pt x="1273336" y="1921510"/>
                  </a:cubicBezTo>
                  <a:cubicBezTo>
                    <a:pt x="1282226" y="1918970"/>
                    <a:pt x="1288576" y="1911350"/>
                    <a:pt x="1296196" y="1906270"/>
                  </a:cubicBezTo>
                  <a:cubicBezTo>
                    <a:pt x="1302546" y="1902460"/>
                    <a:pt x="1306356" y="1894840"/>
                    <a:pt x="1312706" y="1893570"/>
                  </a:cubicBezTo>
                  <a:cubicBezTo>
                    <a:pt x="1322866" y="1891030"/>
                    <a:pt x="1330486" y="1884680"/>
                    <a:pt x="1339376" y="1878330"/>
                  </a:cubicBezTo>
                  <a:cubicBezTo>
                    <a:pt x="1344456" y="1874520"/>
                    <a:pt x="1350806" y="1871980"/>
                    <a:pt x="1357156" y="1873250"/>
                  </a:cubicBezTo>
                  <a:cubicBezTo>
                    <a:pt x="1360966" y="1874520"/>
                    <a:pt x="1366046" y="1873250"/>
                    <a:pt x="1368586" y="1871980"/>
                  </a:cubicBezTo>
                  <a:cubicBezTo>
                    <a:pt x="1373666" y="1869440"/>
                    <a:pt x="1378746" y="1865630"/>
                    <a:pt x="1383826" y="1863090"/>
                  </a:cubicBezTo>
                  <a:cubicBezTo>
                    <a:pt x="1387636" y="1860550"/>
                    <a:pt x="1391446" y="1858010"/>
                    <a:pt x="1395256" y="1858010"/>
                  </a:cubicBezTo>
                  <a:cubicBezTo>
                    <a:pt x="1407956" y="1856740"/>
                    <a:pt x="1418116" y="1854200"/>
                    <a:pt x="1424466" y="1841500"/>
                  </a:cubicBezTo>
                  <a:cubicBezTo>
                    <a:pt x="1427006" y="1836420"/>
                    <a:pt x="1439706" y="1830070"/>
                    <a:pt x="1444786" y="1832610"/>
                  </a:cubicBezTo>
                  <a:cubicBezTo>
                    <a:pt x="1453676" y="1836420"/>
                    <a:pt x="1460026" y="1833880"/>
                    <a:pt x="1465106" y="1826260"/>
                  </a:cubicBezTo>
                  <a:cubicBezTo>
                    <a:pt x="1468916" y="1822450"/>
                    <a:pt x="1473996" y="1823720"/>
                    <a:pt x="1477806" y="1826260"/>
                  </a:cubicBezTo>
                  <a:cubicBezTo>
                    <a:pt x="1480346" y="1828800"/>
                    <a:pt x="1482886" y="1830070"/>
                    <a:pt x="1485426" y="1830070"/>
                  </a:cubicBezTo>
                  <a:cubicBezTo>
                    <a:pt x="1494316" y="1831340"/>
                    <a:pt x="1504476" y="1830070"/>
                    <a:pt x="1513366" y="1831340"/>
                  </a:cubicBezTo>
                  <a:cubicBezTo>
                    <a:pt x="1520986" y="1832610"/>
                    <a:pt x="1528606" y="1830070"/>
                    <a:pt x="1533686" y="1824990"/>
                  </a:cubicBezTo>
                  <a:cubicBezTo>
                    <a:pt x="1538766" y="1819910"/>
                    <a:pt x="1542576" y="1819910"/>
                    <a:pt x="1550196" y="1822450"/>
                  </a:cubicBezTo>
                  <a:cubicBezTo>
                    <a:pt x="1556546" y="1824990"/>
                    <a:pt x="1561626" y="1831340"/>
                    <a:pt x="1570516" y="1830070"/>
                  </a:cubicBezTo>
                  <a:cubicBezTo>
                    <a:pt x="1578136" y="1828800"/>
                    <a:pt x="1587026" y="1832610"/>
                    <a:pt x="1595916" y="1828800"/>
                  </a:cubicBezTo>
                  <a:lnTo>
                    <a:pt x="1600996" y="1828800"/>
                  </a:lnTo>
                  <a:cubicBezTo>
                    <a:pt x="1608616" y="1831340"/>
                    <a:pt x="1616236" y="1832610"/>
                    <a:pt x="1622586" y="1838960"/>
                  </a:cubicBezTo>
                  <a:cubicBezTo>
                    <a:pt x="1630206" y="1845310"/>
                    <a:pt x="1631476" y="1798320"/>
                    <a:pt x="1639096" y="1803400"/>
                  </a:cubicBezTo>
                  <a:cubicBezTo>
                    <a:pt x="1650526" y="1811020"/>
                    <a:pt x="1647986" y="1803400"/>
                    <a:pt x="1659416" y="1809750"/>
                  </a:cubicBezTo>
                  <a:cubicBezTo>
                    <a:pt x="1668306" y="1813560"/>
                    <a:pt x="1664496" y="1799590"/>
                    <a:pt x="1674656" y="1802130"/>
                  </a:cubicBezTo>
                  <a:cubicBezTo>
                    <a:pt x="1675926" y="1802130"/>
                    <a:pt x="1691166" y="1812290"/>
                    <a:pt x="1691166" y="1811020"/>
                  </a:cubicBezTo>
                  <a:cubicBezTo>
                    <a:pt x="1697516" y="1807210"/>
                    <a:pt x="1703866" y="1769110"/>
                    <a:pt x="1710216" y="1770380"/>
                  </a:cubicBezTo>
                  <a:cubicBezTo>
                    <a:pt x="1722916" y="1774190"/>
                    <a:pt x="1734346" y="1771650"/>
                    <a:pt x="1745776" y="1766570"/>
                  </a:cubicBezTo>
                  <a:cubicBezTo>
                    <a:pt x="1752126" y="1764030"/>
                    <a:pt x="1762286" y="1755140"/>
                    <a:pt x="1767366" y="1758950"/>
                  </a:cubicBezTo>
                  <a:cubicBezTo>
                    <a:pt x="1776256" y="1765300"/>
                    <a:pt x="1785146" y="1767840"/>
                    <a:pt x="1795306" y="1769110"/>
                  </a:cubicBezTo>
                  <a:cubicBezTo>
                    <a:pt x="1796576" y="1769110"/>
                    <a:pt x="1797846" y="1770380"/>
                    <a:pt x="1799116" y="1771650"/>
                  </a:cubicBezTo>
                  <a:cubicBezTo>
                    <a:pt x="1802926" y="1776730"/>
                    <a:pt x="1820706" y="1762760"/>
                    <a:pt x="1824516" y="1767840"/>
                  </a:cubicBezTo>
                  <a:cubicBezTo>
                    <a:pt x="1829596" y="1775460"/>
                    <a:pt x="1834676" y="1783080"/>
                    <a:pt x="1839756" y="1789430"/>
                  </a:cubicBezTo>
                  <a:cubicBezTo>
                    <a:pt x="1842296" y="1791970"/>
                    <a:pt x="1846106" y="1793240"/>
                    <a:pt x="1847376" y="1795780"/>
                  </a:cubicBezTo>
                  <a:cubicBezTo>
                    <a:pt x="1848646" y="1802130"/>
                    <a:pt x="1851186" y="1804670"/>
                    <a:pt x="1857536" y="1804670"/>
                  </a:cubicBezTo>
                  <a:cubicBezTo>
                    <a:pt x="1861346" y="1804670"/>
                    <a:pt x="1865156" y="1805940"/>
                    <a:pt x="1867696" y="1808480"/>
                  </a:cubicBezTo>
                  <a:cubicBezTo>
                    <a:pt x="1874046" y="1812290"/>
                    <a:pt x="1879126" y="1816100"/>
                    <a:pt x="1884206" y="1819910"/>
                  </a:cubicBezTo>
                  <a:cubicBezTo>
                    <a:pt x="1890556" y="1823720"/>
                    <a:pt x="1896906" y="1827530"/>
                    <a:pt x="1899446" y="1833880"/>
                  </a:cubicBezTo>
                  <a:cubicBezTo>
                    <a:pt x="1900716" y="1836420"/>
                    <a:pt x="1901986" y="1837690"/>
                    <a:pt x="1903256" y="1838960"/>
                  </a:cubicBezTo>
                  <a:cubicBezTo>
                    <a:pt x="1908336" y="1844040"/>
                    <a:pt x="1913416" y="1847850"/>
                    <a:pt x="1918496" y="1852930"/>
                  </a:cubicBezTo>
                  <a:cubicBezTo>
                    <a:pt x="1926116" y="1859280"/>
                    <a:pt x="1932466" y="1866900"/>
                    <a:pt x="1940086" y="1873250"/>
                  </a:cubicBezTo>
                  <a:cubicBezTo>
                    <a:pt x="1942626" y="1874520"/>
                    <a:pt x="1945166" y="1877060"/>
                    <a:pt x="1947706" y="1878330"/>
                  </a:cubicBezTo>
                  <a:cubicBezTo>
                    <a:pt x="1952786" y="1880870"/>
                    <a:pt x="1957866" y="1883410"/>
                    <a:pt x="1961676" y="1887220"/>
                  </a:cubicBezTo>
                  <a:cubicBezTo>
                    <a:pt x="1965486" y="1891030"/>
                    <a:pt x="1983266" y="1868170"/>
                    <a:pt x="1985806" y="1873250"/>
                  </a:cubicBezTo>
                  <a:cubicBezTo>
                    <a:pt x="1985806" y="1874520"/>
                    <a:pt x="1987076" y="1874520"/>
                    <a:pt x="1988346" y="1874520"/>
                  </a:cubicBezTo>
                  <a:cubicBezTo>
                    <a:pt x="1995966" y="1880870"/>
                    <a:pt x="2003586" y="1878330"/>
                    <a:pt x="2011206" y="1875790"/>
                  </a:cubicBezTo>
                  <a:cubicBezTo>
                    <a:pt x="2013746" y="1874520"/>
                    <a:pt x="2016286" y="1873250"/>
                    <a:pt x="2017556" y="1874520"/>
                  </a:cubicBezTo>
                  <a:cubicBezTo>
                    <a:pt x="2026446" y="1878330"/>
                    <a:pt x="2032796" y="1887220"/>
                    <a:pt x="2044226" y="1888490"/>
                  </a:cubicBezTo>
                  <a:cubicBezTo>
                    <a:pt x="2044226" y="1888490"/>
                    <a:pt x="2045496" y="1888490"/>
                    <a:pt x="2045496" y="1889760"/>
                  </a:cubicBezTo>
                  <a:cubicBezTo>
                    <a:pt x="2048036" y="1897380"/>
                    <a:pt x="2055656" y="1897380"/>
                    <a:pt x="2062006" y="1898650"/>
                  </a:cubicBezTo>
                  <a:cubicBezTo>
                    <a:pt x="2065816" y="1898650"/>
                    <a:pt x="2069626" y="1899920"/>
                    <a:pt x="2072166" y="1901190"/>
                  </a:cubicBezTo>
                  <a:cubicBezTo>
                    <a:pt x="2079786" y="1905000"/>
                    <a:pt x="2087406" y="1910080"/>
                    <a:pt x="2096296" y="1912620"/>
                  </a:cubicBezTo>
                  <a:cubicBezTo>
                    <a:pt x="2107726" y="1916430"/>
                    <a:pt x="2119156" y="1918970"/>
                    <a:pt x="2128046" y="1925320"/>
                  </a:cubicBezTo>
                  <a:cubicBezTo>
                    <a:pt x="2129316" y="1925320"/>
                    <a:pt x="2130586" y="1925320"/>
                    <a:pt x="2130586" y="1926590"/>
                  </a:cubicBezTo>
                  <a:cubicBezTo>
                    <a:pt x="2134396" y="1929130"/>
                    <a:pt x="2140746" y="1930400"/>
                    <a:pt x="2143286" y="1934210"/>
                  </a:cubicBezTo>
                  <a:cubicBezTo>
                    <a:pt x="2147096" y="1941830"/>
                    <a:pt x="2157256" y="1940560"/>
                    <a:pt x="2162336" y="1946910"/>
                  </a:cubicBezTo>
                  <a:lnTo>
                    <a:pt x="2163606" y="1946910"/>
                  </a:lnTo>
                  <a:cubicBezTo>
                    <a:pt x="2168686" y="1946910"/>
                    <a:pt x="2173766" y="1948180"/>
                    <a:pt x="2180116" y="1948180"/>
                  </a:cubicBezTo>
                  <a:cubicBezTo>
                    <a:pt x="2182656" y="1946910"/>
                    <a:pt x="2186466" y="1944370"/>
                    <a:pt x="2189006" y="1944370"/>
                  </a:cubicBezTo>
                  <a:cubicBezTo>
                    <a:pt x="2200436" y="1948180"/>
                    <a:pt x="2211866" y="1948180"/>
                    <a:pt x="2219486" y="1938020"/>
                  </a:cubicBezTo>
                  <a:cubicBezTo>
                    <a:pt x="2220756" y="1936750"/>
                    <a:pt x="2223296" y="1936750"/>
                    <a:pt x="2225836" y="1936750"/>
                  </a:cubicBezTo>
                  <a:lnTo>
                    <a:pt x="2235996" y="1936750"/>
                  </a:lnTo>
                  <a:cubicBezTo>
                    <a:pt x="2247426" y="1934210"/>
                    <a:pt x="2257586" y="1931670"/>
                    <a:pt x="2269016" y="1930400"/>
                  </a:cubicBezTo>
                  <a:cubicBezTo>
                    <a:pt x="2274096" y="1929130"/>
                    <a:pt x="2280446" y="1931670"/>
                    <a:pt x="2285526" y="1932940"/>
                  </a:cubicBezTo>
                  <a:cubicBezTo>
                    <a:pt x="2290606" y="1934210"/>
                    <a:pt x="2295686" y="1934210"/>
                    <a:pt x="2300766" y="1934210"/>
                  </a:cubicBezTo>
                  <a:cubicBezTo>
                    <a:pt x="2307116" y="1934210"/>
                    <a:pt x="2312196" y="1931670"/>
                    <a:pt x="2318546" y="1931670"/>
                  </a:cubicBezTo>
                  <a:cubicBezTo>
                    <a:pt x="2323626" y="1930400"/>
                    <a:pt x="2329976" y="1930400"/>
                    <a:pt x="2335056" y="1929130"/>
                  </a:cubicBezTo>
                  <a:cubicBezTo>
                    <a:pt x="2346486" y="1926590"/>
                    <a:pt x="2356646" y="1924050"/>
                    <a:pt x="2368076" y="1922780"/>
                  </a:cubicBezTo>
                  <a:cubicBezTo>
                    <a:pt x="2375696" y="1879600"/>
                    <a:pt x="2374426" y="1828800"/>
                    <a:pt x="2374426" y="1776730"/>
                  </a:cubicBezTo>
                  <a:close/>
                </a:path>
              </a:pathLst>
            </a:custGeom>
            <a:blipFill>
              <a:blip r:embed="rId9"/>
              <a:stretch>
                <a:fillRect l="-215818" t="-65757" r="-16114" b="-79582"/>
              </a:stretch>
            </a:blipFill>
          </p:spPr>
        </p:sp>
      </p:grpSp>
      <p:sp>
        <p:nvSpPr>
          <p:cNvPr name="TextBox 9" id="9"/>
          <p:cNvSpPr txBox="true"/>
          <p:nvPr/>
        </p:nvSpPr>
        <p:spPr>
          <a:xfrm rot="0">
            <a:off x="8733623" y="1102211"/>
            <a:ext cx="8525677" cy="1915028"/>
          </a:xfrm>
          <a:prstGeom prst="rect">
            <a:avLst/>
          </a:prstGeom>
        </p:spPr>
        <p:txBody>
          <a:bodyPr anchor="t" rtlCol="false" tIns="0" lIns="0" bIns="0" rIns="0">
            <a:spAutoFit/>
          </a:bodyPr>
          <a:lstStyle/>
          <a:p>
            <a:pPr algn="l">
              <a:lnSpc>
                <a:spcPts val="7367"/>
              </a:lnSpc>
            </a:pPr>
            <a:r>
              <a:rPr lang="en-US" sz="7517" spc="421">
                <a:solidFill>
                  <a:srgbClr val="ECEADF"/>
                </a:solidFill>
                <a:latin typeface="Playfair Display"/>
                <a:ea typeface="Playfair Display"/>
                <a:cs typeface="Playfair Display"/>
                <a:sym typeface="Playfair Display"/>
              </a:rPr>
              <a:t>❷</a:t>
            </a:r>
            <a:r>
              <a:rPr lang="en-US" b="true" sz="7517" spc="421">
                <a:solidFill>
                  <a:srgbClr val="ECEADF"/>
                </a:solidFill>
                <a:latin typeface="Playfair Display Bold"/>
                <a:ea typeface="Playfair Display Bold"/>
                <a:cs typeface="Playfair Display Bold"/>
                <a:sym typeface="Playfair Display Bold"/>
              </a:rPr>
              <a:t>PARMENIDES </a:t>
            </a:r>
          </a:p>
          <a:p>
            <a:pPr algn="l" marL="0" indent="0" lvl="0">
              <a:lnSpc>
                <a:spcPts val="7367"/>
              </a:lnSpc>
            </a:pPr>
          </a:p>
        </p:txBody>
      </p:sp>
      <p:sp>
        <p:nvSpPr>
          <p:cNvPr name="TextBox 10" id="10"/>
          <p:cNvSpPr txBox="true"/>
          <p:nvPr/>
        </p:nvSpPr>
        <p:spPr>
          <a:xfrm rot="0">
            <a:off x="332424" y="8325968"/>
            <a:ext cx="3059227" cy="367627"/>
          </a:xfrm>
          <a:prstGeom prst="rect">
            <a:avLst/>
          </a:prstGeom>
        </p:spPr>
        <p:txBody>
          <a:bodyPr anchor="t" rtlCol="false" tIns="0" lIns="0" bIns="0" rIns="0">
            <a:spAutoFit/>
          </a:bodyPr>
          <a:lstStyle/>
          <a:p>
            <a:pPr algn="l">
              <a:lnSpc>
                <a:spcPts val="1476"/>
              </a:lnSpc>
              <a:spcBef>
                <a:spcPct val="0"/>
              </a:spcBef>
            </a:pPr>
            <a:r>
              <a:rPr lang="en-US" b="true" sz="1329" spc="34">
                <a:solidFill>
                  <a:srgbClr val="377394"/>
                </a:solidFill>
                <a:latin typeface="Open Sans Bold"/>
                <a:ea typeface="Open Sans Bold"/>
                <a:cs typeface="Open Sans Bold"/>
                <a:sym typeface="Open Sans Bold"/>
              </a:rPr>
              <a:t>‘</a:t>
            </a:r>
            <a:r>
              <a:rPr lang="en-US" b="true" sz="1329" spc="34">
                <a:solidFill>
                  <a:srgbClr val="377394"/>
                </a:solidFill>
                <a:latin typeface="Open Sans Bold"/>
                <a:ea typeface="Open Sans Bold"/>
                <a:cs typeface="Open Sans Bold"/>
                <a:sym typeface="Open Sans Bold"/>
              </a:rPr>
              <a:t>Parmenides,’ in "The School of Athens." Raphael, 1509-11</a:t>
            </a:r>
          </a:p>
        </p:txBody>
      </p:sp>
      <p:sp>
        <p:nvSpPr>
          <p:cNvPr name="TextBox 11" id="11"/>
          <p:cNvSpPr txBox="true"/>
          <p:nvPr/>
        </p:nvSpPr>
        <p:spPr>
          <a:xfrm rot="0">
            <a:off x="7049353" y="3241021"/>
            <a:ext cx="10081863" cy="4344543"/>
          </a:xfrm>
          <a:prstGeom prst="rect">
            <a:avLst/>
          </a:prstGeom>
        </p:spPr>
        <p:txBody>
          <a:bodyPr anchor="t" rtlCol="false" tIns="0" lIns="0" bIns="0" rIns="0">
            <a:spAutoFit/>
          </a:bodyPr>
          <a:lstStyle/>
          <a:p>
            <a:pPr algn="l">
              <a:lnSpc>
                <a:spcPts val="2886"/>
              </a:lnSpc>
              <a:spcBef>
                <a:spcPct val="0"/>
              </a:spcBef>
            </a:pPr>
            <a:r>
              <a:rPr lang="en-US" sz="2600" spc="67">
                <a:solidFill>
                  <a:srgbClr val="377394"/>
                </a:solidFill>
                <a:latin typeface="Playfair Display"/>
                <a:ea typeface="Playfair Display"/>
                <a:cs typeface="Playfair Display"/>
                <a:sym typeface="Playfair Display"/>
              </a:rPr>
              <a:t>➠ The “Father of Metaphysics” - as the first to employ deductive, ‘a priori’ arguments to justify his claims.</a:t>
            </a:r>
          </a:p>
          <a:p>
            <a:pPr algn="l">
              <a:lnSpc>
                <a:spcPts val="2886"/>
              </a:lnSpc>
              <a:spcBef>
                <a:spcPct val="0"/>
              </a:spcBef>
            </a:pPr>
            <a:r>
              <a:rPr lang="en-US" sz="2600" spc="67">
                <a:solidFill>
                  <a:srgbClr val="377394"/>
                </a:solidFill>
                <a:latin typeface="Playfair Display"/>
                <a:ea typeface="Playfair Display"/>
                <a:cs typeface="Playfair Display"/>
                <a:sym typeface="Playfair Display"/>
              </a:rPr>
              <a:t>➠ Denial of reality as being change. </a:t>
            </a:r>
          </a:p>
          <a:p>
            <a:pPr algn="l">
              <a:lnSpc>
                <a:spcPts val="2886"/>
              </a:lnSpc>
              <a:spcBef>
                <a:spcPct val="0"/>
              </a:spcBef>
            </a:pPr>
            <a:r>
              <a:rPr lang="en-US" sz="2600" spc="67">
                <a:solidFill>
                  <a:srgbClr val="377394"/>
                </a:solidFill>
                <a:latin typeface="Playfair Display"/>
                <a:ea typeface="Playfair Display"/>
                <a:cs typeface="Playfair Display"/>
                <a:sym typeface="Playfair Display"/>
              </a:rPr>
              <a:t>➠ There is a reality but denies the way in which humans perceive it. </a:t>
            </a:r>
          </a:p>
          <a:p>
            <a:pPr algn="l">
              <a:lnSpc>
                <a:spcPts val="2886"/>
              </a:lnSpc>
              <a:spcBef>
                <a:spcPct val="0"/>
              </a:spcBef>
            </a:pPr>
            <a:r>
              <a:rPr lang="en-US" sz="2600" spc="67">
                <a:solidFill>
                  <a:srgbClr val="377394"/>
                </a:solidFill>
                <a:latin typeface="Playfair Display"/>
                <a:ea typeface="Playfair Display"/>
                <a:cs typeface="Playfair Display"/>
                <a:sym typeface="Playfair Display"/>
              </a:rPr>
              <a:t>➠ The very notion of change is incoherent. </a:t>
            </a:r>
          </a:p>
          <a:p>
            <a:pPr algn="l">
              <a:lnSpc>
                <a:spcPts val="2886"/>
              </a:lnSpc>
              <a:spcBef>
                <a:spcPct val="0"/>
              </a:spcBef>
            </a:pPr>
            <a:r>
              <a:rPr lang="en-US" sz="2600" spc="67">
                <a:solidFill>
                  <a:srgbClr val="377394"/>
                </a:solidFill>
                <a:latin typeface="Playfair Display"/>
                <a:ea typeface="Playfair Display"/>
                <a:cs typeface="Playfair Display"/>
                <a:sym typeface="Playfair Display"/>
              </a:rPr>
              <a:t>➠ There is no coming into existence and no ceasing to exist – our perception of birth and death is an illusory perception. </a:t>
            </a:r>
          </a:p>
          <a:p>
            <a:pPr algn="l">
              <a:lnSpc>
                <a:spcPts val="2886"/>
              </a:lnSpc>
              <a:spcBef>
                <a:spcPct val="0"/>
              </a:spcBef>
            </a:pPr>
            <a:r>
              <a:rPr lang="en-US" sz="2600" spc="67">
                <a:solidFill>
                  <a:srgbClr val="377394"/>
                </a:solidFill>
                <a:latin typeface="Playfair Display"/>
                <a:ea typeface="Playfair Display"/>
                <a:cs typeface="Playfair Display"/>
                <a:sym typeface="Playfair Display"/>
              </a:rPr>
              <a:t>➠ The things of the world are permanent, un-generated, indestructible and unchanging. </a:t>
            </a:r>
          </a:p>
          <a:p>
            <a:pPr algn="l">
              <a:lnSpc>
                <a:spcPts val="2886"/>
              </a:lnSpc>
              <a:spcBef>
                <a:spcPct val="0"/>
              </a:spcBef>
            </a:pPr>
          </a:p>
          <a:p>
            <a:pPr algn="l">
              <a:lnSpc>
                <a:spcPts val="2886"/>
              </a:lnSpc>
              <a:spcBef>
                <a:spcPct val="0"/>
              </a:spcBef>
            </a:pPr>
          </a:p>
        </p:txBody>
      </p:sp>
      <p:grpSp>
        <p:nvGrpSpPr>
          <p:cNvPr name="Group 12" id="12"/>
          <p:cNvGrpSpPr/>
          <p:nvPr/>
        </p:nvGrpSpPr>
        <p:grpSpPr>
          <a:xfrm rot="0">
            <a:off x="10436263" y="7154413"/>
            <a:ext cx="7264429" cy="2966840"/>
            <a:chOff x="0" y="0"/>
            <a:chExt cx="1360910" cy="555805"/>
          </a:xfrm>
        </p:grpSpPr>
        <p:sp>
          <p:nvSpPr>
            <p:cNvPr name="Freeform 13" id="13"/>
            <p:cNvSpPr/>
            <p:nvPr/>
          </p:nvSpPr>
          <p:spPr>
            <a:xfrm flipH="false" flipV="false" rot="0">
              <a:off x="0" y="0"/>
              <a:ext cx="1360910" cy="555805"/>
            </a:xfrm>
            <a:custGeom>
              <a:avLst/>
              <a:gdLst/>
              <a:ahLst/>
              <a:cxnLst/>
              <a:rect r="r" b="b" t="t" l="l"/>
              <a:pathLst>
                <a:path h="555805" w="1360910">
                  <a:moveTo>
                    <a:pt x="1284710" y="0"/>
                  </a:moveTo>
                  <a:cubicBezTo>
                    <a:pt x="1322810" y="0"/>
                    <a:pt x="1360910" y="25400"/>
                    <a:pt x="1360910" y="63500"/>
                  </a:cubicBezTo>
                  <a:lnTo>
                    <a:pt x="1360910" y="352605"/>
                  </a:lnTo>
                  <a:cubicBezTo>
                    <a:pt x="1360910" y="390705"/>
                    <a:pt x="1322810" y="428805"/>
                    <a:pt x="1284710" y="428805"/>
                  </a:cubicBezTo>
                  <a:lnTo>
                    <a:pt x="266700" y="428805"/>
                  </a:lnTo>
                  <a:lnTo>
                    <a:pt x="127000" y="555805"/>
                  </a:lnTo>
                  <a:lnTo>
                    <a:pt x="127000" y="428805"/>
                  </a:lnTo>
                  <a:lnTo>
                    <a:pt x="76200" y="428805"/>
                  </a:lnTo>
                  <a:cubicBezTo>
                    <a:pt x="38100" y="428805"/>
                    <a:pt x="0" y="390705"/>
                    <a:pt x="0" y="352605"/>
                  </a:cubicBezTo>
                  <a:lnTo>
                    <a:pt x="0" y="63500"/>
                  </a:lnTo>
                  <a:cubicBezTo>
                    <a:pt x="0" y="25400"/>
                    <a:pt x="38100" y="0"/>
                    <a:pt x="76200" y="0"/>
                  </a:cubicBezTo>
                  <a:lnTo>
                    <a:pt x="1284710" y="0"/>
                  </a:lnTo>
                  <a:close/>
                </a:path>
              </a:pathLst>
            </a:custGeom>
            <a:solidFill>
              <a:srgbClr val="7CA6BD"/>
            </a:solidFill>
          </p:spPr>
        </p:sp>
        <p:sp>
          <p:nvSpPr>
            <p:cNvPr name="TextBox 14" id="14"/>
            <p:cNvSpPr txBox="true"/>
            <p:nvPr/>
          </p:nvSpPr>
          <p:spPr>
            <a:xfrm>
              <a:off x="63500" y="82550"/>
              <a:ext cx="1233910" cy="282755"/>
            </a:xfrm>
            <a:prstGeom prst="rect">
              <a:avLst/>
            </a:prstGeom>
          </p:spPr>
          <p:txBody>
            <a:bodyPr anchor="ctr" rtlCol="false" tIns="50800" lIns="50800" bIns="50800" rIns="50800"/>
            <a:lstStyle/>
            <a:p>
              <a:pPr algn="ctr">
                <a:lnSpc>
                  <a:spcPts val="1684"/>
                </a:lnSpc>
              </a:pPr>
            </a:p>
          </p:txBody>
        </p:sp>
      </p:grpSp>
      <p:sp>
        <p:nvSpPr>
          <p:cNvPr name="TextBox 15" id="15"/>
          <p:cNvSpPr txBox="true"/>
          <p:nvPr/>
        </p:nvSpPr>
        <p:spPr>
          <a:xfrm rot="0">
            <a:off x="10517191" y="7376325"/>
            <a:ext cx="7040972" cy="1544320"/>
          </a:xfrm>
          <a:prstGeom prst="rect">
            <a:avLst/>
          </a:prstGeom>
        </p:spPr>
        <p:txBody>
          <a:bodyPr anchor="t" rtlCol="false" tIns="0" lIns="0" bIns="0" rIns="0">
            <a:spAutoFit/>
          </a:bodyPr>
          <a:lstStyle/>
          <a:p>
            <a:pPr algn="ctr">
              <a:lnSpc>
                <a:spcPts val="3079"/>
              </a:lnSpc>
              <a:spcBef>
                <a:spcPct val="0"/>
              </a:spcBef>
            </a:pPr>
            <a:r>
              <a:rPr lang="en-US" sz="2199" spc="123">
                <a:solidFill>
                  <a:srgbClr val="ECEADF"/>
                </a:solidFill>
                <a:latin typeface="Playfair Display"/>
                <a:ea typeface="Playfair Display"/>
                <a:cs typeface="Playfair Display"/>
                <a:sym typeface="Playfair Display"/>
              </a:rPr>
              <a:t>‘</a:t>
            </a:r>
            <a:r>
              <a:rPr lang="en-US" sz="2199" spc="123">
                <a:solidFill>
                  <a:srgbClr val="ECEADF"/>
                </a:solidFill>
                <a:latin typeface="Playfair Display"/>
                <a:ea typeface="Playfair Display"/>
                <a:cs typeface="Playfair Display"/>
                <a:sym typeface="Playfair Display"/>
              </a:rPr>
              <a:t>There still remains just one account of a way, that it is. On this way there are very many signs, that being uncreated and imperishable it is, whole and of a single kind and unshaken and perfect’ </a:t>
            </a:r>
          </a:p>
        </p:txBody>
      </p:sp>
      <p:sp>
        <p:nvSpPr>
          <p:cNvPr name="TextBox 16" id="16"/>
          <p:cNvSpPr txBox="true"/>
          <p:nvPr/>
        </p:nvSpPr>
        <p:spPr>
          <a:xfrm rot="0">
            <a:off x="12088996" y="9530522"/>
            <a:ext cx="3897362" cy="207841"/>
          </a:xfrm>
          <a:prstGeom prst="rect">
            <a:avLst/>
          </a:prstGeom>
        </p:spPr>
        <p:txBody>
          <a:bodyPr anchor="t" rtlCol="false" tIns="0" lIns="0" bIns="0" rIns="0">
            <a:spAutoFit/>
          </a:bodyPr>
          <a:lstStyle/>
          <a:p>
            <a:pPr algn="ctr">
              <a:lnSpc>
                <a:spcPts val="1684"/>
              </a:lnSpc>
              <a:spcBef>
                <a:spcPct val="0"/>
              </a:spcBef>
            </a:pPr>
            <a:r>
              <a:rPr lang="en-US" sz="1517" spc="39">
                <a:solidFill>
                  <a:srgbClr val="377394"/>
                </a:solidFill>
                <a:latin typeface="Playfair Display"/>
                <a:ea typeface="Playfair Display"/>
                <a:cs typeface="Playfair Display"/>
                <a:sym typeface="Playfair Display"/>
              </a:rPr>
              <a:t>(Simplicius, </a:t>
            </a:r>
            <a:r>
              <a:rPr lang="en-US" sz="1517" i="true" spc="39">
                <a:solidFill>
                  <a:srgbClr val="377394"/>
                </a:solidFill>
                <a:latin typeface="Playfair Display Italics"/>
                <a:ea typeface="Playfair Display Italics"/>
                <a:cs typeface="Playfair Display Italics"/>
                <a:sym typeface="Playfair Display Italics"/>
              </a:rPr>
              <a:t>'Commentaries on the Physics'</a:t>
            </a:r>
            <a:r>
              <a:rPr lang="en-US" sz="1517" spc="39">
                <a:solidFill>
                  <a:srgbClr val="377394"/>
                </a:solidFill>
                <a:latin typeface="Playfair Display"/>
                <a:ea typeface="Playfair Display"/>
                <a:cs typeface="Playfair Display"/>
                <a:sym typeface="Playfair Display"/>
              </a:rPr>
              <a:t>).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0">
            <a:off x="-111088" y="655342"/>
            <a:ext cx="2913814" cy="9771937"/>
          </a:xfrm>
          <a:custGeom>
            <a:avLst/>
            <a:gdLst/>
            <a:ahLst/>
            <a:cxnLst/>
            <a:rect r="r" b="b" t="t" l="l"/>
            <a:pathLst>
              <a:path h="9771937" w="2913814">
                <a:moveTo>
                  <a:pt x="0" y="0"/>
                </a:moveTo>
                <a:lnTo>
                  <a:pt x="2913814" y="0"/>
                </a:lnTo>
                <a:lnTo>
                  <a:pt x="2913814" y="9771936"/>
                </a:lnTo>
                <a:lnTo>
                  <a:pt x="0" y="977193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Freeform 3" id="3"/>
          <p:cNvSpPr/>
          <p:nvPr/>
        </p:nvSpPr>
        <p:spPr>
          <a:xfrm flipH="false" flipV="false" rot="0">
            <a:off x="15640398" y="655342"/>
            <a:ext cx="2913814" cy="9771937"/>
          </a:xfrm>
          <a:custGeom>
            <a:avLst/>
            <a:gdLst/>
            <a:ahLst/>
            <a:cxnLst/>
            <a:rect r="r" b="b" t="t" l="l"/>
            <a:pathLst>
              <a:path h="9771937" w="2913814">
                <a:moveTo>
                  <a:pt x="0" y="0"/>
                </a:moveTo>
                <a:lnTo>
                  <a:pt x="2913814" y="0"/>
                </a:lnTo>
                <a:lnTo>
                  <a:pt x="2913814" y="9771936"/>
                </a:lnTo>
                <a:lnTo>
                  <a:pt x="0" y="977193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3013296" y="1171575"/>
            <a:ext cx="12261408" cy="821826"/>
          </a:xfrm>
          <a:prstGeom prst="rect">
            <a:avLst/>
          </a:prstGeom>
        </p:spPr>
        <p:txBody>
          <a:bodyPr anchor="t" rtlCol="false" tIns="0" lIns="0" bIns="0" rIns="0">
            <a:spAutoFit/>
          </a:bodyPr>
          <a:lstStyle/>
          <a:p>
            <a:pPr algn="ctr" marL="0" indent="0" lvl="0">
              <a:lnSpc>
                <a:spcPts val="6084"/>
              </a:lnSpc>
            </a:pPr>
            <a:r>
              <a:rPr lang="en-US" b="true" sz="6337" spc="354">
                <a:solidFill>
                  <a:srgbClr val="ECEADF"/>
                </a:solidFill>
                <a:latin typeface="Playfair Display Bold"/>
                <a:ea typeface="Playfair Display Bold"/>
                <a:cs typeface="Playfair Display Bold"/>
                <a:sym typeface="Playfair Display Bold"/>
              </a:rPr>
              <a:t>Fragment 7</a:t>
            </a:r>
          </a:p>
        </p:txBody>
      </p:sp>
      <p:grpSp>
        <p:nvGrpSpPr>
          <p:cNvPr name="Group 5" id="5"/>
          <p:cNvGrpSpPr/>
          <p:nvPr/>
        </p:nvGrpSpPr>
        <p:grpSpPr>
          <a:xfrm rot="0">
            <a:off x="0" y="0"/>
            <a:ext cx="18992789" cy="874355"/>
            <a:chOff x="0" y="0"/>
            <a:chExt cx="25323719" cy="1165807"/>
          </a:xfrm>
        </p:grpSpPr>
        <p:sp>
          <p:nvSpPr>
            <p:cNvPr name="Freeform 6" id="6"/>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4">
                <a:extLst>
                  <a:ext uri="{96DAC541-7B7A-43D3-8B79-37D633B846F1}">
                    <asvg:svgBlip xmlns:asvg="http://schemas.microsoft.com/office/drawing/2016/SVG/main" r:embed="rId5"/>
                  </a:ext>
                </a:extLst>
              </a:blip>
              <a:stretch>
                <a:fillRect l="-1374" t="0" r="-1201" b="0"/>
              </a:stretch>
            </a:blipFill>
          </p:spPr>
        </p:sp>
        <p:sp>
          <p:nvSpPr>
            <p:cNvPr name="Freeform 7" id="7"/>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4">
                <a:extLst>
                  <a:ext uri="{96DAC541-7B7A-43D3-8B79-37D633B846F1}">
                    <asvg:svgBlip xmlns:asvg="http://schemas.microsoft.com/office/drawing/2016/SVG/main" r:embed="rId5"/>
                  </a:ext>
                </a:extLst>
              </a:blip>
              <a:stretch>
                <a:fillRect l="-278440" t="0" r="-62704" b="-4279"/>
              </a:stretch>
            </a:blipFill>
          </p:spPr>
        </p:sp>
      </p:grpSp>
      <p:grpSp>
        <p:nvGrpSpPr>
          <p:cNvPr name="Group 8" id="8"/>
          <p:cNvGrpSpPr/>
          <p:nvPr/>
        </p:nvGrpSpPr>
        <p:grpSpPr>
          <a:xfrm rot="0">
            <a:off x="2802726" y="2145801"/>
            <a:ext cx="12837672" cy="1692481"/>
            <a:chOff x="0" y="0"/>
            <a:chExt cx="3381115" cy="445756"/>
          </a:xfrm>
        </p:grpSpPr>
        <p:sp>
          <p:nvSpPr>
            <p:cNvPr name="Freeform 9" id="9"/>
            <p:cNvSpPr/>
            <p:nvPr/>
          </p:nvSpPr>
          <p:spPr>
            <a:xfrm flipH="false" flipV="false" rot="0">
              <a:off x="0" y="0"/>
              <a:ext cx="3381115" cy="445756"/>
            </a:xfrm>
            <a:custGeom>
              <a:avLst/>
              <a:gdLst/>
              <a:ahLst/>
              <a:cxnLst/>
              <a:rect r="r" b="b" t="t" l="l"/>
              <a:pathLst>
                <a:path h="445756" w="3381115">
                  <a:moveTo>
                    <a:pt x="30756" y="0"/>
                  </a:moveTo>
                  <a:lnTo>
                    <a:pt x="3350359" y="0"/>
                  </a:lnTo>
                  <a:cubicBezTo>
                    <a:pt x="3367345" y="0"/>
                    <a:pt x="3381115" y="13770"/>
                    <a:pt x="3381115" y="30756"/>
                  </a:cubicBezTo>
                  <a:lnTo>
                    <a:pt x="3381115" y="415000"/>
                  </a:lnTo>
                  <a:cubicBezTo>
                    <a:pt x="3381115" y="423157"/>
                    <a:pt x="3377875" y="430980"/>
                    <a:pt x="3372107" y="436748"/>
                  </a:cubicBezTo>
                  <a:cubicBezTo>
                    <a:pt x="3366339" y="442516"/>
                    <a:pt x="3358516" y="445756"/>
                    <a:pt x="3350359" y="445756"/>
                  </a:cubicBezTo>
                  <a:lnTo>
                    <a:pt x="30756" y="445756"/>
                  </a:lnTo>
                  <a:cubicBezTo>
                    <a:pt x="13770" y="445756"/>
                    <a:pt x="0" y="431986"/>
                    <a:pt x="0" y="415000"/>
                  </a:cubicBezTo>
                  <a:lnTo>
                    <a:pt x="0" y="30756"/>
                  </a:lnTo>
                  <a:cubicBezTo>
                    <a:pt x="0" y="13770"/>
                    <a:pt x="13770" y="0"/>
                    <a:pt x="30756" y="0"/>
                  </a:cubicBezTo>
                  <a:close/>
                </a:path>
              </a:pathLst>
            </a:custGeom>
            <a:solidFill>
              <a:srgbClr val="ECEADF"/>
            </a:solidFill>
          </p:spPr>
        </p:sp>
        <p:sp>
          <p:nvSpPr>
            <p:cNvPr name="TextBox 10" id="10"/>
            <p:cNvSpPr txBox="true"/>
            <p:nvPr/>
          </p:nvSpPr>
          <p:spPr>
            <a:xfrm>
              <a:off x="0" y="19050"/>
              <a:ext cx="3381115" cy="426706"/>
            </a:xfrm>
            <a:prstGeom prst="rect">
              <a:avLst/>
            </a:prstGeom>
          </p:spPr>
          <p:txBody>
            <a:bodyPr anchor="ctr" rtlCol="false" tIns="50800" lIns="50800" bIns="50800" rIns="50800"/>
            <a:lstStyle/>
            <a:p>
              <a:pPr algn="ctr">
                <a:lnSpc>
                  <a:spcPts val="1684"/>
                </a:lnSpc>
              </a:pPr>
            </a:p>
          </p:txBody>
        </p:sp>
      </p:grpSp>
      <p:sp>
        <p:nvSpPr>
          <p:cNvPr name="TextBox 11" id="11"/>
          <p:cNvSpPr txBox="true"/>
          <p:nvPr/>
        </p:nvSpPr>
        <p:spPr>
          <a:xfrm rot="0">
            <a:off x="3013296" y="2251119"/>
            <a:ext cx="12261408" cy="1458125"/>
          </a:xfrm>
          <a:prstGeom prst="rect">
            <a:avLst/>
          </a:prstGeom>
        </p:spPr>
        <p:txBody>
          <a:bodyPr anchor="t" rtlCol="false" tIns="0" lIns="0" bIns="0" rIns="0">
            <a:spAutoFit/>
          </a:bodyPr>
          <a:lstStyle/>
          <a:p>
            <a:pPr algn="ctr">
              <a:lnSpc>
                <a:spcPts val="2852"/>
              </a:lnSpc>
              <a:spcBef>
                <a:spcPct val="0"/>
              </a:spcBef>
            </a:pPr>
            <a:r>
              <a:rPr lang="en-US" sz="2570" spc="66">
                <a:solidFill>
                  <a:srgbClr val="7CA6BD"/>
                </a:solidFill>
                <a:latin typeface="Playfair Display"/>
                <a:ea typeface="Playfair Display"/>
                <a:cs typeface="Playfair Display"/>
                <a:sym typeface="Playfair Display"/>
              </a:rPr>
              <a:t>‘[H]old back your thought from this way of inquiry, not let habit, born of much experience, force you down this way, by making you use an aimless eye or an ear and a tongue full of meaningless sound: judge by reason the strife-encompassed refutation spoken by me’ </a:t>
            </a:r>
          </a:p>
        </p:txBody>
      </p:sp>
      <p:sp>
        <p:nvSpPr>
          <p:cNvPr name="TextBox 12" id="12"/>
          <p:cNvSpPr txBox="true"/>
          <p:nvPr/>
        </p:nvSpPr>
        <p:spPr>
          <a:xfrm rot="0">
            <a:off x="3621803" y="4362472"/>
            <a:ext cx="3060705"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ECEADF"/>
                </a:solidFill>
                <a:latin typeface="Playfair Display Bold"/>
                <a:ea typeface="Playfair Display Bold"/>
                <a:cs typeface="Playfair Display Bold"/>
                <a:sym typeface="Playfair Display Bold"/>
              </a:rPr>
              <a:t>Inference :</a:t>
            </a:r>
          </a:p>
        </p:txBody>
      </p:sp>
      <p:sp>
        <p:nvSpPr>
          <p:cNvPr name="TextBox 13" id="13"/>
          <p:cNvSpPr txBox="true"/>
          <p:nvPr/>
        </p:nvSpPr>
        <p:spPr>
          <a:xfrm rot="0">
            <a:off x="10971836" y="4362472"/>
            <a:ext cx="3060705" cy="342518"/>
          </a:xfrm>
          <a:prstGeom prst="rect">
            <a:avLst/>
          </a:prstGeom>
        </p:spPr>
        <p:txBody>
          <a:bodyPr anchor="t" rtlCol="false" tIns="0" lIns="0" bIns="0" rIns="0">
            <a:spAutoFit/>
          </a:bodyPr>
          <a:lstStyle/>
          <a:p>
            <a:pPr algn="ctr" marL="0" indent="0" lvl="0">
              <a:lnSpc>
                <a:spcPts val="2687"/>
              </a:lnSpc>
            </a:pPr>
            <a:r>
              <a:rPr lang="en-US" b="true" sz="2799" spc="156" u="sng">
                <a:solidFill>
                  <a:srgbClr val="ECEADF"/>
                </a:solidFill>
                <a:latin typeface="Playfair Display Bold"/>
                <a:ea typeface="Playfair Display Bold"/>
                <a:cs typeface="Playfair Display Bold"/>
                <a:sym typeface="Playfair Display Bold"/>
              </a:rPr>
              <a:t>Connections:</a:t>
            </a:r>
          </a:p>
        </p:txBody>
      </p:sp>
      <p:sp>
        <p:nvSpPr>
          <p:cNvPr name="TextBox 14" id="14"/>
          <p:cNvSpPr txBox="true"/>
          <p:nvPr/>
        </p:nvSpPr>
        <p:spPr>
          <a:xfrm rot="0">
            <a:off x="2277628" y="5172075"/>
            <a:ext cx="5749056" cy="3876789"/>
          </a:xfrm>
          <a:prstGeom prst="rect">
            <a:avLst/>
          </a:prstGeom>
        </p:spPr>
        <p:txBody>
          <a:bodyPr anchor="t" rtlCol="false" tIns="0" lIns="0" bIns="0" rIns="0">
            <a:spAutoFit/>
          </a:bodyPr>
          <a:lstStyle/>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Rejects </a:t>
            </a:r>
            <a:r>
              <a:rPr lang="en-US" sz="2510" spc="65">
                <a:solidFill>
                  <a:srgbClr val="ECEADF"/>
                </a:solidFill>
                <a:latin typeface="Playfair Display"/>
                <a:ea typeface="Playfair Display"/>
                <a:cs typeface="Playfair Display"/>
                <a:sym typeface="Playfair Display"/>
              </a:rPr>
              <a:t>sense-experience </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Interpretation of perception by 'mortals' is illusory.</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Sense experience can lead to contradictions. </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Opposition to doctrine of flux.</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Elevates reason as the singular path to reality (alētheia).</a:t>
            </a:r>
          </a:p>
          <a:p>
            <a:pPr algn="l" marL="541910" indent="-270955" lvl="1">
              <a:lnSpc>
                <a:spcPts val="2786"/>
              </a:lnSpc>
              <a:spcBef>
                <a:spcPct val="0"/>
              </a:spcBef>
              <a:buFont typeface="Arial"/>
              <a:buChar char="•"/>
            </a:pPr>
            <a:r>
              <a:rPr lang="en-US" sz="2510" spc="65">
                <a:solidFill>
                  <a:srgbClr val="ECEADF"/>
                </a:solidFill>
                <a:latin typeface="Playfair Display"/>
                <a:ea typeface="Playfair Display"/>
                <a:cs typeface="Playfair Display"/>
                <a:sym typeface="Playfair Display"/>
              </a:rPr>
              <a:t>‘A priori' investigation of reality - knowledge that relies on logic and deduction.</a:t>
            </a:r>
          </a:p>
        </p:txBody>
      </p:sp>
      <p:sp>
        <p:nvSpPr>
          <p:cNvPr name="TextBox 15" id="15"/>
          <p:cNvSpPr txBox="true"/>
          <p:nvPr/>
        </p:nvSpPr>
        <p:spPr>
          <a:xfrm rot="0">
            <a:off x="9036735" y="5172075"/>
            <a:ext cx="6930907" cy="3876789"/>
          </a:xfrm>
          <a:prstGeom prst="rect">
            <a:avLst/>
          </a:prstGeom>
        </p:spPr>
        <p:txBody>
          <a:bodyPr anchor="t" rtlCol="false" tIns="0" lIns="0" bIns="0" rIns="0">
            <a:spAutoFit/>
          </a:bodyPr>
          <a:lstStyle/>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It anticipates the ontology of Anselm.</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The concept of only what "is" can be spoken of.</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Revolutionary within philosophy - early statements of rationalism over empiricism. </a:t>
            </a:r>
          </a:p>
          <a:p>
            <a:pPr algn="l" marL="541910" indent="-270955" lvl="1">
              <a:lnSpc>
                <a:spcPts val="2786"/>
              </a:lnSpc>
              <a:spcBef>
                <a:spcPct val="0"/>
              </a:spcBef>
              <a:buFont typeface="Arial"/>
              <a:buChar char="•"/>
            </a:pPr>
            <a:r>
              <a:rPr lang="en-US" sz="2510" spc="65">
                <a:solidFill>
                  <a:srgbClr val="ECEADF"/>
                </a:solidFill>
                <a:latin typeface="Playfair Display"/>
                <a:ea typeface="Playfair Display"/>
                <a:cs typeface="Playfair Display"/>
                <a:sym typeface="Playfair Display"/>
              </a:rPr>
              <a:t>W</a:t>
            </a:r>
            <a:r>
              <a:rPr lang="en-US" sz="2510" spc="65">
                <a:solidFill>
                  <a:srgbClr val="ECEADF"/>
                </a:solidFill>
                <a:latin typeface="Playfair Display"/>
                <a:ea typeface="Playfair Display"/>
                <a:cs typeface="Playfair Display"/>
                <a:sym typeface="Playfair Display"/>
              </a:rPr>
              <a:t>arns against 'Habit' and the 'Way of mortals'.</a:t>
            </a:r>
          </a:p>
          <a:p>
            <a:pPr algn="l" marL="541910" indent="-270955" lvl="1">
              <a:lnSpc>
                <a:spcPts val="2786"/>
              </a:lnSpc>
              <a:spcBef>
                <a:spcPct val="0"/>
              </a:spcBef>
              <a:buFont typeface="Arial"/>
              <a:buChar char="•"/>
            </a:pPr>
            <a:r>
              <a:rPr lang="en-US" sz="2510" spc="65">
                <a:solidFill>
                  <a:srgbClr val="ECEADF"/>
                </a:solidFill>
                <a:latin typeface="Playfair Display"/>
                <a:ea typeface="Playfair Display"/>
                <a:cs typeface="Playfair Display"/>
                <a:sym typeface="Playfair Display"/>
              </a:rPr>
              <a:t>D</a:t>
            </a:r>
            <a:r>
              <a:rPr lang="en-US" sz="2510" spc="65">
                <a:solidFill>
                  <a:srgbClr val="ECEADF"/>
                </a:solidFill>
                <a:latin typeface="Playfair Display"/>
                <a:ea typeface="Playfair Display"/>
                <a:cs typeface="Playfair Display"/>
                <a:sym typeface="Playfair Display"/>
              </a:rPr>
              <a:t>istinction between truth (alētheia) and opinion (doxa). </a:t>
            </a:r>
          </a:p>
          <a:p>
            <a:pPr algn="l" marL="541910" indent="-270955" lvl="1">
              <a:lnSpc>
                <a:spcPts val="2786"/>
              </a:lnSpc>
              <a:buFont typeface="Arial"/>
              <a:buChar char="•"/>
            </a:pPr>
            <a:r>
              <a:rPr lang="en-US" sz="2510" spc="65">
                <a:solidFill>
                  <a:srgbClr val="ECEADF"/>
                </a:solidFill>
                <a:latin typeface="Playfair Display"/>
                <a:ea typeface="Playfair Display"/>
                <a:cs typeface="Playfair Display"/>
                <a:sym typeface="Playfair Display"/>
              </a:rPr>
              <a:t>C</a:t>
            </a:r>
            <a:r>
              <a:rPr lang="en-US" sz="2510" spc="65">
                <a:solidFill>
                  <a:srgbClr val="ECEADF"/>
                </a:solidFill>
                <a:latin typeface="Playfair Display"/>
                <a:ea typeface="Playfair Display"/>
                <a:cs typeface="Playfair Display"/>
                <a:sym typeface="Playfair Display"/>
              </a:rPr>
              <a:t>ritique of the concept of 'common sense'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60647">
            <a:off x="-428387" y="2126872"/>
            <a:ext cx="19144773" cy="14262856"/>
          </a:xfrm>
          <a:custGeom>
            <a:avLst/>
            <a:gdLst/>
            <a:ahLst/>
            <a:cxnLst/>
            <a:rect r="r" b="b" t="t" l="l"/>
            <a:pathLst>
              <a:path h="14262856" w="19144773">
                <a:moveTo>
                  <a:pt x="0" y="0"/>
                </a:moveTo>
                <a:lnTo>
                  <a:pt x="19144774" y="0"/>
                </a:lnTo>
                <a:lnTo>
                  <a:pt x="19144774" y="14262856"/>
                </a:lnTo>
                <a:lnTo>
                  <a:pt x="0" y="14262856"/>
                </a:lnTo>
                <a:lnTo>
                  <a:pt x="0" y="0"/>
                </a:lnTo>
                <a:close/>
              </a:path>
            </a:pathLst>
          </a:custGeom>
          <a:blipFill>
            <a:blip r:embed="rId2"/>
            <a:stretch>
              <a:fillRect l="0" t="0" r="0" b="0"/>
            </a:stretch>
          </a:blipFill>
        </p:spPr>
      </p:sp>
      <p:sp>
        <p:nvSpPr>
          <p:cNvPr name="TextBox 3" id="3"/>
          <p:cNvSpPr txBox="true"/>
          <p:nvPr/>
        </p:nvSpPr>
        <p:spPr>
          <a:xfrm rot="0">
            <a:off x="1028700" y="-114300"/>
            <a:ext cx="16142213" cy="2130602"/>
          </a:xfrm>
          <a:prstGeom prst="rect">
            <a:avLst/>
          </a:prstGeom>
        </p:spPr>
        <p:txBody>
          <a:bodyPr anchor="t" rtlCol="false" tIns="0" lIns="0" bIns="0" rIns="0">
            <a:spAutoFit/>
          </a:bodyPr>
          <a:lstStyle/>
          <a:p>
            <a:pPr algn="ctr">
              <a:lnSpc>
                <a:spcPts val="8565"/>
              </a:lnSpc>
            </a:pPr>
            <a:r>
              <a:rPr lang="en-US" b="true" sz="6118" spc="342">
                <a:solidFill>
                  <a:srgbClr val="ECEADF"/>
                </a:solidFill>
                <a:latin typeface="Playfair Display Bold"/>
                <a:ea typeface="Playfair Display Bold"/>
                <a:cs typeface="Playfair Display Bold"/>
                <a:sym typeface="Playfair Display Bold"/>
              </a:rPr>
              <a:t>INSIGHT INTO</a:t>
            </a:r>
          </a:p>
          <a:p>
            <a:pPr algn="ctr" marL="0" indent="0" lvl="0">
              <a:lnSpc>
                <a:spcPts val="8565"/>
              </a:lnSpc>
            </a:pPr>
            <a:r>
              <a:rPr lang="en-US" b="true" sz="6118" spc="342">
                <a:solidFill>
                  <a:srgbClr val="ECEADF"/>
                </a:solidFill>
                <a:latin typeface="Playfair Display Bold"/>
                <a:ea typeface="Playfair Display Bold"/>
                <a:cs typeface="Playfair Display Bold"/>
                <a:sym typeface="Playfair Display Bold"/>
              </a:rPr>
              <a:t>KNOWLEDGE &amp; REALITY</a:t>
            </a:r>
          </a:p>
        </p:txBody>
      </p:sp>
      <p:grpSp>
        <p:nvGrpSpPr>
          <p:cNvPr name="Group 4" id="4"/>
          <p:cNvGrpSpPr/>
          <p:nvPr/>
        </p:nvGrpSpPr>
        <p:grpSpPr>
          <a:xfrm rot="0">
            <a:off x="-20730" y="9499231"/>
            <a:ext cx="18952313" cy="874355"/>
            <a:chOff x="0" y="0"/>
            <a:chExt cx="25269751" cy="1165807"/>
          </a:xfrm>
        </p:grpSpPr>
        <p:sp>
          <p:nvSpPr>
            <p:cNvPr name="Freeform 5" id="5"/>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3">
                <a:extLst>
                  <a:ext uri="{96DAC541-7B7A-43D3-8B79-37D633B846F1}">
                    <asvg:svgBlip xmlns:asvg="http://schemas.microsoft.com/office/drawing/2016/SVG/main" r:embed="rId4"/>
                  </a:ext>
                </a:extLst>
              </a:blip>
              <a:stretch>
                <a:fillRect l="-1374" t="0" r="-1201" b="0"/>
              </a:stretch>
            </a:blipFill>
          </p:spPr>
        </p:sp>
        <p:sp>
          <p:nvSpPr>
            <p:cNvPr name="Freeform 6" id="6"/>
            <p:cNvSpPr/>
            <p:nvPr/>
          </p:nvSpPr>
          <p:spPr>
            <a:xfrm flipH="false" flipV="false" rot="0">
              <a:off x="20464869"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3">
                <a:extLst>
                  <a:ext uri="{96DAC541-7B7A-43D3-8B79-37D633B846F1}">
                    <asvg:svgBlip xmlns:asvg="http://schemas.microsoft.com/office/drawing/2016/SVG/main" r:embed="rId4"/>
                  </a:ext>
                </a:extLst>
              </a:blip>
              <a:stretch>
                <a:fillRect l="-278440" t="0" r="-62704" b="-4279"/>
              </a:stretch>
            </a:blipFill>
          </p:spPr>
        </p:sp>
      </p:grpSp>
      <p:sp>
        <p:nvSpPr>
          <p:cNvPr name="Freeform 7" id="7"/>
          <p:cNvSpPr/>
          <p:nvPr/>
        </p:nvSpPr>
        <p:spPr>
          <a:xfrm flipH="false" flipV="false" rot="-338854">
            <a:off x="-684667" y="2050338"/>
            <a:ext cx="7486353" cy="8642254"/>
          </a:xfrm>
          <a:custGeom>
            <a:avLst/>
            <a:gdLst/>
            <a:ahLst/>
            <a:cxnLst/>
            <a:rect r="r" b="b" t="t" l="l"/>
            <a:pathLst>
              <a:path h="8642254" w="7486353">
                <a:moveTo>
                  <a:pt x="0" y="0"/>
                </a:moveTo>
                <a:lnTo>
                  <a:pt x="7486352" y="0"/>
                </a:lnTo>
                <a:lnTo>
                  <a:pt x="7486352" y="8642254"/>
                </a:lnTo>
                <a:lnTo>
                  <a:pt x="0" y="8642254"/>
                </a:lnTo>
                <a:lnTo>
                  <a:pt x="0" y="0"/>
                </a:lnTo>
                <a:close/>
              </a:path>
            </a:pathLst>
          </a:custGeom>
          <a:blipFill>
            <a:blip r:embed="rId5"/>
            <a:stretch>
              <a:fillRect l="0" t="0" r="0" b="0"/>
            </a:stretch>
          </a:blipFill>
        </p:spPr>
      </p:sp>
      <p:sp>
        <p:nvSpPr>
          <p:cNvPr name="Freeform 8" id="8"/>
          <p:cNvSpPr/>
          <p:nvPr/>
        </p:nvSpPr>
        <p:spPr>
          <a:xfrm flipH="false" flipV="false" rot="-338854">
            <a:off x="5356630" y="2050338"/>
            <a:ext cx="7486353" cy="8642254"/>
          </a:xfrm>
          <a:custGeom>
            <a:avLst/>
            <a:gdLst/>
            <a:ahLst/>
            <a:cxnLst/>
            <a:rect r="r" b="b" t="t" l="l"/>
            <a:pathLst>
              <a:path h="8642254" w="7486353">
                <a:moveTo>
                  <a:pt x="0" y="0"/>
                </a:moveTo>
                <a:lnTo>
                  <a:pt x="7486353" y="0"/>
                </a:lnTo>
                <a:lnTo>
                  <a:pt x="7486353" y="8642254"/>
                </a:lnTo>
                <a:lnTo>
                  <a:pt x="0" y="8642254"/>
                </a:lnTo>
                <a:lnTo>
                  <a:pt x="0" y="0"/>
                </a:lnTo>
                <a:close/>
              </a:path>
            </a:pathLst>
          </a:custGeom>
          <a:blipFill>
            <a:blip r:embed="rId5"/>
            <a:stretch>
              <a:fillRect l="0" t="0" r="0" b="0"/>
            </a:stretch>
          </a:blipFill>
        </p:spPr>
      </p:sp>
      <p:sp>
        <p:nvSpPr>
          <p:cNvPr name="Freeform 9" id="9"/>
          <p:cNvSpPr/>
          <p:nvPr/>
        </p:nvSpPr>
        <p:spPr>
          <a:xfrm flipH="false" flipV="false" rot="-338854">
            <a:off x="11358201" y="2050338"/>
            <a:ext cx="7486353" cy="8642254"/>
          </a:xfrm>
          <a:custGeom>
            <a:avLst/>
            <a:gdLst/>
            <a:ahLst/>
            <a:cxnLst/>
            <a:rect r="r" b="b" t="t" l="l"/>
            <a:pathLst>
              <a:path h="8642254" w="7486353">
                <a:moveTo>
                  <a:pt x="0" y="0"/>
                </a:moveTo>
                <a:lnTo>
                  <a:pt x="7486353" y="0"/>
                </a:lnTo>
                <a:lnTo>
                  <a:pt x="7486353" y="8642254"/>
                </a:lnTo>
                <a:lnTo>
                  <a:pt x="0" y="8642254"/>
                </a:lnTo>
                <a:lnTo>
                  <a:pt x="0" y="0"/>
                </a:lnTo>
                <a:close/>
              </a:path>
            </a:pathLst>
          </a:custGeom>
          <a:blipFill>
            <a:blip r:embed="rId5"/>
            <a:stretch>
              <a:fillRect l="0" t="0" r="0" b="0"/>
            </a:stretch>
          </a:blipFill>
        </p:spPr>
      </p:sp>
      <p:sp>
        <p:nvSpPr>
          <p:cNvPr name="Freeform 10" id="10"/>
          <p:cNvSpPr/>
          <p:nvPr/>
        </p:nvSpPr>
        <p:spPr>
          <a:xfrm flipH="false" flipV="false" rot="0">
            <a:off x="-20730" y="7238437"/>
            <a:ext cx="2949049" cy="3135150"/>
          </a:xfrm>
          <a:custGeom>
            <a:avLst/>
            <a:gdLst/>
            <a:ahLst/>
            <a:cxnLst/>
            <a:rect r="r" b="b" t="t" l="l"/>
            <a:pathLst>
              <a:path h="3135150" w="2949049">
                <a:moveTo>
                  <a:pt x="0" y="0"/>
                </a:moveTo>
                <a:lnTo>
                  <a:pt x="2949048" y="0"/>
                </a:lnTo>
                <a:lnTo>
                  <a:pt x="2949048" y="3135149"/>
                </a:lnTo>
                <a:lnTo>
                  <a:pt x="0" y="3135149"/>
                </a:lnTo>
                <a:lnTo>
                  <a:pt x="0" y="0"/>
                </a:lnTo>
                <a:close/>
              </a:path>
            </a:pathLst>
          </a:custGeom>
          <a:blipFill>
            <a:blip r:embed="rId6"/>
            <a:stretch>
              <a:fillRect l="-36676" t="0" r="-22888" b="0"/>
            </a:stretch>
          </a:blipFill>
        </p:spPr>
      </p:sp>
      <p:sp>
        <p:nvSpPr>
          <p:cNvPr name="Freeform 11" id="11"/>
          <p:cNvSpPr/>
          <p:nvPr/>
        </p:nvSpPr>
        <p:spPr>
          <a:xfrm flipH="false" flipV="false" rot="-101868">
            <a:off x="15463807" y="2137279"/>
            <a:ext cx="3414211" cy="2274718"/>
          </a:xfrm>
          <a:custGeom>
            <a:avLst/>
            <a:gdLst/>
            <a:ahLst/>
            <a:cxnLst/>
            <a:rect r="r" b="b" t="t" l="l"/>
            <a:pathLst>
              <a:path h="2274718" w="3414211">
                <a:moveTo>
                  <a:pt x="0" y="0"/>
                </a:moveTo>
                <a:lnTo>
                  <a:pt x="3414211" y="0"/>
                </a:lnTo>
                <a:lnTo>
                  <a:pt x="3414211" y="2274718"/>
                </a:lnTo>
                <a:lnTo>
                  <a:pt x="0" y="2274718"/>
                </a:lnTo>
                <a:lnTo>
                  <a:pt x="0" y="0"/>
                </a:lnTo>
                <a:close/>
              </a:path>
            </a:pathLst>
          </a:custGeom>
          <a:blipFill>
            <a:blip r:embed="rId7"/>
            <a:stretch>
              <a:fillRect l="0" t="0" r="0" b="0"/>
            </a:stretch>
          </a:blipFill>
        </p:spPr>
      </p:sp>
      <p:sp>
        <p:nvSpPr>
          <p:cNvPr name="TextBox 12" id="12"/>
          <p:cNvSpPr txBox="true"/>
          <p:nvPr/>
        </p:nvSpPr>
        <p:spPr>
          <a:xfrm rot="0">
            <a:off x="2405479" y="3424397"/>
            <a:ext cx="13758336" cy="3863278"/>
          </a:xfrm>
          <a:prstGeom prst="rect">
            <a:avLst/>
          </a:prstGeom>
        </p:spPr>
        <p:txBody>
          <a:bodyPr anchor="t" rtlCol="false" tIns="0" lIns="0" bIns="0" rIns="0">
            <a:spAutoFit/>
          </a:bodyPr>
          <a:lstStyle/>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True knowledge does not come from the senses, but from reason.</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Knowledge is rational, logical and necessary, it is impossible to be shifting or from unreliable sensory impressions.</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Early form of rationalism: thinking, not observing, gives us truth.</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If the senses present change and plurality, but the senses are unreliable, then those features of the world must be illusory.</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Reality must be unchanging, unified and stable.</a:t>
            </a:r>
          </a:p>
          <a:p>
            <a:pPr algn="l" marL="599647" indent="-299824" lvl="1">
              <a:lnSpc>
                <a:spcPts val="3888"/>
              </a:lnSpc>
              <a:buFont typeface="Arial"/>
              <a:buChar char="•"/>
            </a:pPr>
            <a:r>
              <a:rPr lang="en-US" b="true" sz="2777" spc="155">
                <a:solidFill>
                  <a:srgbClr val="377394"/>
                </a:solidFill>
                <a:latin typeface="Playfair Display Bold"/>
                <a:ea typeface="Playfair Display Bold"/>
                <a:cs typeface="Playfair Display Bold"/>
                <a:sym typeface="Playfair Display Bold"/>
              </a:rPr>
              <a:t>True being is one and eternal.</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TextBox 2" id="2"/>
          <p:cNvSpPr txBox="true"/>
          <p:nvPr/>
        </p:nvSpPr>
        <p:spPr>
          <a:xfrm rot="0">
            <a:off x="174153" y="766744"/>
            <a:ext cx="13757499" cy="962597"/>
          </a:xfrm>
          <a:prstGeom prst="rect">
            <a:avLst/>
          </a:prstGeom>
        </p:spPr>
        <p:txBody>
          <a:bodyPr anchor="t" rtlCol="false" tIns="0" lIns="0" bIns="0" rIns="0">
            <a:spAutoFit/>
          </a:bodyPr>
          <a:lstStyle/>
          <a:p>
            <a:pPr algn="l" marL="0" indent="0" lvl="0">
              <a:lnSpc>
                <a:spcPts val="7142"/>
              </a:lnSpc>
            </a:pPr>
            <a:r>
              <a:rPr lang="en-US" b="true" sz="7517" spc="421">
                <a:solidFill>
                  <a:srgbClr val="ECEADF"/>
                </a:solidFill>
                <a:latin typeface="Playfair Display Bold"/>
                <a:ea typeface="Playfair Display Bold"/>
                <a:cs typeface="Playfair Display Bold"/>
                <a:sym typeface="Playfair Display Bold"/>
              </a:rPr>
              <a:t>APPRAISAL &amp; CRITICISM </a:t>
            </a:r>
          </a:p>
        </p:txBody>
      </p:sp>
      <p:grpSp>
        <p:nvGrpSpPr>
          <p:cNvPr name="Group 3" id="3"/>
          <p:cNvGrpSpPr/>
          <p:nvPr/>
        </p:nvGrpSpPr>
        <p:grpSpPr>
          <a:xfrm rot="0">
            <a:off x="191300" y="1950694"/>
            <a:ext cx="747380" cy="848131"/>
            <a:chOff x="0" y="0"/>
            <a:chExt cx="996507" cy="1130842"/>
          </a:xfrm>
        </p:grpSpPr>
        <p:grpSp>
          <p:nvGrpSpPr>
            <p:cNvPr name="Group 4" id="4"/>
            <p:cNvGrpSpPr/>
            <p:nvPr/>
          </p:nvGrpSpPr>
          <p:grpSpPr>
            <a:xfrm rot="0">
              <a:off x="0" y="134335"/>
              <a:ext cx="996507" cy="996507"/>
              <a:chOff x="0" y="0"/>
              <a:chExt cx="812800" cy="812800"/>
            </a:xfrm>
          </p:grpSpPr>
          <p:sp>
            <p:nvSpPr>
              <p:cNvPr name="Freeform 5" id="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ADF"/>
              </a:solidFill>
            </p:spPr>
          </p:sp>
          <p:sp>
            <p:nvSpPr>
              <p:cNvPr name="TextBox 6" id="6"/>
              <p:cNvSpPr txBox="true"/>
              <p:nvPr/>
            </p:nvSpPr>
            <p:spPr>
              <a:xfrm>
                <a:off x="76200" y="95250"/>
                <a:ext cx="660400" cy="641350"/>
              </a:xfrm>
              <a:prstGeom prst="rect">
                <a:avLst/>
              </a:prstGeom>
            </p:spPr>
            <p:txBody>
              <a:bodyPr anchor="ctr" rtlCol="false" tIns="50800" lIns="50800" bIns="50800" rIns="50800"/>
              <a:lstStyle/>
              <a:p>
                <a:pPr algn="ctr">
                  <a:lnSpc>
                    <a:spcPts val="1684"/>
                  </a:lnSpc>
                </a:pPr>
              </a:p>
            </p:txBody>
          </p:sp>
        </p:grpSp>
        <p:sp>
          <p:nvSpPr>
            <p:cNvPr name="TextBox 7" id="7"/>
            <p:cNvSpPr txBox="true"/>
            <p:nvPr/>
          </p:nvSpPr>
          <p:spPr>
            <a:xfrm rot="0">
              <a:off x="90750" y="114300"/>
              <a:ext cx="815006" cy="886888"/>
            </a:xfrm>
            <a:prstGeom prst="rect">
              <a:avLst/>
            </a:prstGeom>
          </p:spPr>
          <p:txBody>
            <a:bodyPr anchor="t" rtlCol="false" tIns="0" lIns="0" bIns="0" rIns="0">
              <a:spAutoFit/>
            </a:bodyPr>
            <a:lstStyle/>
            <a:p>
              <a:pPr algn="ctr" marL="0" indent="0" lvl="0">
                <a:lnSpc>
                  <a:spcPts val="4750"/>
                </a:lnSpc>
              </a:pPr>
              <a:r>
                <a:rPr lang="en-US" b="true" sz="4948" spc="277">
                  <a:solidFill>
                    <a:srgbClr val="7CA6BD"/>
                  </a:solidFill>
                  <a:latin typeface="Playfair Display Bold"/>
                  <a:ea typeface="Playfair Display Bold"/>
                  <a:cs typeface="Playfair Display Bold"/>
                  <a:sym typeface="Playfair Display Bold"/>
                </a:rPr>
                <a:t>1</a:t>
              </a:r>
            </a:p>
          </p:txBody>
        </p:sp>
      </p:grpSp>
      <p:grpSp>
        <p:nvGrpSpPr>
          <p:cNvPr name="Group 8" id="8"/>
          <p:cNvGrpSpPr/>
          <p:nvPr/>
        </p:nvGrpSpPr>
        <p:grpSpPr>
          <a:xfrm rot="0">
            <a:off x="191300" y="4903004"/>
            <a:ext cx="747380" cy="848131"/>
            <a:chOff x="0" y="0"/>
            <a:chExt cx="996507" cy="1130842"/>
          </a:xfrm>
        </p:grpSpPr>
        <p:grpSp>
          <p:nvGrpSpPr>
            <p:cNvPr name="Group 9" id="9"/>
            <p:cNvGrpSpPr/>
            <p:nvPr/>
          </p:nvGrpSpPr>
          <p:grpSpPr>
            <a:xfrm rot="0">
              <a:off x="0" y="134335"/>
              <a:ext cx="996507" cy="996507"/>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ADF"/>
              </a:solidFill>
            </p:spPr>
          </p:sp>
          <p:sp>
            <p:nvSpPr>
              <p:cNvPr name="TextBox 11" id="11"/>
              <p:cNvSpPr txBox="true"/>
              <p:nvPr/>
            </p:nvSpPr>
            <p:spPr>
              <a:xfrm>
                <a:off x="76200" y="95250"/>
                <a:ext cx="660400" cy="641350"/>
              </a:xfrm>
              <a:prstGeom prst="rect">
                <a:avLst/>
              </a:prstGeom>
            </p:spPr>
            <p:txBody>
              <a:bodyPr anchor="ctr" rtlCol="false" tIns="50800" lIns="50800" bIns="50800" rIns="50800"/>
              <a:lstStyle/>
              <a:p>
                <a:pPr algn="ctr">
                  <a:lnSpc>
                    <a:spcPts val="1684"/>
                  </a:lnSpc>
                </a:pPr>
              </a:p>
            </p:txBody>
          </p:sp>
        </p:grpSp>
        <p:sp>
          <p:nvSpPr>
            <p:cNvPr name="TextBox 12" id="12"/>
            <p:cNvSpPr txBox="true"/>
            <p:nvPr/>
          </p:nvSpPr>
          <p:spPr>
            <a:xfrm rot="0">
              <a:off x="90750" y="114300"/>
              <a:ext cx="815006" cy="886888"/>
            </a:xfrm>
            <a:prstGeom prst="rect">
              <a:avLst/>
            </a:prstGeom>
          </p:spPr>
          <p:txBody>
            <a:bodyPr anchor="t" rtlCol="false" tIns="0" lIns="0" bIns="0" rIns="0">
              <a:spAutoFit/>
            </a:bodyPr>
            <a:lstStyle/>
            <a:p>
              <a:pPr algn="ctr" marL="0" indent="0" lvl="0">
                <a:lnSpc>
                  <a:spcPts val="4750"/>
                </a:lnSpc>
              </a:pPr>
              <a:r>
                <a:rPr lang="en-US" b="true" sz="4948" spc="277">
                  <a:solidFill>
                    <a:srgbClr val="7CA6BD"/>
                  </a:solidFill>
                  <a:latin typeface="Playfair Display Bold"/>
                  <a:ea typeface="Playfair Display Bold"/>
                  <a:cs typeface="Playfair Display Bold"/>
                  <a:sym typeface="Playfair Display Bold"/>
                </a:rPr>
                <a:t>2</a:t>
              </a:r>
            </a:p>
          </p:txBody>
        </p:sp>
      </p:grpSp>
      <p:sp>
        <p:nvSpPr>
          <p:cNvPr name="TextBox 13" id="13"/>
          <p:cNvSpPr txBox="true"/>
          <p:nvPr/>
        </p:nvSpPr>
        <p:spPr>
          <a:xfrm rot="0">
            <a:off x="1028700" y="1941169"/>
            <a:ext cx="17036564" cy="2349408"/>
          </a:xfrm>
          <a:prstGeom prst="rect">
            <a:avLst/>
          </a:prstGeom>
        </p:spPr>
        <p:txBody>
          <a:bodyPr anchor="t" rtlCol="false" tIns="0" lIns="0" bIns="0" rIns="0">
            <a:spAutoFit/>
          </a:bodyPr>
          <a:lstStyle/>
          <a:p>
            <a:pPr algn="l" marL="0" indent="0" lvl="0">
              <a:lnSpc>
                <a:spcPts val="3112"/>
              </a:lnSpc>
            </a:pPr>
            <a:r>
              <a:rPr lang="en-US" b="true" sz="2572" spc="2" u="sng">
                <a:solidFill>
                  <a:srgbClr val="ECEADF"/>
                </a:solidFill>
                <a:latin typeface="Playfair Display Bold"/>
                <a:ea typeface="Playfair Display Bold"/>
                <a:cs typeface="Playfair Display Bold"/>
                <a:sym typeface="Playfair Display Bold"/>
              </a:rPr>
              <a:t>CRITICISM: </a:t>
            </a:r>
            <a:r>
              <a:rPr lang="en-US" b="true" sz="2572" spc="2" u="sng">
                <a:solidFill>
                  <a:srgbClr val="ECEADF"/>
                </a:solidFill>
                <a:latin typeface="Playfair Display Bold"/>
                <a:ea typeface="Playfair Display Bold"/>
                <a:cs typeface="Playfair Display Bold"/>
                <a:sym typeface="Playfair Display Bold"/>
              </a:rPr>
              <a:t>The Self-undermining Problem of Rejecting Experience:</a:t>
            </a:r>
          </a:p>
          <a:p>
            <a:pPr algn="l" marL="0" indent="0" lvl="0">
              <a:lnSpc>
                <a:spcPts val="3112"/>
              </a:lnSpc>
            </a:pPr>
            <a:r>
              <a:rPr lang="en-US" sz="2572" spc="2">
                <a:solidFill>
                  <a:srgbClr val="ECEADF"/>
                </a:solidFill>
                <a:latin typeface="Playfair Display"/>
                <a:ea typeface="Playfair Display"/>
                <a:cs typeface="Playfair Display"/>
                <a:sym typeface="Playfair Display"/>
              </a:rPr>
              <a:t>If we accept the takeaways from this fragment we would say that: all sensory evidence is unreliable and that only reason gives truth. The deeper issue is that Parmenides assumes the existence of thinking and knowledge itself. It presents illogical to reject experience completely, because our concepts of being, thinking &amp; logic seem to come from experience. Rejecting experience risks undermining the basis of reason itself. Therefore, there is a philosophical problem presented: can pure reason operate without any empirical input? </a:t>
            </a:r>
          </a:p>
        </p:txBody>
      </p:sp>
      <p:grpSp>
        <p:nvGrpSpPr>
          <p:cNvPr name="Group 14" id="14"/>
          <p:cNvGrpSpPr/>
          <p:nvPr/>
        </p:nvGrpSpPr>
        <p:grpSpPr>
          <a:xfrm rot="0">
            <a:off x="-561945" y="9540695"/>
            <a:ext cx="18992789" cy="874355"/>
            <a:chOff x="0" y="0"/>
            <a:chExt cx="25323719" cy="1165807"/>
          </a:xfrm>
        </p:grpSpPr>
        <p:sp>
          <p:nvSpPr>
            <p:cNvPr name="Freeform 15" id="15"/>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2">
                <a:extLst>
                  <a:ext uri="{96DAC541-7B7A-43D3-8B79-37D633B846F1}">
                    <asvg:svgBlip xmlns:asvg="http://schemas.microsoft.com/office/drawing/2016/SVG/main" r:embed="rId3"/>
                  </a:ext>
                </a:extLst>
              </a:blip>
              <a:stretch>
                <a:fillRect l="-1374" t="0" r="-1201" b="0"/>
              </a:stretch>
            </a:blipFill>
          </p:spPr>
        </p:sp>
        <p:sp>
          <p:nvSpPr>
            <p:cNvPr name="Freeform 16" id="16"/>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2">
                <a:extLst>
                  <a:ext uri="{96DAC541-7B7A-43D3-8B79-37D633B846F1}">
                    <asvg:svgBlip xmlns:asvg="http://schemas.microsoft.com/office/drawing/2016/SVG/main" r:embed="rId3"/>
                  </a:ext>
                </a:extLst>
              </a:blip>
              <a:stretch>
                <a:fillRect l="-278440" t="0" r="-62704" b="-4279"/>
              </a:stretch>
            </a:blipFill>
          </p:spPr>
        </p:sp>
      </p:grpSp>
      <p:grpSp>
        <p:nvGrpSpPr>
          <p:cNvPr name="Group 17" id="17"/>
          <p:cNvGrpSpPr/>
          <p:nvPr/>
        </p:nvGrpSpPr>
        <p:grpSpPr>
          <a:xfrm rot="0">
            <a:off x="24722" y="-133185"/>
            <a:ext cx="18992789" cy="874355"/>
            <a:chOff x="0" y="0"/>
            <a:chExt cx="25323719" cy="1165807"/>
          </a:xfrm>
        </p:grpSpPr>
        <p:sp>
          <p:nvSpPr>
            <p:cNvPr name="Freeform 18" id="18"/>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2">
                <a:extLst>
                  <a:ext uri="{96DAC541-7B7A-43D3-8B79-37D633B846F1}">
                    <asvg:svgBlip xmlns:asvg="http://schemas.microsoft.com/office/drawing/2016/SVG/main" r:embed="rId3"/>
                  </a:ext>
                </a:extLst>
              </a:blip>
              <a:stretch>
                <a:fillRect l="-1374" t="0" r="-1201" b="0"/>
              </a:stretch>
            </a:blipFill>
          </p:spPr>
        </p:sp>
        <p:sp>
          <p:nvSpPr>
            <p:cNvPr name="Freeform 19" id="19"/>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2">
                <a:extLst>
                  <a:ext uri="{96DAC541-7B7A-43D3-8B79-37D633B846F1}">
                    <asvg:svgBlip xmlns:asvg="http://schemas.microsoft.com/office/drawing/2016/SVG/main" r:embed="rId3"/>
                  </a:ext>
                </a:extLst>
              </a:blip>
              <a:stretch>
                <a:fillRect l="-278440" t="0" r="-62704" b="-4279"/>
              </a:stretch>
            </a:blipFill>
          </p:spPr>
        </p:sp>
      </p:grpSp>
      <p:sp>
        <p:nvSpPr>
          <p:cNvPr name="TextBox 20" id="20"/>
          <p:cNvSpPr txBox="true"/>
          <p:nvPr/>
        </p:nvSpPr>
        <p:spPr>
          <a:xfrm rot="0">
            <a:off x="1028700" y="4870619"/>
            <a:ext cx="17259300" cy="3928237"/>
          </a:xfrm>
          <a:prstGeom prst="rect">
            <a:avLst/>
          </a:prstGeom>
        </p:spPr>
        <p:txBody>
          <a:bodyPr anchor="t" rtlCol="false" tIns="0" lIns="0" bIns="0" rIns="0">
            <a:spAutoFit/>
          </a:bodyPr>
          <a:lstStyle/>
          <a:p>
            <a:pPr algn="l">
              <a:lnSpc>
                <a:spcPts val="3457"/>
              </a:lnSpc>
              <a:spcBef>
                <a:spcPct val="0"/>
              </a:spcBef>
            </a:pPr>
            <a:r>
              <a:rPr lang="en-US" b="true" sz="2469" spc="138" u="sng">
                <a:solidFill>
                  <a:srgbClr val="ECEADF"/>
                </a:solidFill>
                <a:latin typeface="Playfair Display Bold"/>
                <a:ea typeface="Playfair Display Bold"/>
                <a:cs typeface="Playfair Display Bold"/>
                <a:sym typeface="Playfair Display Bold"/>
              </a:rPr>
              <a:t>CRITICISM &amp; APPRAISAL: </a:t>
            </a:r>
            <a:r>
              <a:rPr lang="en-US" b="true" sz="2469" spc="138" u="sng">
                <a:solidFill>
                  <a:srgbClr val="ECEADF"/>
                </a:solidFill>
                <a:latin typeface="Playfair Display Bold"/>
                <a:ea typeface="Playfair Display Bold"/>
                <a:cs typeface="Playfair Display Bold"/>
                <a:sym typeface="Playfair Display Bold"/>
              </a:rPr>
              <a:t>Philosophy as a Resistance to Habit:</a:t>
            </a:r>
          </a:p>
          <a:p>
            <a:pPr algn="l">
              <a:lnSpc>
                <a:spcPts val="3457"/>
              </a:lnSpc>
              <a:spcBef>
                <a:spcPct val="0"/>
              </a:spcBef>
            </a:pPr>
            <a:r>
              <a:rPr lang="en-US" sz="2469" spc="138">
                <a:solidFill>
                  <a:srgbClr val="ECEADF"/>
                </a:solidFill>
                <a:latin typeface="Playfair Display"/>
                <a:ea typeface="Playfair Display"/>
                <a:cs typeface="Playfair Display"/>
                <a:sym typeface="Playfair Display"/>
              </a:rPr>
              <a:t>Parmenides identifies “habit, born of much experience” as a danger. What most people treat as wisdom (gained experience) he treats as an obstacle. He shows that philosophy requires an active resistance to the accepted ways of thinking and speaking, evident when he spoke about “meaningless sound,” which suggests that ordinary language may conceal confusion rather than reveal truth. This anticipates later critiques of everyday thinking, such as Wittgenstein who had a similar idea that language can mislead us. The strength of this point is that it captures philosophy as a transformative activity, constantly challenging the accepted views. The risk however is elitism because if ordinary experience and language are so flawed, philosophy may be undermined as a discipline that seeks to understand humans.</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Freeform 2" id="2"/>
          <p:cNvSpPr/>
          <p:nvPr/>
        </p:nvSpPr>
        <p:spPr>
          <a:xfrm flipH="false" flipV="false" rot="0">
            <a:off x="2801497" y="62829"/>
            <a:ext cx="12685007" cy="9608893"/>
          </a:xfrm>
          <a:custGeom>
            <a:avLst/>
            <a:gdLst/>
            <a:ahLst/>
            <a:cxnLst/>
            <a:rect r="r" b="b" t="t" l="l"/>
            <a:pathLst>
              <a:path h="9608893" w="12685007">
                <a:moveTo>
                  <a:pt x="0" y="0"/>
                </a:moveTo>
                <a:lnTo>
                  <a:pt x="12685006" y="0"/>
                </a:lnTo>
                <a:lnTo>
                  <a:pt x="12685006" y="9608892"/>
                </a:lnTo>
                <a:lnTo>
                  <a:pt x="0" y="9608892"/>
                </a:lnTo>
                <a:lnTo>
                  <a:pt x="0" y="0"/>
                </a:lnTo>
                <a:close/>
              </a:path>
            </a:pathLst>
          </a:custGeom>
          <a:blipFill>
            <a:blip r:embed="rId2">
              <a:alphaModFix amt="50000"/>
            </a:blip>
            <a:stretch>
              <a:fillRect l="0" t="0" r="0" b="0"/>
            </a:stretch>
          </a:blipFill>
        </p:spPr>
      </p:sp>
      <p:sp>
        <p:nvSpPr>
          <p:cNvPr name="TextBox 3" id="3"/>
          <p:cNvSpPr txBox="true"/>
          <p:nvPr/>
        </p:nvSpPr>
        <p:spPr>
          <a:xfrm rot="0">
            <a:off x="2550131" y="5637783"/>
            <a:ext cx="12936372" cy="1189019"/>
          </a:xfrm>
          <a:prstGeom prst="rect">
            <a:avLst/>
          </a:prstGeom>
        </p:spPr>
        <p:txBody>
          <a:bodyPr anchor="t" rtlCol="false" tIns="0" lIns="0" bIns="0" rIns="0">
            <a:spAutoFit/>
          </a:bodyPr>
          <a:lstStyle/>
          <a:p>
            <a:pPr algn="ctr" marL="0" indent="0" lvl="0">
              <a:lnSpc>
                <a:spcPts val="9772"/>
              </a:lnSpc>
            </a:pPr>
            <a:r>
              <a:rPr lang="en-US" b="true" sz="6980" spc="390">
                <a:solidFill>
                  <a:srgbClr val="ECEADF"/>
                </a:solidFill>
                <a:latin typeface="Playfair Display Bold"/>
                <a:ea typeface="Playfair Display Bold"/>
                <a:cs typeface="Playfair Display Bold"/>
                <a:sym typeface="Playfair Display Bold"/>
              </a:rPr>
              <a:t> </a:t>
            </a:r>
            <a:r>
              <a:rPr lang="en-US" b="true" sz="6980" spc="390">
                <a:solidFill>
                  <a:srgbClr val="ECEADF"/>
                </a:solidFill>
                <a:latin typeface="Playfair Display Bold"/>
                <a:ea typeface="Playfair Display Bold"/>
                <a:cs typeface="Playfair Display Bold"/>
                <a:sym typeface="Playfair Display Bold"/>
              </a:rPr>
              <a:t>THANK YOU </a:t>
            </a:r>
          </a:p>
        </p:txBody>
      </p:sp>
      <p:sp>
        <p:nvSpPr>
          <p:cNvPr name="TextBox 4" id="4"/>
          <p:cNvSpPr txBox="true"/>
          <p:nvPr/>
        </p:nvSpPr>
        <p:spPr>
          <a:xfrm rot="0">
            <a:off x="2550131" y="6656104"/>
            <a:ext cx="12936372" cy="985393"/>
          </a:xfrm>
          <a:prstGeom prst="rect">
            <a:avLst/>
          </a:prstGeom>
        </p:spPr>
        <p:txBody>
          <a:bodyPr anchor="t" rtlCol="false" tIns="0" lIns="0" bIns="0" rIns="0">
            <a:spAutoFit/>
          </a:bodyPr>
          <a:lstStyle/>
          <a:p>
            <a:pPr algn="ctr" marL="0" indent="0" lvl="0">
              <a:lnSpc>
                <a:spcPts val="8094"/>
              </a:lnSpc>
            </a:pPr>
            <a:r>
              <a:rPr lang="en-US" b="true" sz="5781" spc="144">
                <a:solidFill>
                  <a:srgbClr val="ECEADF"/>
                </a:solidFill>
                <a:latin typeface="Playfair Display Bold"/>
                <a:ea typeface="Playfair Display Bold"/>
                <a:cs typeface="Playfair Display Bold"/>
                <a:sym typeface="Playfair Display Bold"/>
              </a:rPr>
              <a:t>for listening</a:t>
            </a:r>
          </a:p>
        </p:txBody>
      </p:sp>
      <p:grpSp>
        <p:nvGrpSpPr>
          <p:cNvPr name="Group 5" id="5"/>
          <p:cNvGrpSpPr/>
          <p:nvPr/>
        </p:nvGrpSpPr>
        <p:grpSpPr>
          <a:xfrm rot="0">
            <a:off x="-561945" y="9540695"/>
            <a:ext cx="18992789" cy="874355"/>
            <a:chOff x="0" y="0"/>
            <a:chExt cx="25323719" cy="1165807"/>
          </a:xfrm>
        </p:grpSpPr>
        <p:sp>
          <p:nvSpPr>
            <p:cNvPr name="Freeform 6" id="6"/>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3">
                <a:extLst>
                  <a:ext uri="{96DAC541-7B7A-43D3-8B79-37D633B846F1}">
                    <asvg:svgBlip xmlns:asvg="http://schemas.microsoft.com/office/drawing/2016/SVG/main" r:embed="rId4"/>
                  </a:ext>
                </a:extLst>
              </a:blip>
              <a:stretch>
                <a:fillRect l="-1374" t="0" r="-1201" b="0"/>
              </a:stretch>
            </a:blipFill>
          </p:spPr>
        </p:sp>
        <p:sp>
          <p:nvSpPr>
            <p:cNvPr name="Freeform 7" id="7"/>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3">
                <a:extLst>
                  <a:ext uri="{96DAC541-7B7A-43D3-8B79-37D633B846F1}">
                    <asvg:svgBlip xmlns:asvg="http://schemas.microsoft.com/office/drawing/2016/SVG/main" r:embed="rId4"/>
                  </a:ext>
                </a:extLst>
              </a:blip>
              <a:stretch>
                <a:fillRect l="-278440" t="0" r="-62704" b="-4279"/>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7CA6BD"/>
        </a:solidFill>
      </p:bgPr>
    </p:bg>
    <p:spTree>
      <p:nvGrpSpPr>
        <p:cNvPr id="1" name=""/>
        <p:cNvGrpSpPr/>
        <p:nvPr/>
      </p:nvGrpSpPr>
      <p:grpSpPr>
        <a:xfrm>
          <a:off x="0" y="0"/>
          <a:ext cx="0" cy="0"/>
          <a:chOff x="0" y="0"/>
          <a:chExt cx="0" cy="0"/>
        </a:xfrm>
      </p:grpSpPr>
      <p:sp>
        <p:nvSpPr>
          <p:cNvPr name="TextBox 2" id="2"/>
          <p:cNvSpPr txBox="true"/>
          <p:nvPr/>
        </p:nvSpPr>
        <p:spPr>
          <a:xfrm rot="0">
            <a:off x="299212" y="905120"/>
            <a:ext cx="7063520" cy="1101460"/>
          </a:xfrm>
          <a:prstGeom prst="rect">
            <a:avLst/>
          </a:prstGeom>
        </p:spPr>
        <p:txBody>
          <a:bodyPr anchor="t" rtlCol="false" tIns="0" lIns="0" bIns="0" rIns="0">
            <a:spAutoFit/>
          </a:bodyPr>
          <a:lstStyle/>
          <a:p>
            <a:pPr algn="ctr" marL="0" indent="0" lvl="0">
              <a:lnSpc>
                <a:spcPts val="9039"/>
              </a:lnSpc>
            </a:pPr>
            <a:r>
              <a:rPr lang="en-US" b="true" sz="6456" spc="361">
                <a:solidFill>
                  <a:srgbClr val="ECEADF"/>
                </a:solidFill>
                <a:latin typeface="Playfair Display Bold"/>
                <a:ea typeface="Playfair Display Bold"/>
                <a:cs typeface="Playfair Display Bold"/>
                <a:sym typeface="Playfair Display Bold"/>
              </a:rPr>
              <a:t>BIBLIOGRAPHY</a:t>
            </a:r>
          </a:p>
        </p:txBody>
      </p:sp>
      <p:grpSp>
        <p:nvGrpSpPr>
          <p:cNvPr name="Group 3" id="3"/>
          <p:cNvGrpSpPr/>
          <p:nvPr/>
        </p:nvGrpSpPr>
        <p:grpSpPr>
          <a:xfrm rot="0">
            <a:off x="-597109" y="-85725"/>
            <a:ext cx="18992789" cy="874355"/>
            <a:chOff x="0" y="0"/>
            <a:chExt cx="25323719" cy="1165807"/>
          </a:xfrm>
        </p:grpSpPr>
        <p:sp>
          <p:nvSpPr>
            <p:cNvPr name="Freeform 4" id="4"/>
            <p:cNvSpPr/>
            <p:nvPr/>
          </p:nvSpPr>
          <p:spPr>
            <a:xfrm flipH="false" flipV="false" rot="0">
              <a:off x="0" y="0"/>
              <a:ext cx="20664110" cy="1165807"/>
            </a:xfrm>
            <a:custGeom>
              <a:avLst/>
              <a:gdLst/>
              <a:ahLst/>
              <a:cxnLst/>
              <a:rect r="r" b="b" t="t" l="l"/>
              <a:pathLst>
                <a:path h="1165807" w="20664110">
                  <a:moveTo>
                    <a:pt x="0" y="0"/>
                  </a:moveTo>
                  <a:lnTo>
                    <a:pt x="20664110" y="0"/>
                  </a:lnTo>
                  <a:lnTo>
                    <a:pt x="20664110" y="1165807"/>
                  </a:lnTo>
                  <a:lnTo>
                    <a:pt x="0" y="1165807"/>
                  </a:lnTo>
                  <a:lnTo>
                    <a:pt x="0" y="0"/>
                  </a:lnTo>
                  <a:close/>
                </a:path>
              </a:pathLst>
            </a:custGeom>
            <a:blipFill>
              <a:blip r:embed="rId2">
                <a:extLst>
                  <a:ext uri="{96DAC541-7B7A-43D3-8B79-37D633B846F1}">
                    <asvg:svgBlip xmlns:asvg="http://schemas.microsoft.com/office/drawing/2016/SVG/main" r:embed="rId3"/>
                  </a:ext>
                </a:extLst>
              </a:blip>
              <a:stretch>
                <a:fillRect l="-1374" t="0" r="-1201" b="0"/>
              </a:stretch>
            </a:blipFill>
          </p:spPr>
        </p:sp>
        <p:sp>
          <p:nvSpPr>
            <p:cNvPr name="Freeform 5" id="5"/>
            <p:cNvSpPr/>
            <p:nvPr/>
          </p:nvSpPr>
          <p:spPr>
            <a:xfrm flipH="false" flipV="false" rot="0">
              <a:off x="20518837" y="0"/>
              <a:ext cx="4804882" cy="1117964"/>
            </a:xfrm>
            <a:custGeom>
              <a:avLst/>
              <a:gdLst/>
              <a:ahLst/>
              <a:cxnLst/>
              <a:rect r="r" b="b" t="t" l="l"/>
              <a:pathLst>
                <a:path h="1117964" w="4804882">
                  <a:moveTo>
                    <a:pt x="0" y="0"/>
                  </a:moveTo>
                  <a:lnTo>
                    <a:pt x="4804882" y="0"/>
                  </a:lnTo>
                  <a:lnTo>
                    <a:pt x="4804882" y="1117964"/>
                  </a:lnTo>
                  <a:lnTo>
                    <a:pt x="0" y="1117964"/>
                  </a:lnTo>
                  <a:lnTo>
                    <a:pt x="0" y="0"/>
                  </a:lnTo>
                  <a:close/>
                </a:path>
              </a:pathLst>
            </a:custGeom>
            <a:blipFill>
              <a:blip r:embed="rId2">
                <a:extLst>
                  <a:ext uri="{96DAC541-7B7A-43D3-8B79-37D633B846F1}">
                    <asvg:svgBlip xmlns:asvg="http://schemas.microsoft.com/office/drawing/2016/SVG/main" r:embed="rId3"/>
                  </a:ext>
                </a:extLst>
              </a:blip>
              <a:stretch>
                <a:fillRect l="-278440" t="0" r="-62704" b="-4279"/>
              </a:stretch>
            </a:blipFill>
          </p:spPr>
        </p:sp>
      </p:grpSp>
      <p:sp>
        <p:nvSpPr>
          <p:cNvPr name="TextBox 6" id="6"/>
          <p:cNvSpPr txBox="true"/>
          <p:nvPr/>
        </p:nvSpPr>
        <p:spPr>
          <a:xfrm rot="0">
            <a:off x="458158" y="2022567"/>
            <a:ext cx="17659211" cy="1254633"/>
          </a:xfrm>
          <a:prstGeom prst="rect">
            <a:avLst/>
          </a:prstGeom>
        </p:spPr>
        <p:txBody>
          <a:bodyPr anchor="t" rtlCol="false" tIns="0" lIns="0" bIns="0" rIns="0">
            <a:spAutoFit/>
          </a:bodyPr>
          <a:lstStyle/>
          <a:p>
            <a:pPr algn="l" marL="0" indent="0" lvl="0">
              <a:lnSpc>
                <a:spcPts val="2540"/>
              </a:lnSpc>
            </a:pPr>
            <a:r>
              <a:rPr lang="en-US" sz="2099" spc="2">
                <a:solidFill>
                  <a:srgbClr val="ECEADF"/>
                </a:solidFill>
                <a:latin typeface="Playfair Display"/>
                <a:ea typeface="Playfair Display"/>
                <a:cs typeface="Playfair Display"/>
                <a:sym typeface="Playfair Display"/>
              </a:rPr>
              <a:t>G.S Kirk, J.E Raven &amp; M. Schofield. (1983). </a:t>
            </a:r>
            <a:r>
              <a:rPr lang="en-US" sz="2099" i="true" spc="2">
                <a:solidFill>
                  <a:srgbClr val="ECEADF"/>
                </a:solidFill>
                <a:latin typeface="Playfair Display Italics"/>
                <a:ea typeface="Playfair Display Italics"/>
                <a:cs typeface="Playfair Display Italics"/>
                <a:sym typeface="Playfair Display Italics"/>
              </a:rPr>
              <a:t>'The Presocratic Philosophers',</a:t>
            </a:r>
            <a:r>
              <a:rPr lang="en-US" sz="2099" spc="2">
                <a:solidFill>
                  <a:srgbClr val="ECEADF"/>
                </a:solidFill>
                <a:latin typeface="Playfair Display"/>
                <a:ea typeface="Playfair Display"/>
                <a:cs typeface="Playfair Display"/>
                <a:sym typeface="Playfair Display"/>
              </a:rPr>
              <a:t> Chapter VI: </a:t>
            </a:r>
            <a:r>
              <a:rPr lang="en-US" sz="2099" i="true" spc="2">
                <a:solidFill>
                  <a:srgbClr val="ECEADF"/>
                </a:solidFill>
                <a:latin typeface="Playfair Display Italics"/>
                <a:ea typeface="Playfair Display Italics"/>
                <a:cs typeface="Playfair Display Italics"/>
                <a:sym typeface="Playfair Display Italics"/>
              </a:rPr>
              <a:t>'Heraclitus of Esphesus'.</a:t>
            </a:r>
            <a:r>
              <a:rPr lang="en-US" sz="2099" spc="2">
                <a:solidFill>
                  <a:srgbClr val="ECEADF"/>
                </a:solidFill>
                <a:latin typeface="Playfair Display"/>
                <a:ea typeface="Playfair Display"/>
                <a:cs typeface="Playfair Display"/>
                <a:sym typeface="Playfair Display"/>
              </a:rPr>
              <a:t><![CDATA[ (Cambridge University Press). Available at: https://books.google.co.uk/books?hl=en&lr=&id=kFpd86J8PLsC&oi=fnd&pg=PR9&dq=The+Presocratic+Philosophers+by+G.+S.+Kirk,+J.+E.+Raven,+and+M.+Schofield.&ots=e3u3EyZ_AL&sig=pULtRpGTa01P4fzc4gwsFBOJmog#v=onepage&q=eyes&f=false. ]]></a:t>
            </a:r>
          </a:p>
        </p:txBody>
      </p:sp>
      <p:sp>
        <p:nvSpPr>
          <p:cNvPr name="TextBox 7" id="7"/>
          <p:cNvSpPr txBox="true"/>
          <p:nvPr/>
        </p:nvSpPr>
        <p:spPr>
          <a:xfrm rot="0">
            <a:off x="458158" y="3495152"/>
            <a:ext cx="17659211" cy="727710"/>
          </a:xfrm>
          <a:prstGeom prst="rect">
            <a:avLst/>
          </a:prstGeom>
        </p:spPr>
        <p:txBody>
          <a:bodyPr anchor="t" rtlCol="false" tIns="0" lIns="0" bIns="0" rIns="0">
            <a:spAutoFit/>
          </a:bodyPr>
          <a:lstStyle/>
          <a:p>
            <a:pPr algn="l">
              <a:lnSpc>
                <a:spcPts val="2939"/>
              </a:lnSpc>
              <a:spcBef>
                <a:spcPct val="0"/>
              </a:spcBef>
            </a:pPr>
            <a:r>
              <a:rPr lang="en-US" sz="2099" spc="117">
                <a:solidFill>
                  <a:srgbClr val="ECEADF"/>
                </a:solidFill>
                <a:latin typeface="Playfair Display"/>
                <a:ea typeface="Playfair Display"/>
                <a:cs typeface="Playfair Display"/>
                <a:sym typeface="Playfair Display"/>
              </a:rPr>
              <a:t>Sjoerd van Hoorn (2021). </a:t>
            </a:r>
            <a:r>
              <a:rPr lang="en-US" sz="2099" i="true" spc="117">
                <a:solidFill>
                  <a:srgbClr val="ECEADF"/>
                </a:solidFill>
                <a:latin typeface="Playfair Display Italics"/>
                <a:ea typeface="Playfair Display Italics"/>
                <a:cs typeface="Playfair Display Italics"/>
                <a:sym typeface="Playfair Display Italics"/>
              </a:rPr>
              <a:t>'Everything Flows, or Does It? Heraclitus on Everything'. 'Philosophy, The Classical Tradition'.</a:t>
            </a:r>
            <a:r>
              <a:rPr lang="en-US" sz="2099" spc="117">
                <a:solidFill>
                  <a:srgbClr val="ECEADF"/>
                </a:solidFill>
                <a:latin typeface="Playfair Display"/>
                <a:ea typeface="Playfair Display"/>
                <a:cs typeface="Playfair Display"/>
                <a:sym typeface="Playfair Display"/>
              </a:rPr>
              <a:t> Antigone. Available at: </a:t>
            </a:r>
            <a:r>
              <a:rPr lang="en-US" sz="2099" spc="117" u="sng">
                <a:solidFill>
                  <a:srgbClr val="ECEADF"/>
                </a:solidFill>
                <a:latin typeface="Playfair Display"/>
                <a:ea typeface="Playfair Display"/>
                <a:cs typeface="Playfair Display"/>
                <a:sym typeface="Playfair Display"/>
                <a:hlinkClick r:id="rId4" tooltip="https://antigonejournal.com/2021/11/heraclitus-everything-flows/"/>
              </a:rPr>
              <a:t>https://antigonejournal.com/2021/11/heraclitus-everything-flows/</a:t>
            </a:r>
            <a:r>
              <a:rPr lang="en-US" sz="2099" spc="117">
                <a:solidFill>
                  <a:srgbClr val="ECEADF"/>
                </a:solidFill>
                <a:latin typeface="Playfair Display"/>
                <a:ea typeface="Playfair Display"/>
                <a:cs typeface="Playfair Display"/>
                <a:sym typeface="Playfair Display"/>
              </a:rPr>
              <a:t>.</a:t>
            </a:r>
          </a:p>
        </p:txBody>
      </p:sp>
      <p:sp>
        <p:nvSpPr>
          <p:cNvPr name="TextBox 8" id="8"/>
          <p:cNvSpPr txBox="true"/>
          <p:nvPr/>
        </p:nvSpPr>
        <p:spPr>
          <a:xfrm rot="0">
            <a:off x="458158" y="4499087"/>
            <a:ext cx="17659211" cy="595503"/>
          </a:xfrm>
          <a:prstGeom prst="rect">
            <a:avLst/>
          </a:prstGeom>
        </p:spPr>
        <p:txBody>
          <a:bodyPr anchor="t" rtlCol="false" tIns="0" lIns="0" bIns="0" rIns="0">
            <a:spAutoFit/>
          </a:bodyPr>
          <a:lstStyle/>
          <a:p>
            <a:pPr algn="l">
              <a:lnSpc>
                <a:spcPts val="2330"/>
              </a:lnSpc>
              <a:spcBef>
                <a:spcPct val="0"/>
              </a:spcBef>
            </a:pPr>
            <a:r>
              <a:rPr lang="en-US" sz="2099" spc="54">
                <a:solidFill>
                  <a:srgbClr val="ECEADF"/>
                </a:solidFill>
                <a:latin typeface="Playfair Display"/>
                <a:ea typeface="Playfair Display"/>
                <a:cs typeface="Playfair Display"/>
                <a:sym typeface="Playfair Display"/>
              </a:rPr>
              <a:t>G.W.T, Patrick. (1889). </a:t>
            </a:r>
            <a:r>
              <a:rPr lang="en-US" sz="2099" i="true" spc="54">
                <a:solidFill>
                  <a:srgbClr val="ECEADF"/>
                </a:solidFill>
                <a:latin typeface="Playfair Display Italics"/>
                <a:ea typeface="Playfair Display Italics"/>
                <a:cs typeface="Playfair Display Italics"/>
                <a:sym typeface="Playfair Display Italics"/>
              </a:rPr>
              <a:t>‘</a:t>
            </a:r>
            <a:r>
              <a:rPr lang="en-US" sz="2099" i="true" spc="54">
                <a:solidFill>
                  <a:srgbClr val="ECEADF"/>
                </a:solidFill>
                <a:latin typeface="Playfair Display Italics"/>
                <a:ea typeface="Playfair Display Italics"/>
                <a:cs typeface="Playfair Display Italics"/>
                <a:sym typeface="Playfair Display Italics"/>
              </a:rPr>
              <a:t>Heraclitus of Ephesus, 5th century BCE’.</a:t>
            </a:r>
            <a:r>
              <a:rPr lang="en-US" sz="2099" spc="54">
                <a:solidFill>
                  <a:srgbClr val="ECEADF"/>
                </a:solidFill>
                <a:latin typeface="Playfair Display"/>
                <a:ea typeface="Playfair Display"/>
                <a:cs typeface="Playfair Display"/>
                <a:sym typeface="Playfair Display"/>
              </a:rPr>
              <a:t> Accessed from, Imler, H. (2019). </a:t>
            </a:r>
            <a:r>
              <a:rPr lang="en-US" sz="2099" i="true" spc="54">
                <a:solidFill>
                  <a:srgbClr val="ECEADF"/>
                </a:solidFill>
                <a:latin typeface="Playfair Display Italics"/>
                <a:ea typeface="Playfair Display Italics"/>
                <a:cs typeface="Playfair Display Italics"/>
                <a:sym typeface="Playfair Display Italics"/>
              </a:rPr>
              <a:t>'Sapienta – Section 55: Heraclitus'.</a:t>
            </a:r>
            <a:r>
              <a:rPr lang="en-US" sz="2099" spc="54">
                <a:solidFill>
                  <a:srgbClr val="ECEADF"/>
                </a:solidFill>
                <a:latin typeface="Playfair Display"/>
                <a:ea typeface="Playfair Display"/>
                <a:cs typeface="Playfair Display"/>
                <a:sym typeface="Playfair Display"/>
              </a:rPr>
              <a:t> Pressbooks. Available at: </a:t>
            </a:r>
            <a:r>
              <a:rPr lang="en-US" sz="2099" spc="54" u="sng">
                <a:solidFill>
                  <a:srgbClr val="ECEADF"/>
                </a:solidFill>
                <a:latin typeface="Playfair Display"/>
                <a:ea typeface="Playfair Display"/>
                <a:cs typeface="Playfair Display"/>
                <a:sym typeface="Playfair Display"/>
                <a:hlinkClick r:id="rId5" tooltip="https://pressbooks.pub/sapientia/chapter/heraclitus-fragments/"/>
              </a:rPr>
              <a:t>https://pressbooks.pub/sapientia/chapter/heraclitus-fragments/</a:t>
            </a:r>
            <a:r>
              <a:rPr lang="en-US" sz="2099" spc="54">
                <a:solidFill>
                  <a:srgbClr val="ECEADF"/>
                </a:solidFill>
                <a:latin typeface="Playfair Display"/>
                <a:ea typeface="Playfair Display"/>
                <a:cs typeface="Playfair Display"/>
                <a:sym typeface="Playfair Display"/>
              </a:rPr>
              <a:t>.  </a:t>
            </a:r>
          </a:p>
        </p:txBody>
      </p:sp>
      <p:sp>
        <p:nvSpPr>
          <p:cNvPr name="TextBox 9" id="9"/>
          <p:cNvSpPr txBox="true"/>
          <p:nvPr/>
        </p:nvSpPr>
        <p:spPr>
          <a:xfrm rot="0">
            <a:off x="458158" y="5370815"/>
            <a:ext cx="16960437" cy="300228"/>
          </a:xfrm>
          <a:prstGeom prst="rect">
            <a:avLst/>
          </a:prstGeom>
        </p:spPr>
        <p:txBody>
          <a:bodyPr anchor="t" rtlCol="false" tIns="0" lIns="0" bIns="0" rIns="0">
            <a:spAutoFit/>
          </a:bodyPr>
          <a:lstStyle/>
          <a:p>
            <a:pPr algn="ctr">
              <a:lnSpc>
                <a:spcPts val="2330"/>
              </a:lnSpc>
              <a:spcBef>
                <a:spcPct val="0"/>
              </a:spcBef>
            </a:pPr>
            <a:r>
              <a:rPr lang="en-US" sz="2099" spc="54">
                <a:solidFill>
                  <a:srgbClr val="ECEADF"/>
                </a:solidFill>
                <a:latin typeface="Playfair Display"/>
                <a:ea typeface="Playfair Display"/>
                <a:cs typeface="Playfair Display"/>
                <a:sym typeface="Playfair Display"/>
              </a:rPr>
              <a:t>DeLong, J. (2012). </a:t>
            </a:r>
            <a:r>
              <a:rPr lang="en-US" sz="2099" i="true" spc="54">
                <a:solidFill>
                  <a:srgbClr val="ECEADF"/>
                </a:solidFill>
                <a:latin typeface="Playfair Display Italics"/>
                <a:ea typeface="Playfair Display Italics"/>
                <a:cs typeface="Playfair Display Italics"/>
                <a:sym typeface="Playfair Display Italics"/>
              </a:rPr>
              <a:t>‘Parmenides.’ </a:t>
            </a:r>
            <a:r>
              <a:rPr lang="en-US" sz="2099" spc="54">
                <a:solidFill>
                  <a:srgbClr val="ECEADF"/>
                </a:solidFill>
                <a:latin typeface="Playfair Display"/>
                <a:ea typeface="Playfair Display"/>
                <a:cs typeface="Playfair Display"/>
                <a:sym typeface="Playfair Display"/>
              </a:rPr>
              <a:t>Internet Encyclopedia of Philosophy. Available at: utm.edu. Available at: https://iep.utm.edu/parmenid/.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DAHIQ36QO4M</dc:identifier>
  <dcterms:modified xsi:type="dcterms:W3CDTF">2011-08-01T06:04:30Z</dcterms:modified>
  <cp:revision>1</cp:revision>
  <dc:title>Ancient Philosophy Presentation</dc:title>
</cp:coreProperties>
</file>