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52"/>
  </p:notesMasterIdLst>
  <p:handoutMasterIdLst>
    <p:handoutMasterId r:id="rId53"/>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4" r:id="rId49"/>
    <p:sldId id="303" r:id="rId50"/>
    <p:sldId id="305"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2" d="100"/>
          <a:sy n="82" d="100"/>
        </p:scale>
        <p:origin x="72" y="326"/>
      </p:cViewPr>
      <p:guideLst/>
    </p:cSldViewPr>
  </p:slideViewPr>
  <p:notesTextViewPr>
    <p:cViewPr>
      <p:scale>
        <a:sx n="3" d="2"/>
        <a:sy n="3" d="2"/>
      </p:scale>
      <p:origin x="0" y="0"/>
    </p:cViewPr>
  </p:notesTextViewPr>
  <p:notesViewPr>
    <p:cSldViewPr snapToGrid="0">
      <p:cViewPr varScale="1">
        <p:scale>
          <a:sx n="76" d="100"/>
          <a:sy n="76" d="100"/>
        </p:scale>
        <p:origin x="168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D2DDA-69D8-473F-A583-B6774B31A77B}" type="datetimeFigureOut">
              <a:rPr lang="en-US"/>
              <a:t>2/21/2018</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92CCB-FF08-4D29-8DA3-E1FD86044808}" type="slidenum">
              <a:rPr/>
              <a:t>‹#›</a:t>
            </a:fld>
            <a:endParaRPr/>
          </a:p>
        </p:txBody>
      </p:sp>
    </p:spTree>
    <p:extLst>
      <p:ext uri="{BB962C8B-B14F-4D97-AF65-F5344CB8AC3E}">
        <p14:creationId xmlns:p14="http://schemas.microsoft.com/office/powerpoint/2010/main" val="16621533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1F6DFB-6833-46E4-B515-70E0D9178056}" type="datetimeFigureOut">
              <a:rPr lang="en-US"/>
              <a:t>2/21/2018</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8706C7-F2C3-48B6-8A22-C484D800B5D4}" type="slidenum">
              <a:rPr/>
              <a:t>‹#›</a:t>
            </a:fld>
            <a:endParaRPr/>
          </a:p>
        </p:txBody>
      </p:sp>
    </p:spTree>
    <p:extLst>
      <p:ext uri="{BB962C8B-B14F-4D97-AF65-F5344CB8AC3E}">
        <p14:creationId xmlns:p14="http://schemas.microsoft.com/office/powerpoint/2010/main" val="599506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3"/>
          <p:cNvGrpSpPr/>
          <p:nvPr/>
        </p:nvGrpSpPr>
        <p:grpSpPr>
          <a:xfrm>
            <a:off x="-2" y="295863"/>
            <a:ext cx="12188827" cy="6323264"/>
            <a:chOff x="-2" y="295863"/>
            <a:chExt cx="12188827" cy="6323264"/>
          </a:xfrm>
        </p:grpSpPr>
        <p:sp>
          <p:nvSpPr>
            <p:cNvPr id="33" name="Rectangle 32"/>
            <p:cNvSpPr/>
            <p:nvPr/>
          </p:nvSpPr>
          <p:spPr>
            <a:xfrm>
              <a:off x="-1" y="1905000"/>
              <a:ext cx="12188826" cy="3200400"/>
            </a:xfrm>
            <a:prstGeom prst="rect">
              <a:avLst/>
            </a:prstGeom>
            <a:gradFill flip="none" rotWithShape="1">
              <a:gsLst>
                <a:gs pos="100000">
                  <a:schemeClr val="accent1">
                    <a:alpha val="50000"/>
                  </a:schemeClr>
                </a:gs>
                <a:gs pos="0">
                  <a:schemeClr val="accent1">
                    <a:lumMod val="60000"/>
                    <a:lumOff val="40000"/>
                    <a:alpha val="5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sp>
          <p:nvSpPr>
            <p:cNvPr id="34" name="Rectangle 33"/>
            <p:cNvSpPr/>
            <p:nvPr/>
          </p:nvSpPr>
          <p:spPr>
            <a:xfrm>
              <a:off x="-2" y="1795132"/>
              <a:ext cx="12188826" cy="73152"/>
            </a:xfrm>
            <a:prstGeom prst="rect">
              <a:avLst/>
            </a:prstGeom>
            <a:gradFill flip="none" rotWithShape="1">
              <a:gsLst>
                <a:gs pos="100000">
                  <a:schemeClr val="accent1">
                    <a:alpha val="80000"/>
                  </a:schemeClr>
                </a:gs>
                <a:gs pos="0">
                  <a:schemeClr val="accent1">
                    <a:lumMod val="60000"/>
                    <a:lumOff val="40000"/>
                    <a:alpha val="8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sp>
          <p:nvSpPr>
            <p:cNvPr id="35" name="Rectangle 34"/>
            <p:cNvSpPr/>
            <p:nvPr/>
          </p:nvSpPr>
          <p:spPr>
            <a:xfrm>
              <a:off x="-2" y="5142116"/>
              <a:ext cx="12188826" cy="73152"/>
            </a:xfrm>
            <a:prstGeom prst="rect">
              <a:avLst/>
            </a:prstGeom>
            <a:gradFill flip="none" rotWithShape="1">
              <a:gsLst>
                <a:gs pos="100000">
                  <a:schemeClr val="accent1">
                    <a:alpha val="80000"/>
                  </a:schemeClr>
                </a:gs>
                <a:gs pos="0">
                  <a:schemeClr val="accent1">
                    <a:lumMod val="60000"/>
                    <a:lumOff val="40000"/>
                    <a:alpha val="8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sp>
          <p:nvSpPr>
            <p:cNvPr id="36" name="Oval 2"/>
            <p:cNvSpPr>
              <a:spLocks noChangeArrowheads="1"/>
            </p:cNvSpPr>
            <p:nvPr/>
          </p:nvSpPr>
          <p:spPr bwMode="grayWhite">
            <a:xfrm>
              <a:off x="534293" y="5791419"/>
              <a:ext cx="716336" cy="739723"/>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7" name="Oval 3"/>
            <p:cNvSpPr>
              <a:spLocks noChangeArrowheads="1"/>
            </p:cNvSpPr>
            <p:nvPr/>
          </p:nvSpPr>
          <p:spPr bwMode="grayWhite">
            <a:xfrm>
              <a:off x="696482" y="5958903"/>
              <a:ext cx="106437" cy="109912"/>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38" name="Oval 5"/>
            <p:cNvSpPr>
              <a:spLocks noChangeArrowheads="1"/>
            </p:cNvSpPr>
            <p:nvPr/>
          </p:nvSpPr>
          <p:spPr bwMode="grayWhite">
            <a:xfrm>
              <a:off x="213400" y="5778215"/>
              <a:ext cx="310863" cy="321012"/>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9" name="Oval 6"/>
            <p:cNvSpPr>
              <a:spLocks noChangeArrowheads="1"/>
            </p:cNvSpPr>
            <p:nvPr/>
          </p:nvSpPr>
          <p:spPr bwMode="grayWhite">
            <a:xfrm>
              <a:off x="284358" y="5851489"/>
              <a:ext cx="40547" cy="41871"/>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40" name="Oval 8"/>
            <p:cNvSpPr>
              <a:spLocks noChangeArrowheads="1"/>
            </p:cNvSpPr>
            <p:nvPr/>
          </p:nvSpPr>
          <p:spPr bwMode="grayWhite">
            <a:xfrm>
              <a:off x="10486137" y="5404864"/>
              <a:ext cx="473052" cy="488496"/>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1" name="Oval 9"/>
            <p:cNvSpPr>
              <a:spLocks noChangeArrowheads="1"/>
            </p:cNvSpPr>
            <p:nvPr/>
          </p:nvSpPr>
          <p:spPr bwMode="grayWhite">
            <a:xfrm>
              <a:off x="10594263" y="5516520"/>
              <a:ext cx="65889" cy="68041"/>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42" name="Oval 11"/>
            <p:cNvSpPr>
              <a:spLocks noChangeArrowheads="1"/>
            </p:cNvSpPr>
            <p:nvPr/>
          </p:nvSpPr>
          <p:spPr bwMode="grayWhite">
            <a:xfrm>
              <a:off x="6575012" y="6214373"/>
              <a:ext cx="391957" cy="404754"/>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3" name="Oval 12"/>
            <p:cNvSpPr>
              <a:spLocks noChangeArrowheads="1"/>
            </p:cNvSpPr>
            <p:nvPr/>
          </p:nvSpPr>
          <p:spPr bwMode="grayWhite">
            <a:xfrm>
              <a:off x="6664554" y="6306838"/>
              <a:ext cx="54063" cy="55828"/>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44" name="Oval 14"/>
            <p:cNvSpPr>
              <a:spLocks noChangeArrowheads="1"/>
            </p:cNvSpPr>
            <p:nvPr/>
          </p:nvSpPr>
          <p:spPr bwMode="grayWhite">
            <a:xfrm>
              <a:off x="3520863" y="5733822"/>
              <a:ext cx="391957" cy="404754"/>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5" name="Oval 15"/>
            <p:cNvSpPr>
              <a:spLocks noChangeArrowheads="1"/>
            </p:cNvSpPr>
            <p:nvPr/>
          </p:nvSpPr>
          <p:spPr bwMode="grayWhite">
            <a:xfrm>
              <a:off x="3610405" y="5826287"/>
              <a:ext cx="54063" cy="55828"/>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46" name="Oval 17"/>
            <p:cNvSpPr>
              <a:spLocks noChangeArrowheads="1"/>
            </p:cNvSpPr>
            <p:nvPr/>
          </p:nvSpPr>
          <p:spPr bwMode="grayWhite">
            <a:xfrm>
              <a:off x="5845161" y="295863"/>
              <a:ext cx="716336" cy="739723"/>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7" name="Oval 18"/>
            <p:cNvSpPr>
              <a:spLocks noChangeArrowheads="1"/>
            </p:cNvSpPr>
            <p:nvPr/>
          </p:nvSpPr>
          <p:spPr bwMode="grayWhite">
            <a:xfrm>
              <a:off x="6007350" y="463347"/>
              <a:ext cx="106437" cy="109912"/>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48" name="Oval 20"/>
            <p:cNvSpPr>
              <a:spLocks noChangeArrowheads="1"/>
            </p:cNvSpPr>
            <p:nvPr/>
          </p:nvSpPr>
          <p:spPr bwMode="grayWhite">
            <a:xfrm>
              <a:off x="5439688" y="630832"/>
              <a:ext cx="391957" cy="404754"/>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9" name="Oval 21"/>
            <p:cNvSpPr>
              <a:spLocks noChangeArrowheads="1"/>
            </p:cNvSpPr>
            <p:nvPr/>
          </p:nvSpPr>
          <p:spPr bwMode="grayWhite">
            <a:xfrm>
              <a:off x="5529230" y="723297"/>
              <a:ext cx="54063" cy="55828"/>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50" name="Oval 23"/>
            <p:cNvSpPr>
              <a:spLocks noChangeArrowheads="1"/>
            </p:cNvSpPr>
            <p:nvPr/>
          </p:nvSpPr>
          <p:spPr bwMode="grayWhite">
            <a:xfrm>
              <a:off x="6575012" y="295863"/>
              <a:ext cx="391957" cy="404754"/>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1" name="Oval 24"/>
            <p:cNvSpPr>
              <a:spLocks noChangeArrowheads="1"/>
            </p:cNvSpPr>
            <p:nvPr/>
          </p:nvSpPr>
          <p:spPr bwMode="grayWhite">
            <a:xfrm>
              <a:off x="6664554" y="388328"/>
              <a:ext cx="54063" cy="55828"/>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52" name="Oval 26"/>
            <p:cNvSpPr>
              <a:spLocks noChangeArrowheads="1"/>
            </p:cNvSpPr>
            <p:nvPr/>
          </p:nvSpPr>
          <p:spPr bwMode="grayWhite">
            <a:xfrm>
              <a:off x="11218217" y="589639"/>
              <a:ext cx="554146" cy="572239"/>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3" name="Oval 27"/>
            <p:cNvSpPr>
              <a:spLocks noChangeArrowheads="1"/>
            </p:cNvSpPr>
            <p:nvPr/>
          </p:nvSpPr>
          <p:spPr bwMode="grayWhite">
            <a:xfrm>
              <a:off x="11344927" y="720486"/>
              <a:ext cx="79405" cy="81998"/>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54" name="Oval 29"/>
            <p:cNvSpPr>
              <a:spLocks noChangeArrowheads="1"/>
            </p:cNvSpPr>
            <p:nvPr/>
          </p:nvSpPr>
          <p:spPr bwMode="grayWhite">
            <a:xfrm>
              <a:off x="11312827" y="1372978"/>
              <a:ext cx="229768" cy="237270"/>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5" name="Oval 30"/>
            <p:cNvSpPr>
              <a:spLocks noChangeArrowheads="1"/>
            </p:cNvSpPr>
            <p:nvPr/>
          </p:nvSpPr>
          <p:spPr bwMode="grayWhite">
            <a:xfrm>
              <a:off x="11366890" y="1428806"/>
              <a:ext cx="27032" cy="27914"/>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56" name="Oval 32"/>
            <p:cNvSpPr>
              <a:spLocks noChangeArrowheads="1"/>
            </p:cNvSpPr>
            <p:nvPr/>
          </p:nvSpPr>
          <p:spPr bwMode="grayWhite">
            <a:xfrm>
              <a:off x="1303864" y="669938"/>
              <a:ext cx="554146" cy="572239"/>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7" name="Oval 33"/>
            <p:cNvSpPr>
              <a:spLocks noChangeArrowheads="1"/>
            </p:cNvSpPr>
            <p:nvPr/>
          </p:nvSpPr>
          <p:spPr bwMode="grayWhite">
            <a:xfrm>
              <a:off x="1428885" y="799041"/>
              <a:ext cx="81095" cy="83742"/>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sp>
          <p:nvSpPr>
            <p:cNvPr id="58" name="Oval 35"/>
            <p:cNvSpPr>
              <a:spLocks noChangeArrowheads="1"/>
            </p:cNvSpPr>
            <p:nvPr/>
          </p:nvSpPr>
          <p:spPr bwMode="grayWhite">
            <a:xfrm>
              <a:off x="1871526" y="837422"/>
              <a:ext cx="391957" cy="404754"/>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9" name="Oval 36"/>
            <p:cNvSpPr>
              <a:spLocks noChangeArrowheads="1"/>
            </p:cNvSpPr>
            <p:nvPr/>
          </p:nvSpPr>
          <p:spPr bwMode="grayWhite">
            <a:xfrm>
              <a:off x="1961068" y="929887"/>
              <a:ext cx="54063" cy="55828"/>
            </a:xfrm>
            <a:prstGeom prst="ellipse">
              <a:avLst/>
            </a:prstGeom>
            <a:solidFill>
              <a:schemeClr val="accent1">
                <a:lumMod val="60000"/>
                <a:lumOff val="40000"/>
              </a:schemeClr>
            </a:solidFill>
            <a:ln w="12700">
              <a:noFill/>
              <a:round/>
              <a:headEnd/>
              <a:tailEnd/>
            </a:ln>
            <a:effectLst/>
            <a:extLst/>
          </p:spPr>
          <p:txBody>
            <a:bodyPr wrap="none" anchor="ctr"/>
            <a:lstStyle/>
            <a:p>
              <a:endParaRPr lang="en-US"/>
            </a:p>
          </p:txBody>
        </p:sp>
      </p:grpSp>
      <p:sp>
        <p:nvSpPr>
          <p:cNvPr id="2" name="Title 1"/>
          <p:cNvSpPr>
            <a:spLocks noGrp="1"/>
          </p:cNvSpPr>
          <p:nvPr>
            <p:ph type="ctrTitle"/>
          </p:nvPr>
        </p:nvSpPr>
        <p:spPr>
          <a:xfrm>
            <a:off x="1295400" y="2079812"/>
            <a:ext cx="9601200" cy="1724092"/>
          </a:xfrm>
        </p:spPr>
        <p:txBody>
          <a:bodyPr anchor="b"/>
          <a:lstStyle>
            <a:lvl1pPr algn="ctr">
              <a:defRPr sz="5400">
                <a:solidFill>
                  <a:schemeClr val="tx2"/>
                </a:solidFill>
              </a:defRPr>
            </a:lvl1pPr>
          </a:lstStyle>
          <a:p>
            <a:r>
              <a:rPr lang="en-US" smtClean="0"/>
              <a:t>Click to edit Master title style</a:t>
            </a:r>
            <a:endParaRPr/>
          </a:p>
        </p:txBody>
      </p:sp>
      <p:sp>
        <p:nvSpPr>
          <p:cNvPr id="3" name="Subtitle 2"/>
          <p:cNvSpPr>
            <a:spLocks noGrp="1"/>
          </p:cNvSpPr>
          <p:nvPr>
            <p:ph type="subTitle" idx="1"/>
          </p:nvPr>
        </p:nvSpPr>
        <p:spPr>
          <a:xfrm>
            <a:off x="1295400" y="3959352"/>
            <a:ext cx="9601200" cy="914400"/>
          </a:xfrm>
        </p:spPr>
        <p:txBody>
          <a:bodyPr>
            <a:normAutofit/>
          </a:bodyPr>
          <a:lstStyle>
            <a:lvl1pPr marL="0" indent="0" algn="ctr">
              <a:spcBef>
                <a:spcPts val="0"/>
              </a:spcBef>
              <a:buNone/>
              <a:defRPr sz="2000">
                <a:solidFill>
                  <a:schemeClr val="tx2"/>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A2E223D7-2A27-4B34-A31C-02090805ABAC}" type="datetime1">
              <a:rPr lang="en-US" smtClean="0"/>
              <a:t>2/21/2018</a:t>
            </a:fld>
            <a:endParaRPr lang="en-US"/>
          </a:p>
        </p:txBody>
      </p:sp>
      <p:sp>
        <p:nvSpPr>
          <p:cNvPr id="7" name="Slide Number Placeholder 6"/>
          <p:cNvSpPr>
            <a:spLocks noGrp="1"/>
          </p:cNvSpPr>
          <p:nvPr>
            <p:ph type="sldNum" sz="quarter" idx="12"/>
          </p:nvPr>
        </p:nvSpPr>
        <p:spPr/>
        <p:txBody>
          <a:bodyPr/>
          <a:lstStyle/>
          <a:p>
            <a:fld id="{FC749032-2A07-4AE8-BA90-74324CAE0C87}" type="slidenum">
              <a:rPr lang="en-US" smtClean="0"/>
              <a:pPr/>
              <a:t>‹#›</a:t>
            </a:fld>
            <a:endParaRPr lang="en-US"/>
          </a:p>
        </p:txBody>
      </p:sp>
    </p:spTree>
    <p:extLst>
      <p:ext uri="{BB962C8B-B14F-4D97-AF65-F5344CB8AC3E}">
        <p14:creationId xmlns:p14="http://schemas.microsoft.com/office/powerpoint/2010/main" val="3808914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9EFC7548-FD58-4384-A951-C87160C229EB}" type="datetime1">
              <a:rPr lang="en-US" smtClean="0"/>
              <a:t>2/21/2018</a:t>
            </a:fld>
            <a:endParaRPr lang="en-US"/>
          </a:p>
        </p:txBody>
      </p:sp>
      <p:sp>
        <p:nvSpPr>
          <p:cNvPr id="6" name="Slide Number Placeholder 5"/>
          <p:cNvSpPr>
            <a:spLocks noGrp="1"/>
          </p:cNvSpPr>
          <p:nvPr>
            <p:ph type="sldNum" sz="quarter" idx="12"/>
          </p:nvPr>
        </p:nvSpPr>
        <p:spPr/>
        <p:txBody>
          <a:bodyPr/>
          <a:lstStyle/>
          <a:p>
            <a:fld id="{FC749032-2A07-4AE8-BA90-74324CAE0C87}" type="slidenum">
              <a:rPr lang="en-US" smtClean="0"/>
              <a:t>‹#›</a:t>
            </a:fld>
            <a:endParaRPr lang="en-US"/>
          </a:p>
        </p:txBody>
      </p:sp>
    </p:spTree>
    <p:extLst>
      <p:ext uri="{BB962C8B-B14F-4D97-AF65-F5344CB8AC3E}">
        <p14:creationId xmlns:p14="http://schemas.microsoft.com/office/powerpoint/2010/main" val="3419496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0" y="2130552"/>
            <a:ext cx="9601200" cy="2359152"/>
          </a:xfrm>
        </p:spPr>
        <p:txBody>
          <a:bodyPr anchor="b">
            <a:normAutofit/>
          </a:bodyPr>
          <a:lstStyle>
            <a:lvl1pPr algn="ctr">
              <a:defRPr sz="5400" b="1"/>
            </a:lvl1pPr>
          </a:lstStyle>
          <a:p>
            <a:r>
              <a:rPr lang="en-US" smtClean="0"/>
              <a:t>Click to edit Master title style</a:t>
            </a:r>
            <a:endParaRPr/>
          </a:p>
        </p:txBody>
      </p:sp>
      <p:sp>
        <p:nvSpPr>
          <p:cNvPr id="3" name="Text Placeholder 2"/>
          <p:cNvSpPr>
            <a:spLocks noGrp="1"/>
          </p:cNvSpPr>
          <p:nvPr>
            <p:ph type="body" idx="1"/>
          </p:nvPr>
        </p:nvSpPr>
        <p:spPr>
          <a:xfrm>
            <a:off x="1295400" y="4572000"/>
            <a:ext cx="9601200" cy="841248"/>
          </a:xfrm>
        </p:spPr>
        <p:txBody>
          <a:bodyPr anchor="t"/>
          <a:lstStyle>
            <a:lvl1pPr marL="0" indent="0" algn="ctr">
              <a:spcBef>
                <a:spcPts val="0"/>
              </a:spcBef>
              <a:buNone/>
              <a:defRPr sz="20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C6E13194-3577-4D3C-A927-FE879CBA54D5}" type="datetime1">
              <a:rPr lang="en-US" smtClean="0"/>
              <a:t>2/21/2018</a:t>
            </a:fld>
            <a:endParaRPr lang="en-US"/>
          </a:p>
        </p:txBody>
      </p:sp>
      <p:sp>
        <p:nvSpPr>
          <p:cNvPr id="6" name="Slide Number Placeholder 5"/>
          <p:cNvSpPr>
            <a:spLocks noGrp="1"/>
          </p:cNvSpPr>
          <p:nvPr>
            <p:ph type="sldNum" sz="quarter" idx="12"/>
          </p:nvPr>
        </p:nvSpPr>
        <p:spPr/>
        <p:txBody>
          <a:bodyPr/>
          <a:lstStyle/>
          <a:p>
            <a:fld id="{FC749032-2A07-4AE8-BA90-74324CAE0C87}" type="slidenum">
              <a:rPr lang="en-US" smtClean="0"/>
              <a:t>‹#›</a:t>
            </a:fld>
            <a:endParaRPr lang="en-US"/>
          </a:p>
        </p:txBody>
      </p:sp>
    </p:spTree>
    <p:extLst>
      <p:ext uri="{BB962C8B-B14F-4D97-AF65-F5344CB8AC3E}">
        <p14:creationId xmlns:p14="http://schemas.microsoft.com/office/powerpoint/2010/main" val="4190801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hasCustomPrompt="1"/>
          </p:nvPr>
        </p:nvSpPr>
        <p:spPr>
          <a:xfrm>
            <a:off x="1341120" y="1901952"/>
            <a:ext cx="4572000" cy="4123944"/>
          </a:xfrm>
        </p:spPr>
        <p:txBody>
          <a:bodyPr vert="horz" lIns="91440" tIns="45720" rIns="91440" bIns="45720" rtlCol="0">
            <a:normAutofit/>
          </a:bodyPr>
          <a:lstStyle>
            <a:lvl1pPr>
              <a:defRPr lang="en-US" smtClean="0"/>
            </a:lvl1pPr>
            <a:lvl2pPr>
              <a:defRPr lang="en-US" smtClean="0"/>
            </a:lvl2pPr>
            <a:lvl3pPr>
              <a:defRPr lang="en-US" smtClean="0"/>
            </a:lvl3pPr>
            <a:lvl4pPr>
              <a:defRPr lang="en-US" smtClean="0"/>
            </a:lvl4pPr>
            <a:lvl5pPr>
              <a:defRPr/>
            </a:lvl5pPr>
            <a:lvl6pPr>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we</a:t>
            </a:r>
          </a:p>
          <a:p>
            <a:pPr lvl="5"/>
            <a:endParaRPr dirty="0"/>
          </a:p>
        </p:txBody>
      </p:sp>
      <p:sp>
        <p:nvSpPr>
          <p:cNvPr id="4" name="Content Placeholder 3"/>
          <p:cNvSpPr>
            <a:spLocks noGrp="1"/>
          </p:cNvSpPr>
          <p:nvPr>
            <p:ph sz="half" idx="2"/>
          </p:nvPr>
        </p:nvSpPr>
        <p:spPr>
          <a:xfrm>
            <a:off x="627888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5B9DC53B-D6DF-4D88-8598-DAA646F1ABC6}" type="datetime1">
              <a:rPr lang="en-US" smtClean="0"/>
              <a:t>2/21/2018</a:t>
            </a:fld>
            <a:endParaRPr lang="en-US"/>
          </a:p>
        </p:txBody>
      </p:sp>
      <p:sp>
        <p:nvSpPr>
          <p:cNvPr id="7" name="Slide Number Placeholder 6"/>
          <p:cNvSpPr>
            <a:spLocks noGrp="1"/>
          </p:cNvSpPr>
          <p:nvPr>
            <p:ph type="sldNum" sz="quarter" idx="12"/>
          </p:nvPr>
        </p:nvSpPr>
        <p:spPr/>
        <p:txBody>
          <a:bodyPr/>
          <a:lstStyle/>
          <a:p>
            <a:fld id="{FC749032-2A07-4AE8-BA90-74324CAE0C87}" type="slidenum">
              <a:rPr lang="en-US" smtClean="0"/>
              <a:t>‹#›</a:t>
            </a:fld>
            <a:endParaRPr lang="en-US"/>
          </a:p>
        </p:txBody>
      </p:sp>
    </p:spTree>
    <p:extLst>
      <p:ext uri="{BB962C8B-B14F-4D97-AF65-F5344CB8AC3E}">
        <p14:creationId xmlns:p14="http://schemas.microsoft.com/office/powerpoint/2010/main" val="3479210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41120" y="466344"/>
            <a:ext cx="9509760" cy="1234440"/>
          </a:xfrm>
        </p:spPr>
        <p:txBody>
          <a:bodyPr/>
          <a:lstStyle/>
          <a:p>
            <a:r>
              <a:rPr lang="en-US" smtClean="0"/>
              <a:t>Click to edit Master title style</a:t>
            </a:r>
            <a:endParaRPr/>
          </a:p>
        </p:txBody>
      </p:sp>
      <p:sp>
        <p:nvSpPr>
          <p:cNvPr id="3" name="Text Placeholder 2"/>
          <p:cNvSpPr>
            <a:spLocks noGrp="1"/>
          </p:cNvSpPr>
          <p:nvPr>
            <p:ph type="body" idx="1"/>
          </p:nvPr>
        </p:nvSpPr>
        <p:spPr>
          <a:xfrm>
            <a:off x="1341120" y="1837464"/>
            <a:ext cx="4572000" cy="766588"/>
          </a:xfrm>
        </p:spPr>
        <p:txBody>
          <a:bodyPr anchor="ctr">
            <a:normAutofit/>
          </a:bodyPr>
          <a:lstStyle>
            <a:lvl1pPr marL="0" indent="0">
              <a:spcBef>
                <a:spcPts val="0"/>
              </a:spcBef>
              <a:buNone/>
              <a:defRPr sz="22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4112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278880" y="1837464"/>
            <a:ext cx="4572000" cy="766588"/>
          </a:xfrm>
        </p:spPr>
        <p:txBody>
          <a:bodyPr anchor="ctr">
            <a:normAutofit/>
          </a:bodyPr>
          <a:lstStyle>
            <a:lvl1pPr marL="0" indent="0">
              <a:spcBef>
                <a:spcPts val="0"/>
              </a:spcBef>
              <a:buNone/>
              <a:defRPr sz="22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7888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06F13985-7297-49C2-8AF7-445853E5DC92}" type="datetime1">
              <a:rPr lang="en-US" smtClean="0"/>
              <a:t>2/21/2018</a:t>
            </a:fld>
            <a:endParaRPr lang="en-US"/>
          </a:p>
        </p:txBody>
      </p:sp>
      <p:sp>
        <p:nvSpPr>
          <p:cNvPr id="9" name="Slide Number Placeholder 8"/>
          <p:cNvSpPr>
            <a:spLocks noGrp="1"/>
          </p:cNvSpPr>
          <p:nvPr>
            <p:ph type="sldNum" sz="quarter" idx="12"/>
          </p:nvPr>
        </p:nvSpPr>
        <p:spPr/>
        <p:txBody>
          <a:bodyPr/>
          <a:lstStyle/>
          <a:p>
            <a:fld id="{FC749032-2A07-4AE8-BA90-74324CAE0C87}" type="slidenum">
              <a:rPr lang="en-US" smtClean="0"/>
              <a:t>‹#›</a:t>
            </a:fld>
            <a:endParaRPr lang="en-US"/>
          </a:p>
        </p:txBody>
      </p:sp>
    </p:spTree>
    <p:extLst>
      <p:ext uri="{BB962C8B-B14F-4D97-AF65-F5344CB8AC3E}">
        <p14:creationId xmlns:p14="http://schemas.microsoft.com/office/powerpoint/2010/main" val="1526009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E3A7CB2E-E929-49CA-BA6D-3C562126F566}" type="datetime1">
              <a:rPr lang="en-US" smtClean="0"/>
              <a:t>2/21/2018</a:t>
            </a:fld>
            <a:endParaRPr lang="en-US"/>
          </a:p>
        </p:txBody>
      </p:sp>
      <p:sp>
        <p:nvSpPr>
          <p:cNvPr id="5" name="Slide Number Placeholder 4"/>
          <p:cNvSpPr>
            <a:spLocks noGrp="1"/>
          </p:cNvSpPr>
          <p:nvPr>
            <p:ph type="sldNum" sz="quarter" idx="12"/>
          </p:nvPr>
        </p:nvSpPr>
        <p:spPr/>
        <p:txBody>
          <a:bodyPr/>
          <a:lstStyle/>
          <a:p>
            <a:fld id="{FC749032-2A07-4AE8-BA90-74324CAE0C87}" type="slidenum">
              <a:rPr lang="en-US" smtClean="0"/>
              <a:t>‹#›</a:t>
            </a:fld>
            <a:endParaRPr lang="en-US"/>
          </a:p>
        </p:txBody>
      </p:sp>
    </p:spTree>
    <p:extLst>
      <p:ext uri="{BB962C8B-B14F-4D97-AF65-F5344CB8AC3E}">
        <p14:creationId xmlns:p14="http://schemas.microsoft.com/office/powerpoint/2010/main" val="460836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p:cNvGrpSpPr/>
          <p:nvPr/>
        </p:nvGrpSpPr>
        <p:grpSpPr>
          <a:xfrm flipV="1">
            <a:off x="1585" y="0"/>
            <a:ext cx="12188827" cy="377952"/>
            <a:chOff x="-1" y="6480048"/>
            <a:chExt cx="12188827" cy="377952"/>
          </a:xfrm>
        </p:grpSpPr>
        <p:sp>
          <p:nvSpPr>
            <p:cNvPr id="6" name="Rectangle 5"/>
            <p:cNvSpPr/>
            <p:nvPr/>
          </p:nvSpPr>
          <p:spPr>
            <a:xfrm>
              <a:off x="0" y="6583680"/>
              <a:ext cx="12188826" cy="274320"/>
            </a:xfrm>
            <a:prstGeom prst="rect">
              <a:avLst/>
            </a:prstGeom>
            <a:gradFill flip="none" rotWithShape="1">
              <a:gsLst>
                <a:gs pos="100000">
                  <a:schemeClr val="accent1">
                    <a:alpha val="50000"/>
                  </a:schemeClr>
                </a:gs>
                <a:gs pos="0">
                  <a:schemeClr val="accent1">
                    <a:lumMod val="60000"/>
                    <a:lumOff val="40000"/>
                    <a:alpha val="5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sp>
          <p:nvSpPr>
            <p:cNvPr id="7" name="Rectangle 6"/>
            <p:cNvSpPr/>
            <p:nvPr/>
          </p:nvSpPr>
          <p:spPr>
            <a:xfrm>
              <a:off x="-1" y="6480048"/>
              <a:ext cx="12188826" cy="73152"/>
            </a:xfrm>
            <a:prstGeom prst="rect">
              <a:avLst/>
            </a:prstGeom>
            <a:gradFill flip="none" rotWithShape="1">
              <a:gsLst>
                <a:gs pos="100000">
                  <a:schemeClr val="accent1">
                    <a:alpha val="80000"/>
                  </a:schemeClr>
                </a:gs>
                <a:gs pos="0">
                  <a:schemeClr val="accent1">
                    <a:lumMod val="60000"/>
                    <a:lumOff val="40000"/>
                    <a:alpha val="8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grpSp>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1927CFE0-ED18-4B5C-AA30-B675E1042721}" type="datetime1">
              <a:rPr lang="en-US" smtClean="0"/>
              <a:t>2/21/2018</a:t>
            </a:fld>
            <a:endParaRPr lang="en-US"/>
          </a:p>
        </p:txBody>
      </p:sp>
      <p:sp>
        <p:nvSpPr>
          <p:cNvPr id="4" name="Slide Number Placeholder 3"/>
          <p:cNvSpPr>
            <a:spLocks noGrp="1"/>
          </p:cNvSpPr>
          <p:nvPr>
            <p:ph type="sldNum" sz="quarter" idx="12"/>
          </p:nvPr>
        </p:nvSpPr>
        <p:spPr/>
        <p:txBody>
          <a:bodyPr/>
          <a:lstStyle/>
          <a:p>
            <a:fld id="{FC749032-2A07-4AE8-BA90-74324CAE0C87}" type="slidenum">
              <a:rPr lang="en-US" smtClean="0"/>
              <a:t>‹#›</a:t>
            </a:fld>
            <a:endParaRPr lang="en-US"/>
          </a:p>
        </p:txBody>
      </p:sp>
    </p:spTree>
    <p:extLst>
      <p:ext uri="{BB962C8B-B14F-4D97-AF65-F5344CB8AC3E}">
        <p14:creationId xmlns:p14="http://schemas.microsoft.com/office/powerpoint/2010/main" val="2206049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flipV="1">
            <a:off x="1585" y="0"/>
            <a:ext cx="12188827" cy="377952"/>
            <a:chOff x="-1" y="6480048"/>
            <a:chExt cx="12188827" cy="377952"/>
          </a:xfrm>
        </p:grpSpPr>
        <p:sp>
          <p:nvSpPr>
            <p:cNvPr id="9" name="Rectangle 8"/>
            <p:cNvSpPr/>
            <p:nvPr/>
          </p:nvSpPr>
          <p:spPr>
            <a:xfrm>
              <a:off x="0" y="6583680"/>
              <a:ext cx="12188826" cy="274320"/>
            </a:xfrm>
            <a:prstGeom prst="rect">
              <a:avLst/>
            </a:prstGeom>
            <a:gradFill flip="none" rotWithShape="1">
              <a:gsLst>
                <a:gs pos="100000">
                  <a:schemeClr val="accent1">
                    <a:alpha val="50000"/>
                  </a:schemeClr>
                </a:gs>
                <a:gs pos="0">
                  <a:schemeClr val="accent1">
                    <a:lumMod val="60000"/>
                    <a:lumOff val="40000"/>
                    <a:alpha val="5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sp>
          <p:nvSpPr>
            <p:cNvPr id="10" name="Rectangle 9"/>
            <p:cNvSpPr/>
            <p:nvPr/>
          </p:nvSpPr>
          <p:spPr>
            <a:xfrm>
              <a:off x="-1" y="6480048"/>
              <a:ext cx="12188826" cy="73152"/>
            </a:xfrm>
            <a:prstGeom prst="rect">
              <a:avLst/>
            </a:prstGeom>
            <a:gradFill flip="none" rotWithShape="1">
              <a:gsLst>
                <a:gs pos="100000">
                  <a:schemeClr val="accent1">
                    <a:alpha val="80000"/>
                  </a:schemeClr>
                </a:gs>
                <a:gs pos="0">
                  <a:schemeClr val="accent1">
                    <a:lumMod val="60000"/>
                    <a:lumOff val="40000"/>
                    <a:alpha val="8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grpSp>
      <p:sp>
        <p:nvSpPr>
          <p:cNvPr id="2" name="Title 1"/>
          <p:cNvSpPr>
            <a:spLocks noGrp="1"/>
          </p:cNvSpPr>
          <p:nvPr>
            <p:ph type="title"/>
          </p:nvPr>
        </p:nvSpPr>
        <p:spPr>
          <a:xfrm>
            <a:off x="7470648" y="2350008"/>
            <a:ext cx="4206240" cy="1993392"/>
          </a:xfrm>
        </p:spPr>
        <p:txBody>
          <a:bodyPr anchor="b">
            <a:normAutofit/>
          </a:bodyPr>
          <a:lstStyle>
            <a:lvl1pPr>
              <a:defRPr sz="3400" b="1"/>
            </a:lvl1pPr>
          </a:lstStyle>
          <a:p>
            <a:r>
              <a:rPr lang="en-US" smtClean="0"/>
              <a:t>Click to edit Master title style</a:t>
            </a:r>
            <a:endParaRPr/>
          </a:p>
        </p:txBody>
      </p:sp>
      <p:sp>
        <p:nvSpPr>
          <p:cNvPr id="3" name="Content Placeholder 2"/>
          <p:cNvSpPr>
            <a:spLocks noGrp="1"/>
          </p:cNvSpPr>
          <p:nvPr>
            <p:ph idx="1"/>
          </p:nvPr>
        </p:nvSpPr>
        <p:spPr>
          <a:xfrm>
            <a:off x="457200" y="758952"/>
            <a:ext cx="6629400" cy="533095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7470648" y="4361688"/>
            <a:ext cx="4206240" cy="1728216"/>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1E43BAAB-3A39-450E-9B38-6FB42E71A3AF}" type="datetime1">
              <a:rPr lang="en-US" smtClean="0"/>
              <a:t>2/21/2018</a:t>
            </a:fld>
            <a:endParaRPr lang="en-US"/>
          </a:p>
        </p:txBody>
      </p:sp>
      <p:sp>
        <p:nvSpPr>
          <p:cNvPr id="7" name="Slide Number Placeholder 6"/>
          <p:cNvSpPr>
            <a:spLocks noGrp="1"/>
          </p:cNvSpPr>
          <p:nvPr>
            <p:ph type="sldNum" sz="quarter" idx="12"/>
          </p:nvPr>
        </p:nvSpPr>
        <p:spPr/>
        <p:txBody>
          <a:bodyPr/>
          <a:lstStyle/>
          <a:p>
            <a:fld id="{FC749032-2A07-4AE8-BA90-74324CAE0C87}" type="slidenum">
              <a:rPr lang="en-US" smtClean="0"/>
              <a:t>‹#›</a:t>
            </a:fld>
            <a:endParaRPr lang="en-US"/>
          </a:p>
        </p:txBody>
      </p:sp>
    </p:spTree>
    <p:extLst>
      <p:ext uri="{BB962C8B-B14F-4D97-AF65-F5344CB8AC3E}">
        <p14:creationId xmlns:p14="http://schemas.microsoft.com/office/powerpoint/2010/main" val="1480565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flipV="1">
            <a:off x="1585" y="0"/>
            <a:ext cx="12188827" cy="377952"/>
            <a:chOff x="-1" y="6480048"/>
            <a:chExt cx="12188827" cy="377952"/>
          </a:xfrm>
        </p:grpSpPr>
        <p:sp>
          <p:nvSpPr>
            <p:cNvPr id="9" name="Rectangle 8"/>
            <p:cNvSpPr/>
            <p:nvPr/>
          </p:nvSpPr>
          <p:spPr>
            <a:xfrm>
              <a:off x="0" y="6583680"/>
              <a:ext cx="12188826" cy="274320"/>
            </a:xfrm>
            <a:prstGeom prst="rect">
              <a:avLst/>
            </a:prstGeom>
            <a:gradFill flip="none" rotWithShape="1">
              <a:gsLst>
                <a:gs pos="100000">
                  <a:schemeClr val="accent1">
                    <a:alpha val="50000"/>
                  </a:schemeClr>
                </a:gs>
                <a:gs pos="0">
                  <a:schemeClr val="accent1">
                    <a:lumMod val="60000"/>
                    <a:lumOff val="40000"/>
                    <a:alpha val="5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sp>
          <p:nvSpPr>
            <p:cNvPr id="10" name="Rectangle 9"/>
            <p:cNvSpPr/>
            <p:nvPr/>
          </p:nvSpPr>
          <p:spPr>
            <a:xfrm>
              <a:off x="-1" y="6480048"/>
              <a:ext cx="12188826" cy="73152"/>
            </a:xfrm>
            <a:prstGeom prst="rect">
              <a:avLst/>
            </a:prstGeom>
            <a:gradFill flip="none" rotWithShape="1">
              <a:gsLst>
                <a:gs pos="100000">
                  <a:schemeClr val="accent1">
                    <a:alpha val="80000"/>
                  </a:schemeClr>
                </a:gs>
                <a:gs pos="0">
                  <a:schemeClr val="accent1">
                    <a:lumMod val="60000"/>
                    <a:lumOff val="40000"/>
                    <a:alpha val="8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grpSp>
      <p:sp>
        <p:nvSpPr>
          <p:cNvPr id="2" name="Title 1"/>
          <p:cNvSpPr>
            <a:spLocks noGrp="1"/>
          </p:cNvSpPr>
          <p:nvPr>
            <p:ph type="title"/>
          </p:nvPr>
        </p:nvSpPr>
        <p:spPr>
          <a:xfrm>
            <a:off x="7470648" y="2350008"/>
            <a:ext cx="4206240" cy="1993392"/>
          </a:xfrm>
        </p:spPr>
        <p:txBody>
          <a:bodyPr anchor="b">
            <a:normAutofit/>
          </a:bodyPr>
          <a:lstStyle>
            <a:lvl1pPr>
              <a:defRPr sz="3400" b="1"/>
            </a:lvl1pPr>
          </a:lstStyle>
          <a:p>
            <a:r>
              <a:rPr lang="en-US" smtClean="0"/>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50811" y="506104"/>
            <a:ext cx="6858002" cy="5843016"/>
          </a:xfrm>
          <a:solidFill>
            <a:schemeClr val="accent1">
              <a:lumMod val="40000"/>
              <a:lumOff val="60000"/>
            </a:schemeClr>
          </a:solidFill>
        </p:spPr>
        <p:txBody>
          <a:bodyPr>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7470648" y="4361688"/>
            <a:ext cx="4206240" cy="1728216"/>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50EE0331-03F7-4310-9C27-C65B2378D791}" type="datetime1">
              <a:rPr lang="en-US" smtClean="0"/>
              <a:t>2/21/2018</a:t>
            </a:fld>
            <a:endParaRPr lang="en-US"/>
          </a:p>
        </p:txBody>
      </p:sp>
      <p:sp>
        <p:nvSpPr>
          <p:cNvPr id="7" name="Slide Number Placeholder 6"/>
          <p:cNvSpPr>
            <a:spLocks noGrp="1"/>
          </p:cNvSpPr>
          <p:nvPr>
            <p:ph type="sldNum" sz="quarter" idx="12"/>
          </p:nvPr>
        </p:nvSpPr>
        <p:spPr/>
        <p:txBody>
          <a:bodyPr/>
          <a:lstStyle/>
          <a:p>
            <a:fld id="{FC749032-2A07-4AE8-BA90-74324CAE0C87}" type="slidenum">
              <a:rPr lang="en-US" smtClean="0"/>
              <a:t>‹#›</a:t>
            </a:fld>
            <a:endParaRPr lang="en-US"/>
          </a:p>
        </p:txBody>
      </p:sp>
    </p:spTree>
    <p:extLst>
      <p:ext uri="{BB962C8B-B14F-4D97-AF65-F5344CB8AC3E}">
        <p14:creationId xmlns:p14="http://schemas.microsoft.com/office/powerpoint/2010/main" val="1009572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a:lvl7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0602F1F3-2254-4E04-B960-C1DB42B67330}" type="datetime1">
              <a:rPr lang="en-US" smtClean="0"/>
              <a:t>2/21/2018</a:t>
            </a:fld>
            <a:endParaRPr lang="en-US"/>
          </a:p>
        </p:txBody>
      </p:sp>
      <p:sp>
        <p:nvSpPr>
          <p:cNvPr id="6" name="Slide Number Placeholder 5"/>
          <p:cNvSpPr>
            <a:spLocks noGrp="1"/>
          </p:cNvSpPr>
          <p:nvPr>
            <p:ph type="sldNum" sz="quarter" idx="12"/>
          </p:nvPr>
        </p:nvSpPr>
        <p:spPr/>
        <p:txBody>
          <a:bodyPr/>
          <a:lstStyle/>
          <a:p>
            <a:fld id="{FC749032-2A07-4AE8-BA90-74324CAE0C87}" type="slidenum">
              <a:rPr lang="en-US" smtClean="0"/>
              <a:t>‹#›</a:t>
            </a:fld>
            <a:endParaRPr lang="en-US"/>
          </a:p>
        </p:txBody>
      </p:sp>
    </p:spTree>
    <p:extLst>
      <p:ext uri="{BB962C8B-B14F-4D97-AF65-F5344CB8AC3E}">
        <p14:creationId xmlns:p14="http://schemas.microsoft.com/office/powerpoint/2010/main" val="4044702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897562"/>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838200" y="274638"/>
            <a:ext cx="7734300" cy="58975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425D0DE7-A14C-48CB-AB8E-D3357522F5F2}" type="datetime1">
              <a:rPr lang="en-US" smtClean="0"/>
              <a:t>2/21/2018</a:t>
            </a:fld>
            <a:endParaRPr lang="en-US"/>
          </a:p>
        </p:txBody>
      </p:sp>
      <p:sp>
        <p:nvSpPr>
          <p:cNvPr id="6" name="Slide Number Placeholder 5"/>
          <p:cNvSpPr>
            <a:spLocks noGrp="1"/>
          </p:cNvSpPr>
          <p:nvPr>
            <p:ph type="sldNum" sz="quarter" idx="12"/>
          </p:nvPr>
        </p:nvSpPr>
        <p:spPr/>
        <p:txBody>
          <a:bodyPr/>
          <a:lstStyle/>
          <a:p>
            <a:fld id="{FC749032-2A07-4AE8-BA90-74324CAE0C87}" type="slidenum">
              <a:rPr lang="en-US" smtClean="0"/>
              <a:t>‹#›</a:t>
            </a:fld>
            <a:endParaRPr lang="en-US"/>
          </a:p>
        </p:txBody>
      </p:sp>
    </p:spTree>
    <p:extLst>
      <p:ext uri="{BB962C8B-B14F-4D97-AF65-F5344CB8AC3E}">
        <p14:creationId xmlns:p14="http://schemas.microsoft.com/office/powerpoint/2010/main" val="825529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Ref idx="1001">
        <a:schemeClr val="bg1"/>
      </p:bgRef>
    </p:bg>
    <p:spTree>
      <p:nvGrpSpPr>
        <p:cNvPr id="1" name=""/>
        <p:cNvGrpSpPr/>
        <p:nvPr/>
      </p:nvGrpSpPr>
      <p:grpSpPr>
        <a:xfrm>
          <a:off x="0" y="0"/>
          <a:ext cx="0" cy="0"/>
          <a:chOff x="0" y="0"/>
          <a:chExt cx="0" cy="0"/>
        </a:xfrm>
      </p:grpSpPr>
      <p:grpSp>
        <p:nvGrpSpPr>
          <p:cNvPr id="163" name="Group 162"/>
          <p:cNvGrpSpPr/>
          <p:nvPr/>
        </p:nvGrpSpPr>
        <p:grpSpPr>
          <a:xfrm>
            <a:off x="7873" y="-19258"/>
            <a:ext cx="12188953" cy="6869723"/>
            <a:chOff x="7873" y="-19258"/>
            <a:chExt cx="12188953" cy="6869723"/>
          </a:xfrm>
        </p:grpSpPr>
        <p:sp>
          <p:nvSpPr>
            <p:cNvPr id="10" name="Rectangle 9"/>
            <p:cNvSpPr/>
            <p:nvPr/>
          </p:nvSpPr>
          <p:spPr>
            <a:xfrm>
              <a:off x="7873" y="-19258"/>
              <a:ext cx="12188952" cy="6858000"/>
            </a:xfrm>
            <a:prstGeom prst="rect">
              <a:avLst/>
            </a:prstGeom>
            <a:gradFill>
              <a:gsLst>
                <a:gs pos="0">
                  <a:schemeClr val="accent1">
                    <a:lumMod val="20000"/>
                    <a:lumOff val="80000"/>
                  </a:schemeClr>
                </a:gs>
                <a:gs pos="74000">
                  <a:schemeClr val="accent1">
                    <a:lumMod val="40000"/>
                    <a:lumOff val="60000"/>
                  </a:schemeClr>
                </a:gs>
                <a:gs pos="100000">
                  <a:schemeClr val="accent1">
                    <a:lumMod val="60000"/>
                    <a:lumOff val="40000"/>
                  </a:schemeClr>
                </a:gs>
              </a:gsLst>
              <a:lin ang="5400000" scaled="1"/>
            </a:gradFill>
            <a:ln>
              <a:noFill/>
            </a:ln>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dirty="0"/>
            </a:p>
          </p:txBody>
        </p:sp>
        <p:grpSp>
          <p:nvGrpSpPr>
            <p:cNvPr id="9" name="Group 8"/>
            <p:cNvGrpSpPr/>
            <p:nvPr/>
          </p:nvGrpSpPr>
          <p:grpSpPr>
            <a:xfrm>
              <a:off x="7999" y="6472513"/>
              <a:ext cx="12188827" cy="377952"/>
              <a:chOff x="-1" y="6480048"/>
              <a:chExt cx="12188827" cy="377952"/>
            </a:xfrm>
          </p:grpSpPr>
          <p:sp>
            <p:nvSpPr>
              <p:cNvPr id="7" name="Rectangle 6"/>
              <p:cNvSpPr/>
              <p:nvPr/>
            </p:nvSpPr>
            <p:spPr>
              <a:xfrm>
                <a:off x="0" y="6583680"/>
                <a:ext cx="12188826" cy="274320"/>
              </a:xfrm>
              <a:prstGeom prst="rect">
                <a:avLst/>
              </a:prstGeom>
              <a:gradFill flip="none" rotWithShape="1">
                <a:gsLst>
                  <a:gs pos="100000">
                    <a:schemeClr val="accent1">
                      <a:alpha val="50000"/>
                    </a:schemeClr>
                  </a:gs>
                  <a:gs pos="0">
                    <a:schemeClr val="accent1">
                      <a:lumMod val="60000"/>
                      <a:lumOff val="40000"/>
                      <a:alpha val="5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sp>
            <p:nvSpPr>
              <p:cNvPr id="8" name="Rectangle 7"/>
              <p:cNvSpPr/>
              <p:nvPr/>
            </p:nvSpPr>
            <p:spPr>
              <a:xfrm>
                <a:off x="-1" y="6480048"/>
                <a:ext cx="12188826" cy="73152"/>
              </a:xfrm>
              <a:prstGeom prst="rect">
                <a:avLst/>
              </a:prstGeom>
              <a:gradFill flip="none" rotWithShape="1">
                <a:gsLst>
                  <a:gs pos="100000">
                    <a:schemeClr val="accent1">
                      <a:alpha val="80000"/>
                    </a:schemeClr>
                  </a:gs>
                  <a:gs pos="0">
                    <a:schemeClr val="accent1">
                      <a:lumMod val="60000"/>
                      <a:lumOff val="40000"/>
                      <a:alpha val="8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lvl="0" algn="ctr"/>
                <a:endParaRPr/>
              </a:p>
            </p:txBody>
          </p:sp>
        </p:grpSp>
        <p:grpSp>
          <p:nvGrpSpPr>
            <p:cNvPr id="48" name="Group 47" hidden="1"/>
            <p:cNvGrpSpPr/>
            <p:nvPr/>
          </p:nvGrpSpPr>
          <p:grpSpPr>
            <a:xfrm>
              <a:off x="14350" y="-7605"/>
              <a:ext cx="11722100" cy="6536383"/>
              <a:chOff x="6350" y="6350"/>
              <a:chExt cx="11722100" cy="6536383"/>
            </a:xfrm>
          </p:grpSpPr>
          <p:grpSp>
            <p:nvGrpSpPr>
              <p:cNvPr id="11" name="Group 9"/>
              <p:cNvGrpSpPr>
                <a:grpSpLocks/>
              </p:cNvGrpSpPr>
              <p:nvPr/>
            </p:nvGrpSpPr>
            <p:grpSpPr bwMode="auto">
              <a:xfrm>
                <a:off x="6350" y="5340350"/>
                <a:ext cx="673100" cy="673100"/>
                <a:chOff x="4" y="3364"/>
                <a:chExt cx="424" cy="424"/>
              </a:xfrm>
            </p:grpSpPr>
            <p:sp>
              <p:nvSpPr>
                <p:cNvPr id="45" name="Oval 7"/>
                <p:cNvSpPr>
                  <a:spLocks noChangeArrowheads="1"/>
                </p:cNvSpPr>
                <p:nvPr/>
              </p:nvSpPr>
              <p:spPr bwMode="grayWhite">
                <a:xfrm>
                  <a:off x="4" y="3364"/>
                  <a:ext cx="424" cy="424"/>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6" name="Oval 8"/>
                <p:cNvSpPr>
                  <a:spLocks noChangeArrowheads="1"/>
                </p:cNvSpPr>
                <p:nvPr/>
              </p:nvSpPr>
              <p:spPr bwMode="grayWhite">
                <a:xfrm>
                  <a:off x="100" y="3460"/>
                  <a:ext cx="63" cy="63"/>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2" name="Group 12"/>
              <p:cNvGrpSpPr>
                <a:grpSpLocks/>
              </p:cNvGrpSpPr>
              <p:nvPr/>
            </p:nvGrpSpPr>
            <p:grpSpPr bwMode="auto">
              <a:xfrm>
                <a:off x="539750" y="5873750"/>
                <a:ext cx="292100" cy="292100"/>
                <a:chOff x="340" y="3700"/>
                <a:chExt cx="184" cy="184"/>
              </a:xfrm>
            </p:grpSpPr>
            <p:sp>
              <p:nvSpPr>
                <p:cNvPr id="43" name="Oval 10"/>
                <p:cNvSpPr>
                  <a:spLocks noChangeArrowheads="1"/>
                </p:cNvSpPr>
                <p:nvPr/>
              </p:nvSpPr>
              <p:spPr bwMode="grayWhite">
                <a:xfrm>
                  <a:off x="340" y="3700"/>
                  <a:ext cx="184" cy="184"/>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4" name="Oval 11"/>
                <p:cNvSpPr>
                  <a:spLocks noChangeArrowheads="1"/>
                </p:cNvSpPr>
                <p:nvPr/>
              </p:nvSpPr>
              <p:spPr bwMode="grayWhite">
                <a:xfrm>
                  <a:off x="382" y="3742"/>
                  <a:ext cx="24" cy="24"/>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3" name="Group 15"/>
              <p:cNvGrpSpPr>
                <a:grpSpLocks/>
              </p:cNvGrpSpPr>
              <p:nvPr/>
            </p:nvGrpSpPr>
            <p:grpSpPr bwMode="auto">
              <a:xfrm>
                <a:off x="131763" y="6038850"/>
                <a:ext cx="444500" cy="444500"/>
                <a:chOff x="83" y="3804"/>
                <a:chExt cx="280" cy="280"/>
              </a:xfrm>
            </p:grpSpPr>
            <p:sp>
              <p:nvSpPr>
                <p:cNvPr id="41" name="Oval 13"/>
                <p:cNvSpPr>
                  <a:spLocks noChangeArrowheads="1"/>
                </p:cNvSpPr>
                <p:nvPr/>
              </p:nvSpPr>
              <p:spPr bwMode="grayWhite">
                <a:xfrm>
                  <a:off x="83" y="3804"/>
                  <a:ext cx="280" cy="280"/>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2" name="Oval 14"/>
                <p:cNvSpPr>
                  <a:spLocks noChangeArrowheads="1"/>
                </p:cNvSpPr>
                <p:nvPr/>
              </p:nvSpPr>
              <p:spPr bwMode="grayWhite">
                <a:xfrm>
                  <a:off x="147" y="3868"/>
                  <a:ext cx="39" cy="39"/>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4" name="Group 18"/>
              <p:cNvGrpSpPr>
                <a:grpSpLocks/>
              </p:cNvGrpSpPr>
              <p:nvPr/>
            </p:nvGrpSpPr>
            <p:grpSpPr bwMode="auto">
              <a:xfrm>
                <a:off x="2476500" y="6174433"/>
                <a:ext cx="368300" cy="368300"/>
                <a:chOff x="1560" y="4076"/>
                <a:chExt cx="232" cy="232"/>
              </a:xfrm>
            </p:grpSpPr>
            <p:sp>
              <p:nvSpPr>
                <p:cNvPr id="39" name="Oval 16"/>
                <p:cNvSpPr>
                  <a:spLocks noChangeArrowheads="1"/>
                </p:cNvSpPr>
                <p:nvPr/>
              </p:nvSpPr>
              <p:spPr bwMode="grayWhite">
                <a:xfrm>
                  <a:off x="1560" y="4076"/>
                  <a:ext cx="232" cy="232"/>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40" name="Oval 17"/>
                <p:cNvSpPr>
                  <a:spLocks noChangeArrowheads="1"/>
                </p:cNvSpPr>
                <p:nvPr/>
              </p:nvSpPr>
              <p:spPr bwMode="grayWhite">
                <a:xfrm>
                  <a:off x="1613" y="4129"/>
                  <a:ext cx="32" cy="32"/>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5" name="Group 21"/>
              <p:cNvGrpSpPr>
                <a:grpSpLocks/>
              </p:cNvGrpSpPr>
              <p:nvPr/>
            </p:nvGrpSpPr>
            <p:grpSpPr bwMode="auto">
              <a:xfrm>
                <a:off x="6350" y="4425950"/>
                <a:ext cx="368300" cy="368300"/>
                <a:chOff x="4" y="2788"/>
                <a:chExt cx="232" cy="232"/>
              </a:xfrm>
            </p:grpSpPr>
            <p:sp>
              <p:nvSpPr>
                <p:cNvPr id="37" name="Oval 19"/>
                <p:cNvSpPr>
                  <a:spLocks noChangeArrowheads="1"/>
                </p:cNvSpPr>
                <p:nvPr/>
              </p:nvSpPr>
              <p:spPr bwMode="grayWhite">
                <a:xfrm>
                  <a:off x="4" y="2788"/>
                  <a:ext cx="232" cy="232"/>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8" name="Oval 20"/>
                <p:cNvSpPr>
                  <a:spLocks noChangeArrowheads="1"/>
                </p:cNvSpPr>
                <p:nvPr/>
              </p:nvSpPr>
              <p:spPr bwMode="grayWhite">
                <a:xfrm>
                  <a:off x="57" y="2841"/>
                  <a:ext cx="32" cy="32"/>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6" name="Group 24"/>
              <p:cNvGrpSpPr>
                <a:grpSpLocks/>
              </p:cNvGrpSpPr>
              <p:nvPr/>
            </p:nvGrpSpPr>
            <p:grpSpPr bwMode="auto">
              <a:xfrm>
                <a:off x="10674350" y="5808663"/>
                <a:ext cx="673100" cy="673100"/>
                <a:chOff x="4132" y="3844"/>
                <a:chExt cx="424" cy="424"/>
              </a:xfrm>
            </p:grpSpPr>
            <p:sp>
              <p:nvSpPr>
                <p:cNvPr id="35" name="Oval 22"/>
                <p:cNvSpPr>
                  <a:spLocks noChangeArrowheads="1"/>
                </p:cNvSpPr>
                <p:nvPr/>
              </p:nvSpPr>
              <p:spPr bwMode="grayWhite">
                <a:xfrm>
                  <a:off x="4132" y="3844"/>
                  <a:ext cx="424" cy="424"/>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6" name="Oval 23"/>
                <p:cNvSpPr>
                  <a:spLocks noChangeArrowheads="1"/>
                </p:cNvSpPr>
                <p:nvPr/>
              </p:nvSpPr>
              <p:spPr bwMode="grayWhite">
                <a:xfrm>
                  <a:off x="4228" y="3940"/>
                  <a:ext cx="63" cy="63"/>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7" name="Group 27"/>
              <p:cNvGrpSpPr>
                <a:grpSpLocks/>
              </p:cNvGrpSpPr>
              <p:nvPr/>
            </p:nvGrpSpPr>
            <p:grpSpPr bwMode="auto">
              <a:xfrm>
                <a:off x="10293350" y="6113463"/>
                <a:ext cx="368300" cy="368300"/>
                <a:chOff x="3892" y="4036"/>
                <a:chExt cx="232" cy="232"/>
              </a:xfrm>
            </p:grpSpPr>
            <p:sp>
              <p:nvSpPr>
                <p:cNvPr id="33" name="Oval 25"/>
                <p:cNvSpPr>
                  <a:spLocks noChangeArrowheads="1"/>
                </p:cNvSpPr>
                <p:nvPr/>
              </p:nvSpPr>
              <p:spPr bwMode="grayWhite">
                <a:xfrm>
                  <a:off x="3892" y="4036"/>
                  <a:ext cx="232" cy="232"/>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4" name="Oval 26"/>
                <p:cNvSpPr>
                  <a:spLocks noChangeArrowheads="1"/>
                </p:cNvSpPr>
                <p:nvPr/>
              </p:nvSpPr>
              <p:spPr bwMode="grayWhite">
                <a:xfrm>
                  <a:off x="3945" y="4089"/>
                  <a:ext cx="32" cy="32"/>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8" name="Group 30"/>
              <p:cNvGrpSpPr>
                <a:grpSpLocks/>
              </p:cNvGrpSpPr>
              <p:nvPr/>
            </p:nvGrpSpPr>
            <p:grpSpPr bwMode="auto">
              <a:xfrm>
                <a:off x="11360150" y="5808663"/>
                <a:ext cx="368300" cy="368300"/>
                <a:chOff x="4564" y="3844"/>
                <a:chExt cx="232" cy="232"/>
              </a:xfrm>
            </p:grpSpPr>
            <p:sp>
              <p:nvSpPr>
                <p:cNvPr id="31" name="Oval 28"/>
                <p:cNvSpPr>
                  <a:spLocks noChangeArrowheads="1"/>
                </p:cNvSpPr>
                <p:nvPr/>
              </p:nvSpPr>
              <p:spPr bwMode="grayWhite">
                <a:xfrm>
                  <a:off x="4564" y="3844"/>
                  <a:ext cx="232" cy="232"/>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2" name="Oval 29"/>
                <p:cNvSpPr>
                  <a:spLocks noChangeArrowheads="1"/>
                </p:cNvSpPr>
                <p:nvPr/>
              </p:nvSpPr>
              <p:spPr bwMode="grayWhite">
                <a:xfrm>
                  <a:off x="4617" y="3897"/>
                  <a:ext cx="32" cy="32"/>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9" name="Group 33"/>
              <p:cNvGrpSpPr>
                <a:grpSpLocks/>
              </p:cNvGrpSpPr>
              <p:nvPr/>
            </p:nvGrpSpPr>
            <p:grpSpPr bwMode="auto">
              <a:xfrm>
                <a:off x="11087100" y="1901952"/>
                <a:ext cx="520700" cy="520700"/>
                <a:chOff x="5420" y="1139"/>
                <a:chExt cx="328" cy="328"/>
              </a:xfrm>
            </p:grpSpPr>
            <p:sp>
              <p:nvSpPr>
                <p:cNvPr id="29" name="Oval 31"/>
                <p:cNvSpPr>
                  <a:spLocks noChangeArrowheads="1"/>
                </p:cNvSpPr>
                <p:nvPr/>
              </p:nvSpPr>
              <p:spPr bwMode="grayWhite">
                <a:xfrm>
                  <a:off x="5420" y="1139"/>
                  <a:ext cx="328" cy="328"/>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0" name="Oval 32"/>
                <p:cNvSpPr>
                  <a:spLocks noChangeArrowheads="1"/>
                </p:cNvSpPr>
                <p:nvPr/>
              </p:nvSpPr>
              <p:spPr bwMode="grayWhite">
                <a:xfrm>
                  <a:off x="5495" y="1214"/>
                  <a:ext cx="47" cy="47"/>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20" name="Group 36"/>
              <p:cNvGrpSpPr>
                <a:grpSpLocks/>
              </p:cNvGrpSpPr>
              <p:nvPr/>
            </p:nvGrpSpPr>
            <p:grpSpPr bwMode="auto">
              <a:xfrm>
                <a:off x="11176000" y="2614739"/>
                <a:ext cx="215900" cy="215900"/>
                <a:chOff x="5476" y="1588"/>
                <a:chExt cx="136" cy="136"/>
              </a:xfrm>
            </p:grpSpPr>
            <p:sp>
              <p:nvSpPr>
                <p:cNvPr id="27" name="Oval 34"/>
                <p:cNvSpPr>
                  <a:spLocks noChangeArrowheads="1"/>
                </p:cNvSpPr>
                <p:nvPr/>
              </p:nvSpPr>
              <p:spPr bwMode="grayWhite">
                <a:xfrm>
                  <a:off x="5476" y="1588"/>
                  <a:ext cx="136" cy="136"/>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8" name="Oval 35"/>
                <p:cNvSpPr>
                  <a:spLocks noChangeArrowheads="1"/>
                </p:cNvSpPr>
                <p:nvPr/>
              </p:nvSpPr>
              <p:spPr bwMode="grayWhite">
                <a:xfrm>
                  <a:off x="5508" y="1620"/>
                  <a:ext cx="16" cy="16"/>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21" name="Group 39"/>
              <p:cNvGrpSpPr>
                <a:grpSpLocks/>
              </p:cNvGrpSpPr>
              <p:nvPr/>
            </p:nvGrpSpPr>
            <p:grpSpPr bwMode="auto">
              <a:xfrm>
                <a:off x="1377950" y="6350"/>
                <a:ext cx="520700" cy="520700"/>
                <a:chOff x="868" y="4"/>
                <a:chExt cx="328" cy="328"/>
              </a:xfrm>
            </p:grpSpPr>
            <p:sp>
              <p:nvSpPr>
                <p:cNvPr id="25" name="Oval 37"/>
                <p:cNvSpPr>
                  <a:spLocks noChangeArrowheads="1"/>
                </p:cNvSpPr>
                <p:nvPr/>
              </p:nvSpPr>
              <p:spPr bwMode="grayWhite">
                <a:xfrm>
                  <a:off x="868" y="4"/>
                  <a:ext cx="328" cy="328"/>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6" name="Oval 38"/>
                <p:cNvSpPr>
                  <a:spLocks noChangeArrowheads="1"/>
                </p:cNvSpPr>
                <p:nvPr/>
              </p:nvSpPr>
              <p:spPr bwMode="grayWhite">
                <a:xfrm>
                  <a:off x="942" y="78"/>
                  <a:ext cx="48" cy="48"/>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22" name="Group 42"/>
              <p:cNvGrpSpPr>
                <a:grpSpLocks/>
              </p:cNvGrpSpPr>
              <p:nvPr/>
            </p:nvGrpSpPr>
            <p:grpSpPr bwMode="auto">
              <a:xfrm>
                <a:off x="1911350" y="158750"/>
                <a:ext cx="368300" cy="368300"/>
                <a:chOff x="1204" y="100"/>
                <a:chExt cx="232" cy="232"/>
              </a:xfrm>
            </p:grpSpPr>
            <p:sp>
              <p:nvSpPr>
                <p:cNvPr id="23" name="Oval 40"/>
                <p:cNvSpPr>
                  <a:spLocks noChangeArrowheads="1"/>
                </p:cNvSpPr>
                <p:nvPr/>
              </p:nvSpPr>
              <p:spPr bwMode="grayWhite">
                <a:xfrm>
                  <a:off x="1204" y="100"/>
                  <a:ext cx="232" cy="232"/>
                </a:xfrm>
                <a:prstGeom prst="ellipse">
                  <a:avLst/>
                </a:prstGeom>
                <a:noFill/>
                <a:ln w="12700">
                  <a:solidFill>
                    <a:schemeClr val="accent1">
                      <a:lumMod val="50000"/>
                    </a:schemeClr>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 name="Oval 41"/>
                <p:cNvSpPr>
                  <a:spLocks noChangeArrowheads="1"/>
                </p:cNvSpPr>
                <p:nvPr/>
              </p:nvSpPr>
              <p:spPr bwMode="grayWhite">
                <a:xfrm>
                  <a:off x="1257" y="153"/>
                  <a:ext cx="32" cy="32"/>
                </a:xfrm>
                <a:prstGeom prst="ellipse">
                  <a:avLst/>
                </a:prstGeom>
                <a:solidFill>
                  <a:schemeClr val="tx1"/>
                </a:solid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grpSp>
          <p:nvGrpSpPr>
            <p:cNvPr id="162" name="Group 161"/>
            <p:cNvGrpSpPr/>
            <p:nvPr/>
          </p:nvGrpSpPr>
          <p:grpSpPr>
            <a:xfrm>
              <a:off x="14350" y="-7605"/>
              <a:ext cx="11722100" cy="6536383"/>
              <a:chOff x="14350" y="-7605"/>
              <a:chExt cx="11722100" cy="6536383"/>
            </a:xfrm>
          </p:grpSpPr>
          <p:grpSp>
            <p:nvGrpSpPr>
              <p:cNvPr id="86" name="Group 85"/>
              <p:cNvGrpSpPr/>
              <p:nvPr/>
            </p:nvGrpSpPr>
            <p:grpSpPr>
              <a:xfrm>
                <a:off x="14350" y="5326395"/>
                <a:ext cx="673100" cy="673100"/>
                <a:chOff x="14350" y="5326395"/>
                <a:chExt cx="673100" cy="673100"/>
              </a:xfrm>
            </p:grpSpPr>
            <p:sp>
              <p:nvSpPr>
                <p:cNvPr id="83" name="Oval 7"/>
                <p:cNvSpPr>
                  <a:spLocks noChangeArrowheads="1"/>
                </p:cNvSpPr>
                <p:nvPr/>
              </p:nvSpPr>
              <p:spPr bwMode="grayWhite">
                <a:xfrm>
                  <a:off x="14350" y="5326395"/>
                  <a:ext cx="673100" cy="6731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4" name="Oval 8"/>
                <p:cNvSpPr>
                  <a:spLocks noChangeArrowheads="1"/>
                </p:cNvSpPr>
                <p:nvPr/>
              </p:nvSpPr>
              <p:spPr bwMode="grayWhite">
                <a:xfrm>
                  <a:off x="166750" y="5478795"/>
                  <a:ext cx="100013" cy="100013"/>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87" name="Group 86"/>
              <p:cNvGrpSpPr/>
              <p:nvPr/>
            </p:nvGrpSpPr>
            <p:grpSpPr>
              <a:xfrm>
                <a:off x="547750" y="5859795"/>
                <a:ext cx="292100" cy="292100"/>
                <a:chOff x="547750" y="5859795"/>
                <a:chExt cx="292100" cy="292100"/>
              </a:xfrm>
            </p:grpSpPr>
            <p:sp>
              <p:nvSpPr>
                <p:cNvPr id="81" name="Oval 10"/>
                <p:cNvSpPr>
                  <a:spLocks noChangeArrowheads="1"/>
                </p:cNvSpPr>
                <p:nvPr/>
              </p:nvSpPr>
              <p:spPr bwMode="grayWhite">
                <a:xfrm>
                  <a:off x="547750" y="5859795"/>
                  <a:ext cx="292100" cy="2921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2" name="Oval 11"/>
                <p:cNvSpPr>
                  <a:spLocks noChangeArrowheads="1"/>
                </p:cNvSpPr>
                <p:nvPr/>
              </p:nvSpPr>
              <p:spPr bwMode="grayWhite">
                <a:xfrm>
                  <a:off x="614425" y="5926470"/>
                  <a:ext cx="38100" cy="38100"/>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88" name="Group 87"/>
              <p:cNvGrpSpPr/>
              <p:nvPr/>
            </p:nvGrpSpPr>
            <p:grpSpPr>
              <a:xfrm>
                <a:off x="139763" y="6024895"/>
                <a:ext cx="444500" cy="444500"/>
                <a:chOff x="139763" y="6024895"/>
                <a:chExt cx="444500" cy="444500"/>
              </a:xfrm>
            </p:grpSpPr>
            <p:sp>
              <p:nvSpPr>
                <p:cNvPr id="79" name="Oval 13"/>
                <p:cNvSpPr>
                  <a:spLocks noChangeArrowheads="1"/>
                </p:cNvSpPr>
                <p:nvPr/>
              </p:nvSpPr>
              <p:spPr bwMode="grayWhite">
                <a:xfrm>
                  <a:off x="139763" y="6024895"/>
                  <a:ext cx="444500" cy="4445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80" name="Oval 14"/>
                <p:cNvSpPr>
                  <a:spLocks noChangeArrowheads="1"/>
                </p:cNvSpPr>
                <p:nvPr/>
              </p:nvSpPr>
              <p:spPr bwMode="grayWhite">
                <a:xfrm>
                  <a:off x="241363" y="6126495"/>
                  <a:ext cx="61913" cy="61913"/>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89" name="Group 88"/>
              <p:cNvGrpSpPr/>
              <p:nvPr/>
            </p:nvGrpSpPr>
            <p:grpSpPr>
              <a:xfrm>
                <a:off x="2484500" y="6160478"/>
                <a:ext cx="368300" cy="368300"/>
                <a:chOff x="2484500" y="6160478"/>
                <a:chExt cx="368300" cy="368300"/>
              </a:xfrm>
            </p:grpSpPr>
            <p:sp>
              <p:nvSpPr>
                <p:cNvPr id="77" name="Oval 16"/>
                <p:cNvSpPr>
                  <a:spLocks noChangeArrowheads="1"/>
                </p:cNvSpPr>
                <p:nvPr/>
              </p:nvSpPr>
              <p:spPr bwMode="grayWhite">
                <a:xfrm>
                  <a:off x="2484500" y="6160478"/>
                  <a:ext cx="368300" cy="3683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78" name="Oval 17"/>
                <p:cNvSpPr>
                  <a:spLocks noChangeArrowheads="1"/>
                </p:cNvSpPr>
                <p:nvPr/>
              </p:nvSpPr>
              <p:spPr bwMode="grayWhite">
                <a:xfrm>
                  <a:off x="2568638" y="6244616"/>
                  <a:ext cx="50800" cy="50800"/>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90" name="Group 89"/>
              <p:cNvGrpSpPr/>
              <p:nvPr/>
            </p:nvGrpSpPr>
            <p:grpSpPr>
              <a:xfrm>
                <a:off x="14350" y="4411995"/>
                <a:ext cx="368300" cy="368300"/>
                <a:chOff x="14350" y="4411995"/>
                <a:chExt cx="368300" cy="368300"/>
              </a:xfrm>
            </p:grpSpPr>
            <p:sp>
              <p:nvSpPr>
                <p:cNvPr id="75" name="Oval 19"/>
                <p:cNvSpPr>
                  <a:spLocks noChangeArrowheads="1"/>
                </p:cNvSpPr>
                <p:nvPr/>
              </p:nvSpPr>
              <p:spPr bwMode="grayWhite">
                <a:xfrm>
                  <a:off x="14350" y="4411995"/>
                  <a:ext cx="368300" cy="3683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76" name="Oval 20"/>
                <p:cNvSpPr>
                  <a:spLocks noChangeArrowheads="1"/>
                </p:cNvSpPr>
                <p:nvPr/>
              </p:nvSpPr>
              <p:spPr bwMode="grayWhite">
                <a:xfrm>
                  <a:off x="98488" y="4496133"/>
                  <a:ext cx="50800" cy="50800"/>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91" name="Group 90"/>
              <p:cNvGrpSpPr/>
              <p:nvPr/>
            </p:nvGrpSpPr>
            <p:grpSpPr>
              <a:xfrm>
                <a:off x="10682350" y="5794708"/>
                <a:ext cx="673100" cy="673100"/>
                <a:chOff x="10682350" y="5794708"/>
                <a:chExt cx="673100" cy="673100"/>
              </a:xfrm>
            </p:grpSpPr>
            <p:sp>
              <p:nvSpPr>
                <p:cNvPr id="73" name="Oval 22"/>
                <p:cNvSpPr>
                  <a:spLocks noChangeArrowheads="1"/>
                </p:cNvSpPr>
                <p:nvPr/>
              </p:nvSpPr>
              <p:spPr bwMode="grayWhite">
                <a:xfrm>
                  <a:off x="10682350" y="5794708"/>
                  <a:ext cx="673100" cy="6731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74" name="Oval 23"/>
                <p:cNvSpPr>
                  <a:spLocks noChangeArrowheads="1"/>
                </p:cNvSpPr>
                <p:nvPr/>
              </p:nvSpPr>
              <p:spPr bwMode="grayWhite">
                <a:xfrm>
                  <a:off x="10834750" y="5947108"/>
                  <a:ext cx="100013" cy="100013"/>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92" name="Group 91"/>
              <p:cNvGrpSpPr/>
              <p:nvPr/>
            </p:nvGrpSpPr>
            <p:grpSpPr>
              <a:xfrm>
                <a:off x="10301350" y="6099508"/>
                <a:ext cx="368300" cy="368300"/>
                <a:chOff x="10301350" y="6099508"/>
                <a:chExt cx="368300" cy="368300"/>
              </a:xfrm>
            </p:grpSpPr>
            <p:sp>
              <p:nvSpPr>
                <p:cNvPr id="71" name="Oval 25"/>
                <p:cNvSpPr>
                  <a:spLocks noChangeArrowheads="1"/>
                </p:cNvSpPr>
                <p:nvPr/>
              </p:nvSpPr>
              <p:spPr bwMode="grayWhite">
                <a:xfrm>
                  <a:off x="10301350" y="6099508"/>
                  <a:ext cx="368300" cy="3683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72" name="Oval 26"/>
                <p:cNvSpPr>
                  <a:spLocks noChangeArrowheads="1"/>
                </p:cNvSpPr>
                <p:nvPr/>
              </p:nvSpPr>
              <p:spPr bwMode="grayWhite">
                <a:xfrm>
                  <a:off x="10385488" y="6183646"/>
                  <a:ext cx="50800" cy="50800"/>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93" name="Group 92"/>
              <p:cNvGrpSpPr/>
              <p:nvPr/>
            </p:nvGrpSpPr>
            <p:grpSpPr>
              <a:xfrm>
                <a:off x="11368150" y="5794708"/>
                <a:ext cx="368300" cy="368300"/>
                <a:chOff x="11368150" y="5794708"/>
                <a:chExt cx="368300" cy="368300"/>
              </a:xfrm>
            </p:grpSpPr>
            <p:sp>
              <p:nvSpPr>
                <p:cNvPr id="69" name="Oval 28"/>
                <p:cNvSpPr>
                  <a:spLocks noChangeArrowheads="1"/>
                </p:cNvSpPr>
                <p:nvPr/>
              </p:nvSpPr>
              <p:spPr bwMode="grayWhite">
                <a:xfrm>
                  <a:off x="11368150" y="5794708"/>
                  <a:ext cx="368300" cy="3683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70" name="Oval 29"/>
                <p:cNvSpPr>
                  <a:spLocks noChangeArrowheads="1"/>
                </p:cNvSpPr>
                <p:nvPr/>
              </p:nvSpPr>
              <p:spPr bwMode="grayWhite">
                <a:xfrm>
                  <a:off x="11452288" y="5878846"/>
                  <a:ext cx="50800" cy="50800"/>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94" name="Group 93"/>
              <p:cNvGrpSpPr/>
              <p:nvPr/>
            </p:nvGrpSpPr>
            <p:grpSpPr>
              <a:xfrm>
                <a:off x="11095100" y="1887997"/>
                <a:ext cx="520700" cy="520700"/>
                <a:chOff x="11095100" y="1887997"/>
                <a:chExt cx="520700" cy="520700"/>
              </a:xfrm>
            </p:grpSpPr>
            <p:sp>
              <p:nvSpPr>
                <p:cNvPr id="67" name="Oval 31"/>
                <p:cNvSpPr>
                  <a:spLocks noChangeArrowheads="1"/>
                </p:cNvSpPr>
                <p:nvPr/>
              </p:nvSpPr>
              <p:spPr bwMode="grayWhite">
                <a:xfrm>
                  <a:off x="11095100" y="1887997"/>
                  <a:ext cx="520700" cy="5207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8" name="Oval 32"/>
                <p:cNvSpPr>
                  <a:spLocks noChangeArrowheads="1"/>
                </p:cNvSpPr>
                <p:nvPr/>
              </p:nvSpPr>
              <p:spPr bwMode="grayWhite">
                <a:xfrm>
                  <a:off x="11214163" y="2007060"/>
                  <a:ext cx="74613" cy="74613"/>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95" name="Group 94"/>
              <p:cNvGrpSpPr/>
              <p:nvPr/>
            </p:nvGrpSpPr>
            <p:grpSpPr>
              <a:xfrm>
                <a:off x="11184000" y="2600784"/>
                <a:ext cx="215900" cy="215900"/>
                <a:chOff x="11184000" y="2600784"/>
                <a:chExt cx="215900" cy="215900"/>
              </a:xfrm>
            </p:grpSpPr>
            <p:sp>
              <p:nvSpPr>
                <p:cNvPr id="65" name="Oval 34"/>
                <p:cNvSpPr>
                  <a:spLocks noChangeArrowheads="1"/>
                </p:cNvSpPr>
                <p:nvPr/>
              </p:nvSpPr>
              <p:spPr bwMode="grayWhite">
                <a:xfrm>
                  <a:off x="11184000" y="2600784"/>
                  <a:ext cx="215900" cy="2159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6" name="Oval 35"/>
                <p:cNvSpPr>
                  <a:spLocks noChangeArrowheads="1"/>
                </p:cNvSpPr>
                <p:nvPr/>
              </p:nvSpPr>
              <p:spPr bwMode="grayWhite">
                <a:xfrm>
                  <a:off x="11234800" y="2651584"/>
                  <a:ext cx="25400" cy="25400"/>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60" name="Group 159"/>
              <p:cNvGrpSpPr/>
              <p:nvPr/>
            </p:nvGrpSpPr>
            <p:grpSpPr>
              <a:xfrm>
                <a:off x="1385950" y="-7605"/>
                <a:ext cx="520700" cy="520700"/>
                <a:chOff x="1385950" y="-7605"/>
                <a:chExt cx="520700" cy="520700"/>
              </a:xfrm>
            </p:grpSpPr>
            <p:sp>
              <p:nvSpPr>
                <p:cNvPr id="63" name="Oval 37"/>
                <p:cNvSpPr>
                  <a:spLocks noChangeArrowheads="1"/>
                </p:cNvSpPr>
                <p:nvPr/>
              </p:nvSpPr>
              <p:spPr bwMode="grayWhite">
                <a:xfrm>
                  <a:off x="1385950" y="-7605"/>
                  <a:ext cx="520700" cy="5207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4" name="Oval 38"/>
                <p:cNvSpPr>
                  <a:spLocks noChangeArrowheads="1"/>
                </p:cNvSpPr>
                <p:nvPr/>
              </p:nvSpPr>
              <p:spPr bwMode="grayWhite">
                <a:xfrm>
                  <a:off x="1503425" y="109870"/>
                  <a:ext cx="76200" cy="76200"/>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161" name="Group 160"/>
              <p:cNvGrpSpPr/>
              <p:nvPr/>
            </p:nvGrpSpPr>
            <p:grpSpPr>
              <a:xfrm>
                <a:off x="1919350" y="144795"/>
                <a:ext cx="368300" cy="368300"/>
                <a:chOff x="1919350" y="144795"/>
                <a:chExt cx="368300" cy="368300"/>
              </a:xfrm>
            </p:grpSpPr>
            <p:sp>
              <p:nvSpPr>
                <p:cNvPr id="61" name="Oval 40"/>
                <p:cNvSpPr>
                  <a:spLocks noChangeArrowheads="1"/>
                </p:cNvSpPr>
                <p:nvPr/>
              </p:nvSpPr>
              <p:spPr bwMode="grayWhite">
                <a:xfrm>
                  <a:off x="1919350" y="144795"/>
                  <a:ext cx="368300" cy="368300"/>
                </a:xfrm>
                <a:prstGeom prst="ellipse">
                  <a:avLst/>
                </a:prstGeom>
                <a:noFill/>
                <a:ln w="12700">
                  <a:solidFill>
                    <a:schemeClr val="accent1">
                      <a:lumMod val="50000"/>
                    </a:schemeClr>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2" name="Oval 41"/>
                <p:cNvSpPr>
                  <a:spLocks noChangeArrowheads="1"/>
                </p:cNvSpPr>
                <p:nvPr/>
              </p:nvSpPr>
              <p:spPr bwMode="grayWhite">
                <a:xfrm>
                  <a:off x="2003488" y="228933"/>
                  <a:ext cx="50800" cy="50800"/>
                </a:xfrm>
                <a:prstGeom prst="ellipse">
                  <a:avLst/>
                </a:prstGeom>
                <a:solidFill>
                  <a:schemeClr val="accent1">
                    <a:lumMod val="60000"/>
                    <a:lumOff val="40000"/>
                  </a:schemeClr>
                </a:solidFill>
                <a:ln w="12700">
                  <a:no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grpSp>
      <p:sp>
        <p:nvSpPr>
          <p:cNvPr id="2" name="Title Placeholder 1"/>
          <p:cNvSpPr>
            <a:spLocks noGrp="1"/>
          </p:cNvSpPr>
          <p:nvPr>
            <p:ph type="title"/>
          </p:nvPr>
        </p:nvSpPr>
        <p:spPr>
          <a:xfrm>
            <a:off x="1341120" y="467360"/>
            <a:ext cx="9509760" cy="1233424"/>
          </a:xfrm>
          <a:prstGeom prst="rect">
            <a:avLst/>
          </a:prstGeom>
        </p:spPr>
        <p:txBody>
          <a:bodyPr vert="horz" lIns="91440" tIns="45720" rIns="91440" bIns="45720" rtlCol="0" anchor="b">
            <a:normAutofit/>
          </a:bodyPr>
          <a:lstStyle/>
          <a:p>
            <a:r>
              <a:rPr lang="en-US" smtClean="0"/>
              <a:t>Click to edit Master title style</a:t>
            </a:r>
            <a:endParaRPr dirty="0"/>
          </a:p>
        </p:txBody>
      </p:sp>
      <p:sp>
        <p:nvSpPr>
          <p:cNvPr id="3" name="Text Placeholder 2"/>
          <p:cNvSpPr>
            <a:spLocks noGrp="1"/>
          </p:cNvSpPr>
          <p:nvPr>
            <p:ph type="body" idx="1"/>
          </p:nvPr>
        </p:nvSpPr>
        <p:spPr>
          <a:xfrm>
            <a:off x="1341120" y="1901952"/>
            <a:ext cx="9509760" cy="412762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1341120" y="6598763"/>
            <a:ext cx="7159752" cy="237744"/>
          </a:xfrm>
          <a:prstGeom prst="rect">
            <a:avLst/>
          </a:prstGeom>
        </p:spPr>
        <p:txBody>
          <a:bodyPr vert="horz" lIns="91440" tIns="45720" rIns="91440" bIns="45720" rtlCol="0" anchor="ctr"/>
          <a:lstStyle>
            <a:lvl1pPr algn="l">
              <a:defRPr sz="1100">
                <a:solidFill>
                  <a:schemeClr val="tx1"/>
                </a:solidFill>
              </a:defRPr>
            </a:lvl1pPr>
          </a:lstStyle>
          <a:p>
            <a:r>
              <a:rPr lang="en-US" dirty="0"/>
              <a:t>Add a footer</a:t>
            </a:r>
          </a:p>
        </p:txBody>
      </p:sp>
      <p:sp>
        <p:nvSpPr>
          <p:cNvPr id="4" name="Date Placeholder 3"/>
          <p:cNvSpPr>
            <a:spLocks noGrp="1"/>
          </p:cNvSpPr>
          <p:nvPr>
            <p:ph type="dt" sz="half" idx="2"/>
          </p:nvPr>
        </p:nvSpPr>
        <p:spPr>
          <a:xfrm>
            <a:off x="8875776" y="6598763"/>
            <a:ext cx="960120" cy="237744"/>
          </a:xfrm>
          <a:prstGeom prst="rect">
            <a:avLst/>
          </a:prstGeom>
        </p:spPr>
        <p:txBody>
          <a:bodyPr vert="horz" lIns="91440" tIns="45720" rIns="91440" bIns="45720" rtlCol="0" anchor="ctr"/>
          <a:lstStyle>
            <a:lvl1pPr algn="r">
              <a:defRPr sz="1100">
                <a:solidFill>
                  <a:schemeClr val="tx1"/>
                </a:solidFill>
              </a:defRPr>
            </a:lvl1pPr>
          </a:lstStyle>
          <a:p>
            <a:fld id="{513C09FF-A05A-44B7-B7F9-9715502B619B}" type="datetime1">
              <a:rPr lang="en-US" smtClean="0"/>
              <a:pPr/>
              <a:t>2/21/2018</a:t>
            </a:fld>
            <a:endParaRPr lang="en-US"/>
          </a:p>
        </p:txBody>
      </p:sp>
      <p:sp>
        <p:nvSpPr>
          <p:cNvPr id="6" name="Slide Number Placeholder 5"/>
          <p:cNvSpPr>
            <a:spLocks noGrp="1"/>
          </p:cNvSpPr>
          <p:nvPr>
            <p:ph type="sldNum" sz="quarter" idx="4"/>
          </p:nvPr>
        </p:nvSpPr>
        <p:spPr>
          <a:xfrm>
            <a:off x="10210800" y="6598763"/>
            <a:ext cx="640080" cy="237744"/>
          </a:xfrm>
          <a:prstGeom prst="rect">
            <a:avLst/>
          </a:prstGeom>
        </p:spPr>
        <p:txBody>
          <a:bodyPr vert="horz" lIns="91440" tIns="45720" rIns="91440" bIns="45720" rtlCol="0" anchor="ctr"/>
          <a:lstStyle>
            <a:lvl1pPr algn="r">
              <a:defRPr sz="1100">
                <a:solidFill>
                  <a:schemeClr val="tx1"/>
                </a:solidFill>
              </a:defRPr>
            </a:lvl1pPr>
          </a:lstStyle>
          <a:p>
            <a:fld id="{FC749032-2A07-4AE8-BA90-74324CAE0C87}" type="slidenum">
              <a:rPr lang="en-US" smtClean="0"/>
              <a:pPr/>
              <a:t>‹#›</a:t>
            </a:fld>
            <a:endParaRPr lang="en-US"/>
          </a:p>
        </p:txBody>
      </p:sp>
    </p:spTree>
    <p:extLst>
      <p:ext uri="{BB962C8B-B14F-4D97-AF65-F5344CB8AC3E}">
        <p14:creationId xmlns:p14="http://schemas.microsoft.com/office/powerpoint/2010/main" val="67865841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400" b="1" kern="1200">
          <a:solidFill>
            <a:schemeClr val="tx2"/>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2">
            <a:lumMod val="75000"/>
          </a:schemeClr>
        </a:buClr>
        <a:buSzPct val="80000"/>
        <a:buFont typeface="Courier New" panose="02070309020205020404" pitchFamily="49" charset="0"/>
        <a:buChar char="o"/>
        <a:defRPr sz="2000" kern="1200">
          <a:solidFill>
            <a:schemeClr val="tx2"/>
          </a:solidFill>
          <a:latin typeface="+mn-lt"/>
          <a:ea typeface="+mn-ea"/>
          <a:cs typeface="+mn-cs"/>
        </a:defRPr>
      </a:lvl1pPr>
      <a:lvl2pPr marL="594360" indent="-228600" algn="l" defTabSz="914400" rtl="0" eaLnBrk="1" latinLnBrk="0" hangingPunct="1">
        <a:lnSpc>
          <a:spcPct val="90000"/>
        </a:lnSpc>
        <a:spcBef>
          <a:spcPts val="1000"/>
        </a:spcBef>
        <a:buClr>
          <a:schemeClr val="accent2">
            <a:lumMod val="75000"/>
          </a:schemeClr>
        </a:buClr>
        <a:buSzPct val="80000"/>
        <a:buFont typeface="Courier New" panose="02070309020205020404" pitchFamily="49" charset="0"/>
        <a:buChar char="o"/>
        <a:defRPr sz="1800" kern="1200">
          <a:solidFill>
            <a:schemeClr val="tx2"/>
          </a:solidFill>
          <a:latin typeface="+mn-lt"/>
          <a:ea typeface="+mn-ea"/>
          <a:cs typeface="+mn-cs"/>
        </a:defRPr>
      </a:lvl2pPr>
      <a:lvl3pPr marL="914400" indent="-228600" algn="l" defTabSz="914400" rtl="0" eaLnBrk="1" latinLnBrk="0" hangingPunct="1">
        <a:lnSpc>
          <a:spcPct val="90000"/>
        </a:lnSpc>
        <a:spcBef>
          <a:spcPts val="800"/>
        </a:spcBef>
        <a:buClr>
          <a:schemeClr val="accent2">
            <a:lumMod val="75000"/>
          </a:schemeClr>
        </a:buClr>
        <a:buSzPct val="80000"/>
        <a:buFont typeface="Courier New" panose="02070309020205020404" pitchFamily="49" charset="0"/>
        <a:buChar char="o"/>
        <a:defRPr sz="1600" kern="1200">
          <a:solidFill>
            <a:schemeClr val="tx2"/>
          </a:solidFill>
          <a:latin typeface="+mn-lt"/>
          <a:ea typeface="+mn-ea"/>
          <a:cs typeface="+mn-cs"/>
        </a:defRPr>
      </a:lvl3pPr>
      <a:lvl4pPr marL="1234440" indent="-228600" algn="l" defTabSz="914400" rtl="0" eaLnBrk="1" latinLnBrk="0" hangingPunct="1">
        <a:lnSpc>
          <a:spcPct val="90000"/>
        </a:lnSpc>
        <a:spcBef>
          <a:spcPts val="800"/>
        </a:spcBef>
        <a:buClr>
          <a:schemeClr val="accent2">
            <a:lumMod val="75000"/>
          </a:schemeClr>
        </a:buClr>
        <a:buSzPct val="80000"/>
        <a:buFont typeface="Courier New" panose="02070309020205020404" pitchFamily="49" charset="0"/>
        <a:buChar char="o"/>
        <a:defRPr sz="1400" kern="1200">
          <a:solidFill>
            <a:schemeClr val="tx2"/>
          </a:solidFill>
          <a:latin typeface="+mn-lt"/>
          <a:ea typeface="+mn-ea"/>
          <a:cs typeface="+mn-cs"/>
        </a:defRPr>
      </a:lvl4pPr>
      <a:lvl5pPr marL="1554480" indent="-228600" algn="l" defTabSz="914400" rtl="0" eaLnBrk="1" latinLnBrk="0" hangingPunct="1">
        <a:lnSpc>
          <a:spcPct val="90000"/>
        </a:lnSpc>
        <a:spcBef>
          <a:spcPts val="800"/>
        </a:spcBef>
        <a:buClr>
          <a:schemeClr val="accent2">
            <a:lumMod val="75000"/>
          </a:schemeClr>
        </a:buClr>
        <a:buSzPct val="80000"/>
        <a:buFont typeface="Courier New" panose="02070309020205020404" pitchFamily="49" charset="0"/>
        <a:buChar char="o"/>
        <a:defRPr sz="1400" kern="1200">
          <a:solidFill>
            <a:schemeClr val="tx2"/>
          </a:solidFill>
          <a:latin typeface="+mn-lt"/>
          <a:ea typeface="+mn-ea"/>
          <a:cs typeface="+mn-cs"/>
        </a:defRPr>
      </a:lvl5pPr>
      <a:lvl6pPr marL="1874520" indent="-228600" algn="l" defTabSz="914400" rtl="0" eaLnBrk="1" latinLnBrk="0" hangingPunct="1">
        <a:lnSpc>
          <a:spcPct val="90000"/>
        </a:lnSpc>
        <a:spcBef>
          <a:spcPts val="800"/>
        </a:spcBef>
        <a:buClr>
          <a:schemeClr val="accent2">
            <a:lumMod val="75000"/>
          </a:schemeClr>
        </a:buClr>
        <a:buSzPct val="80000"/>
        <a:buFont typeface="Courier New" panose="02070309020205020404" pitchFamily="49" charset="0"/>
        <a:buChar char="o"/>
        <a:defRPr sz="1400" kern="1200">
          <a:solidFill>
            <a:schemeClr val="tx2"/>
          </a:solidFill>
          <a:latin typeface="+mn-lt"/>
          <a:ea typeface="+mn-ea"/>
          <a:cs typeface="+mn-cs"/>
        </a:defRPr>
      </a:lvl6pPr>
      <a:lvl7pPr marL="2194560" indent="-228600" algn="l" defTabSz="914400" rtl="0" eaLnBrk="1" latinLnBrk="0" hangingPunct="1">
        <a:lnSpc>
          <a:spcPct val="90000"/>
        </a:lnSpc>
        <a:spcBef>
          <a:spcPts val="800"/>
        </a:spcBef>
        <a:buClr>
          <a:schemeClr val="accent2">
            <a:lumMod val="75000"/>
          </a:schemeClr>
        </a:buClr>
        <a:buSzPct val="80000"/>
        <a:buFont typeface="Courier New" panose="02070309020205020404" pitchFamily="49" charset="0"/>
        <a:buChar char="o"/>
        <a:defRPr sz="1400" kern="1200">
          <a:solidFill>
            <a:schemeClr val="tx2"/>
          </a:solidFill>
          <a:latin typeface="+mn-lt"/>
          <a:ea typeface="+mn-ea"/>
          <a:cs typeface="+mn-cs"/>
        </a:defRPr>
      </a:lvl7pPr>
      <a:lvl8pPr marL="2514600" indent="-228600" algn="l" defTabSz="914400" rtl="0" eaLnBrk="1" latinLnBrk="0" hangingPunct="1">
        <a:lnSpc>
          <a:spcPct val="90000"/>
        </a:lnSpc>
        <a:spcBef>
          <a:spcPts val="800"/>
        </a:spcBef>
        <a:buClr>
          <a:schemeClr val="accent2">
            <a:lumMod val="75000"/>
          </a:schemeClr>
        </a:buClr>
        <a:buSzPct val="80000"/>
        <a:buFont typeface="Courier New" panose="02070309020205020404" pitchFamily="49" charset="0"/>
        <a:buChar char="o"/>
        <a:defRPr sz="1400" kern="1200">
          <a:solidFill>
            <a:schemeClr val="tx2"/>
          </a:solidFill>
          <a:latin typeface="+mn-lt"/>
          <a:ea typeface="+mn-ea"/>
          <a:cs typeface="+mn-cs"/>
        </a:defRPr>
      </a:lvl8pPr>
      <a:lvl9pPr marL="2606040" indent="0" algn="l" defTabSz="914400" rtl="0" eaLnBrk="1" latinLnBrk="0" hangingPunct="1">
        <a:lnSpc>
          <a:spcPct val="90000"/>
        </a:lnSpc>
        <a:spcBef>
          <a:spcPts val="800"/>
        </a:spcBef>
        <a:buClr>
          <a:schemeClr val="accent2">
            <a:lumMod val="75000"/>
          </a:schemeClr>
        </a:buClr>
        <a:buSzPct val="80000"/>
        <a:buFont typeface="Courier New" panose="02070309020205020404" pitchFamily="49" charset="0"/>
        <a:buNone/>
        <a:defRPr sz="1400" kern="120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US" dirty="0" smtClean="0"/>
              <a:t>Intergroup Relations: Prejudice, Discrimination &amp; Aggression</a:t>
            </a:r>
            <a:endParaRPr lang="en-US" dirty="0"/>
          </a:p>
        </p:txBody>
      </p:sp>
      <p:sp>
        <p:nvSpPr>
          <p:cNvPr id="7" name="Subtitle 6"/>
          <p:cNvSpPr>
            <a:spLocks noGrp="1"/>
          </p:cNvSpPr>
          <p:nvPr>
            <p:ph type="subTitle" idx="1"/>
          </p:nvPr>
        </p:nvSpPr>
        <p:spPr/>
        <p:txBody>
          <a:bodyPr/>
          <a:lstStyle/>
          <a:p>
            <a:r>
              <a:rPr lang="en-US" dirty="0" smtClean="0"/>
              <a:t>Lecture 5</a:t>
            </a:r>
            <a:endParaRPr lang="en-US" dirty="0"/>
          </a:p>
        </p:txBody>
      </p:sp>
    </p:spTree>
    <p:extLst>
      <p:ext uri="{BB962C8B-B14F-4D97-AF65-F5344CB8AC3E}">
        <p14:creationId xmlns:p14="http://schemas.microsoft.com/office/powerpoint/2010/main" val="3998018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consideration…</a:t>
            </a:r>
            <a:endParaRPr lang="en-GB" dirty="0"/>
          </a:p>
        </p:txBody>
      </p:sp>
      <p:sp>
        <p:nvSpPr>
          <p:cNvPr id="3" name="Content Placeholder 2"/>
          <p:cNvSpPr>
            <a:spLocks noGrp="1"/>
          </p:cNvSpPr>
          <p:nvPr>
            <p:ph idx="1"/>
          </p:nvPr>
        </p:nvSpPr>
        <p:spPr>
          <a:xfrm>
            <a:off x="1341120" y="1901952"/>
            <a:ext cx="9509760" cy="3671997"/>
          </a:xfrm>
          <a:solidFill>
            <a:schemeClr val="bg1"/>
          </a:solidFill>
          <a:ln>
            <a:solidFill>
              <a:schemeClr val="accent1"/>
            </a:solidFill>
          </a:ln>
        </p:spPr>
        <p:txBody>
          <a:bodyPr/>
          <a:lstStyle/>
          <a:p>
            <a:r>
              <a:rPr lang="en-GB" dirty="0"/>
              <a:t>You may have heard of various homophobic hate groups that have a strong presence on the internet. Which of the social- psychological processes described </a:t>
            </a:r>
            <a:r>
              <a:rPr lang="en-GB" dirty="0" smtClean="0"/>
              <a:t>thus far, </a:t>
            </a:r>
            <a:r>
              <a:rPr lang="en-GB" dirty="0"/>
              <a:t>may be contributing to the behaviour of these groups? </a:t>
            </a:r>
          </a:p>
          <a:p>
            <a:endParaRPr lang="en-GB" dirty="0"/>
          </a:p>
          <a:p>
            <a:r>
              <a:rPr lang="en-GB" dirty="0"/>
              <a:t>Mark, a manager for a large bank, genuinely feels very warm towards women.  He thinks that men should cherish, protect, and revere women.  Do Mark’s attitudes mean that he is less likely than other male managers to discriminate against women, for example to oversee unequal pay?</a:t>
            </a:r>
          </a:p>
          <a:p>
            <a:pPr marL="45720" indent="0">
              <a:buNone/>
            </a:pPr>
            <a:endParaRPr lang="en-GB" dirty="0"/>
          </a:p>
        </p:txBody>
      </p:sp>
      <p:pic>
        <p:nvPicPr>
          <p:cNvPr id="5" name="Picture 4"/>
          <p:cNvPicPr>
            <a:picLocks noChangeAspect="1"/>
          </p:cNvPicPr>
          <p:nvPr/>
        </p:nvPicPr>
        <p:blipFill>
          <a:blip r:embed="rId2"/>
          <a:stretch>
            <a:fillRect/>
          </a:stretch>
        </p:blipFill>
        <p:spPr>
          <a:xfrm>
            <a:off x="4672012" y="5082851"/>
            <a:ext cx="2847975" cy="1600200"/>
          </a:xfrm>
          <a:prstGeom prst="rect">
            <a:avLst/>
          </a:prstGeom>
          <a:ln>
            <a:solidFill>
              <a:schemeClr val="accent1"/>
            </a:solidFill>
          </a:ln>
        </p:spPr>
      </p:pic>
    </p:spTree>
    <p:extLst>
      <p:ext uri="{BB962C8B-B14F-4D97-AF65-F5344CB8AC3E}">
        <p14:creationId xmlns:p14="http://schemas.microsoft.com/office/powerpoint/2010/main" val="3948532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Intergroup Relations: Part 1.</a:t>
            </a:r>
            <a:endParaRPr lang="en-GB" dirty="0"/>
          </a:p>
        </p:txBody>
      </p:sp>
      <p:sp>
        <p:nvSpPr>
          <p:cNvPr id="3" name="Content Placeholder 2"/>
          <p:cNvSpPr>
            <a:spLocks noGrp="1"/>
          </p:cNvSpPr>
          <p:nvPr>
            <p:ph idx="1"/>
          </p:nvPr>
        </p:nvSpPr>
        <p:spPr>
          <a:xfrm>
            <a:off x="1341120" y="1901953"/>
            <a:ext cx="9509760" cy="3749818"/>
          </a:xfrm>
          <a:solidFill>
            <a:schemeClr val="bg1"/>
          </a:solidFill>
          <a:ln>
            <a:solidFill>
              <a:schemeClr val="accent1"/>
            </a:solidFill>
          </a:ln>
        </p:spPr>
        <p:txBody>
          <a:bodyPr/>
          <a:lstStyle/>
          <a:p>
            <a:r>
              <a:rPr lang="en-GB" dirty="0"/>
              <a:t>Bases of stereotypes, prejudice and </a:t>
            </a:r>
            <a:r>
              <a:rPr lang="en-GB" dirty="0" smtClean="0"/>
              <a:t>discrimination</a:t>
            </a:r>
            <a:endParaRPr lang="en-GB" dirty="0"/>
          </a:p>
          <a:p>
            <a:endParaRPr lang="en-GB" dirty="0"/>
          </a:p>
          <a:p>
            <a:r>
              <a:rPr lang="en-GB" dirty="0"/>
              <a:t>Stereotyping, prejudice and discrimination in different contexts</a:t>
            </a:r>
          </a:p>
          <a:p>
            <a:endParaRPr lang="en-GB" dirty="0"/>
          </a:p>
          <a:p>
            <a:r>
              <a:rPr lang="en-GB" dirty="0"/>
              <a:t>Vicious cycles in intergroup relations</a:t>
            </a:r>
          </a:p>
          <a:p>
            <a:endParaRPr lang="en-GB" dirty="0"/>
          </a:p>
          <a:p>
            <a:r>
              <a:rPr lang="en-GB" dirty="0"/>
              <a:t>Social dangers of being categorised</a:t>
            </a:r>
          </a:p>
          <a:p>
            <a:endParaRPr lang="en-GB" dirty="0"/>
          </a:p>
        </p:txBody>
      </p:sp>
      <p:pic>
        <p:nvPicPr>
          <p:cNvPr id="4" name="Picture 3"/>
          <p:cNvPicPr>
            <a:picLocks noChangeAspect="1"/>
          </p:cNvPicPr>
          <p:nvPr/>
        </p:nvPicPr>
        <p:blipFill>
          <a:blip r:embed="rId2"/>
          <a:stretch>
            <a:fillRect/>
          </a:stretch>
        </p:blipFill>
        <p:spPr>
          <a:xfrm>
            <a:off x="8183238" y="3776862"/>
            <a:ext cx="2562225" cy="1790700"/>
          </a:xfrm>
          <a:prstGeom prst="rect">
            <a:avLst/>
          </a:prstGeom>
        </p:spPr>
      </p:pic>
    </p:spTree>
    <p:extLst>
      <p:ext uri="{BB962C8B-B14F-4D97-AF65-F5344CB8AC3E}">
        <p14:creationId xmlns:p14="http://schemas.microsoft.com/office/powerpoint/2010/main" val="1263183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Stereotypes, prejudice and discrimination</a:t>
            </a:r>
            <a:endParaRPr lang="en-GB" dirty="0"/>
          </a:p>
        </p:txBody>
      </p:sp>
      <p:sp>
        <p:nvSpPr>
          <p:cNvPr id="3" name="Content Placeholder 2"/>
          <p:cNvSpPr>
            <a:spLocks noGrp="1"/>
          </p:cNvSpPr>
          <p:nvPr>
            <p:ph idx="1"/>
          </p:nvPr>
        </p:nvSpPr>
        <p:spPr>
          <a:solidFill>
            <a:schemeClr val="bg1"/>
          </a:solidFill>
          <a:ln>
            <a:solidFill>
              <a:schemeClr val="accent1"/>
            </a:solidFill>
          </a:ln>
        </p:spPr>
        <p:txBody>
          <a:bodyPr>
            <a:normAutofit/>
          </a:bodyPr>
          <a:lstStyle/>
          <a:p>
            <a:r>
              <a:rPr lang="en-GB" b="1" dirty="0"/>
              <a:t>Stereotypes</a:t>
            </a:r>
          </a:p>
          <a:p>
            <a:pPr lvl="1"/>
            <a:r>
              <a:rPr lang="en-GB" dirty="0"/>
              <a:t>Simplified but widely shared beliefs about the characteristics of groups and their members</a:t>
            </a:r>
          </a:p>
          <a:p>
            <a:endParaRPr lang="en-GB" dirty="0"/>
          </a:p>
          <a:p>
            <a:r>
              <a:rPr lang="en-GB" b="1" dirty="0"/>
              <a:t>Prejudice</a:t>
            </a:r>
          </a:p>
          <a:p>
            <a:pPr lvl="1"/>
            <a:r>
              <a:rPr lang="en-GB" dirty="0"/>
              <a:t>Negative affective reaction to a</a:t>
            </a:r>
            <a:r>
              <a:rPr lang="en-GB" dirty="0" smtClean="0"/>
              <a:t> group and its` individual members</a:t>
            </a:r>
            <a:endParaRPr lang="en-GB" dirty="0"/>
          </a:p>
          <a:p>
            <a:endParaRPr lang="en-GB" dirty="0"/>
          </a:p>
          <a:p>
            <a:r>
              <a:rPr lang="en-GB" b="1" dirty="0"/>
              <a:t>Discrimination</a:t>
            </a:r>
          </a:p>
          <a:p>
            <a:pPr lvl="1"/>
            <a:r>
              <a:rPr lang="en-GB" dirty="0"/>
              <a:t>Others treat you less well </a:t>
            </a:r>
            <a:r>
              <a:rPr lang="en-GB" dirty="0" smtClean="0"/>
              <a:t>simply because </a:t>
            </a:r>
            <a:r>
              <a:rPr lang="en-GB" dirty="0"/>
              <a:t>of your group membership</a:t>
            </a:r>
          </a:p>
          <a:p>
            <a:endParaRPr lang="en-GB" dirty="0"/>
          </a:p>
          <a:p>
            <a:endParaRPr lang="en-GB" dirty="0"/>
          </a:p>
        </p:txBody>
      </p:sp>
      <p:pic>
        <p:nvPicPr>
          <p:cNvPr id="4" name="Picture 3"/>
          <p:cNvPicPr>
            <a:picLocks noChangeAspect="1"/>
          </p:cNvPicPr>
          <p:nvPr/>
        </p:nvPicPr>
        <p:blipFill>
          <a:blip r:embed="rId2"/>
          <a:stretch>
            <a:fillRect/>
          </a:stretch>
        </p:blipFill>
        <p:spPr>
          <a:xfrm>
            <a:off x="9617392" y="3204871"/>
            <a:ext cx="2466975" cy="1847850"/>
          </a:xfrm>
          <a:prstGeom prst="rect">
            <a:avLst/>
          </a:prstGeom>
          <a:ln>
            <a:solidFill>
              <a:schemeClr val="accent1"/>
            </a:solidFill>
          </a:ln>
        </p:spPr>
      </p:pic>
    </p:spTree>
    <p:extLst>
      <p:ext uri="{BB962C8B-B14F-4D97-AF65-F5344CB8AC3E}">
        <p14:creationId xmlns:p14="http://schemas.microsoft.com/office/powerpoint/2010/main" val="918185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Bases of stereotypes, prejudice and discrimination</a:t>
            </a:r>
            <a:endParaRPr lang="en-GB" dirty="0"/>
          </a:p>
        </p:txBody>
      </p:sp>
      <p:sp>
        <p:nvSpPr>
          <p:cNvPr id="3" name="Content Placeholder 2"/>
          <p:cNvSpPr>
            <a:spLocks noGrp="1"/>
          </p:cNvSpPr>
          <p:nvPr>
            <p:ph idx="1"/>
          </p:nvPr>
        </p:nvSpPr>
        <p:spPr>
          <a:solidFill>
            <a:schemeClr val="bg1"/>
          </a:solidFill>
          <a:ln>
            <a:solidFill>
              <a:schemeClr val="accent1"/>
            </a:solidFill>
          </a:ln>
        </p:spPr>
        <p:txBody>
          <a:bodyPr/>
          <a:lstStyle/>
          <a:p>
            <a:endParaRPr lang="en-GB" dirty="0" smtClean="0"/>
          </a:p>
          <a:p>
            <a:r>
              <a:rPr lang="en-GB" dirty="0" smtClean="0"/>
              <a:t>Do </a:t>
            </a:r>
            <a:r>
              <a:rPr lang="en-GB" dirty="0"/>
              <a:t>these phenomena stem from the limitations of human beings as information processors</a:t>
            </a:r>
            <a:r>
              <a:rPr lang="en-GB" dirty="0" smtClean="0"/>
              <a:t>? We have limited cognitive resources…</a:t>
            </a:r>
          </a:p>
          <a:p>
            <a:r>
              <a:rPr lang="en-GB" dirty="0" smtClean="0"/>
              <a:t>People </a:t>
            </a:r>
            <a:r>
              <a:rPr lang="en-GB" dirty="0"/>
              <a:t>are seen as cognitive </a:t>
            </a:r>
            <a:r>
              <a:rPr lang="en-GB" dirty="0" smtClean="0"/>
              <a:t>misers because:</a:t>
            </a:r>
            <a:endParaRPr lang="en-GB" dirty="0"/>
          </a:p>
          <a:p>
            <a:r>
              <a:rPr lang="en-GB" dirty="0" smtClean="0"/>
              <a:t>There is not </a:t>
            </a:r>
            <a:r>
              <a:rPr lang="en-GB" dirty="0"/>
              <a:t>enough space in working memory to process everyone as an </a:t>
            </a:r>
            <a:r>
              <a:rPr lang="en-GB" dirty="0" smtClean="0"/>
              <a:t>individual, therefore, we rely </a:t>
            </a:r>
            <a:r>
              <a:rPr lang="en-GB" dirty="0"/>
              <a:t>on short-cuts or </a:t>
            </a:r>
            <a:r>
              <a:rPr lang="en-GB" dirty="0" smtClean="0"/>
              <a:t>heuristics (Fiske </a:t>
            </a:r>
            <a:r>
              <a:rPr lang="en-GB" dirty="0"/>
              <a:t>&amp; Taylor, 1991</a:t>
            </a:r>
            <a:r>
              <a:rPr lang="en-GB" dirty="0" smtClean="0"/>
              <a:t>)</a:t>
            </a:r>
          </a:p>
          <a:p>
            <a:r>
              <a:rPr lang="en-GB" dirty="0"/>
              <a:t>We do not take into consideration all of the </a:t>
            </a:r>
            <a:r>
              <a:rPr lang="en-GB" dirty="0" smtClean="0"/>
              <a:t>idiosyncratic, ambiguous or contradictory information available, rather, we take short cuts. </a:t>
            </a:r>
          </a:p>
          <a:p>
            <a:endParaRPr lang="en-GB" dirty="0"/>
          </a:p>
          <a:p>
            <a:endParaRPr lang="en-GB" dirty="0" smtClean="0"/>
          </a:p>
          <a:p>
            <a:endParaRPr lang="en-GB" dirty="0"/>
          </a:p>
          <a:p>
            <a:endParaRPr lang="en-GB" dirty="0"/>
          </a:p>
          <a:p>
            <a:endParaRPr lang="en-GB" dirty="0"/>
          </a:p>
        </p:txBody>
      </p:sp>
    </p:spTree>
    <p:extLst>
      <p:ext uri="{BB962C8B-B14F-4D97-AF65-F5344CB8AC3E}">
        <p14:creationId xmlns:p14="http://schemas.microsoft.com/office/powerpoint/2010/main" val="3609738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Cognitive limitations</a:t>
            </a:r>
            <a:endParaRPr lang="en-GB" dirty="0"/>
          </a:p>
        </p:txBody>
      </p:sp>
      <p:sp>
        <p:nvSpPr>
          <p:cNvPr id="3" name="Content Placeholder 2"/>
          <p:cNvSpPr>
            <a:spLocks noGrp="1"/>
          </p:cNvSpPr>
          <p:nvPr>
            <p:ph idx="1"/>
          </p:nvPr>
        </p:nvSpPr>
        <p:spPr>
          <a:xfrm>
            <a:off x="1341120" y="1920614"/>
            <a:ext cx="9509760" cy="4127627"/>
          </a:xfrm>
          <a:solidFill>
            <a:schemeClr val="bg1"/>
          </a:solidFill>
          <a:ln>
            <a:solidFill>
              <a:schemeClr val="accent1"/>
            </a:solidFill>
          </a:ln>
        </p:spPr>
        <p:txBody>
          <a:bodyPr>
            <a:normAutofit/>
          </a:bodyPr>
          <a:lstStyle/>
          <a:p>
            <a:r>
              <a:rPr lang="en-GB" dirty="0" smtClean="0"/>
              <a:t>What is the evidence?</a:t>
            </a:r>
            <a:endParaRPr lang="en-GB" dirty="0"/>
          </a:p>
          <a:p>
            <a:r>
              <a:rPr lang="en-GB" dirty="0"/>
              <a:t>People draw on stereotypes to gain knowledge about people they barely know (</a:t>
            </a:r>
            <a:r>
              <a:rPr lang="en-GB" dirty="0" err="1"/>
              <a:t>Dijker</a:t>
            </a:r>
            <a:r>
              <a:rPr lang="en-GB" dirty="0"/>
              <a:t> &amp; </a:t>
            </a:r>
            <a:r>
              <a:rPr lang="en-GB" dirty="0" err="1"/>
              <a:t>Koomen</a:t>
            </a:r>
            <a:r>
              <a:rPr lang="en-GB" dirty="0"/>
              <a:t>, 1996</a:t>
            </a:r>
            <a:r>
              <a:rPr lang="en-GB" dirty="0" smtClean="0"/>
              <a:t>)</a:t>
            </a:r>
            <a:endParaRPr lang="en-GB" dirty="0"/>
          </a:p>
          <a:p>
            <a:r>
              <a:rPr lang="en-GB" dirty="0" smtClean="0"/>
              <a:t>However, people </a:t>
            </a:r>
            <a:r>
              <a:rPr lang="en-GB" dirty="0"/>
              <a:t>sometimes use stereotypes and sometimes they do not</a:t>
            </a:r>
            <a:r>
              <a:rPr lang="en-GB" dirty="0" smtClean="0"/>
              <a:t>:</a:t>
            </a:r>
            <a:endParaRPr lang="en-GB" dirty="0"/>
          </a:p>
          <a:p>
            <a:r>
              <a:rPr lang="en-GB" dirty="0" smtClean="0"/>
              <a:t>When accuracy is important, we tend to use more of our limited resources and rely less on our stereotypes or short cuts (Outcome dependent). </a:t>
            </a:r>
            <a:endParaRPr lang="en-GB" dirty="0"/>
          </a:p>
          <a:p>
            <a:r>
              <a:rPr lang="en-GB" dirty="0" smtClean="0"/>
              <a:t>For example, Stephan</a:t>
            </a:r>
            <a:r>
              <a:rPr lang="en-GB" dirty="0"/>
              <a:t>, </a:t>
            </a:r>
            <a:r>
              <a:rPr lang="en-GB" dirty="0" err="1"/>
              <a:t>Berscheid</a:t>
            </a:r>
            <a:r>
              <a:rPr lang="en-GB" dirty="0"/>
              <a:t> &amp; Hatfield, </a:t>
            </a:r>
            <a:r>
              <a:rPr lang="en-GB" dirty="0" smtClean="0"/>
              <a:t>(1971) found that female pp`s made less errors when thinking about a potential dating partner, than about a man who they would never meet!</a:t>
            </a:r>
            <a:endParaRPr lang="en-GB" dirty="0"/>
          </a:p>
        </p:txBody>
      </p:sp>
      <p:pic>
        <p:nvPicPr>
          <p:cNvPr id="4" name="Picture 3"/>
          <p:cNvPicPr>
            <a:picLocks noChangeAspect="1"/>
          </p:cNvPicPr>
          <p:nvPr/>
        </p:nvPicPr>
        <p:blipFill>
          <a:blip r:embed="rId2"/>
          <a:stretch>
            <a:fillRect/>
          </a:stretch>
        </p:blipFill>
        <p:spPr>
          <a:xfrm>
            <a:off x="10379762" y="4450701"/>
            <a:ext cx="1627471" cy="2153269"/>
          </a:xfrm>
          <a:prstGeom prst="rect">
            <a:avLst/>
          </a:prstGeom>
          <a:ln>
            <a:solidFill>
              <a:schemeClr val="accent1"/>
            </a:solidFill>
          </a:ln>
        </p:spPr>
      </p:pic>
    </p:spTree>
    <p:extLst>
      <p:ext uri="{BB962C8B-B14F-4D97-AF65-F5344CB8AC3E}">
        <p14:creationId xmlns:p14="http://schemas.microsoft.com/office/powerpoint/2010/main" val="3446096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Cognitive limitations</a:t>
            </a:r>
            <a:endParaRPr lang="en-GB" dirty="0"/>
          </a:p>
        </p:txBody>
      </p:sp>
      <p:sp>
        <p:nvSpPr>
          <p:cNvPr id="5" name="Rectangle 3"/>
          <p:cNvSpPr txBox="1">
            <a:spLocks noChangeArrowheads="1"/>
          </p:cNvSpPr>
          <p:nvPr/>
        </p:nvSpPr>
        <p:spPr bwMode="auto">
          <a:xfrm>
            <a:off x="1042981" y="1885339"/>
            <a:ext cx="4032572" cy="44647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228600" indent="-228600" algn="l" rtl="0" eaLnBrk="0" fontAlgn="base" hangingPunct="0">
              <a:spcBef>
                <a:spcPct val="0"/>
              </a:spcBef>
              <a:spcAft>
                <a:spcPct val="0"/>
              </a:spcAft>
              <a:buClr>
                <a:schemeClr val="accent1"/>
              </a:buClr>
              <a:buSzPct val="75000"/>
              <a:buFont typeface="Arial" pitchFamily="34" charset="0"/>
              <a:buNone/>
              <a:defRPr sz="2400" kern="1200">
                <a:solidFill>
                  <a:schemeClr val="tx1"/>
                </a:solidFill>
                <a:latin typeface="Arial" pitchFamily="34" charset="0"/>
                <a:ea typeface="ＭＳ Ｐゴシック" pitchFamily="33" charset="-128"/>
                <a:cs typeface="Arial" pitchFamily="34" charset="0"/>
              </a:defRPr>
            </a:lvl1pPr>
            <a:lvl2pPr marL="457200" indent="-228600" algn="l" rtl="0" eaLnBrk="0" fontAlgn="base" hangingPunct="0">
              <a:spcBef>
                <a:spcPct val="0"/>
              </a:spcBef>
              <a:spcAft>
                <a:spcPct val="0"/>
              </a:spcAft>
              <a:buClr>
                <a:srgbClr val="B870B8"/>
              </a:buClr>
              <a:buSzPct val="75000"/>
              <a:buFont typeface="Arial" pitchFamily="34" charset="0"/>
              <a:buNone/>
              <a:defRPr sz="2400" kern="1200">
                <a:solidFill>
                  <a:schemeClr val="tx1"/>
                </a:solidFill>
                <a:latin typeface="Arial" pitchFamily="34" charset="0"/>
                <a:ea typeface="ＭＳ Ｐゴシック" pitchFamily="33" charset="-128"/>
                <a:cs typeface="Arial" pitchFamily="34" charset="0"/>
              </a:defRPr>
            </a:lvl2pPr>
            <a:lvl3pPr marL="685800" indent="-228600" algn="l" rtl="0" eaLnBrk="0" fontAlgn="base" hangingPunct="0">
              <a:spcBef>
                <a:spcPct val="0"/>
              </a:spcBef>
              <a:spcAft>
                <a:spcPct val="0"/>
              </a:spcAft>
              <a:buClr>
                <a:schemeClr val="accent1"/>
              </a:buClr>
              <a:buSzPct val="75000"/>
              <a:buFont typeface="Wingdings" pitchFamily="26" charset="2"/>
              <a:buChar char="n"/>
              <a:defRPr sz="2400" kern="1200">
                <a:solidFill>
                  <a:schemeClr val="tx1"/>
                </a:solidFill>
                <a:latin typeface="Arial" pitchFamily="34" charset="0"/>
                <a:ea typeface="ＭＳ Ｐゴシック" pitchFamily="33" charset="-128"/>
                <a:cs typeface="Arial" pitchFamily="34" charset="0"/>
              </a:defRPr>
            </a:lvl3pPr>
            <a:lvl4pPr marL="914400" indent="-228600" algn="l" rtl="0" eaLnBrk="0" fontAlgn="base" hangingPunct="0">
              <a:spcBef>
                <a:spcPct val="0"/>
              </a:spcBef>
              <a:spcAft>
                <a:spcPct val="0"/>
              </a:spcAft>
              <a:buClr>
                <a:srgbClr val="B870B8"/>
              </a:buClr>
              <a:buSzPct val="75000"/>
              <a:buFont typeface="Wingdings" pitchFamily="26" charset="2"/>
              <a:buChar char="n"/>
              <a:defRPr sz="2400" kern="1200">
                <a:solidFill>
                  <a:schemeClr val="tx1"/>
                </a:solidFill>
                <a:latin typeface="Arial" pitchFamily="34" charset="0"/>
                <a:ea typeface="ＭＳ Ｐゴシック" pitchFamily="33" charset="-128"/>
                <a:cs typeface="Arial" pitchFamily="34" charset="0"/>
              </a:defRPr>
            </a:lvl4pPr>
            <a:lvl5pPr marL="1143000" indent="-228600" algn="l" rtl="0" eaLnBrk="0" fontAlgn="base" hangingPunct="0">
              <a:spcBef>
                <a:spcPct val="0"/>
              </a:spcBef>
              <a:spcAft>
                <a:spcPct val="0"/>
              </a:spcAft>
              <a:buClr>
                <a:schemeClr val="accent1"/>
              </a:buClr>
              <a:buSzPct val="75000"/>
              <a:buFont typeface="Wingdings" pitchFamily="26" charset="2"/>
              <a:buChar char="n"/>
              <a:defRPr sz="2400" kern="1200">
                <a:solidFill>
                  <a:schemeClr val="tx1"/>
                </a:solidFill>
                <a:latin typeface="Arial" pitchFamily="34" charset="0"/>
                <a:ea typeface="ＭＳ Ｐゴシック" pitchFamily="33" charset="-128"/>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r>
              <a:rPr lang="en-US" dirty="0" smtClean="0">
                <a:latin typeface="+mn-lt"/>
                <a:ea typeface="ＭＳ Ｐゴシック" pitchFamily="26" charset="-128"/>
              </a:rPr>
              <a:t>People who were told they would be working with an elderly person to earn a prize (or working independently):</a:t>
            </a:r>
          </a:p>
          <a:p>
            <a:pPr marL="180975" indent="-180975" eaLnBrk="1" hangingPunct="1">
              <a:buClrTx/>
              <a:buSzPct val="100000"/>
              <a:buFont typeface="Arial" pitchFamily="34" charset="0"/>
              <a:buChar char="•"/>
            </a:pPr>
            <a:r>
              <a:rPr lang="en-US" dirty="0" smtClean="0">
                <a:latin typeface="+mn-lt"/>
                <a:ea typeface="ＭＳ Ｐゴシック" pitchFamily="26" charset="-128"/>
              </a:rPr>
              <a:t>Outcome dependent people ascribed less stereotypical traits</a:t>
            </a:r>
          </a:p>
          <a:p>
            <a:pPr marL="180975" indent="-180975" eaLnBrk="1" hangingPunct="1">
              <a:buClrTx/>
              <a:buSzPct val="100000"/>
              <a:buFont typeface="Arial" pitchFamily="34" charset="0"/>
              <a:buChar char="•"/>
            </a:pPr>
            <a:r>
              <a:rPr lang="en-US" dirty="0" smtClean="0">
                <a:latin typeface="+mn-lt"/>
                <a:ea typeface="ＭＳ Ｐゴシック" pitchFamily="26" charset="-128"/>
              </a:rPr>
              <a:t>But only when not cognitively busy</a:t>
            </a:r>
          </a:p>
          <a:p>
            <a:pPr marL="0" indent="0" eaLnBrk="1" hangingPunct="1"/>
            <a:r>
              <a:rPr lang="en-US" dirty="0" smtClean="0">
                <a:latin typeface="+mn-lt"/>
                <a:ea typeface="ＭＳ Ｐゴシック" pitchFamily="26" charset="-128"/>
              </a:rPr>
              <a:t>(</a:t>
            </a:r>
            <a:r>
              <a:rPr lang="en-US" dirty="0" err="1" smtClean="0">
                <a:latin typeface="+mn-lt"/>
                <a:ea typeface="ＭＳ Ｐゴシック" pitchFamily="26" charset="-128"/>
              </a:rPr>
              <a:t>Pendry</a:t>
            </a:r>
            <a:r>
              <a:rPr lang="en-US" dirty="0" smtClean="0">
                <a:latin typeface="+mn-lt"/>
                <a:ea typeface="ＭＳ Ｐゴシック" pitchFamily="26" charset="-128"/>
              </a:rPr>
              <a:t> &amp; </a:t>
            </a:r>
            <a:r>
              <a:rPr lang="en-US" dirty="0" err="1" smtClean="0">
                <a:latin typeface="+mn-lt"/>
                <a:ea typeface="ＭＳ Ｐゴシック" pitchFamily="26" charset="-128"/>
              </a:rPr>
              <a:t>MacRae</a:t>
            </a:r>
            <a:r>
              <a:rPr lang="en-US" dirty="0" smtClean="0">
                <a:latin typeface="+mn-lt"/>
                <a:ea typeface="ＭＳ Ｐゴシック" pitchFamily="26" charset="-128"/>
              </a:rPr>
              <a:t>, 1994)</a:t>
            </a:r>
          </a:p>
          <a:p>
            <a:pPr lvl="2" eaLnBrk="1" hangingPunct="1"/>
            <a:endParaRPr lang="en-US" sz="2000" dirty="0" smtClean="0">
              <a:ea typeface="ＭＳ Ｐゴシック" pitchFamily="26" charset="-128"/>
            </a:endParaRPr>
          </a:p>
        </p:txBody>
      </p:sp>
      <p:pic>
        <p:nvPicPr>
          <p:cNvPr id="6" name="Picture 5"/>
          <p:cNvPicPr>
            <a:picLocks noChangeAspect="1"/>
          </p:cNvPicPr>
          <p:nvPr/>
        </p:nvPicPr>
        <p:blipFill>
          <a:blip r:embed="rId2"/>
          <a:stretch>
            <a:fillRect/>
          </a:stretch>
        </p:blipFill>
        <p:spPr>
          <a:xfrm>
            <a:off x="6468894" y="564828"/>
            <a:ext cx="5429069" cy="4311977"/>
          </a:xfrm>
          <a:prstGeom prst="rect">
            <a:avLst/>
          </a:prstGeom>
          <a:ln>
            <a:solidFill>
              <a:schemeClr val="accent1"/>
            </a:solidFill>
          </a:ln>
        </p:spPr>
      </p:pic>
      <p:pic>
        <p:nvPicPr>
          <p:cNvPr id="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44503" y="4244158"/>
            <a:ext cx="1990725" cy="223837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60554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Flaws in human thought- illusory correlation bias</a:t>
            </a:r>
            <a:endParaRPr lang="en-GB" dirty="0"/>
          </a:p>
        </p:txBody>
      </p:sp>
      <p:sp>
        <p:nvSpPr>
          <p:cNvPr id="4" name="Content Placeholder 3"/>
          <p:cNvSpPr>
            <a:spLocks noGrp="1"/>
          </p:cNvSpPr>
          <p:nvPr>
            <p:ph idx="1"/>
          </p:nvPr>
        </p:nvSpPr>
        <p:spPr>
          <a:solidFill>
            <a:schemeClr val="bg1"/>
          </a:solidFill>
          <a:ln>
            <a:solidFill>
              <a:schemeClr val="accent1"/>
            </a:solidFill>
          </a:ln>
        </p:spPr>
        <p:txBody>
          <a:bodyPr/>
          <a:lstStyle/>
          <a:p>
            <a:r>
              <a:rPr lang="en-GB" dirty="0"/>
              <a:t>Stereotypes assume a correlation between group membership and </a:t>
            </a:r>
            <a:r>
              <a:rPr lang="en-GB" dirty="0" smtClean="0"/>
              <a:t>an individuals</a:t>
            </a:r>
            <a:r>
              <a:rPr lang="en-GB" dirty="0"/>
              <a:t>’ </a:t>
            </a:r>
            <a:r>
              <a:rPr lang="en-GB" dirty="0" smtClean="0"/>
              <a:t>characteristics</a:t>
            </a:r>
            <a:endParaRPr lang="en-GB" dirty="0"/>
          </a:p>
          <a:p>
            <a:r>
              <a:rPr lang="en-GB" dirty="0"/>
              <a:t>We are sensitive to distinctive events, so when two distinctive events occur together, it is especially </a:t>
            </a:r>
            <a:r>
              <a:rPr lang="en-GB" dirty="0" smtClean="0"/>
              <a:t>noticeable</a:t>
            </a:r>
            <a:endParaRPr lang="en-GB" dirty="0"/>
          </a:p>
          <a:p>
            <a:r>
              <a:rPr lang="en-GB" dirty="0"/>
              <a:t>Typically we have less contact with minorities and outgroups and therefore commit a crucial cognitive error</a:t>
            </a:r>
            <a:r>
              <a:rPr lang="en-GB" dirty="0" smtClean="0"/>
              <a:t>…</a:t>
            </a:r>
          </a:p>
          <a:p>
            <a:r>
              <a:rPr lang="en-GB" dirty="0" smtClean="0"/>
              <a:t>Think of a football match between your hometown and an away team. Because you are familiar with the behaviour of your own team, and less so for the visiting team, you would be far more likely to see hooliganism of the visiting team as more common/representative behaviour of them, than of the team you are familiar with… (Fiedler, 2004).</a:t>
            </a:r>
            <a:endParaRPr lang="en-GB" dirty="0"/>
          </a:p>
          <a:p>
            <a:endParaRPr lang="en-GB" dirty="0"/>
          </a:p>
          <a:p>
            <a:endParaRPr lang="en-GB" dirty="0"/>
          </a:p>
        </p:txBody>
      </p:sp>
    </p:spTree>
    <p:extLst>
      <p:ext uri="{BB962C8B-B14F-4D97-AF65-F5344CB8AC3E}">
        <p14:creationId xmlns:p14="http://schemas.microsoft.com/office/powerpoint/2010/main" val="23000177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Illusory correlation bias</a:t>
            </a:r>
            <a:endParaRPr lang="en-GB" dirty="0"/>
          </a:p>
        </p:txBody>
      </p:sp>
      <p:pic>
        <p:nvPicPr>
          <p:cNvPr id="4" name="Content Placeholder 3"/>
          <p:cNvPicPr>
            <a:picLocks noGrp="1" noChangeAspect="1"/>
          </p:cNvPicPr>
          <p:nvPr>
            <p:ph idx="1"/>
          </p:nvPr>
        </p:nvPicPr>
        <p:blipFill>
          <a:blip r:embed="rId2"/>
          <a:stretch>
            <a:fillRect/>
          </a:stretch>
        </p:blipFill>
        <p:spPr>
          <a:xfrm>
            <a:off x="3215390" y="1878845"/>
            <a:ext cx="5761219" cy="1877731"/>
          </a:xfrm>
          <a:prstGeom prst="rect">
            <a:avLst/>
          </a:prstGeom>
          <a:ln>
            <a:solidFill>
              <a:schemeClr val="accent1"/>
            </a:solidFill>
          </a:ln>
        </p:spPr>
      </p:pic>
      <p:sp>
        <p:nvSpPr>
          <p:cNvPr id="5" name="Rectangle 4"/>
          <p:cNvSpPr/>
          <p:nvPr/>
        </p:nvSpPr>
        <p:spPr>
          <a:xfrm>
            <a:off x="2418944" y="4173008"/>
            <a:ext cx="7354110" cy="1785104"/>
          </a:xfrm>
          <a:prstGeom prst="rect">
            <a:avLst/>
          </a:prstGeom>
          <a:solidFill>
            <a:schemeClr val="bg1"/>
          </a:solidFill>
          <a:ln>
            <a:solidFill>
              <a:schemeClr val="accent1"/>
            </a:solidFill>
          </a:ln>
        </p:spPr>
        <p:txBody>
          <a:bodyPr wrap="square">
            <a:spAutoFit/>
          </a:bodyPr>
          <a:lstStyle/>
          <a:p>
            <a:r>
              <a:rPr lang="en-US" dirty="0">
                <a:ea typeface="ＭＳ Ｐゴシック" pitchFamily="26" charset="-128"/>
              </a:rPr>
              <a:t>Majority and minority group equally prone to an undesirable </a:t>
            </a:r>
            <a:r>
              <a:rPr lang="en-US" dirty="0" err="1">
                <a:ea typeface="ＭＳ Ｐゴシック" pitchFamily="26" charset="-128"/>
              </a:rPr>
              <a:t>behaviour</a:t>
            </a:r>
            <a:endParaRPr lang="en-US" dirty="0">
              <a:ea typeface="ＭＳ Ｐゴシック" pitchFamily="26" charset="-128"/>
            </a:endParaRPr>
          </a:p>
          <a:p>
            <a:endParaRPr lang="en-US" dirty="0">
              <a:ea typeface="ＭＳ Ｐゴシック" pitchFamily="26" charset="-128"/>
            </a:endParaRPr>
          </a:p>
          <a:p>
            <a:r>
              <a:rPr lang="en-US" dirty="0">
                <a:ea typeface="ＭＳ Ｐゴシック" pitchFamily="26" charset="-128"/>
              </a:rPr>
              <a:t>“Trick of the mind” leads people to believe that the </a:t>
            </a:r>
            <a:r>
              <a:rPr lang="en-US" dirty="0" err="1">
                <a:ea typeface="ＭＳ Ｐゴシック" pitchFamily="26" charset="-128"/>
              </a:rPr>
              <a:t>behaviour</a:t>
            </a:r>
            <a:r>
              <a:rPr lang="en-US" dirty="0">
                <a:ea typeface="ＭＳ Ｐゴシック" pitchFamily="26" charset="-128"/>
              </a:rPr>
              <a:t> is more common among the minority (Fiedler, 2004)</a:t>
            </a:r>
          </a:p>
          <a:p>
            <a:pPr lvl="2"/>
            <a:endParaRPr lang="en-US" sz="2000" dirty="0">
              <a:ea typeface="ＭＳ Ｐゴシック" pitchFamily="26" charset="-128"/>
            </a:endParaRPr>
          </a:p>
        </p:txBody>
      </p:sp>
    </p:spTree>
    <p:extLst>
      <p:ext uri="{BB962C8B-B14F-4D97-AF65-F5344CB8AC3E}">
        <p14:creationId xmlns:p14="http://schemas.microsoft.com/office/powerpoint/2010/main" val="1908690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Illusory correlation bias:</a:t>
            </a:r>
            <a:endParaRPr lang="en-GB" dirty="0"/>
          </a:p>
        </p:txBody>
      </p:sp>
      <p:sp>
        <p:nvSpPr>
          <p:cNvPr id="3" name="Content Placeholder 2"/>
          <p:cNvSpPr>
            <a:spLocks noGrp="1"/>
          </p:cNvSpPr>
          <p:nvPr>
            <p:ph idx="1"/>
          </p:nvPr>
        </p:nvSpPr>
        <p:spPr>
          <a:solidFill>
            <a:schemeClr val="bg1"/>
          </a:solidFill>
          <a:ln>
            <a:solidFill>
              <a:schemeClr val="accent1"/>
            </a:solidFill>
          </a:ln>
        </p:spPr>
        <p:txBody>
          <a:bodyPr/>
          <a:lstStyle/>
          <a:p>
            <a:r>
              <a:rPr lang="en-GB" dirty="0"/>
              <a:t>Can explain why some behaviours are unfairly perceived as more characteristic of minority groups</a:t>
            </a:r>
          </a:p>
          <a:p>
            <a:r>
              <a:rPr lang="en-GB" dirty="0"/>
              <a:t>Even if there is a “kernel of truth” (</a:t>
            </a:r>
            <a:r>
              <a:rPr lang="en-GB" dirty="0" err="1"/>
              <a:t>McGarty</a:t>
            </a:r>
            <a:r>
              <a:rPr lang="en-GB" dirty="0"/>
              <a:t> et al., 1993)</a:t>
            </a:r>
          </a:p>
          <a:p>
            <a:r>
              <a:rPr lang="en-GB" dirty="0" smtClean="0"/>
              <a:t>How </a:t>
            </a:r>
            <a:r>
              <a:rPr lang="en-GB" dirty="0"/>
              <a:t>can we explain this?</a:t>
            </a:r>
          </a:p>
          <a:p>
            <a:r>
              <a:rPr lang="en-GB" dirty="0"/>
              <a:t>Memory is faulty so people do not accurately encode the </a:t>
            </a:r>
            <a:r>
              <a:rPr lang="en-GB" dirty="0" smtClean="0"/>
              <a:t>ratios of positive versus negative behaviours, </a:t>
            </a:r>
            <a:r>
              <a:rPr lang="en-GB" dirty="0"/>
              <a:t>and estimates become biased (Fiedler, 1991</a:t>
            </a:r>
            <a:r>
              <a:rPr lang="en-GB" dirty="0" smtClean="0"/>
              <a:t>) Mainly </a:t>
            </a:r>
            <a:r>
              <a:rPr lang="en-GB" dirty="0"/>
              <a:t>in favour of majority because memory for the minority is weaker to begin with, </a:t>
            </a:r>
            <a:r>
              <a:rPr lang="en-GB" dirty="0" smtClean="0"/>
              <a:t>moving </a:t>
            </a:r>
            <a:r>
              <a:rPr lang="en-GB" dirty="0"/>
              <a:t>towards a 50:50 ratio</a:t>
            </a:r>
            <a:r>
              <a:rPr lang="en-GB" dirty="0" smtClean="0"/>
              <a:t>… underestimating good behaviours and over estimating the bad</a:t>
            </a:r>
            <a:endParaRPr lang="en-GB" dirty="0"/>
          </a:p>
          <a:p>
            <a:endParaRPr lang="en-GB" dirty="0"/>
          </a:p>
          <a:p>
            <a:pPr marL="45720" indent="0">
              <a:buNone/>
            </a:pPr>
            <a:endParaRPr lang="en-GB" dirty="0"/>
          </a:p>
        </p:txBody>
      </p:sp>
    </p:spTree>
    <p:extLst>
      <p:ext uri="{BB962C8B-B14F-4D97-AF65-F5344CB8AC3E}">
        <p14:creationId xmlns:p14="http://schemas.microsoft.com/office/powerpoint/2010/main" val="3618783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Illusory correlation bias</a:t>
            </a:r>
            <a:endParaRPr lang="en-GB" dirty="0"/>
          </a:p>
        </p:txBody>
      </p:sp>
      <p:sp>
        <p:nvSpPr>
          <p:cNvPr id="3" name="Content Placeholder 2"/>
          <p:cNvSpPr>
            <a:spLocks noGrp="1"/>
          </p:cNvSpPr>
          <p:nvPr>
            <p:ph idx="1"/>
          </p:nvPr>
        </p:nvSpPr>
        <p:spPr>
          <a:xfrm>
            <a:off x="1341120" y="1901952"/>
            <a:ext cx="9509760" cy="4405542"/>
          </a:xfrm>
          <a:solidFill>
            <a:schemeClr val="bg1"/>
          </a:solidFill>
          <a:ln>
            <a:solidFill>
              <a:schemeClr val="accent1"/>
            </a:solidFill>
          </a:ln>
        </p:spPr>
        <p:txBody>
          <a:bodyPr>
            <a:normAutofit/>
          </a:bodyPr>
          <a:lstStyle/>
          <a:p>
            <a:r>
              <a:rPr lang="en-GB" dirty="0"/>
              <a:t>People are more accurate at accessing common events </a:t>
            </a:r>
            <a:r>
              <a:rPr lang="en-GB" dirty="0" smtClean="0"/>
              <a:t>given the opportunity for greater exposure</a:t>
            </a:r>
          </a:p>
          <a:p>
            <a:r>
              <a:rPr lang="en-GB" dirty="0" smtClean="0"/>
              <a:t>And, Eder et al., (2011) found that the illusory correlation was even higher among pp`s who had a lower working memory capacity</a:t>
            </a:r>
            <a:endParaRPr lang="en-GB" dirty="0"/>
          </a:p>
          <a:p>
            <a:r>
              <a:rPr lang="en-GB" dirty="0" err="1" smtClean="0"/>
              <a:t>Rothbart</a:t>
            </a:r>
            <a:r>
              <a:rPr lang="en-GB" dirty="0" smtClean="0"/>
              <a:t>, (1981) emphasised the accessibility of information at the time of retrieval. People process positive information most frequently, hence they are the most available and usually representative of the majority group. </a:t>
            </a:r>
          </a:p>
          <a:p>
            <a:r>
              <a:rPr lang="en-GB" dirty="0" smtClean="0"/>
              <a:t>People </a:t>
            </a:r>
            <a:r>
              <a:rPr lang="en-GB" dirty="0"/>
              <a:t>process unfamiliar information more elaborately (Hamilton &amp; Gifford, </a:t>
            </a:r>
            <a:r>
              <a:rPr lang="en-GB" dirty="0" smtClean="0"/>
              <a:t>1976), therefore, </a:t>
            </a:r>
            <a:r>
              <a:rPr lang="en-GB" dirty="0"/>
              <a:t>a</a:t>
            </a:r>
            <a:r>
              <a:rPr lang="en-GB" dirty="0" smtClean="0"/>
              <a:t> </a:t>
            </a:r>
            <a:r>
              <a:rPr lang="en-GB" dirty="0"/>
              <a:t>little knowledge about a group can be a dangerous </a:t>
            </a:r>
            <a:r>
              <a:rPr lang="en-GB" dirty="0" smtClean="0"/>
              <a:t>thing…</a:t>
            </a:r>
            <a:endParaRPr lang="en-GB" dirty="0"/>
          </a:p>
          <a:p>
            <a:endParaRPr lang="en-GB" dirty="0"/>
          </a:p>
        </p:txBody>
      </p:sp>
      <p:pic>
        <p:nvPicPr>
          <p:cNvPr id="4" name="Picture 3"/>
          <p:cNvPicPr>
            <a:picLocks noChangeAspect="1"/>
          </p:cNvPicPr>
          <p:nvPr/>
        </p:nvPicPr>
        <p:blipFill>
          <a:blip r:embed="rId2"/>
          <a:stretch>
            <a:fillRect/>
          </a:stretch>
        </p:blipFill>
        <p:spPr>
          <a:xfrm>
            <a:off x="4847107" y="5195838"/>
            <a:ext cx="2497785" cy="1410235"/>
          </a:xfrm>
          <a:prstGeom prst="rect">
            <a:avLst/>
          </a:prstGeom>
          <a:ln>
            <a:solidFill>
              <a:schemeClr val="accent1"/>
            </a:solidFill>
          </a:ln>
        </p:spPr>
      </p:pic>
    </p:spTree>
    <p:extLst>
      <p:ext uri="{BB962C8B-B14F-4D97-AF65-F5344CB8AC3E}">
        <p14:creationId xmlns:p14="http://schemas.microsoft.com/office/powerpoint/2010/main" val="4088192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67360"/>
            <a:ext cx="9509760" cy="624322"/>
          </a:xfrm>
        </p:spPr>
        <p:txBody>
          <a:bodyPr/>
          <a:lstStyle/>
          <a:p>
            <a:r>
              <a:rPr lang="en-GB" dirty="0" smtClean="0"/>
              <a:t>Category accentuation </a:t>
            </a:r>
            <a:endParaRPr lang="en-GB" dirty="0"/>
          </a:p>
        </p:txBody>
      </p:sp>
      <p:sp>
        <p:nvSpPr>
          <p:cNvPr id="3" name="Content Placeholder 2"/>
          <p:cNvSpPr>
            <a:spLocks noGrp="1"/>
          </p:cNvSpPr>
          <p:nvPr>
            <p:ph idx="1"/>
          </p:nvPr>
        </p:nvSpPr>
        <p:spPr>
          <a:xfrm>
            <a:off x="1341120" y="1700784"/>
            <a:ext cx="9509760" cy="4328795"/>
          </a:xfrm>
        </p:spPr>
        <p:txBody>
          <a:bodyPr/>
          <a:lstStyle/>
          <a:p>
            <a:r>
              <a:rPr lang="en-GB" dirty="0" smtClean="0"/>
              <a:t>The mere </a:t>
            </a:r>
            <a:r>
              <a:rPr lang="en-GB" dirty="0"/>
              <a:t>act of categorisation can distort perceptions of </a:t>
            </a:r>
            <a:r>
              <a:rPr lang="en-GB" dirty="0" smtClean="0"/>
              <a:t>groups- it is an even more basic cognitive error than an illusory correlation. </a:t>
            </a:r>
            <a:endParaRPr lang="en-GB" dirty="0"/>
          </a:p>
          <a:p>
            <a:r>
              <a:rPr lang="en-GB" dirty="0"/>
              <a:t>Differences between categories are maximised and differences within categories are minimised (</a:t>
            </a:r>
            <a:r>
              <a:rPr lang="en-GB" dirty="0" err="1"/>
              <a:t>Tajfel</a:t>
            </a:r>
            <a:r>
              <a:rPr lang="en-GB" dirty="0"/>
              <a:t> &amp; Wilkes, 1963)</a:t>
            </a:r>
          </a:p>
          <a:p>
            <a:endParaRPr lang="en-GB" dirty="0"/>
          </a:p>
          <a:p>
            <a:endParaRPr lang="en-GB" dirty="0"/>
          </a:p>
        </p:txBody>
      </p:sp>
      <p:pic>
        <p:nvPicPr>
          <p:cNvPr id="4" name="Picture 3"/>
          <p:cNvPicPr>
            <a:picLocks noChangeAspect="1"/>
          </p:cNvPicPr>
          <p:nvPr/>
        </p:nvPicPr>
        <p:blipFill>
          <a:blip r:embed="rId2"/>
          <a:stretch>
            <a:fillRect/>
          </a:stretch>
        </p:blipFill>
        <p:spPr>
          <a:xfrm>
            <a:off x="3231742" y="3395861"/>
            <a:ext cx="4035902" cy="2834886"/>
          </a:xfrm>
          <a:prstGeom prst="rect">
            <a:avLst/>
          </a:prstGeom>
          <a:ln>
            <a:solidFill>
              <a:schemeClr val="accent1"/>
            </a:solidFill>
          </a:ln>
        </p:spPr>
      </p:pic>
      <p:pic>
        <p:nvPicPr>
          <p:cNvPr id="5" name="Picture 4"/>
          <p:cNvPicPr>
            <a:picLocks noChangeAspect="1"/>
          </p:cNvPicPr>
          <p:nvPr/>
        </p:nvPicPr>
        <p:blipFill>
          <a:blip r:embed="rId3"/>
          <a:stretch>
            <a:fillRect/>
          </a:stretch>
        </p:blipFill>
        <p:spPr>
          <a:xfrm>
            <a:off x="7565246" y="3395861"/>
            <a:ext cx="2765528" cy="2592140"/>
          </a:xfrm>
          <a:prstGeom prst="rect">
            <a:avLst/>
          </a:prstGeom>
          <a:ln>
            <a:solidFill>
              <a:schemeClr val="accent1"/>
            </a:solidFill>
          </a:ln>
        </p:spPr>
      </p:pic>
    </p:spTree>
    <p:extLst>
      <p:ext uri="{BB962C8B-B14F-4D97-AF65-F5344CB8AC3E}">
        <p14:creationId xmlns:p14="http://schemas.microsoft.com/office/powerpoint/2010/main" val="38936448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Category accentuation:</a:t>
            </a:r>
            <a:endParaRPr lang="en-GB" dirty="0"/>
          </a:p>
        </p:txBody>
      </p:sp>
      <p:sp>
        <p:nvSpPr>
          <p:cNvPr id="3" name="Content Placeholder 2"/>
          <p:cNvSpPr>
            <a:spLocks noGrp="1"/>
          </p:cNvSpPr>
          <p:nvPr>
            <p:ph idx="1"/>
          </p:nvPr>
        </p:nvSpPr>
        <p:spPr>
          <a:xfrm>
            <a:off x="503853" y="1901952"/>
            <a:ext cx="10347027" cy="4694791"/>
          </a:xfrm>
          <a:solidFill>
            <a:schemeClr val="bg1"/>
          </a:solidFill>
          <a:ln>
            <a:solidFill>
              <a:schemeClr val="accent1"/>
            </a:solidFill>
          </a:ln>
        </p:spPr>
        <p:txBody>
          <a:bodyPr/>
          <a:lstStyle/>
          <a:p>
            <a:r>
              <a:rPr lang="en-GB" dirty="0" smtClean="0"/>
              <a:t>This applies </a:t>
            </a:r>
            <a:r>
              <a:rPr lang="en-GB" dirty="0"/>
              <a:t>to judgements of people too (e.g. Krueger &amp; </a:t>
            </a:r>
            <a:r>
              <a:rPr lang="en-GB" dirty="0" err="1" smtClean="0"/>
              <a:t>Siriam</a:t>
            </a:r>
            <a:r>
              <a:rPr lang="en-GB" dirty="0" smtClean="0"/>
              <a:t>, 1989)</a:t>
            </a:r>
            <a:endParaRPr lang="en-GB" dirty="0"/>
          </a:p>
          <a:p>
            <a:pPr marL="685800" lvl="2" indent="0">
              <a:buNone/>
            </a:pPr>
            <a:r>
              <a:rPr lang="en-GB" dirty="0" smtClean="0"/>
              <a:t>Pp`s told that sprinters weigh more than marathon runners and presented them with charts of confirmatory body weights. </a:t>
            </a:r>
          </a:p>
          <a:p>
            <a:pPr marL="685800" lvl="2" indent="0">
              <a:buNone/>
            </a:pPr>
            <a:r>
              <a:rPr lang="en-GB" dirty="0" smtClean="0"/>
              <a:t>In a later stage, pp`s were given additional information of people which either confirmed or refuted the body weight information of first group.</a:t>
            </a:r>
          </a:p>
          <a:p>
            <a:pPr marL="685800" lvl="2" indent="0">
              <a:buNone/>
            </a:pPr>
            <a:r>
              <a:rPr lang="en-GB" dirty="0" smtClean="0"/>
              <a:t>Pp`s estimates of average weights of two groups changed more for group 1 than group 2, because they attended to the information that accentuated the similarities and confirmed their expectations.</a:t>
            </a:r>
            <a:endParaRPr lang="en-GB" dirty="0"/>
          </a:p>
          <a:p>
            <a:r>
              <a:rPr lang="en-GB" dirty="0"/>
              <a:t>Outgroup homogeneity effect</a:t>
            </a:r>
          </a:p>
          <a:p>
            <a:r>
              <a:rPr lang="en-GB" dirty="0"/>
              <a:t>Tendency to see people within a same group as being more “similar” than they really are</a:t>
            </a:r>
          </a:p>
          <a:p>
            <a:r>
              <a:rPr lang="en-GB" dirty="0"/>
              <a:t>Because we like people who share characteristics with ourselves, the net result of the outgroup homogeneity effect can be </a:t>
            </a:r>
            <a:r>
              <a:rPr lang="en-GB" dirty="0" smtClean="0"/>
              <a:t>in-group </a:t>
            </a:r>
            <a:r>
              <a:rPr lang="en-GB" dirty="0"/>
              <a:t>bias</a:t>
            </a:r>
          </a:p>
          <a:p>
            <a:endParaRPr lang="en-GB" dirty="0"/>
          </a:p>
          <a:p>
            <a:endParaRPr lang="en-GB" dirty="0"/>
          </a:p>
        </p:txBody>
      </p:sp>
    </p:spTree>
    <p:extLst>
      <p:ext uri="{BB962C8B-B14F-4D97-AF65-F5344CB8AC3E}">
        <p14:creationId xmlns:p14="http://schemas.microsoft.com/office/powerpoint/2010/main" val="20454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Motivations: how people want to think</a:t>
            </a:r>
            <a:endParaRPr lang="en-GB" dirty="0"/>
          </a:p>
        </p:txBody>
      </p:sp>
      <p:sp>
        <p:nvSpPr>
          <p:cNvPr id="3" name="Content Placeholder 2"/>
          <p:cNvSpPr>
            <a:spLocks noGrp="1"/>
          </p:cNvSpPr>
          <p:nvPr>
            <p:ph idx="1"/>
          </p:nvPr>
        </p:nvSpPr>
        <p:spPr>
          <a:xfrm>
            <a:off x="914400" y="1901952"/>
            <a:ext cx="9936480" cy="4629477"/>
          </a:xfrm>
          <a:solidFill>
            <a:schemeClr val="bg1"/>
          </a:solidFill>
          <a:ln>
            <a:solidFill>
              <a:schemeClr val="accent1"/>
            </a:solidFill>
          </a:ln>
        </p:spPr>
        <p:txBody>
          <a:bodyPr>
            <a:normAutofit/>
          </a:bodyPr>
          <a:lstStyle/>
          <a:p>
            <a:endParaRPr lang="en-GB" dirty="0" smtClean="0"/>
          </a:p>
          <a:p>
            <a:r>
              <a:rPr lang="en-GB" dirty="0" smtClean="0"/>
              <a:t>Stereotypes </a:t>
            </a:r>
            <a:r>
              <a:rPr lang="en-GB" dirty="0"/>
              <a:t>and prejudice are not limited to how people are able to </a:t>
            </a:r>
            <a:r>
              <a:rPr lang="en-GB" dirty="0" smtClean="0"/>
              <a:t>think, but also by how they want to think!</a:t>
            </a:r>
            <a:endParaRPr lang="en-GB" dirty="0"/>
          </a:p>
          <a:p>
            <a:r>
              <a:rPr lang="en-GB" dirty="0"/>
              <a:t>Epistemic (knowledge) needs have been linked to intergroup </a:t>
            </a:r>
            <a:r>
              <a:rPr lang="en-GB" dirty="0" smtClean="0"/>
              <a:t>perceptions – we have an aversion to ambiguity and a need for understanding our environment</a:t>
            </a:r>
            <a:endParaRPr lang="en-GB" dirty="0"/>
          </a:p>
          <a:p>
            <a:pPr marL="45720" indent="0">
              <a:buNone/>
            </a:pPr>
            <a:r>
              <a:rPr lang="en-GB" dirty="0" smtClean="0"/>
              <a:t>This can lead to simple, hasty judgments. Much of the research has looked at individual differences in these processes. </a:t>
            </a:r>
            <a:endParaRPr lang="en-GB" dirty="0"/>
          </a:p>
          <a:p>
            <a:r>
              <a:rPr lang="en-GB" dirty="0" smtClean="0"/>
              <a:t>Dogmatism- the tendency </a:t>
            </a:r>
            <a:r>
              <a:rPr lang="en-GB" dirty="0"/>
              <a:t>to tolerate mutually inconsistent beliefs by isolating them in memory (</a:t>
            </a:r>
            <a:r>
              <a:rPr lang="en-GB" dirty="0" err="1"/>
              <a:t>Rokeach</a:t>
            </a:r>
            <a:r>
              <a:rPr lang="en-GB" dirty="0"/>
              <a:t>, 1960)</a:t>
            </a:r>
          </a:p>
          <a:p>
            <a:r>
              <a:rPr lang="en-GB" dirty="0" smtClean="0"/>
              <a:t>This is a rigid cognitive structure, resistant to change and related </a:t>
            </a:r>
            <a:r>
              <a:rPr lang="en-GB" dirty="0"/>
              <a:t>to prejudice </a:t>
            </a:r>
          </a:p>
          <a:p>
            <a:pPr marL="45720" indent="0">
              <a:buNone/>
            </a:pPr>
            <a:endParaRPr lang="en-GB" dirty="0"/>
          </a:p>
        </p:txBody>
      </p:sp>
    </p:spTree>
    <p:extLst>
      <p:ext uri="{BB962C8B-B14F-4D97-AF65-F5344CB8AC3E}">
        <p14:creationId xmlns:p14="http://schemas.microsoft.com/office/powerpoint/2010/main" val="3230148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Motivations</a:t>
            </a:r>
            <a:endParaRPr lang="en-GB" dirty="0"/>
          </a:p>
        </p:txBody>
      </p:sp>
      <p:sp>
        <p:nvSpPr>
          <p:cNvPr id="3" name="Content Placeholder 2"/>
          <p:cNvSpPr>
            <a:spLocks noGrp="1"/>
          </p:cNvSpPr>
          <p:nvPr>
            <p:ph idx="1"/>
          </p:nvPr>
        </p:nvSpPr>
        <p:spPr/>
        <p:txBody>
          <a:bodyPr/>
          <a:lstStyle/>
          <a:p>
            <a:r>
              <a:rPr lang="en-GB" dirty="0"/>
              <a:t>Need for personal structure</a:t>
            </a:r>
          </a:p>
          <a:p>
            <a:r>
              <a:rPr lang="en-GB" dirty="0"/>
              <a:t>Preference for structure in most situations</a:t>
            </a:r>
          </a:p>
          <a:p>
            <a:r>
              <a:rPr lang="en-GB" dirty="0"/>
              <a:t>Related to stereotyping </a:t>
            </a:r>
          </a:p>
          <a:p>
            <a:r>
              <a:rPr lang="en-GB" dirty="0"/>
              <a:t>High PNS participants assigned more stereotypically female traits to a woman </a:t>
            </a:r>
          </a:p>
          <a:p>
            <a:r>
              <a:rPr lang="en-GB" dirty="0"/>
              <a:t>	(</a:t>
            </a:r>
            <a:r>
              <a:rPr lang="en-GB" dirty="0" err="1"/>
              <a:t>Neuberg</a:t>
            </a:r>
            <a:r>
              <a:rPr lang="en-GB" dirty="0"/>
              <a:t> &amp; Newsom, 1993)</a:t>
            </a:r>
          </a:p>
          <a:p>
            <a:endParaRPr lang="en-GB" dirty="0"/>
          </a:p>
        </p:txBody>
      </p:sp>
      <p:pic>
        <p:nvPicPr>
          <p:cNvPr id="4" name="Picture 1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59988" y="325204"/>
            <a:ext cx="4610174" cy="2952328"/>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5" name="Picture 1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68119" y="3887944"/>
            <a:ext cx="2522368" cy="266487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785087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Motivations </a:t>
            </a:r>
            <a:endParaRPr lang="en-GB" dirty="0"/>
          </a:p>
        </p:txBody>
      </p:sp>
      <p:sp>
        <p:nvSpPr>
          <p:cNvPr id="3" name="Content Placeholder 2"/>
          <p:cNvSpPr>
            <a:spLocks noGrp="1"/>
          </p:cNvSpPr>
          <p:nvPr>
            <p:ph idx="1"/>
          </p:nvPr>
        </p:nvSpPr>
        <p:spPr>
          <a:xfrm>
            <a:off x="1341120" y="1901952"/>
            <a:ext cx="9509760" cy="3892358"/>
          </a:xfrm>
          <a:solidFill>
            <a:schemeClr val="bg1"/>
          </a:solidFill>
          <a:ln>
            <a:solidFill>
              <a:schemeClr val="accent1"/>
            </a:solidFill>
          </a:ln>
        </p:spPr>
        <p:txBody>
          <a:bodyPr>
            <a:normAutofit/>
          </a:bodyPr>
          <a:lstStyle/>
          <a:p>
            <a:endParaRPr lang="en-GB" dirty="0" smtClean="0"/>
          </a:p>
          <a:p>
            <a:r>
              <a:rPr lang="en-GB" dirty="0" smtClean="0"/>
              <a:t>Yet another construct is the Need </a:t>
            </a:r>
            <a:r>
              <a:rPr lang="en-GB" dirty="0"/>
              <a:t>for cognitive </a:t>
            </a:r>
            <a:r>
              <a:rPr lang="en-GB" dirty="0" smtClean="0"/>
              <a:t>closure (NFCC: </a:t>
            </a:r>
            <a:r>
              <a:rPr lang="en-GB" dirty="0" err="1" smtClean="0"/>
              <a:t>Kruglanski</a:t>
            </a:r>
            <a:r>
              <a:rPr lang="en-GB" dirty="0" smtClean="0"/>
              <a:t>, 2006)</a:t>
            </a:r>
          </a:p>
          <a:p>
            <a:r>
              <a:rPr lang="en-GB" dirty="0" smtClean="0"/>
              <a:t>a general desire to seek `an answer on a given topic, any answer… compared to confusion and ambiguity` (</a:t>
            </a:r>
            <a:r>
              <a:rPr lang="en-GB" dirty="0" err="1" smtClean="0"/>
              <a:t>Kruglanski</a:t>
            </a:r>
            <a:r>
              <a:rPr lang="en-GB" dirty="0" smtClean="0"/>
              <a:t>, 1990, p377)</a:t>
            </a:r>
            <a:endParaRPr lang="en-GB" dirty="0"/>
          </a:p>
          <a:p>
            <a:r>
              <a:rPr lang="en-GB" dirty="0"/>
              <a:t>Associated with prejudice and stereotyping (</a:t>
            </a:r>
            <a:r>
              <a:rPr lang="en-GB" dirty="0" err="1"/>
              <a:t>Dijksterhuis</a:t>
            </a:r>
            <a:r>
              <a:rPr lang="en-GB" dirty="0"/>
              <a:t> et al., 1996</a:t>
            </a:r>
            <a:r>
              <a:rPr lang="en-GB" dirty="0" smtClean="0"/>
              <a:t>)</a:t>
            </a:r>
          </a:p>
          <a:p>
            <a:r>
              <a:rPr lang="en-GB" dirty="0" smtClean="0"/>
              <a:t>Pp`s scoring highly on a measure of NFCC recalled more stereotype consistent information compared to those scoring relatively highly on stereotype inconsistent information</a:t>
            </a:r>
            <a:endParaRPr lang="en-GB" dirty="0"/>
          </a:p>
          <a:p>
            <a:endParaRPr lang="en-GB" dirty="0"/>
          </a:p>
          <a:p>
            <a:pPr marL="45720" indent="0">
              <a:buNone/>
            </a:pPr>
            <a:endParaRPr lang="en-GB" dirty="0"/>
          </a:p>
        </p:txBody>
      </p:sp>
    </p:spTree>
    <p:extLst>
      <p:ext uri="{BB962C8B-B14F-4D97-AF65-F5344CB8AC3E}">
        <p14:creationId xmlns:p14="http://schemas.microsoft.com/office/powerpoint/2010/main" val="621959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Ideologies: Marxist theory </a:t>
            </a:r>
            <a:endParaRPr lang="en-GB" dirty="0"/>
          </a:p>
        </p:txBody>
      </p:sp>
      <p:sp>
        <p:nvSpPr>
          <p:cNvPr id="3" name="Content Placeholder 2"/>
          <p:cNvSpPr>
            <a:spLocks noGrp="1"/>
          </p:cNvSpPr>
          <p:nvPr>
            <p:ph idx="1"/>
          </p:nvPr>
        </p:nvSpPr>
        <p:spPr>
          <a:xfrm>
            <a:off x="718457" y="1901952"/>
            <a:ext cx="10636898" cy="4274913"/>
          </a:xfrm>
          <a:solidFill>
            <a:schemeClr val="bg1"/>
          </a:solidFill>
          <a:ln>
            <a:solidFill>
              <a:schemeClr val="accent1"/>
            </a:solidFill>
          </a:ln>
        </p:spPr>
        <p:txBody>
          <a:bodyPr>
            <a:normAutofit/>
          </a:bodyPr>
          <a:lstStyle/>
          <a:p>
            <a:pPr marL="45720" indent="0">
              <a:buNone/>
            </a:pPr>
            <a:endParaRPr lang="en-GB" dirty="0"/>
          </a:p>
          <a:p>
            <a:r>
              <a:rPr lang="en-GB" dirty="0"/>
              <a:t>Classes have different, conflicting interests</a:t>
            </a:r>
          </a:p>
          <a:p>
            <a:r>
              <a:rPr lang="en-GB" dirty="0"/>
              <a:t>Class conflict stems from ruling class exploitation of the working class</a:t>
            </a:r>
          </a:p>
          <a:p>
            <a:r>
              <a:rPr lang="en-GB" dirty="0" smtClean="0"/>
              <a:t>An unequal </a:t>
            </a:r>
            <a:r>
              <a:rPr lang="en-GB" dirty="0"/>
              <a:t>class system is preserved by false consciousness – ideologies such as the protestant work ethic keep people in their place</a:t>
            </a:r>
          </a:p>
          <a:p>
            <a:r>
              <a:rPr lang="en-GB" dirty="0"/>
              <a:t>Class consciousness emerges when people become </a:t>
            </a:r>
            <a:r>
              <a:rPr lang="en-GB" dirty="0" smtClean="0"/>
              <a:t>aware of this</a:t>
            </a:r>
            <a:endParaRPr lang="en-GB" dirty="0"/>
          </a:p>
          <a:p>
            <a:r>
              <a:rPr lang="en-GB" dirty="0" smtClean="0"/>
              <a:t>Consequently, a number of Marxist </a:t>
            </a:r>
            <a:r>
              <a:rPr lang="en-GB" dirty="0"/>
              <a:t>ideologies have been linked to </a:t>
            </a:r>
            <a:r>
              <a:rPr lang="en-GB" dirty="0" smtClean="0"/>
              <a:t>prejudice: unequal status, common or shared within group interests, conflicting between group interests, failure to act upon or be aware of shared group interests and ideologies that make inequalities seem unchangeable</a:t>
            </a:r>
            <a:endParaRPr lang="en-GB" dirty="0"/>
          </a:p>
          <a:p>
            <a:endParaRPr lang="en-GB" dirty="0"/>
          </a:p>
        </p:txBody>
      </p:sp>
    </p:spTree>
    <p:extLst>
      <p:ext uri="{BB962C8B-B14F-4D97-AF65-F5344CB8AC3E}">
        <p14:creationId xmlns:p14="http://schemas.microsoft.com/office/powerpoint/2010/main" val="1152048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Authoritarianism </a:t>
            </a:r>
            <a:endParaRPr lang="en-GB" dirty="0"/>
          </a:p>
        </p:txBody>
      </p:sp>
      <p:sp>
        <p:nvSpPr>
          <p:cNvPr id="3" name="Content Placeholder 2"/>
          <p:cNvSpPr>
            <a:spLocks noGrp="1"/>
          </p:cNvSpPr>
          <p:nvPr>
            <p:ph idx="1"/>
          </p:nvPr>
        </p:nvSpPr>
        <p:spPr>
          <a:xfrm>
            <a:off x="830424" y="1901952"/>
            <a:ext cx="10450286" cy="4554832"/>
          </a:xfrm>
          <a:solidFill>
            <a:schemeClr val="bg1"/>
          </a:solidFill>
          <a:ln>
            <a:solidFill>
              <a:schemeClr val="accent1"/>
            </a:solidFill>
          </a:ln>
        </p:spPr>
        <p:txBody>
          <a:bodyPr>
            <a:normAutofit fontScale="92500" lnSpcReduction="10000"/>
          </a:bodyPr>
          <a:lstStyle/>
          <a:p>
            <a:r>
              <a:rPr lang="en-GB" dirty="0"/>
              <a:t>Research began as an attempt to make sense of the Holocaust (Adorno et al., 1950)</a:t>
            </a:r>
          </a:p>
          <a:p>
            <a:r>
              <a:rPr lang="en-GB" dirty="0" smtClean="0"/>
              <a:t>The hostility </a:t>
            </a:r>
            <a:r>
              <a:rPr lang="en-GB" dirty="0"/>
              <a:t>towards Jewish people often co-exists with hostility towards other minorities</a:t>
            </a:r>
          </a:p>
          <a:p>
            <a:r>
              <a:rPr lang="en-GB" dirty="0" smtClean="0"/>
              <a:t>Those people </a:t>
            </a:r>
            <a:r>
              <a:rPr lang="en-GB" dirty="0"/>
              <a:t>exhibiting prejudice seem to share “authoritarian” </a:t>
            </a:r>
            <a:r>
              <a:rPr lang="en-GB" dirty="0" smtClean="0"/>
              <a:t>tendencies</a:t>
            </a:r>
          </a:p>
          <a:p>
            <a:r>
              <a:rPr lang="en-GB" dirty="0" smtClean="0"/>
              <a:t>These tendencies are measured on an F – scale (Although these scales have been subsequently criticised as being neither reliable or valid) </a:t>
            </a:r>
          </a:p>
          <a:p>
            <a:r>
              <a:rPr lang="en-GB" dirty="0" smtClean="0"/>
              <a:t>As a result:</a:t>
            </a:r>
            <a:endParaRPr lang="en-GB" dirty="0"/>
          </a:p>
          <a:p>
            <a:r>
              <a:rPr lang="en-GB" dirty="0"/>
              <a:t>Right-wing authoritarianism (</a:t>
            </a:r>
            <a:r>
              <a:rPr lang="en-GB" dirty="0" err="1"/>
              <a:t>Altmeyer</a:t>
            </a:r>
            <a:r>
              <a:rPr lang="en-GB" dirty="0"/>
              <a:t>, 1998</a:t>
            </a:r>
            <a:r>
              <a:rPr lang="en-GB" dirty="0" smtClean="0"/>
              <a:t>) which measures three components:</a:t>
            </a:r>
            <a:endParaRPr lang="en-GB" dirty="0"/>
          </a:p>
          <a:p>
            <a:r>
              <a:rPr lang="en-GB" dirty="0"/>
              <a:t>Conventionalism, authoritarian aggression, authoritarian submission</a:t>
            </a:r>
          </a:p>
          <a:p>
            <a:r>
              <a:rPr lang="en-GB" dirty="0" smtClean="0"/>
              <a:t>High measures show </a:t>
            </a:r>
            <a:r>
              <a:rPr lang="en-GB" dirty="0"/>
              <a:t>a range of </a:t>
            </a:r>
            <a:r>
              <a:rPr lang="en-GB" dirty="0" smtClean="0"/>
              <a:t>prejudices, although some suggest that this is more related to attitudes and values rather than personality (Saucier, 2000)</a:t>
            </a:r>
            <a:endParaRPr lang="en-GB" dirty="0"/>
          </a:p>
          <a:p>
            <a:endParaRPr lang="en-GB" dirty="0"/>
          </a:p>
        </p:txBody>
      </p:sp>
    </p:spTree>
    <p:extLst>
      <p:ext uri="{BB962C8B-B14F-4D97-AF65-F5344CB8AC3E}">
        <p14:creationId xmlns:p14="http://schemas.microsoft.com/office/powerpoint/2010/main" val="3545147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a:t>
            </a:r>
            <a:r>
              <a:rPr lang="en-GB" dirty="0"/>
              <a:t>D</a:t>
            </a:r>
            <a:r>
              <a:rPr lang="en-GB" dirty="0" smtClean="0"/>
              <a:t>ominance </a:t>
            </a:r>
            <a:r>
              <a:rPr lang="en-GB" dirty="0"/>
              <a:t>O</a:t>
            </a:r>
            <a:r>
              <a:rPr lang="en-GB" dirty="0" smtClean="0"/>
              <a:t>rientation </a:t>
            </a:r>
            <a:endParaRPr lang="en-GB" dirty="0"/>
          </a:p>
        </p:txBody>
      </p:sp>
      <p:sp>
        <p:nvSpPr>
          <p:cNvPr id="3" name="Content Placeholder 2"/>
          <p:cNvSpPr>
            <a:spLocks noGrp="1"/>
          </p:cNvSpPr>
          <p:nvPr>
            <p:ph idx="1"/>
          </p:nvPr>
        </p:nvSpPr>
        <p:spPr>
          <a:xfrm>
            <a:off x="1341120" y="1901952"/>
            <a:ext cx="9509760" cy="4489517"/>
          </a:xfrm>
          <a:solidFill>
            <a:schemeClr val="bg1"/>
          </a:solidFill>
          <a:ln>
            <a:solidFill>
              <a:schemeClr val="accent1"/>
            </a:solidFill>
          </a:ln>
        </p:spPr>
        <p:txBody>
          <a:bodyPr/>
          <a:lstStyle/>
          <a:p>
            <a:r>
              <a:rPr lang="en-GB" dirty="0"/>
              <a:t>Social dominance orientation (</a:t>
            </a:r>
            <a:r>
              <a:rPr lang="en-GB" dirty="0" err="1"/>
              <a:t>Sidanius</a:t>
            </a:r>
            <a:r>
              <a:rPr lang="en-GB" dirty="0"/>
              <a:t> &amp; </a:t>
            </a:r>
            <a:r>
              <a:rPr lang="en-GB" dirty="0" err="1"/>
              <a:t>Pratto</a:t>
            </a:r>
            <a:r>
              <a:rPr lang="en-GB" dirty="0"/>
              <a:t>, 1999)</a:t>
            </a:r>
          </a:p>
          <a:p>
            <a:r>
              <a:rPr lang="en-GB" dirty="0" smtClean="0"/>
              <a:t>Like right wing authoritarianism, SDO is a multi-dimensional concept, where:</a:t>
            </a:r>
            <a:endParaRPr lang="en-GB" dirty="0"/>
          </a:p>
          <a:p>
            <a:r>
              <a:rPr lang="en-GB" dirty="0" smtClean="0"/>
              <a:t>1. People </a:t>
            </a:r>
            <a:r>
              <a:rPr lang="en-GB" dirty="0"/>
              <a:t>high in SDO favour status </a:t>
            </a:r>
            <a:r>
              <a:rPr lang="en-GB" dirty="0" smtClean="0"/>
              <a:t>hierarchies</a:t>
            </a:r>
          </a:p>
          <a:p>
            <a:r>
              <a:rPr lang="en-GB" dirty="0" smtClean="0"/>
              <a:t>2. People high in SDO have a desire for one`s own group to dominate or be superior to another</a:t>
            </a:r>
          </a:p>
          <a:p>
            <a:pPr marL="45720" indent="0">
              <a:buNone/>
            </a:pPr>
            <a:endParaRPr lang="en-GB" dirty="0"/>
          </a:p>
          <a:p>
            <a:r>
              <a:rPr lang="en-GB" dirty="0" smtClean="0"/>
              <a:t>Links </a:t>
            </a:r>
            <a:r>
              <a:rPr lang="en-GB" dirty="0"/>
              <a:t>between SDO and </a:t>
            </a:r>
            <a:r>
              <a:rPr lang="en-GB" dirty="0" smtClean="0"/>
              <a:t>prejudice</a:t>
            </a:r>
            <a:endParaRPr lang="en-GB" dirty="0"/>
          </a:p>
          <a:p>
            <a:r>
              <a:rPr lang="en-GB" dirty="0"/>
              <a:t>Racism, sexism and other non-egalitarian </a:t>
            </a:r>
            <a:r>
              <a:rPr lang="en-GB" dirty="0" smtClean="0"/>
              <a:t>attitudes – endorsing beliefs that legitimise unequal status of different groups</a:t>
            </a:r>
            <a:endParaRPr lang="en-GB" dirty="0"/>
          </a:p>
        </p:txBody>
      </p:sp>
      <p:pic>
        <p:nvPicPr>
          <p:cNvPr id="4" name="Picture 3"/>
          <p:cNvPicPr>
            <a:picLocks noChangeAspect="1"/>
          </p:cNvPicPr>
          <p:nvPr/>
        </p:nvPicPr>
        <p:blipFill>
          <a:blip r:embed="rId2"/>
          <a:stretch>
            <a:fillRect/>
          </a:stretch>
        </p:blipFill>
        <p:spPr>
          <a:xfrm>
            <a:off x="9517613" y="467360"/>
            <a:ext cx="2095500" cy="1676400"/>
          </a:xfrm>
          <a:prstGeom prst="rect">
            <a:avLst/>
          </a:prstGeom>
        </p:spPr>
      </p:pic>
    </p:spTree>
    <p:extLst>
      <p:ext uri="{BB962C8B-B14F-4D97-AF65-F5344CB8AC3E}">
        <p14:creationId xmlns:p14="http://schemas.microsoft.com/office/powerpoint/2010/main" val="3968601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Struggle for Superiority</a:t>
            </a:r>
            <a:endParaRPr lang="en-GB" dirty="0"/>
          </a:p>
        </p:txBody>
      </p:sp>
      <p:sp>
        <p:nvSpPr>
          <p:cNvPr id="3" name="Content Placeholder 2"/>
          <p:cNvSpPr>
            <a:spLocks noGrp="1"/>
          </p:cNvSpPr>
          <p:nvPr>
            <p:ph idx="1"/>
          </p:nvPr>
        </p:nvSpPr>
        <p:spPr>
          <a:xfrm>
            <a:off x="690465" y="1901953"/>
            <a:ext cx="10702213" cy="3892358"/>
          </a:xfrm>
          <a:solidFill>
            <a:schemeClr val="bg1"/>
          </a:solidFill>
          <a:ln>
            <a:solidFill>
              <a:schemeClr val="accent1"/>
            </a:solidFill>
          </a:ln>
        </p:spPr>
        <p:txBody>
          <a:bodyPr>
            <a:normAutofit/>
          </a:bodyPr>
          <a:lstStyle/>
          <a:p>
            <a:r>
              <a:rPr lang="en-GB" dirty="0"/>
              <a:t>People want their own group to be superior to </a:t>
            </a:r>
            <a:r>
              <a:rPr lang="en-GB" dirty="0" smtClean="0"/>
              <a:t>others</a:t>
            </a:r>
            <a:endParaRPr lang="en-GB" dirty="0"/>
          </a:p>
          <a:p>
            <a:r>
              <a:rPr lang="en-GB" dirty="0" smtClean="0"/>
              <a:t>There is collaboration </a:t>
            </a:r>
            <a:r>
              <a:rPr lang="en-GB" dirty="0"/>
              <a:t>within groups and competition between </a:t>
            </a:r>
            <a:r>
              <a:rPr lang="en-GB" dirty="0" smtClean="0"/>
              <a:t>groups</a:t>
            </a:r>
            <a:endParaRPr lang="en-GB" dirty="0"/>
          </a:p>
          <a:p>
            <a:r>
              <a:rPr lang="en-GB" b="1" dirty="0"/>
              <a:t>Realistic group conflict theory (</a:t>
            </a:r>
            <a:r>
              <a:rPr lang="en-GB" b="1" dirty="0" err="1"/>
              <a:t>Sherif</a:t>
            </a:r>
            <a:r>
              <a:rPr lang="en-GB" b="1" dirty="0"/>
              <a:t>, 1966)</a:t>
            </a:r>
          </a:p>
          <a:p>
            <a:r>
              <a:rPr lang="en-GB" dirty="0"/>
              <a:t>Struggle for material </a:t>
            </a:r>
            <a:r>
              <a:rPr lang="en-GB" dirty="0" smtClean="0"/>
              <a:t>welfare</a:t>
            </a:r>
            <a:endParaRPr lang="en-GB" dirty="0"/>
          </a:p>
          <a:p>
            <a:r>
              <a:rPr lang="en-GB" b="1" dirty="0"/>
              <a:t>Social identity theory (</a:t>
            </a:r>
            <a:r>
              <a:rPr lang="en-GB" b="1" dirty="0" err="1"/>
              <a:t>Tajfel</a:t>
            </a:r>
            <a:r>
              <a:rPr lang="en-GB" b="1" dirty="0"/>
              <a:t> et al., 1971)</a:t>
            </a:r>
          </a:p>
          <a:p>
            <a:r>
              <a:rPr lang="en-GB" dirty="0"/>
              <a:t>Seeing one’s own group in positive terms relative to </a:t>
            </a:r>
            <a:r>
              <a:rPr lang="en-GB" dirty="0" smtClean="0"/>
              <a:t>others</a:t>
            </a:r>
            <a:endParaRPr lang="en-GB" dirty="0"/>
          </a:p>
          <a:p>
            <a:r>
              <a:rPr lang="en-GB" b="1" dirty="0"/>
              <a:t>Both refer to processes at the group level</a:t>
            </a:r>
          </a:p>
          <a:p>
            <a:endParaRPr lang="en-GB" b="1" dirty="0"/>
          </a:p>
        </p:txBody>
      </p:sp>
    </p:spTree>
    <p:extLst>
      <p:ext uri="{BB962C8B-B14F-4D97-AF65-F5344CB8AC3E}">
        <p14:creationId xmlns:p14="http://schemas.microsoft.com/office/powerpoint/2010/main" val="617052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Remember the `Robber`s Cave Study`</a:t>
            </a:r>
            <a:endParaRPr lang="en-GB" dirty="0"/>
          </a:p>
        </p:txBody>
      </p:sp>
      <p:sp>
        <p:nvSpPr>
          <p:cNvPr id="3" name="Content Placeholder 2"/>
          <p:cNvSpPr>
            <a:spLocks noGrp="1"/>
          </p:cNvSpPr>
          <p:nvPr>
            <p:ph idx="1"/>
          </p:nvPr>
        </p:nvSpPr>
        <p:spPr>
          <a:solidFill>
            <a:schemeClr val="bg1"/>
          </a:solidFill>
          <a:ln>
            <a:solidFill>
              <a:schemeClr val="accent1"/>
            </a:solidFill>
          </a:ln>
        </p:spPr>
        <p:txBody>
          <a:bodyPr>
            <a:normAutofit/>
          </a:bodyPr>
          <a:lstStyle/>
          <a:p>
            <a:endParaRPr lang="en-GB" dirty="0" smtClean="0"/>
          </a:p>
          <a:p>
            <a:r>
              <a:rPr lang="en-GB" dirty="0" smtClean="0"/>
              <a:t>11 </a:t>
            </a:r>
            <a:r>
              <a:rPr lang="en-GB" dirty="0"/>
              <a:t>year old </a:t>
            </a:r>
            <a:r>
              <a:rPr lang="en-GB" dirty="0" smtClean="0"/>
              <a:t>boys</a:t>
            </a:r>
            <a:endParaRPr lang="en-GB" dirty="0"/>
          </a:p>
          <a:p>
            <a:pPr lvl="1"/>
            <a:r>
              <a:rPr lang="en-GB" dirty="0"/>
              <a:t>Phase 1 – group attachment</a:t>
            </a:r>
          </a:p>
          <a:p>
            <a:r>
              <a:rPr lang="en-GB" dirty="0"/>
              <a:t>“Eagles” and “Rattlers</a:t>
            </a:r>
            <a:r>
              <a:rPr lang="en-GB" dirty="0" smtClean="0"/>
              <a:t>”</a:t>
            </a:r>
            <a:endParaRPr lang="en-GB" dirty="0"/>
          </a:p>
          <a:p>
            <a:pPr lvl="1"/>
            <a:r>
              <a:rPr lang="en-GB" dirty="0"/>
              <a:t>Phase 2 – intergroup competition</a:t>
            </a:r>
          </a:p>
          <a:p>
            <a:pPr lvl="1"/>
            <a:r>
              <a:rPr lang="en-GB" dirty="0"/>
              <a:t>Phase 3 – intergroup </a:t>
            </a:r>
            <a:r>
              <a:rPr lang="en-GB" dirty="0" smtClean="0"/>
              <a:t>reconciliation</a:t>
            </a:r>
            <a:endParaRPr lang="en-GB" dirty="0"/>
          </a:p>
          <a:p>
            <a:r>
              <a:rPr lang="en-GB" dirty="0"/>
              <a:t>Contact and superordinate goals reduced conflict</a:t>
            </a:r>
          </a:p>
          <a:p>
            <a:endParaRPr lang="en-GB" dirty="0"/>
          </a:p>
        </p:txBody>
      </p:sp>
      <p:pic>
        <p:nvPicPr>
          <p:cNvPr id="4" name="Picture 3"/>
          <p:cNvPicPr>
            <a:picLocks noChangeAspect="1"/>
          </p:cNvPicPr>
          <p:nvPr/>
        </p:nvPicPr>
        <p:blipFill>
          <a:blip r:embed="rId2"/>
          <a:stretch>
            <a:fillRect/>
          </a:stretch>
        </p:blipFill>
        <p:spPr>
          <a:xfrm>
            <a:off x="8394159" y="3404680"/>
            <a:ext cx="3356322" cy="2237548"/>
          </a:xfrm>
          <a:prstGeom prst="rect">
            <a:avLst/>
          </a:prstGeom>
        </p:spPr>
      </p:pic>
    </p:spTree>
    <p:extLst>
      <p:ext uri="{BB962C8B-B14F-4D97-AF65-F5344CB8AC3E}">
        <p14:creationId xmlns:p14="http://schemas.microsoft.com/office/powerpoint/2010/main" val="1649117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Robber`s Cave</a:t>
            </a:r>
            <a:endParaRPr lang="en-GB" dirty="0"/>
          </a:p>
        </p:txBody>
      </p:sp>
      <p:pic>
        <p:nvPicPr>
          <p:cNvPr id="4" name="Content Placeholder 3"/>
          <p:cNvPicPr>
            <a:picLocks noGrp="1" noChangeAspect="1"/>
          </p:cNvPicPr>
          <p:nvPr>
            <p:ph idx="1"/>
          </p:nvPr>
        </p:nvPicPr>
        <p:blipFill>
          <a:blip r:embed="rId2"/>
          <a:stretch>
            <a:fillRect/>
          </a:stretch>
        </p:blipFill>
        <p:spPr>
          <a:xfrm>
            <a:off x="8174961" y="347396"/>
            <a:ext cx="3779848" cy="3170195"/>
          </a:xfrm>
          <a:prstGeom prst="rect">
            <a:avLst/>
          </a:prstGeom>
          <a:ln>
            <a:solidFill>
              <a:schemeClr val="accent1"/>
            </a:solidFill>
          </a:ln>
        </p:spPr>
      </p:pic>
      <p:sp>
        <p:nvSpPr>
          <p:cNvPr id="5" name="Rectangle 4"/>
          <p:cNvSpPr/>
          <p:nvPr/>
        </p:nvSpPr>
        <p:spPr>
          <a:xfrm>
            <a:off x="886408" y="2160419"/>
            <a:ext cx="6671984" cy="2031325"/>
          </a:xfrm>
          <a:prstGeom prst="rect">
            <a:avLst/>
          </a:prstGeom>
          <a:solidFill>
            <a:schemeClr val="bg1"/>
          </a:solidFill>
          <a:ln>
            <a:solidFill>
              <a:schemeClr val="accent1"/>
            </a:solidFill>
          </a:ln>
        </p:spPr>
        <p:txBody>
          <a:bodyPr wrap="square">
            <a:spAutoFit/>
          </a:bodyPr>
          <a:lstStyle/>
          <a:p>
            <a:r>
              <a:rPr lang="en-GB" dirty="0" smtClean="0"/>
              <a:t>The introduction </a:t>
            </a:r>
            <a:r>
              <a:rPr lang="en-GB" dirty="0"/>
              <a:t>of superordinate goals reduced ethnocentrism</a:t>
            </a:r>
          </a:p>
          <a:p>
            <a:endParaRPr lang="en-GB" dirty="0"/>
          </a:p>
          <a:p>
            <a:r>
              <a:rPr lang="en-GB" dirty="0"/>
              <a:t>In this case… the percentage of outgroup members classified negatively</a:t>
            </a:r>
          </a:p>
          <a:p>
            <a:endParaRPr lang="en-GB" dirty="0"/>
          </a:p>
          <a:p>
            <a:r>
              <a:rPr lang="en-GB" dirty="0"/>
              <a:t>But is competition necessary for prejudice?</a:t>
            </a:r>
          </a:p>
        </p:txBody>
      </p:sp>
      <p:pic>
        <p:nvPicPr>
          <p:cNvPr id="6" name="Picture 1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2674" y="3637555"/>
            <a:ext cx="2233198" cy="289667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63965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Minimal Group Paradigm</a:t>
            </a:r>
            <a:endParaRPr lang="en-GB" dirty="0"/>
          </a:p>
        </p:txBody>
      </p:sp>
      <p:sp>
        <p:nvSpPr>
          <p:cNvPr id="3" name="Content Placeholder 2"/>
          <p:cNvSpPr>
            <a:spLocks noGrp="1"/>
          </p:cNvSpPr>
          <p:nvPr>
            <p:ph idx="1"/>
          </p:nvPr>
        </p:nvSpPr>
        <p:spPr>
          <a:xfrm>
            <a:off x="715969" y="2144548"/>
            <a:ext cx="9509760" cy="3873698"/>
          </a:xfrm>
          <a:solidFill>
            <a:schemeClr val="bg1"/>
          </a:solidFill>
          <a:ln>
            <a:solidFill>
              <a:schemeClr val="accent1"/>
            </a:solidFill>
          </a:ln>
        </p:spPr>
        <p:txBody>
          <a:bodyPr/>
          <a:lstStyle/>
          <a:p>
            <a:r>
              <a:rPr lang="en-GB" dirty="0"/>
              <a:t>Does simply putting people into social categories elicit ethnocentrism?</a:t>
            </a:r>
          </a:p>
          <a:p>
            <a:endParaRPr lang="en-GB" dirty="0"/>
          </a:p>
          <a:p>
            <a:r>
              <a:rPr lang="en-GB" dirty="0"/>
              <a:t>British school boys </a:t>
            </a:r>
            <a:r>
              <a:rPr lang="en-GB" dirty="0" smtClean="0"/>
              <a:t>were given the task of evaluating </a:t>
            </a:r>
            <a:r>
              <a:rPr lang="en-GB" dirty="0"/>
              <a:t>unfamiliar paintings (</a:t>
            </a:r>
            <a:r>
              <a:rPr lang="en-GB" dirty="0" err="1"/>
              <a:t>Tajfel</a:t>
            </a:r>
            <a:r>
              <a:rPr lang="en-GB" dirty="0"/>
              <a:t> et al., </a:t>
            </a:r>
            <a:r>
              <a:rPr lang="en-GB" dirty="0" smtClean="0"/>
              <a:t>1970)</a:t>
            </a:r>
          </a:p>
          <a:p>
            <a:r>
              <a:rPr lang="en-GB" dirty="0" smtClean="0"/>
              <a:t>They were told </a:t>
            </a:r>
            <a:r>
              <a:rPr lang="en-GB" dirty="0"/>
              <a:t>that they had a preference for </a:t>
            </a:r>
            <a:r>
              <a:rPr lang="en-GB" dirty="0" smtClean="0"/>
              <a:t>paintings by either </a:t>
            </a:r>
            <a:r>
              <a:rPr lang="en-GB" dirty="0"/>
              <a:t>Klee or </a:t>
            </a:r>
            <a:r>
              <a:rPr lang="en-GB" dirty="0" smtClean="0"/>
              <a:t>Kandinsky, where in actual fact, their assignment to conditions was </a:t>
            </a:r>
            <a:r>
              <a:rPr lang="en-GB" dirty="0"/>
              <a:t>random</a:t>
            </a:r>
          </a:p>
          <a:p>
            <a:r>
              <a:rPr lang="en-GB" dirty="0" err="1" smtClean="0"/>
              <a:t>Tajfel</a:t>
            </a:r>
            <a:r>
              <a:rPr lang="en-GB" dirty="0" smtClean="0"/>
              <a:t> had thus created `minimal` groups, based upon bogus and minimal differences between them</a:t>
            </a:r>
            <a:endParaRPr lang="en-GB" dirty="0"/>
          </a:p>
        </p:txBody>
      </p:sp>
      <p:pic>
        <p:nvPicPr>
          <p:cNvPr id="4" name="Picture 3"/>
          <p:cNvPicPr>
            <a:picLocks noChangeAspect="1"/>
          </p:cNvPicPr>
          <p:nvPr/>
        </p:nvPicPr>
        <p:blipFill>
          <a:blip r:embed="rId2"/>
          <a:stretch>
            <a:fillRect/>
          </a:stretch>
        </p:blipFill>
        <p:spPr>
          <a:xfrm>
            <a:off x="10117299" y="2414685"/>
            <a:ext cx="1847850" cy="2476500"/>
          </a:xfrm>
          <a:prstGeom prst="rect">
            <a:avLst/>
          </a:prstGeom>
          <a:ln>
            <a:solidFill>
              <a:schemeClr val="accent1"/>
            </a:solidFill>
          </a:ln>
        </p:spPr>
      </p:pic>
    </p:spTree>
    <p:extLst>
      <p:ext uri="{BB962C8B-B14F-4D97-AF65-F5344CB8AC3E}">
        <p14:creationId xmlns:p14="http://schemas.microsoft.com/office/powerpoint/2010/main" val="34808228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Minimal Group Paradigm</a:t>
            </a:r>
            <a:endParaRPr lang="en-GB" dirty="0"/>
          </a:p>
        </p:txBody>
      </p:sp>
      <p:sp>
        <p:nvSpPr>
          <p:cNvPr id="3" name="Content Placeholder 2"/>
          <p:cNvSpPr>
            <a:spLocks noGrp="1"/>
          </p:cNvSpPr>
          <p:nvPr>
            <p:ph idx="1"/>
          </p:nvPr>
        </p:nvSpPr>
        <p:spPr>
          <a:xfrm>
            <a:off x="1341120" y="1901953"/>
            <a:ext cx="9509760" cy="4274912"/>
          </a:xfrm>
          <a:solidFill>
            <a:schemeClr val="bg1"/>
          </a:solidFill>
          <a:ln>
            <a:solidFill>
              <a:schemeClr val="accent1"/>
            </a:solidFill>
          </a:ln>
        </p:spPr>
        <p:txBody>
          <a:bodyPr>
            <a:normAutofit/>
          </a:bodyPr>
          <a:lstStyle/>
          <a:p>
            <a:r>
              <a:rPr lang="en-GB" dirty="0" smtClean="0"/>
              <a:t>Therefore, the groups </a:t>
            </a:r>
            <a:r>
              <a:rPr lang="en-GB" dirty="0"/>
              <a:t>have no common goals or </a:t>
            </a:r>
            <a:r>
              <a:rPr lang="en-GB" dirty="0" smtClean="0"/>
              <a:t>history</a:t>
            </a:r>
            <a:endParaRPr lang="en-GB" dirty="0"/>
          </a:p>
          <a:p>
            <a:r>
              <a:rPr lang="en-GB" dirty="0"/>
              <a:t>Each boy was asked to assign points to two other </a:t>
            </a:r>
            <a:r>
              <a:rPr lang="en-GB" dirty="0" smtClean="0"/>
              <a:t>boys (points =money at the end)</a:t>
            </a:r>
            <a:endParaRPr lang="en-GB" dirty="0"/>
          </a:p>
          <a:p>
            <a:r>
              <a:rPr lang="en-GB" dirty="0"/>
              <a:t>Only known by code and group </a:t>
            </a:r>
            <a:r>
              <a:rPr lang="en-GB" dirty="0" smtClean="0"/>
              <a:t>membership- anonymous apart from this</a:t>
            </a:r>
            <a:endParaRPr lang="en-GB" dirty="0"/>
          </a:p>
          <a:p>
            <a:r>
              <a:rPr lang="en-GB" dirty="0"/>
              <a:t>Boys assigned </a:t>
            </a:r>
            <a:r>
              <a:rPr lang="en-GB" dirty="0" smtClean="0"/>
              <a:t>more points </a:t>
            </a:r>
            <a:r>
              <a:rPr lang="en-GB" dirty="0"/>
              <a:t>to </a:t>
            </a:r>
            <a:r>
              <a:rPr lang="en-GB" dirty="0" smtClean="0"/>
              <a:t>their in-group</a:t>
            </a:r>
            <a:endParaRPr lang="en-GB" dirty="0"/>
          </a:p>
          <a:p>
            <a:r>
              <a:rPr lang="en-GB" dirty="0" smtClean="0"/>
              <a:t>However, they </a:t>
            </a:r>
            <a:r>
              <a:rPr lang="en-GB" dirty="0"/>
              <a:t>also favoured the </a:t>
            </a:r>
            <a:r>
              <a:rPr lang="en-GB" dirty="0" smtClean="0"/>
              <a:t>in-group </a:t>
            </a:r>
            <a:r>
              <a:rPr lang="en-GB" dirty="0"/>
              <a:t>in</a:t>
            </a:r>
            <a:r>
              <a:rPr lang="en-GB" b="1" dirty="0"/>
              <a:t> relative </a:t>
            </a:r>
            <a:r>
              <a:rPr lang="en-GB" dirty="0"/>
              <a:t>terms, even if it meant losing </a:t>
            </a:r>
            <a:r>
              <a:rPr lang="en-GB" dirty="0" smtClean="0"/>
              <a:t>money</a:t>
            </a:r>
            <a:endParaRPr lang="en-GB" dirty="0"/>
          </a:p>
          <a:p>
            <a:r>
              <a:rPr lang="en-GB" dirty="0"/>
              <a:t>People strive to maintain the superiority of their own </a:t>
            </a:r>
            <a:r>
              <a:rPr lang="en-GB" dirty="0" smtClean="0"/>
              <a:t>group (even if they have to cut off the group`s nose in doing so!)</a:t>
            </a:r>
            <a:endParaRPr lang="en-GB" dirty="0"/>
          </a:p>
          <a:p>
            <a:endParaRPr lang="en-GB" dirty="0"/>
          </a:p>
        </p:txBody>
      </p:sp>
    </p:spTree>
    <p:extLst>
      <p:ext uri="{BB962C8B-B14F-4D97-AF65-F5344CB8AC3E}">
        <p14:creationId xmlns:p14="http://schemas.microsoft.com/office/powerpoint/2010/main" val="316958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Minimal Group Paradigm</a:t>
            </a:r>
            <a:endParaRPr lang="en-GB" dirty="0"/>
          </a:p>
        </p:txBody>
      </p:sp>
      <p:pic>
        <p:nvPicPr>
          <p:cNvPr id="4" name="Content Placeholder 3"/>
          <p:cNvPicPr>
            <a:picLocks noGrp="1" noChangeAspect="1"/>
          </p:cNvPicPr>
          <p:nvPr>
            <p:ph idx="1"/>
          </p:nvPr>
        </p:nvPicPr>
        <p:blipFill>
          <a:blip r:embed="rId2"/>
          <a:stretch>
            <a:fillRect/>
          </a:stretch>
        </p:blipFill>
        <p:spPr>
          <a:xfrm>
            <a:off x="1341120" y="2369884"/>
            <a:ext cx="9361092" cy="701101"/>
          </a:xfrm>
          <a:prstGeom prst="rect">
            <a:avLst/>
          </a:prstGeom>
          <a:ln>
            <a:solidFill>
              <a:schemeClr val="accent1"/>
            </a:solidFill>
          </a:ln>
        </p:spPr>
      </p:pic>
      <p:pic>
        <p:nvPicPr>
          <p:cNvPr id="5" name="Picture 4"/>
          <p:cNvPicPr>
            <a:picLocks noChangeAspect="1"/>
          </p:cNvPicPr>
          <p:nvPr/>
        </p:nvPicPr>
        <p:blipFill>
          <a:blip r:embed="rId3"/>
          <a:stretch>
            <a:fillRect/>
          </a:stretch>
        </p:blipFill>
        <p:spPr>
          <a:xfrm>
            <a:off x="709127" y="3322947"/>
            <a:ext cx="10776857" cy="2816595"/>
          </a:xfrm>
          <a:prstGeom prst="rect">
            <a:avLst/>
          </a:prstGeom>
          <a:ln>
            <a:solidFill>
              <a:schemeClr val="accent1"/>
            </a:solidFill>
          </a:ln>
        </p:spPr>
      </p:pic>
    </p:spTree>
    <p:extLst>
      <p:ext uri="{BB962C8B-B14F-4D97-AF65-F5344CB8AC3E}">
        <p14:creationId xmlns:p14="http://schemas.microsoft.com/office/powerpoint/2010/main" val="1434848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Intergroup bias in different intergroup contexts: gender</a:t>
            </a:r>
            <a:br>
              <a:rPr lang="en-GB" dirty="0"/>
            </a:br>
            <a:endParaRPr lang="en-GB" dirty="0"/>
          </a:p>
        </p:txBody>
      </p:sp>
      <p:sp>
        <p:nvSpPr>
          <p:cNvPr id="3" name="Content Placeholder 2"/>
          <p:cNvSpPr>
            <a:spLocks noGrp="1"/>
          </p:cNvSpPr>
          <p:nvPr>
            <p:ph idx="1"/>
          </p:nvPr>
        </p:nvSpPr>
        <p:spPr>
          <a:solidFill>
            <a:schemeClr val="bg1"/>
          </a:solidFill>
          <a:ln>
            <a:solidFill>
              <a:schemeClr val="accent1"/>
            </a:solidFill>
          </a:ln>
        </p:spPr>
        <p:txBody>
          <a:bodyPr>
            <a:normAutofit/>
          </a:bodyPr>
          <a:lstStyle/>
          <a:p>
            <a:endParaRPr lang="en-GB" dirty="0" smtClean="0"/>
          </a:p>
          <a:p>
            <a:r>
              <a:rPr lang="en-GB" dirty="0" smtClean="0"/>
              <a:t>Women have been generally </a:t>
            </a:r>
            <a:r>
              <a:rPr lang="en-GB" dirty="0"/>
              <a:t>at the wrong end of the “battle of the sexes</a:t>
            </a:r>
            <a:r>
              <a:rPr lang="en-GB" dirty="0" smtClean="0"/>
              <a:t>”</a:t>
            </a:r>
            <a:endParaRPr lang="en-GB" dirty="0"/>
          </a:p>
          <a:p>
            <a:r>
              <a:rPr lang="en-GB" dirty="0"/>
              <a:t>But, they are liked more and are seen as nicer (Fiske et al., 2002)</a:t>
            </a:r>
          </a:p>
          <a:p>
            <a:endParaRPr lang="en-GB" dirty="0"/>
          </a:p>
          <a:p>
            <a:r>
              <a:rPr lang="en-GB" dirty="0"/>
              <a:t>“Women are wonderful” </a:t>
            </a:r>
            <a:r>
              <a:rPr lang="en-GB" dirty="0" smtClean="0"/>
              <a:t>stereotype (</a:t>
            </a:r>
            <a:r>
              <a:rPr lang="en-GB" dirty="0" err="1" smtClean="0"/>
              <a:t>Eagly</a:t>
            </a:r>
            <a:r>
              <a:rPr lang="en-GB" dirty="0" smtClean="0"/>
              <a:t> and </a:t>
            </a:r>
            <a:r>
              <a:rPr lang="en-GB" dirty="0" err="1" smtClean="0"/>
              <a:t>Mladinic</a:t>
            </a:r>
            <a:r>
              <a:rPr lang="en-GB" dirty="0" smtClean="0"/>
              <a:t>, 1994)</a:t>
            </a:r>
            <a:endParaRPr lang="en-GB" dirty="0"/>
          </a:p>
          <a:p>
            <a:r>
              <a:rPr lang="en-GB" dirty="0" smtClean="0"/>
              <a:t>Thus…</a:t>
            </a:r>
            <a:endParaRPr lang="en-GB" dirty="0"/>
          </a:p>
          <a:p>
            <a:r>
              <a:rPr lang="en-GB" dirty="0"/>
              <a:t>Prejudice and discrimination do not always go hand in </a:t>
            </a:r>
            <a:r>
              <a:rPr lang="en-GB" dirty="0" smtClean="0"/>
              <a:t>hand. Less prejudice, but more discrimination?</a:t>
            </a:r>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10061510" y="3221490"/>
            <a:ext cx="1828800" cy="2505075"/>
          </a:xfrm>
          <a:prstGeom prst="rect">
            <a:avLst/>
          </a:prstGeom>
          <a:ln>
            <a:solidFill>
              <a:schemeClr val="accent1"/>
            </a:solidFill>
          </a:ln>
        </p:spPr>
      </p:pic>
    </p:spTree>
    <p:extLst>
      <p:ext uri="{BB962C8B-B14F-4D97-AF65-F5344CB8AC3E}">
        <p14:creationId xmlns:p14="http://schemas.microsoft.com/office/powerpoint/2010/main" val="2391681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Sexism: a specific type of ideology</a:t>
            </a:r>
            <a:endParaRPr lang="en-GB" dirty="0"/>
          </a:p>
        </p:txBody>
      </p:sp>
      <p:sp>
        <p:nvSpPr>
          <p:cNvPr id="3" name="Content Placeholder 2"/>
          <p:cNvSpPr>
            <a:spLocks noGrp="1"/>
          </p:cNvSpPr>
          <p:nvPr>
            <p:ph idx="1"/>
          </p:nvPr>
        </p:nvSpPr>
        <p:spPr>
          <a:xfrm>
            <a:off x="1341120" y="1901952"/>
            <a:ext cx="9509760" cy="4162945"/>
          </a:xfrm>
          <a:solidFill>
            <a:schemeClr val="bg1"/>
          </a:solidFill>
          <a:ln>
            <a:solidFill>
              <a:schemeClr val="accent1"/>
            </a:solidFill>
          </a:ln>
        </p:spPr>
        <p:txBody>
          <a:bodyPr>
            <a:normAutofit/>
          </a:bodyPr>
          <a:lstStyle/>
          <a:p>
            <a:endParaRPr lang="en-GB" dirty="0" smtClean="0"/>
          </a:p>
          <a:p>
            <a:r>
              <a:rPr lang="en-GB" dirty="0" smtClean="0"/>
              <a:t>The beliefs </a:t>
            </a:r>
            <a:r>
              <a:rPr lang="en-GB" dirty="0"/>
              <a:t>about </a:t>
            </a:r>
            <a:r>
              <a:rPr lang="en-GB" dirty="0" smtClean="0"/>
              <a:t>how there are differences </a:t>
            </a:r>
            <a:r>
              <a:rPr lang="en-GB" dirty="0"/>
              <a:t>but also the appropriateness of the </a:t>
            </a:r>
            <a:r>
              <a:rPr lang="en-GB" dirty="0" smtClean="0"/>
              <a:t>differences and how women/men ought to behave</a:t>
            </a:r>
            <a:endParaRPr lang="en-GB" dirty="0"/>
          </a:p>
          <a:p>
            <a:r>
              <a:rPr lang="en-GB" dirty="0"/>
              <a:t>Hostile sexism</a:t>
            </a:r>
          </a:p>
          <a:p>
            <a:pPr lvl="1"/>
            <a:r>
              <a:rPr lang="en-GB" dirty="0"/>
              <a:t>Women pose a threat to men’s </a:t>
            </a:r>
            <a:r>
              <a:rPr lang="en-GB" dirty="0" smtClean="0"/>
              <a:t>position</a:t>
            </a:r>
            <a:endParaRPr lang="en-GB" dirty="0"/>
          </a:p>
          <a:p>
            <a:r>
              <a:rPr lang="en-GB" dirty="0"/>
              <a:t>Benevolent sexism</a:t>
            </a:r>
          </a:p>
          <a:p>
            <a:pPr lvl="1"/>
            <a:r>
              <a:rPr lang="en-GB" dirty="0"/>
              <a:t>Women are wonderful and necessary for men’s </a:t>
            </a:r>
            <a:r>
              <a:rPr lang="en-GB" dirty="0" smtClean="0"/>
              <a:t>happiness</a:t>
            </a:r>
          </a:p>
          <a:p>
            <a:r>
              <a:rPr lang="en-GB" dirty="0" smtClean="0"/>
              <a:t>Attitudes </a:t>
            </a:r>
            <a:r>
              <a:rPr lang="en-GB" dirty="0"/>
              <a:t>toward women are therefore ambivalent (Glick &amp; Fiske, 1996</a:t>
            </a:r>
            <a:r>
              <a:rPr lang="en-GB" dirty="0" smtClean="0"/>
              <a:t>) - they have both positive and negative elements</a:t>
            </a:r>
            <a:endParaRPr lang="en-GB" dirty="0"/>
          </a:p>
          <a:p>
            <a:endParaRPr lang="en-GB" dirty="0"/>
          </a:p>
        </p:txBody>
      </p:sp>
    </p:spTree>
    <p:extLst>
      <p:ext uri="{BB962C8B-B14F-4D97-AF65-F5344CB8AC3E}">
        <p14:creationId xmlns:p14="http://schemas.microsoft.com/office/powerpoint/2010/main" val="811709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67360"/>
            <a:ext cx="9509760" cy="754950"/>
          </a:xfrm>
        </p:spPr>
        <p:txBody>
          <a:bodyPr/>
          <a:lstStyle/>
          <a:p>
            <a:r>
              <a:rPr lang="en-GB" dirty="0" smtClean="0"/>
              <a:t>Sexism </a:t>
            </a:r>
            <a:endParaRPr lang="en-GB" dirty="0"/>
          </a:p>
        </p:txBody>
      </p:sp>
      <p:sp>
        <p:nvSpPr>
          <p:cNvPr id="3" name="Content Placeholder 2"/>
          <p:cNvSpPr>
            <a:spLocks noGrp="1"/>
          </p:cNvSpPr>
          <p:nvPr>
            <p:ph idx="1"/>
          </p:nvPr>
        </p:nvSpPr>
        <p:spPr>
          <a:xfrm>
            <a:off x="886409" y="1222310"/>
            <a:ext cx="10860832" cy="5075853"/>
          </a:xfrm>
          <a:solidFill>
            <a:schemeClr val="bg1"/>
          </a:solidFill>
          <a:ln>
            <a:solidFill>
              <a:schemeClr val="accent1"/>
            </a:solidFill>
          </a:ln>
        </p:spPr>
        <p:txBody>
          <a:bodyPr>
            <a:normAutofit fontScale="92500" lnSpcReduction="10000"/>
          </a:bodyPr>
          <a:lstStyle/>
          <a:p>
            <a:endParaRPr lang="en-GB" dirty="0" smtClean="0"/>
          </a:p>
          <a:p>
            <a:r>
              <a:rPr lang="en-GB" dirty="0" smtClean="0"/>
              <a:t>According to Glick et al., (2000)Men </a:t>
            </a:r>
            <a:r>
              <a:rPr lang="en-GB" dirty="0"/>
              <a:t>tend to endorse hostile sexism more than </a:t>
            </a:r>
            <a:r>
              <a:rPr lang="en-GB" dirty="0" smtClean="0"/>
              <a:t>women and across countries hostile sexism predicted negative stereotypes of women</a:t>
            </a:r>
            <a:endParaRPr lang="en-GB" dirty="0"/>
          </a:p>
          <a:p>
            <a:r>
              <a:rPr lang="en-GB" dirty="0" smtClean="0"/>
              <a:t>In those countries where </a:t>
            </a:r>
            <a:r>
              <a:rPr lang="en-GB" dirty="0"/>
              <a:t>gender inequalities are strong, women endorse benevolent sexism more than men (Glick et al., 2000</a:t>
            </a:r>
            <a:r>
              <a:rPr lang="en-GB" dirty="0" smtClean="0"/>
              <a:t>), compared to those countries where inequalities are less pronounced, and both men and women endorsed benevolent sexism equally.</a:t>
            </a:r>
          </a:p>
          <a:p>
            <a:r>
              <a:rPr lang="en-GB" dirty="0" smtClean="0"/>
              <a:t>This is in line with Social Identity Theory; where status between genders is marked and stable, members of low status groups will establish social creativity- preserving a positive self image.</a:t>
            </a:r>
            <a:endParaRPr lang="en-GB" dirty="0"/>
          </a:p>
          <a:p>
            <a:r>
              <a:rPr lang="en-GB" b="1" dirty="0" smtClean="0"/>
              <a:t>What is </a:t>
            </a:r>
            <a:r>
              <a:rPr lang="en-GB" b="1" dirty="0"/>
              <a:t>the problem</a:t>
            </a:r>
            <a:r>
              <a:rPr lang="en-GB" b="1" dirty="0" smtClean="0"/>
              <a:t>?</a:t>
            </a:r>
            <a:endParaRPr lang="en-GB" b="1" dirty="0"/>
          </a:p>
          <a:p>
            <a:r>
              <a:rPr lang="en-GB" dirty="0"/>
              <a:t>Benevolent attitudes justify women’s consignment to a subordinate role</a:t>
            </a:r>
          </a:p>
          <a:p>
            <a:pPr lvl="1"/>
            <a:r>
              <a:rPr lang="en-GB" dirty="0"/>
              <a:t>Suited to caring roles</a:t>
            </a:r>
          </a:p>
          <a:p>
            <a:pPr lvl="1"/>
            <a:r>
              <a:rPr lang="en-GB" dirty="0"/>
              <a:t>Not suited to status-driven roles</a:t>
            </a:r>
          </a:p>
          <a:p>
            <a:pPr marL="45720" indent="0">
              <a:buNone/>
            </a:pPr>
            <a:endParaRPr lang="en-GB" dirty="0"/>
          </a:p>
        </p:txBody>
      </p:sp>
    </p:spTree>
    <p:extLst>
      <p:ext uri="{BB962C8B-B14F-4D97-AF65-F5344CB8AC3E}">
        <p14:creationId xmlns:p14="http://schemas.microsoft.com/office/powerpoint/2010/main" val="774719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Sexism </a:t>
            </a:r>
            <a:endParaRPr lang="en-GB" dirty="0"/>
          </a:p>
        </p:txBody>
      </p:sp>
      <p:sp>
        <p:nvSpPr>
          <p:cNvPr id="3" name="Content Placeholder 2"/>
          <p:cNvSpPr>
            <a:spLocks noGrp="1"/>
          </p:cNvSpPr>
          <p:nvPr>
            <p:ph idx="1"/>
          </p:nvPr>
        </p:nvSpPr>
        <p:spPr>
          <a:xfrm>
            <a:off x="1129004" y="1931437"/>
            <a:ext cx="9721876" cy="3834881"/>
          </a:xfrm>
          <a:solidFill>
            <a:schemeClr val="bg1"/>
          </a:solidFill>
          <a:ln>
            <a:solidFill>
              <a:schemeClr val="accent1"/>
            </a:solidFill>
          </a:ln>
        </p:spPr>
        <p:txBody>
          <a:bodyPr/>
          <a:lstStyle/>
          <a:p>
            <a:endParaRPr lang="en-GB" dirty="0" smtClean="0"/>
          </a:p>
          <a:p>
            <a:r>
              <a:rPr lang="en-GB" dirty="0" smtClean="0"/>
              <a:t>Pitfalls </a:t>
            </a:r>
            <a:r>
              <a:rPr lang="en-GB" dirty="0"/>
              <a:t>of benevolent sexism</a:t>
            </a:r>
          </a:p>
          <a:p>
            <a:r>
              <a:rPr lang="en-GB" dirty="0"/>
              <a:t>Women exposed to benevolent statements that society is fairer (</a:t>
            </a:r>
            <a:r>
              <a:rPr lang="en-GB" dirty="0" err="1"/>
              <a:t>Jost</a:t>
            </a:r>
            <a:r>
              <a:rPr lang="en-GB" dirty="0"/>
              <a:t> &amp; Kay, 2005)</a:t>
            </a:r>
          </a:p>
          <a:p>
            <a:r>
              <a:rPr lang="en-GB" dirty="0"/>
              <a:t>Benevolent sexists are more likely to want to restrict pregnant women’s freedoms (Sutton et al., 2011)</a:t>
            </a:r>
          </a:p>
          <a:p>
            <a:r>
              <a:rPr lang="en-GB" dirty="0"/>
              <a:t>Benevolent sexists are more likely to blame date rape victims (Viki &amp; Abrams, 2002)</a:t>
            </a:r>
          </a:p>
          <a:p>
            <a:pPr marL="45720" indent="0">
              <a:buNone/>
            </a:pPr>
            <a:endParaRPr lang="en-GB" dirty="0"/>
          </a:p>
        </p:txBody>
      </p:sp>
      <p:pic>
        <p:nvPicPr>
          <p:cNvPr id="4" name="Picture 3"/>
          <p:cNvPicPr>
            <a:picLocks noChangeAspect="1"/>
          </p:cNvPicPr>
          <p:nvPr/>
        </p:nvPicPr>
        <p:blipFill>
          <a:blip r:embed="rId2"/>
          <a:stretch>
            <a:fillRect/>
          </a:stretch>
        </p:blipFill>
        <p:spPr>
          <a:xfrm>
            <a:off x="8772558" y="369652"/>
            <a:ext cx="2996527" cy="2044742"/>
          </a:xfrm>
          <a:prstGeom prst="rect">
            <a:avLst/>
          </a:prstGeom>
        </p:spPr>
      </p:pic>
    </p:spTree>
    <p:extLst>
      <p:ext uri="{BB962C8B-B14F-4D97-AF65-F5344CB8AC3E}">
        <p14:creationId xmlns:p14="http://schemas.microsoft.com/office/powerpoint/2010/main" val="1845697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Sexism </a:t>
            </a:r>
            <a:endParaRPr lang="en-GB" dirty="0"/>
          </a:p>
        </p:txBody>
      </p:sp>
      <p:sp>
        <p:nvSpPr>
          <p:cNvPr id="3" name="Content Placeholder 2"/>
          <p:cNvSpPr>
            <a:spLocks noGrp="1"/>
          </p:cNvSpPr>
          <p:nvPr>
            <p:ph idx="1"/>
          </p:nvPr>
        </p:nvSpPr>
        <p:spPr>
          <a:solidFill>
            <a:schemeClr val="bg1"/>
          </a:solidFill>
          <a:ln>
            <a:solidFill>
              <a:schemeClr val="accent1"/>
            </a:solidFill>
          </a:ln>
        </p:spPr>
        <p:txBody>
          <a:bodyPr>
            <a:normAutofit/>
          </a:bodyPr>
          <a:lstStyle/>
          <a:p>
            <a:endParaRPr lang="en-GB" dirty="0" smtClean="0"/>
          </a:p>
          <a:p>
            <a:r>
              <a:rPr lang="en-GB" dirty="0" smtClean="0"/>
              <a:t>Suggests </a:t>
            </a:r>
            <a:r>
              <a:rPr lang="en-GB" dirty="0"/>
              <a:t>why the genders ought to </a:t>
            </a:r>
            <a:r>
              <a:rPr lang="en-GB" dirty="0" smtClean="0"/>
              <a:t>differ – benevolent sexism justifies the status quo, and women likely to endorse this ideology are less likely to want to change it</a:t>
            </a:r>
            <a:endParaRPr lang="en-GB" dirty="0"/>
          </a:p>
          <a:p>
            <a:r>
              <a:rPr lang="en-GB" dirty="0" smtClean="0"/>
              <a:t>Rudman &amp; Glick (2001) found that female job candidates presenting themselves as ambitious and agentic, would suffer a backlash ; seen as lacking in warmth, less likely to work well in a team etc.</a:t>
            </a:r>
            <a:endParaRPr lang="en-GB" dirty="0"/>
          </a:p>
          <a:p>
            <a:r>
              <a:rPr lang="en-GB" dirty="0"/>
              <a:t>Apparent in the literature on objectification</a:t>
            </a:r>
          </a:p>
          <a:p>
            <a:pPr lvl="1"/>
            <a:r>
              <a:rPr lang="en-GB" dirty="0"/>
              <a:t>When women are viewed as if their bodies represent who they </a:t>
            </a:r>
            <a:r>
              <a:rPr lang="en-GB" dirty="0" smtClean="0"/>
              <a:t>are…</a:t>
            </a:r>
            <a:endParaRPr lang="en-GB" dirty="0"/>
          </a:p>
          <a:p>
            <a:pPr lvl="1"/>
            <a:r>
              <a:rPr lang="en-GB" dirty="0"/>
              <a:t>Face-ism bias (Archer et al., 1983</a:t>
            </a:r>
            <a:r>
              <a:rPr lang="en-GB" dirty="0" smtClean="0"/>
              <a:t>)</a:t>
            </a:r>
            <a:endParaRPr lang="en-GB" dirty="0"/>
          </a:p>
          <a:p>
            <a:pPr marL="365760" lvl="1" indent="0">
              <a:buNone/>
            </a:pPr>
            <a:endParaRPr lang="en-GB" dirty="0"/>
          </a:p>
        </p:txBody>
      </p:sp>
      <p:pic>
        <p:nvPicPr>
          <p:cNvPr id="4" name="Picture 3"/>
          <p:cNvPicPr>
            <a:picLocks noChangeAspect="1"/>
          </p:cNvPicPr>
          <p:nvPr/>
        </p:nvPicPr>
        <p:blipFill>
          <a:blip r:embed="rId2"/>
          <a:stretch>
            <a:fillRect/>
          </a:stretch>
        </p:blipFill>
        <p:spPr>
          <a:xfrm>
            <a:off x="9688830" y="4663848"/>
            <a:ext cx="2324100" cy="1971675"/>
          </a:xfrm>
          <a:prstGeom prst="rect">
            <a:avLst/>
          </a:prstGeom>
          <a:ln>
            <a:solidFill>
              <a:schemeClr val="accent1"/>
            </a:solidFill>
          </a:ln>
        </p:spPr>
      </p:pic>
    </p:spTree>
    <p:extLst>
      <p:ext uri="{BB962C8B-B14F-4D97-AF65-F5344CB8AC3E}">
        <p14:creationId xmlns:p14="http://schemas.microsoft.com/office/powerpoint/2010/main" val="517042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Objectification theory </a:t>
            </a:r>
            <a:endParaRPr lang="en-GB" dirty="0"/>
          </a:p>
        </p:txBody>
      </p:sp>
      <p:sp>
        <p:nvSpPr>
          <p:cNvPr id="3" name="Content Placeholder 2"/>
          <p:cNvSpPr>
            <a:spLocks noGrp="1"/>
          </p:cNvSpPr>
          <p:nvPr>
            <p:ph idx="1"/>
          </p:nvPr>
        </p:nvSpPr>
        <p:spPr>
          <a:xfrm>
            <a:off x="1341120" y="1901953"/>
            <a:ext cx="9509760" cy="3640431"/>
          </a:xfrm>
          <a:solidFill>
            <a:schemeClr val="bg1"/>
          </a:solidFill>
          <a:ln>
            <a:solidFill>
              <a:schemeClr val="accent1"/>
            </a:solidFill>
          </a:ln>
        </p:spPr>
        <p:txBody>
          <a:bodyPr/>
          <a:lstStyle/>
          <a:p>
            <a:endParaRPr lang="en-GB" dirty="0" smtClean="0"/>
          </a:p>
          <a:p>
            <a:r>
              <a:rPr lang="en-GB" dirty="0" smtClean="0"/>
              <a:t>Objectification </a:t>
            </a:r>
            <a:r>
              <a:rPr lang="en-GB" dirty="0"/>
              <a:t>changes the way women are treated by others, but also how they themselves think, feel and act (Fredrickson &amp; Roberts, 1997</a:t>
            </a:r>
            <a:r>
              <a:rPr lang="en-GB" dirty="0" smtClean="0"/>
              <a:t>)</a:t>
            </a:r>
            <a:endParaRPr lang="en-GB" dirty="0"/>
          </a:p>
          <a:p>
            <a:r>
              <a:rPr lang="en-GB" dirty="0"/>
              <a:t>Frequent objectification leads to self-objectification (</a:t>
            </a:r>
            <a:r>
              <a:rPr lang="en-GB" dirty="0" err="1"/>
              <a:t>Calogero</a:t>
            </a:r>
            <a:r>
              <a:rPr lang="en-GB" dirty="0"/>
              <a:t>, 2004</a:t>
            </a:r>
            <a:r>
              <a:rPr lang="en-GB" dirty="0" smtClean="0"/>
              <a:t>)</a:t>
            </a:r>
            <a:endParaRPr lang="en-GB" dirty="0"/>
          </a:p>
          <a:p>
            <a:r>
              <a:rPr lang="en-GB" dirty="0"/>
              <a:t>Linked to the severity of striving for thinness (</a:t>
            </a:r>
            <a:r>
              <a:rPr lang="en-GB" dirty="0" err="1"/>
              <a:t>Calogero</a:t>
            </a:r>
            <a:r>
              <a:rPr lang="en-GB" dirty="0"/>
              <a:t> et al., 2005</a:t>
            </a:r>
            <a:r>
              <a:rPr lang="en-GB" dirty="0" smtClean="0"/>
              <a:t>)</a:t>
            </a:r>
          </a:p>
          <a:p>
            <a:r>
              <a:rPr lang="en-GB" dirty="0" smtClean="0"/>
              <a:t>When university students were primed with benevolent sexism, they became more accepting of the status quo between men and women and in turn the objectification of themselves (</a:t>
            </a:r>
            <a:r>
              <a:rPr lang="en-GB" dirty="0" err="1" smtClean="0"/>
              <a:t>Calogero</a:t>
            </a:r>
            <a:r>
              <a:rPr lang="en-GB" dirty="0" smtClean="0"/>
              <a:t> and </a:t>
            </a:r>
            <a:r>
              <a:rPr lang="en-GB" dirty="0" err="1" smtClean="0"/>
              <a:t>Jost</a:t>
            </a:r>
            <a:r>
              <a:rPr lang="en-GB" dirty="0" smtClean="0"/>
              <a:t>, 2011) </a:t>
            </a:r>
            <a:endParaRPr lang="en-GB" dirty="0"/>
          </a:p>
          <a:p>
            <a:pPr marL="45720" indent="0">
              <a:buNone/>
            </a:pPr>
            <a:endParaRPr lang="en-GB" dirty="0"/>
          </a:p>
        </p:txBody>
      </p:sp>
    </p:spTree>
    <p:extLst>
      <p:ext uri="{BB962C8B-B14F-4D97-AF65-F5344CB8AC3E}">
        <p14:creationId xmlns:p14="http://schemas.microsoft.com/office/powerpoint/2010/main" val="4055115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Race and Ethnicity</a:t>
            </a:r>
            <a:endParaRPr lang="en-GB" dirty="0"/>
          </a:p>
        </p:txBody>
      </p:sp>
      <p:sp>
        <p:nvSpPr>
          <p:cNvPr id="3" name="Content Placeholder 2"/>
          <p:cNvSpPr>
            <a:spLocks noGrp="1"/>
          </p:cNvSpPr>
          <p:nvPr>
            <p:ph idx="1"/>
          </p:nvPr>
        </p:nvSpPr>
        <p:spPr>
          <a:xfrm>
            <a:off x="1341120" y="2097895"/>
            <a:ext cx="9509760" cy="4125624"/>
          </a:xfrm>
          <a:solidFill>
            <a:schemeClr val="bg1"/>
          </a:solidFill>
          <a:ln>
            <a:solidFill>
              <a:schemeClr val="accent1"/>
            </a:solidFill>
          </a:ln>
        </p:spPr>
        <p:txBody>
          <a:bodyPr>
            <a:normAutofit/>
          </a:bodyPr>
          <a:lstStyle/>
          <a:p>
            <a:endParaRPr lang="en-GB" dirty="0" smtClean="0"/>
          </a:p>
          <a:p>
            <a:r>
              <a:rPr lang="en-GB" dirty="0" smtClean="0"/>
              <a:t>Different </a:t>
            </a:r>
            <a:r>
              <a:rPr lang="en-GB" dirty="0"/>
              <a:t>races and ethnicities are in less contact than gender groups, so relations are </a:t>
            </a:r>
            <a:r>
              <a:rPr lang="en-GB" dirty="0" smtClean="0"/>
              <a:t>different. Not only this, but historically contact has been less frequent. Moreover, some of the initial contact was for competition of resources (Think sheriff!)</a:t>
            </a:r>
            <a:endParaRPr lang="en-GB" dirty="0"/>
          </a:p>
          <a:p>
            <a:r>
              <a:rPr lang="en-GB" dirty="0" smtClean="0"/>
              <a:t>Dehumanisation – has arisen from ethnocentrism, in that those who look act and dress very differently will seem </a:t>
            </a:r>
            <a:r>
              <a:rPr lang="en-GB" dirty="0"/>
              <a:t>less than human (Summer, 1966</a:t>
            </a:r>
            <a:r>
              <a:rPr lang="en-GB" dirty="0" smtClean="0"/>
              <a:t>)</a:t>
            </a:r>
            <a:endParaRPr lang="en-GB" dirty="0"/>
          </a:p>
          <a:p>
            <a:r>
              <a:rPr lang="en-GB" dirty="0" smtClean="0"/>
              <a:t>Unfortunately, dehumanisation </a:t>
            </a:r>
            <a:r>
              <a:rPr lang="en-GB" dirty="0"/>
              <a:t>of racial groups tends to legitimate even the worst actions against them (Haslam, 2006</a:t>
            </a:r>
            <a:r>
              <a:rPr lang="en-GB" dirty="0" smtClean="0"/>
              <a:t>)</a:t>
            </a:r>
          </a:p>
          <a:p>
            <a:endParaRPr lang="en-GB" dirty="0" smtClean="0"/>
          </a:p>
          <a:p>
            <a:endParaRPr lang="en-GB" dirty="0" smtClean="0"/>
          </a:p>
          <a:p>
            <a:endParaRPr lang="en-GB" dirty="0"/>
          </a:p>
          <a:p>
            <a:endParaRPr lang="en-GB" dirty="0"/>
          </a:p>
        </p:txBody>
      </p:sp>
      <p:pic>
        <p:nvPicPr>
          <p:cNvPr id="4" name="Picture 3"/>
          <p:cNvPicPr>
            <a:picLocks noChangeAspect="1"/>
          </p:cNvPicPr>
          <p:nvPr/>
        </p:nvPicPr>
        <p:blipFill>
          <a:blip r:embed="rId2"/>
          <a:stretch>
            <a:fillRect/>
          </a:stretch>
        </p:blipFill>
        <p:spPr>
          <a:xfrm>
            <a:off x="10027395" y="162994"/>
            <a:ext cx="1971675" cy="2314575"/>
          </a:xfrm>
          <a:prstGeom prst="rect">
            <a:avLst/>
          </a:prstGeom>
        </p:spPr>
      </p:pic>
    </p:spTree>
    <p:extLst>
      <p:ext uri="{BB962C8B-B14F-4D97-AF65-F5344CB8AC3E}">
        <p14:creationId xmlns:p14="http://schemas.microsoft.com/office/powerpoint/2010/main" val="1030040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Race and Ethnicity</a:t>
            </a:r>
            <a:endParaRPr lang="en-GB" dirty="0"/>
          </a:p>
        </p:txBody>
      </p:sp>
      <p:sp>
        <p:nvSpPr>
          <p:cNvPr id="3" name="Content Placeholder 2"/>
          <p:cNvSpPr>
            <a:spLocks noGrp="1"/>
          </p:cNvSpPr>
          <p:nvPr>
            <p:ph idx="1"/>
          </p:nvPr>
        </p:nvSpPr>
        <p:spPr>
          <a:xfrm>
            <a:off x="951722" y="1901952"/>
            <a:ext cx="10319658" cy="4127627"/>
          </a:xfrm>
          <a:solidFill>
            <a:schemeClr val="bg1"/>
          </a:solidFill>
          <a:ln>
            <a:solidFill>
              <a:schemeClr val="accent1"/>
            </a:solidFill>
          </a:ln>
        </p:spPr>
        <p:txBody>
          <a:bodyPr>
            <a:normAutofit lnSpcReduction="10000"/>
          </a:bodyPr>
          <a:lstStyle/>
          <a:p>
            <a:r>
              <a:rPr lang="en-GB" dirty="0" smtClean="0"/>
              <a:t>Racism also fosters a predominant </a:t>
            </a:r>
            <a:r>
              <a:rPr lang="en-GB" dirty="0"/>
              <a:t>belief that perceived differences (e.g., intelligence) are </a:t>
            </a:r>
            <a:r>
              <a:rPr lang="en-GB" dirty="0" smtClean="0"/>
              <a:t>genetically-based</a:t>
            </a:r>
          </a:p>
          <a:p>
            <a:r>
              <a:rPr lang="en-GB" dirty="0" smtClean="0"/>
              <a:t>Gould (1996) Cranial capacity and brain folds…</a:t>
            </a:r>
            <a:endParaRPr lang="en-GB" dirty="0"/>
          </a:p>
          <a:p>
            <a:r>
              <a:rPr lang="en-GB" dirty="0"/>
              <a:t>Eugenics </a:t>
            </a:r>
            <a:r>
              <a:rPr lang="en-GB" dirty="0" smtClean="0"/>
              <a:t>movement</a:t>
            </a:r>
            <a:r>
              <a:rPr lang="en-GB" dirty="0"/>
              <a:t> </a:t>
            </a:r>
            <a:r>
              <a:rPr lang="en-GB" dirty="0" smtClean="0"/>
              <a:t>and Nazi Germany</a:t>
            </a:r>
            <a:endParaRPr lang="en-GB" dirty="0"/>
          </a:p>
          <a:p>
            <a:r>
              <a:rPr lang="en-GB" dirty="0" smtClean="0"/>
              <a:t>Apartheid, US States:</a:t>
            </a:r>
          </a:p>
          <a:p>
            <a:r>
              <a:rPr lang="en-GB" dirty="0" smtClean="0"/>
              <a:t>Forced segregation, exclusion from public places, the vote </a:t>
            </a:r>
            <a:r>
              <a:rPr lang="en-GB" dirty="0" err="1" smtClean="0"/>
              <a:t>etc</a:t>
            </a:r>
            <a:r>
              <a:rPr lang="en-GB" dirty="0" smtClean="0"/>
              <a:t>….</a:t>
            </a:r>
          </a:p>
          <a:p>
            <a:endParaRPr lang="en-GB" dirty="0"/>
          </a:p>
          <a:p>
            <a:r>
              <a:rPr lang="en-GB" dirty="0"/>
              <a:t>I</a:t>
            </a:r>
            <a:r>
              <a:rPr lang="en-GB" dirty="0" smtClean="0"/>
              <a:t>nteresting findings from discourse analysis demonstrate that conflicting statements, (both egalitarian and racist) from a single person can reveal how they express racist views whilst defusing the charge that they are racist.</a:t>
            </a:r>
            <a:endParaRPr lang="en-GB" dirty="0"/>
          </a:p>
          <a:p>
            <a:pPr marL="45720" indent="0">
              <a:buNone/>
            </a:pPr>
            <a:endParaRPr lang="en-GB" dirty="0"/>
          </a:p>
        </p:txBody>
      </p:sp>
    </p:spTree>
    <p:extLst>
      <p:ext uri="{BB962C8B-B14F-4D97-AF65-F5344CB8AC3E}">
        <p14:creationId xmlns:p14="http://schemas.microsoft.com/office/powerpoint/2010/main" val="395258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subtle forms of racism</a:t>
            </a:r>
            <a:endParaRPr lang="en-GB" dirty="0"/>
          </a:p>
        </p:txBody>
      </p:sp>
      <p:sp>
        <p:nvSpPr>
          <p:cNvPr id="3" name="Content Placeholder 2"/>
          <p:cNvSpPr>
            <a:spLocks noGrp="1"/>
          </p:cNvSpPr>
          <p:nvPr>
            <p:ph idx="1"/>
          </p:nvPr>
        </p:nvSpPr>
        <p:spPr>
          <a:xfrm>
            <a:off x="634482" y="1901952"/>
            <a:ext cx="10832840" cy="4358889"/>
          </a:xfrm>
          <a:solidFill>
            <a:schemeClr val="bg1"/>
          </a:solidFill>
          <a:ln>
            <a:solidFill>
              <a:schemeClr val="accent1"/>
            </a:solidFill>
          </a:ln>
        </p:spPr>
        <p:txBody>
          <a:bodyPr>
            <a:normAutofit/>
          </a:bodyPr>
          <a:lstStyle/>
          <a:p>
            <a:r>
              <a:rPr lang="en-GB" dirty="0" err="1"/>
              <a:t>Credentialling</a:t>
            </a:r>
            <a:r>
              <a:rPr lang="en-GB" dirty="0"/>
              <a:t> (</a:t>
            </a:r>
            <a:r>
              <a:rPr lang="en-GB" dirty="0" err="1"/>
              <a:t>Monin</a:t>
            </a:r>
            <a:r>
              <a:rPr lang="en-GB" dirty="0"/>
              <a:t> &amp; Miller, </a:t>
            </a:r>
            <a:r>
              <a:rPr lang="en-GB" dirty="0" smtClean="0"/>
              <a:t>2001)</a:t>
            </a:r>
            <a:r>
              <a:rPr lang="en-GB" dirty="0"/>
              <a:t> </a:t>
            </a:r>
            <a:r>
              <a:rPr lang="en-GB" dirty="0" smtClean="0"/>
              <a:t>People </a:t>
            </a:r>
            <a:r>
              <a:rPr lang="en-GB" dirty="0"/>
              <a:t>show more prejudice after having the opportunity to demonstrate that they are not </a:t>
            </a:r>
            <a:r>
              <a:rPr lang="en-GB" dirty="0" smtClean="0"/>
              <a:t>prejudiced</a:t>
            </a:r>
          </a:p>
          <a:p>
            <a:r>
              <a:rPr lang="en-GB" dirty="0" err="1" smtClean="0"/>
              <a:t>Monin</a:t>
            </a:r>
            <a:r>
              <a:rPr lang="en-GB" dirty="0" smtClean="0"/>
              <a:t> &amp; Miller (2001) gave undergraduates opportunity to select candidate for hypothetical firm. When standout` was black or female, they had the chance to prove their lack of prejudice. Later, when compared to controls on a second selection task, those who had already `proved` themselves to be non- prejudiced, were less likely to select a minority candidate again.</a:t>
            </a:r>
            <a:endParaRPr lang="en-GB" dirty="0"/>
          </a:p>
          <a:p>
            <a:r>
              <a:rPr lang="en-GB" dirty="0"/>
              <a:t>Modern racism (Dovidio &amp; </a:t>
            </a:r>
            <a:r>
              <a:rPr lang="en-GB" dirty="0" err="1"/>
              <a:t>Gaertner</a:t>
            </a:r>
            <a:r>
              <a:rPr lang="en-GB" dirty="0"/>
              <a:t>, 1998)</a:t>
            </a:r>
          </a:p>
          <a:p>
            <a:r>
              <a:rPr lang="en-GB" dirty="0"/>
              <a:t>Old-fashioned racism has been driven away</a:t>
            </a:r>
          </a:p>
          <a:p>
            <a:r>
              <a:rPr lang="en-GB" dirty="0"/>
              <a:t>Replaced by more subtle, qualified racism</a:t>
            </a:r>
          </a:p>
          <a:p>
            <a:r>
              <a:rPr lang="en-GB" dirty="0"/>
              <a:t>May lead to aversive racism – avoiding ethnic minorities</a:t>
            </a:r>
          </a:p>
          <a:p>
            <a:endParaRPr lang="en-GB" dirty="0"/>
          </a:p>
        </p:txBody>
      </p:sp>
      <p:pic>
        <p:nvPicPr>
          <p:cNvPr id="4" name="Picture 3"/>
          <p:cNvPicPr>
            <a:picLocks noChangeAspect="1"/>
          </p:cNvPicPr>
          <p:nvPr/>
        </p:nvPicPr>
        <p:blipFill>
          <a:blip r:embed="rId2"/>
          <a:stretch>
            <a:fillRect/>
          </a:stretch>
        </p:blipFill>
        <p:spPr>
          <a:xfrm>
            <a:off x="9127282" y="3965765"/>
            <a:ext cx="2857500" cy="1600200"/>
          </a:xfrm>
          <a:prstGeom prst="rect">
            <a:avLst/>
          </a:prstGeom>
          <a:ln>
            <a:solidFill>
              <a:schemeClr val="accent1"/>
            </a:solidFill>
          </a:ln>
        </p:spPr>
      </p:pic>
    </p:spTree>
    <p:extLst>
      <p:ext uri="{BB962C8B-B14F-4D97-AF65-F5344CB8AC3E}">
        <p14:creationId xmlns:p14="http://schemas.microsoft.com/office/powerpoint/2010/main" val="1644166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Ageism </a:t>
            </a:r>
            <a:endParaRPr lang="en-GB" dirty="0"/>
          </a:p>
        </p:txBody>
      </p:sp>
      <p:sp>
        <p:nvSpPr>
          <p:cNvPr id="3" name="Content Placeholder 2"/>
          <p:cNvSpPr>
            <a:spLocks noGrp="1"/>
          </p:cNvSpPr>
          <p:nvPr>
            <p:ph idx="1"/>
          </p:nvPr>
        </p:nvSpPr>
        <p:spPr>
          <a:xfrm>
            <a:off x="1073020" y="1901952"/>
            <a:ext cx="8625457" cy="4218930"/>
          </a:xfrm>
          <a:solidFill>
            <a:schemeClr val="bg1"/>
          </a:solidFill>
          <a:ln>
            <a:solidFill>
              <a:schemeClr val="accent1"/>
            </a:solidFill>
          </a:ln>
        </p:spPr>
        <p:txBody>
          <a:bodyPr>
            <a:normAutofit lnSpcReduction="10000"/>
          </a:bodyPr>
          <a:lstStyle/>
          <a:p>
            <a:endParaRPr lang="en-GB" dirty="0" smtClean="0"/>
          </a:p>
          <a:p>
            <a:r>
              <a:rPr lang="en-GB" dirty="0" smtClean="0"/>
              <a:t>Older </a:t>
            </a:r>
            <a:r>
              <a:rPr lang="en-GB" dirty="0"/>
              <a:t>people </a:t>
            </a:r>
            <a:r>
              <a:rPr lang="en-GB" dirty="0" smtClean="0"/>
              <a:t>too, face </a:t>
            </a:r>
            <a:r>
              <a:rPr lang="en-GB" dirty="0"/>
              <a:t>many forms of prejudice (Age Concern, 2006</a:t>
            </a:r>
            <a:r>
              <a:rPr lang="en-GB" dirty="0" smtClean="0"/>
              <a:t>)</a:t>
            </a:r>
            <a:endParaRPr lang="en-GB" dirty="0"/>
          </a:p>
          <a:p>
            <a:r>
              <a:rPr lang="en-GB" dirty="0"/>
              <a:t>This is bad for you (Levy et al., </a:t>
            </a:r>
            <a:r>
              <a:rPr lang="en-GB" dirty="0" smtClean="0"/>
              <a:t>2009)as it is almost a self-fulfilling prophecy</a:t>
            </a:r>
            <a:endParaRPr lang="en-GB" dirty="0"/>
          </a:p>
          <a:p>
            <a:r>
              <a:rPr lang="en-GB" dirty="0" smtClean="0"/>
              <a:t>The Baltimore Longitudinal Study of Aging began in 1968 and tracked adults into old age </a:t>
            </a:r>
          </a:p>
          <a:p>
            <a:r>
              <a:rPr lang="en-GB" dirty="0" smtClean="0"/>
              <a:t>People </a:t>
            </a:r>
            <a:r>
              <a:rPr lang="en-GB" dirty="0"/>
              <a:t>completed an ageism </a:t>
            </a:r>
            <a:r>
              <a:rPr lang="en-GB" dirty="0" smtClean="0"/>
              <a:t>scale and were revisited periodically</a:t>
            </a:r>
            <a:endParaRPr lang="en-GB" dirty="0"/>
          </a:p>
          <a:p>
            <a:r>
              <a:rPr lang="en-GB" dirty="0"/>
              <a:t>25% of people who endorsed ageist stereotypes had a cardiovascular event within 30 years (compared to 13</a:t>
            </a:r>
            <a:r>
              <a:rPr lang="en-GB" dirty="0" smtClean="0"/>
              <a:t>% with no ageist attitudes)</a:t>
            </a:r>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9659766" y="2283658"/>
            <a:ext cx="2023363" cy="3035044"/>
          </a:xfrm>
          <a:prstGeom prst="rect">
            <a:avLst/>
          </a:prstGeom>
          <a:ln>
            <a:solidFill>
              <a:schemeClr val="accent1"/>
            </a:solidFill>
          </a:ln>
        </p:spPr>
      </p:pic>
    </p:spTree>
    <p:extLst>
      <p:ext uri="{BB962C8B-B14F-4D97-AF65-F5344CB8AC3E}">
        <p14:creationId xmlns:p14="http://schemas.microsoft.com/office/powerpoint/2010/main" val="30109427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Ageism </a:t>
            </a:r>
            <a:endParaRPr lang="en-GB" dirty="0"/>
          </a:p>
        </p:txBody>
      </p:sp>
      <p:sp>
        <p:nvSpPr>
          <p:cNvPr id="3" name="Content Placeholder 2"/>
          <p:cNvSpPr>
            <a:spLocks noGrp="1"/>
          </p:cNvSpPr>
          <p:nvPr>
            <p:ph idx="1"/>
          </p:nvPr>
        </p:nvSpPr>
        <p:spPr>
          <a:xfrm>
            <a:off x="970384" y="1901952"/>
            <a:ext cx="10459616" cy="4127627"/>
          </a:xfrm>
          <a:solidFill>
            <a:schemeClr val="bg1"/>
          </a:solidFill>
          <a:ln>
            <a:solidFill>
              <a:schemeClr val="accent1"/>
            </a:solidFill>
          </a:ln>
        </p:spPr>
        <p:txBody>
          <a:bodyPr>
            <a:normAutofit lnSpcReduction="10000"/>
          </a:bodyPr>
          <a:lstStyle/>
          <a:p>
            <a:endParaRPr lang="en-GB" dirty="0" smtClean="0"/>
          </a:p>
          <a:p>
            <a:r>
              <a:rPr lang="en-GB" dirty="0" err="1" smtClean="0"/>
              <a:t>Bargh</a:t>
            </a:r>
            <a:r>
              <a:rPr lang="en-GB" dirty="0" smtClean="0"/>
              <a:t> et al., (1996) wanted to investigate whether pp`s could be primed to behave in stereotypical ways associated with the primed category.  </a:t>
            </a:r>
            <a:endParaRPr lang="en-GB" dirty="0"/>
          </a:p>
          <a:p>
            <a:r>
              <a:rPr lang="en-GB" dirty="0" smtClean="0"/>
              <a:t>Undergraduates completed a `scrambled sentence task` supposedly as a test of language proficiency. In the `elderly` condition, words related to the elderly were embedded in the task, compared to the control condition, where words such as `clean` `thirsty` were used.</a:t>
            </a:r>
          </a:p>
          <a:p>
            <a:r>
              <a:rPr lang="en-GB" dirty="0" err="1" smtClean="0"/>
              <a:t>Followinf</a:t>
            </a:r>
            <a:r>
              <a:rPr lang="en-GB" dirty="0" smtClean="0"/>
              <a:t> the task, the pp`s were thanked and informed about the location of the elevator and exit of the building. A confederate observed and measured the time taken to reach the elevator.</a:t>
            </a:r>
          </a:p>
          <a:p>
            <a:r>
              <a:rPr lang="en-GB" dirty="0" smtClean="0"/>
              <a:t>Pp`s primed in the elderly condition walked </a:t>
            </a:r>
            <a:r>
              <a:rPr lang="en-GB" dirty="0" err="1" smtClean="0"/>
              <a:t>signifcantly</a:t>
            </a:r>
            <a:r>
              <a:rPr lang="en-GB" dirty="0" smtClean="0"/>
              <a:t> more slowly to the elevator than those in the control group.</a:t>
            </a:r>
            <a:endParaRPr lang="en-GB" dirty="0"/>
          </a:p>
          <a:p>
            <a:endParaRPr lang="en-GB" dirty="0"/>
          </a:p>
        </p:txBody>
      </p:sp>
    </p:spTree>
    <p:extLst>
      <p:ext uri="{BB962C8B-B14F-4D97-AF65-F5344CB8AC3E}">
        <p14:creationId xmlns:p14="http://schemas.microsoft.com/office/powerpoint/2010/main" val="4019147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Homophobia </a:t>
            </a:r>
            <a:endParaRPr lang="en-GB" dirty="0"/>
          </a:p>
        </p:txBody>
      </p:sp>
      <p:sp>
        <p:nvSpPr>
          <p:cNvPr id="3" name="Content Placeholder 2"/>
          <p:cNvSpPr>
            <a:spLocks noGrp="1"/>
          </p:cNvSpPr>
          <p:nvPr>
            <p:ph idx="1"/>
          </p:nvPr>
        </p:nvSpPr>
        <p:spPr>
          <a:xfrm>
            <a:off x="1434426" y="1827307"/>
            <a:ext cx="9509760" cy="2959297"/>
          </a:xfrm>
          <a:solidFill>
            <a:schemeClr val="bg1"/>
          </a:solidFill>
          <a:ln>
            <a:solidFill>
              <a:schemeClr val="accent1"/>
            </a:solidFill>
          </a:ln>
        </p:spPr>
        <p:txBody>
          <a:bodyPr/>
          <a:lstStyle/>
          <a:p>
            <a:r>
              <a:rPr lang="en-GB" dirty="0"/>
              <a:t>As late as 1973, homosexuality was considered a psychiatric </a:t>
            </a:r>
            <a:r>
              <a:rPr lang="en-GB" dirty="0" smtClean="0"/>
              <a:t>disorder</a:t>
            </a:r>
            <a:endParaRPr lang="en-GB" dirty="0"/>
          </a:p>
          <a:p>
            <a:r>
              <a:rPr lang="en-GB" dirty="0"/>
              <a:t>Civil Partnership Act (2004) met by public opposition (86%) in a consultation </a:t>
            </a:r>
            <a:r>
              <a:rPr lang="en-GB" dirty="0" smtClean="0"/>
              <a:t>document in Northern Ireland</a:t>
            </a:r>
            <a:endParaRPr lang="en-GB" dirty="0"/>
          </a:p>
          <a:p>
            <a:r>
              <a:rPr lang="en-GB" dirty="0"/>
              <a:t>Anti-gay prejudice is associated with Christian attitudes (Batson et al., 1993)</a:t>
            </a:r>
          </a:p>
          <a:p>
            <a:endParaRPr lang="en-GB" dirty="0"/>
          </a:p>
        </p:txBody>
      </p:sp>
      <p:pic>
        <p:nvPicPr>
          <p:cNvPr id="4" name="Picture 3"/>
          <p:cNvPicPr>
            <a:picLocks noChangeAspect="1"/>
          </p:cNvPicPr>
          <p:nvPr/>
        </p:nvPicPr>
        <p:blipFill>
          <a:blip r:embed="rId2"/>
          <a:stretch>
            <a:fillRect/>
          </a:stretch>
        </p:blipFill>
        <p:spPr>
          <a:xfrm>
            <a:off x="4262803" y="4076367"/>
            <a:ext cx="3853006" cy="2408129"/>
          </a:xfrm>
          <a:prstGeom prst="rect">
            <a:avLst/>
          </a:prstGeom>
        </p:spPr>
      </p:pic>
    </p:spTree>
    <p:extLst>
      <p:ext uri="{BB962C8B-B14F-4D97-AF65-F5344CB8AC3E}">
        <p14:creationId xmlns:p14="http://schemas.microsoft.com/office/powerpoint/2010/main" val="1159631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Vicious cycles in IPR`s: Social Cognition</a:t>
            </a:r>
            <a:endParaRPr lang="en-GB" dirty="0"/>
          </a:p>
        </p:txBody>
      </p:sp>
      <p:sp>
        <p:nvSpPr>
          <p:cNvPr id="3" name="Content Placeholder 2"/>
          <p:cNvSpPr>
            <a:spLocks noGrp="1"/>
          </p:cNvSpPr>
          <p:nvPr>
            <p:ph idx="1"/>
          </p:nvPr>
        </p:nvSpPr>
        <p:spPr>
          <a:xfrm>
            <a:off x="923731" y="1901952"/>
            <a:ext cx="10319657" cy="4414872"/>
          </a:xfrm>
          <a:solidFill>
            <a:schemeClr val="bg1"/>
          </a:solidFill>
          <a:ln>
            <a:solidFill>
              <a:schemeClr val="accent1"/>
            </a:solidFill>
          </a:ln>
        </p:spPr>
        <p:txBody>
          <a:bodyPr>
            <a:normAutofit/>
          </a:bodyPr>
          <a:lstStyle/>
          <a:p>
            <a:endParaRPr lang="en-GB" dirty="0" smtClean="0"/>
          </a:p>
          <a:p>
            <a:r>
              <a:rPr lang="en-GB" dirty="0" smtClean="0"/>
              <a:t>Stereotypes </a:t>
            </a:r>
            <a:r>
              <a:rPr lang="en-GB" dirty="0"/>
              <a:t>often “hijack” the way people process social </a:t>
            </a:r>
            <a:r>
              <a:rPr lang="en-GB" dirty="0" smtClean="0"/>
              <a:t>information</a:t>
            </a:r>
          </a:p>
          <a:p>
            <a:r>
              <a:rPr lang="en-GB" dirty="0"/>
              <a:t>Information from the environment seems to confirm them, even when it does </a:t>
            </a:r>
            <a:r>
              <a:rPr lang="en-GB" dirty="0" smtClean="0"/>
              <a:t>not</a:t>
            </a:r>
            <a:r>
              <a:rPr lang="en-GB" dirty="0"/>
              <a:t>. </a:t>
            </a:r>
            <a:r>
              <a:rPr lang="en-GB" dirty="0" smtClean="0"/>
              <a:t>Recall </a:t>
            </a:r>
            <a:r>
              <a:rPr lang="en-GB" dirty="0"/>
              <a:t>from an earlier attribution lecture  `Correspondence bias`. One  manifestation of this is `Spontaneous trait inference</a:t>
            </a:r>
            <a:r>
              <a:rPr lang="en-GB" dirty="0" smtClean="0"/>
              <a:t>`, when people take longer to </a:t>
            </a:r>
            <a:r>
              <a:rPr lang="en-GB" b="1" dirty="0" smtClean="0"/>
              <a:t>correctly</a:t>
            </a:r>
            <a:r>
              <a:rPr lang="en-GB" dirty="0" smtClean="0"/>
              <a:t> identify that they have not seen a trait before (in a sentence for example).</a:t>
            </a:r>
          </a:p>
          <a:p>
            <a:r>
              <a:rPr lang="en-GB" dirty="0" smtClean="0"/>
              <a:t>The tendency </a:t>
            </a:r>
            <a:r>
              <a:rPr lang="en-GB" dirty="0"/>
              <a:t>to think that a person who acts in a certain way must possess the associated </a:t>
            </a:r>
            <a:r>
              <a:rPr lang="en-GB" dirty="0" smtClean="0"/>
              <a:t>trait, we associate stereotype consistent traits far more readily than we do stereotype inconsistent traits.</a:t>
            </a:r>
            <a:endParaRPr lang="en-GB" dirty="0"/>
          </a:p>
          <a:p>
            <a:r>
              <a:rPr lang="en-GB" dirty="0" smtClean="0"/>
              <a:t>Hence, s</a:t>
            </a:r>
            <a:r>
              <a:rPr lang="en-GB" dirty="0" smtClean="0"/>
              <a:t>tereotypes </a:t>
            </a:r>
            <a:r>
              <a:rPr lang="en-GB" dirty="0"/>
              <a:t>shape how we perceive the world (Dunning &amp; Sherman, 1997)</a:t>
            </a:r>
          </a:p>
          <a:p>
            <a:endParaRPr lang="en-GB" dirty="0"/>
          </a:p>
        </p:txBody>
      </p:sp>
    </p:spTree>
    <p:extLst>
      <p:ext uri="{BB962C8B-B14F-4D97-AF65-F5344CB8AC3E}">
        <p14:creationId xmlns:p14="http://schemas.microsoft.com/office/powerpoint/2010/main" val="1537455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Implicit Association Test (IAT)</a:t>
            </a:r>
            <a:endParaRPr lang="en-GB" dirty="0"/>
          </a:p>
        </p:txBody>
      </p:sp>
      <p:sp>
        <p:nvSpPr>
          <p:cNvPr id="3" name="Content Placeholder 2"/>
          <p:cNvSpPr>
            <a:spLocks noGrp="1"/>
          </p:cNvSpPr>
          <p:nvPr>
            <p:ph idx="1"/>
          </p:nvPr>
        </p:nvSpPr>
        <p:spPr>
          <a:xfrm>
            <a:off x="1341120" y="1901952"/>
            <a:ext cx="9509760" cy="3276537"/>
          </a:xfrm>
          <a:solidFill>
            <a:schemeClr val="bg1"/>
          </a:solidFill>
          <a:ln>
            <a:solidFill>
              <a:schemeClr val="accent1"/>
            </a:solidFill>
          </a:ln>
        </p:spPr>
        <p:txBody>
          <a:bodyPr>
            <a:normAutofit/>
          </a:bodyPr>
          <a:lstStyle/>
          <a:p>
            <a:endParaRPr lang="en-GB" dirty="0" smtClean="0"/>
          </a:p>
          <a:p>
            <a:r>
              <a:rPr lang="en-GB" dirty="0" smtClean="0"/>
              <a:t>A </a:t>
            </a:r>
            <a:r>
              <a:rPr lang="en-GB" dirty="0"/>
              <a:t>quick </a:t>
            </a:r>
            <a:r>
              <a:rPr lang="en-GB" dirty="0" smtClean="0"/>
              <a:t>demonstration… (Greenwald</a:t>
            </a:r>
            <a:r>
              <a:rPr lang="en-GB" dirty="0"/>
              <a:t>, McGhee and </a:t>
            </a:r>
            <a:r>
              <a:rPr lang="en-GB" dirty="0" smtClean="0"/>
              <a:t>Schwarz,1998</a:t>
            </a:r>
            <a:r>
              <a:rPr lang="en-GB" dirty="0"/>
              <a:t>)</a:t>
            </a:r>
          </a:p>
          <a:p>
            <a:endParaRPr lang="en-GB" dirty="0"/>
          </a:p>
          <a:p>
            <a:pPr marL="45720" indent="0">
              <a:buNone/>
            </a:pPr>
            <a:endParaRPr lang="en-GB" dirty="0"/>
          </a:p>
          <a:p>
            <a:r>
              <a:rPr lang="en-GB" b="1" i="1" dirty="0">
                <a:solidFill>
                  <a:schemeClr val="accent1">
                    <a:lumMod val="75000"/>
                  </a:schemeClr>
                </a:solidFill>
              </a:rPr>
              <a:t>Place each hand flat, face down on the desk in front of you</a:t>
            </a:r>
          </a:p>
        </p:txBody>
      </p:sp>
    </p:spTree>
    <p:extLst>
      <p:ext uri="{BB962C8B-B14F-4D97-AF65-F5344CB8AC3E}">
        <p14:creationId xmlns:p14="http://schemas.microsoft.com/office/powerpoint/2010/main" val="4166122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 quickly as you can - </a:t>
            </a:r>
            <a:endParaRPr lang="en-GB" dirty="0"/>
          </a:p>
        </p:txBody>
      </p:sp>
      <p:sp>
        <p:nvSpPr>
          <p:cNvPr id="3" name="Content Placeholder 2"/>
          <p:cNvSpPr>
            <a:spLocks noGrp="1"/>
          </p:cNvSpPr>
          <p:nvPr>
            <p:ph idx="1"/>
          </p:nvPr>
        </p:nvSpPr>
        <p:spPr>
          <a:xfrm>
            <a:off x="1341119" y="1901952"/>
            <a:ext cx="9734317" cy="2912644"/>
          </a:xfrm>
          <a:solidFill>
            <a:schemeClr val="bg1"/>
          </a:solidFill>
          <a:ln>
            <a:solidFill>
              <a:schemeClr val="accent1"/>
            </a:solidFill>
          </a:ln>
        </p:spPr>
        <p:txBody>
          <a:bodyPr>
            <a:normAutofit/>
          </a:bodyPr>
          <a:lstStyle/>
          <a:p>
            <a:endParaRPr lang="en-GB" dirty="0" smtClean="0"/>
          </a:p>
          <a:p>
            <a:r>
              <a:rPr lang="en-GB" sz="2800" b="1" dirty="0" smtClean="0">
                <a:solidFill>
                  <a:schemeClr val="accent1">
                    <a:lumMod val="75000"/>
                  </a:schemeClr>
                </a:solidFill>
              </a:rPr>
              <a:t>Tap </a:t>
            </a:r>
            <a:r>
              <a:rPr lang="en-GB" sz="2800" b="1" dirty="0">
                <a:solidFill>
                  <a:schemeClr val="accent1">
                    <a:lumMod val="75000"/>
                  </a:schemeClr>
                </a:solidFill>
              </a:rPr>
              <a:t>LEFT if the word I read out is related to “BAD”</a:t>
            </a:r>
          </a:p>
          <a:p>
            <a:pPr marL="45720" indent="0">
              <a:buNone/>
            </a:pPr>
            <a:endParaRPr lang="en-GB" sz="2800" b="1" dirty="0">
              <a:solidFill>
                <a:schemeClr val="accent1">
                  <a:lumMod val="75000"/>
                </a:schemeClr>
              </a:solidFill>
            </a:endParaRPr>
          </a:p>
          <a:p>
            <a:r>
              <a:rPr lang="en-GB" sz="2800" b="1" dirty="0">
                <a:solidFill>
                  <a:schemeClr val="accent1">
                    <a:lumMod val="75000"/>
                  </a:schemeClr>
                </a:solidFill>
              </a:rPr>
              <a:t>Tap RIGHT if the word I read out is related to “GOOD</a:t>
            </a:r>
            <a:r>
              <a:rPr lang="en-GB" sz="2800" b="1" dirty="0" smtClean="0">
                <a:solidFill>
                  <a:schemeClr val="accent1">
                    <a:lumMod val="75000"/>
                  </a:schemeClr>
                </a:solidFill>
              </a:rPr>
              <a:t>”</a:t>
            </a:r>
          </a:p>
          <a:p>
            <a:endParaRPr lang="en-GB" dirty="0"/>
          </a:p>
          <a:p>
            <a:endParaRPr lang="en-GB" dirty="0"/>
          </a:p>
        </p:txBody>
      </p:sp>
    </p:spTree>
    <p:extLst>
      <p:ext uri="{BB962C8B-B14F-4D97-AF65-F5344CB8AC3E}">
        <p14:creationId xmlns:p14="http://schemas.microsoft.com/office/powerpoint/2010/main" val="4143019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 quickly as you can - </a:t>
            </a:r>
            <a:endParaRPr lang="en-GB" dirty="0"/>
          </a:p>
        </p:txBody>
      </p:sp>
      <p:sp>
        <p:nvSpPr>
          <p:cNvPr id="3" name="Content Placeholder 2"/>
          <p:cNvSpPr>
            <a:spLocks noGrp="1"/>
          </p:cNvSpPr>
          <p:nvPr>
            <p:ph idx="1"/>
          </p:nvPr>
        </p:nvSpPr>
        <p:spPr>
          <a:xfrm>
            <a:off x="1341120" y="1901952"/>
            <a:ext cx="9509760" cy="2959297"/>
          </a:xfrm>
          <a:solidFill>
            <a:schemeClr val="bg1"/>
          </a:solidFill>
          <a:ln>
            <a:solidFill>
              <a:schemeClr val="accent1"/>
            </a:solidFill>
          </a:ln>
        </p:spPr>
        <p:txBody>
          <a:bodyPr/>
          <a:lstStyle/>
          <a:p>
            <a:endParaRPr lang="en-GB" dirty="0" smtClean="0"/>
          </a:p>
          <a:p>
            <a:r>
              <a:rPr lang="en-GB" sz="2800" b="1" dirty="0" smtClean="0">
                <a:solidFill>
                  <a:schemeClr val="accent1">
                    <a:lumMod val="75000"/>
                  </a:schemeClr>
                </a:solidFill>
              </a:rPr>
              <a:t>Tap </a:t>
            </a:r>
            <a:r>
              <a:rPr lang="en-GB" sz="2800" b="1" dirty="0">
                <a:solidFill>
                  <a:schemeClr val="accent1">
                    <a:lumMod val="75000"/>
                  </a:schemeClr>
                </a:solidFill>
              </a:rPr>
              <a:t>LEFT if the word I read out is related to “ME”</a:t>
            </a:r>
          </a:p>
          <a:p>
            <a:endParaRPr lang="en-GB" sz="2800" b="1" dirty="0">
              <a:solidFill>
                <a:schemeClr val="accent1">
                  <a:lumMod val="75000"/>
                </a:schemeClr>
              </a:solidFill>
            </a:endParaRPr>
          </a:p>
          <a:p>
            <a:r>
              <a:rPr lang="en-GB" sz="2800" b="1" dirty="0">
                <a:solidFill>
                  <a:schemeClr val="accent1">
                    <a:lumMod val="75000"/>
                  </a:schemeClr>
                </a:solidFill>
              </a:rPr>
              <a:t>Tap RIGHT if the word I read out is related to “THEM</a:t>
            </a:r>
            <a:r>
              <a:rPr lang="en-GB" sz="2800" b="1" dirty="0" smtClean="0">
                <a:solidFill>
                  <a:schemeClr val="accent1">
                    <a:lumMod val="75000"/>
                  </a:schemeClr>
                </a:solidFill>
              </a:rPr>
              <a:t>”</a:t>
            </a:r>
          </a:p>
          <a:p>
            <a:pPr marL="45720" indent="0">
              <a:buNone/>
            </a:pPr>
            <a:endParaRPr lang="en-GB" sz="2800" b="1" dirty="0">
              <a:solidFill>
                <a:schemeClr val="accent1">
                  <a:lumMod val="75000"/>
                </a:schemeClr>
              </a:solidFill>
            </a:endParaRPr>
          </a:p>
          <a:p>
            <a:endParaRPr lang="en-GB" sz="2800" b="1" dirty="0">
              <a:solidFill>
                <a:schemeClr val="accent1">
                  <a:lumMod val="75000"/>
                </a:schemeClr>
              </a:solidFill>
            </a:endParaRPr>
          </a:p>
        </p:txBody>
      </p:sp>
    </p:spTree>
    <p:extLst>
      <p:ext uri="{BB962C8B-B14F-4D97-AF65-F5344CB8AC3E}">
        <p14:creationId xmlns:p14="http://schemas.microsoft.com/office/powerpoint/2010/main" val="195737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 quickly as you can - </a:t>
            </a:r>
            <a:endParaRPr lang="en-GB" dirty="0"/>
          </a:p>
        </p:txBody>
      </p:sp>
      <p:sp>
        <p:nvSpPr>
          <p:cNvPr id="3" name="Content Placeholder 2"/>
          <p:cNvSpPr>
            <a:spLocks noGrp="1"/>
          </p:cNvSpPr>
          <p:nvPr>
            <p:ph idx="1"/>
          </p:nvPr>
        </p:nvSpPr>
        <p:spPr>
          <a:xfrm>
            <a:off x="1026367" y="1901952"/>
            <a:ext cx="10291666" cy="2884651"/>
          </a:xfrm>
          <a:solidFill>
            <a:schemeClr val="bg1"/>
          </a:solidFill>
          <a:ln>
            <a:solidFill>
              <a:schemeClr val="accent1"/>
            </a:solidFill>
          </a:ln>
        </p:spPr>
        <p:txBody>
          <a:bodyPr>
            <a:normAutofit/>
          </a:bodyPr>
          <a:lstStyle/>
          <a:p>
            <a:endParaRPr lang="en-GB" dirty="0" smtClean="0"/>
          </a:p>
          <a:p>
            <a:r>
              <a:rPr lang="en-GB" sz="2400" b="1" dirty="0" smtClean="0">
                <a:solidFill>
                  <a:schemeClr val="accent1">
                    <a:lumMod val="75000"/>
                  </a:schemeClr>
                </a:solidFill>
              </a:rPr>
              <a:t>Tap </a:t>
            </a:r>
            <a:r>
              <a:rPr lang="en-GB" sz="2400" b="1" dirty="0">
                <a:solidFill>
                  <a:schemeClr val="accent1">
                    <a:lumMod val="75000"/>
                  </a:schemeClr>
                </a:solidFill>
              </a:rPr>
              <a:t>LEFT if the word I read out is related to “ME” or “GOOD”</a:t>
            </a:r>
          </a:p>
          <a:p>
            <a:pPr marL="45720" indent="0">
              <a:buNone/>
            </a:pPr>
            <a:endParaRPr lang="en-GB" sz="2400" b="1" dirty="0">
              <a:solidFill>
                <a:schemeClr val="accent1">
                  <a:lumMod val="75000"/>
                </a:schemeClr>
              </a:solidFill>
            </a:endParaRPr>
          </a:p>
          <a:p>
            <a:r>
              <a:rPr lang="en-GB" sz="2400" b="1" dirty="0">
                <a:solidFill>
                  <a:schemeClr val="accent1">
                    <a:lumMod val="75000"/>
                  </a:schemeClr>
                </a:solidFill>
              </a:rPr>
              <a:t>Tap RIGHT if the word I read out is related to “THEM” or “BAD”</a:t>
            </a:r>
          </a:p>
          <a:p>
            <a:pPr marL="45720" indent="0">
              <a:buNone/>
            </a:pPr>
            <a:endParaRPr lang="en-GB" sz="2400" b="1" dirty="0">
              <a:solidFill>
                <a:schemeClr val="accent1">
                  <a:lumMod val="75000"/>
                </a:schemeClr>
              </a:solidFill>
            </a:endParaRPr>
          </a:p>
        </p:txBody>
      </p:sp>
    </p:spTree>
    <p:extLst>
      <p:ext uri="{BB962C8B-B14F-4D97-AF65-F5344CB8AC3E}">
        <p14:creationId xmlns:p14="http://schemas.microsoft.com/office/powerpoint/2010/main" val="2591110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 quickly as you can - </a:t>
            </a:r>
            <a:endParaRPr lang="en-GB" dirty="0"/>
          </a:p>
        </p:txBody>
      </p:sp>
      <p:sp>
        <p:nvSpPr>
          <p:cNvPr id="3" name="Content Placeholder 2"/>
          <p:cNvSpPr>
            <a:spLocks noGrp="1"/>
          </p:cNvSpPr>
          <p:nvPr>
            <p:ph idx="1"/>
          </p:nvPr>
        </p:nvSpPr>
        <p:spPr>
          <a:xfrm>
            <a:off x="746449" y="1901952"/>
            <a:ext cx="10104431" cy="3127247"/>
          </a:xfrm>
          <a:solidFill>
            <a:schemeClr val="bg1"/>
          </a:solidFill>
          <a:ln>
            <a:solidFill>
              <a:schemeClr val="accent1"/>
            </a:solidFill>
          </a:ln>
        </p:spPr>
        <p:txBody>
          <a:bodyPr/>
          <a:lstStyle/>
          <a:p>
            <a:endParaRPr lang="en-GB" dirty="0" smtClean="0"/>
          </a:p>
          <a:p>
            <a:r>
              <a:rPr lang="en-GB" sz="2400" b="1" dirty="0" smtClean="0">
                <a:solidFill>
                  <a:schemeClr val="accent1">
                    <a:lumMod val="75000"/>
                  </a:schemeClr>
                </a:solidFill>
              </a:rPr>
              <a:t>Tap </a:t>
            </a:r>
            <a:r>
              <a:rPr lang="en-GB" sz="2400" b="1" dirty="0">
                <a:solidFill>
                  <a:schemeClr val="accent1">
                    <a:lumMod val="75000"/>
                  </a:schemeClr>
                </a:solidFill>
              </a:rPr>
              <a:t>LEFT if the word I read out is related to “ME” or “BAD”</a:t>
            </a:r>
          </a:p>
          <a:p>
            <a:endParaRPr lang="en-GB" sz="2400" b="1" dirty="0">
              <a:solidFill>
                <a:schemeClr val="accent1">
                  <a:lumMod val="75000"/>
                </a:schemeClr>
              </a:solidFill>
            </a:endParaRPr>
          </a:p>
          <a:p>
            <a:r>
              <a:rPr lang="en-GB" sz="2400" b="1" dirty="0">
                <a:solidFill>
                  <a:schemeClr val="accent1">
                    <a:lumMod val="75000"/>
                  </a:schemeClr>
                </a:solidFill>
              </a:rPr>
              <a:t>Tap RIGHT if the word I read out is related to “THEM” or “GOOD”</a:t>
            </a:r>
          </a:p>
          <a:p>
            <a:pPr marL="45720" indent="0">
              <a:buNone/>
            </a:pPr>
            <a:endParaRPr lang="en-GB" sz="2400" b="1" dirty="0">
              <a:solidFill>
                <a:schemeClr val="accent1">
                  <a:lumMod val="75000"/>
                </a:schemeClr>
              </a:solidFill>
            </a:endParaRPr>
          </a:p>
          <a:p>
            <a:endParaRPr lang="en-GB" dirty="0"/>
          </a:p>
        </p:txBody>
      </p:sp>
    </p:spTree>
    <p:extLst>
      <p:ext uri="{BB962C8B-B14F-4D97-AF65-F5344CB8AC3E}">
        <p14:creationId xmlns:p14="http://schemas.microsoft.com/office/powerpoint/2010/main" val="3458475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IAT - </a:t>
            </a:r>
            <a:endParaRPr lang="en-GB" dirty="0"/>
          </a:p>
        </p:txBody>
      </p:sp>
      <p:sp>
        <p:nvSpPr>
          <p:cNvPr id="3" name="Content Placeholder 2"/>
          <p:cNvSpPr>
            <a:spLocks noGrp="1"/>
          </p:cNvSpPr>
          <p:nvPr>
            <p:ph idx="1"/>
          </p:nvPr>
        </p:nvSpPr>
        <p:spPr>
          <a:xfrm>
            <a:off x="1101011" y="1901952"/>
            <a:ext cx="10105053" cy="3847095"/>
          </a:xfrm>
          <a:solidFill>
            <a:schemeClr val="bg1"/>
          </a:solidFill>
          <a:ln>
            <a:solidFill>
              <a:schemeClr val="accent1"/>
            </a:solidFill>
          </a:ln>
        </p:spPr>
        <p:txBody>
          <a:bodyPr/>
          <a:lstStyle/>
          <a:p>
            <a:r>
              <a:rPr lang="en-GB" dirty="0"/>
              <a:t>Participants sit behind a computer and press different keys to match concepts</a:t>
            </a:r>
          </a:p>
          <a:p>
            <a:r>
              <a:rPr lang="en-GB" dirty="0"/>
              <a:t>In this case “good” and “bad”, “me” and “them”</a:t>
            </a:r>
          </a:p>
          <a:p>
            <a:endParaRPr lang="en-GB" dirty="0"/>
          </a:p>
          <a:p>
            <a:r>
              <a:rPr lang="en-GB" dirty="0"/>
              <a:t>Where an attitude exists, reaction time is much faster when the concepts share a response key than when they do not</a:t>
            </a:r>
          </a:p>
          <a:p>
            <a:r>
              <a:rPr lang="en-GB" dirty="0"/>
              <a:t>On which trial was everyone the slowest?  </a:t>
            </a:r>
          </a:p>
          <a:p>
            <a:r>
              <a:rPr lang="en-GB" dirty="0"/>
              <a:t>Why do you think this happens?</a:t>
            </a:r>
          </a:p>
          <a:p>
            <a:endParaRPr lang="en-GB" dirty="0"/>
          </a:p>
          <a:p>
            <a:endParaRPr lang="en-GB" dirty="0"/>
          </a:p>
        </p:txBody>
      </p:sp>
    </p:spTree>
    <p:extLst>
      <p:ext uri="{BB962C8B-B14F-4D97-AF65-F5344CB8AC3E}">
        <p14:creationId xmlns:p14="http://schemas.microsoft.com/office/powerpoint/2010/main" val="16360735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IAT - </a:t>
            </a:r>
            <a:endParaRPr lang="en-GB" dirty="0"/>
          </a:p>
        </p:txBody>
      </p:sp>
      <p:sp>
        <p:nvSpPr>
          <p:cNvPr id="3" name="Content Placeholder 2"/>
          <p:cNvSpPr>
            <a:spLocks noGrp="1"/>
          </p:cNvSpPr>
          <p:nvPr>
            <p:ph idx="1"/>
          </p:nvPr>
        </p:nvSpPr>
        <p:spPr>
          <a:solidFill>
            <a:schemeClr val="bg1"/>
          </a:solidFill>
          <a:ln>
            <a:solidFill>
              <a:schemeClr val="accent1"/>
            </a:solidFill>
          </a:ln>
        </p:spPr>
        <p:txBody>
          <a:bodyPr>
            <a:normAutofit/>
          </a:bodyPr>
          <a:lstStyle/>
          <a:p>
            <a:r>
              <a:rPr lang="en-GB" dirty="0"/>
              <a:t>Measures the strength of associations between groups and </a:t>
            </a:r>
            <a:r>
              <a:rPr lang="en-GB" dirty="0" smtClean="0"/>
              <a:t>concepts</a:t>
            </a:r>
            <a:endParaRPr lang="en-GB" dirty="0"/>
          </a:p>
          <a:p>
            <a:r>
              <a:rPr lang="en-GB" dirty="0"/>
              <a:t>But sadly, groups that experience prejudice and discrimination become associated with those </a:t>
            </a:r>
            <a:r>
              <a:rPr lang="en-GB" dirty="0" smtClean="0"/>
              <a:t>concepts</a:t>
            </a:r>
            <a:endParaRPr lang="en-GB" dirty="0"/>
          </a:p>
          <a:p>
            <a:r>
              <a:rPr lang="en-GB" dirty="0"/>
              <a:t>African Americans are mentally associated (by a sample of White Americans) with oppression</a:t>
            </a:r>
          </a:p>
          <a:p>
            <a:r>
              <a:rPr lang="en-GB" dirty="0"/>
              <a:t>The more </a:t>
            </a:r>
            <a:r>
              <a:rPr lang="en-GB" dirty="0" smtClean="0"/>
              <a:t>strongly </a:t>
            </a:r>
            <a:r>
              <a:rPr lang="en-GB" dirty="0"/>
              <a:t>participants had these associations, the more prejudice they showed (</a:t>
            </a:r>
            <a:r>
              <a:rPr lang="en-GB" dirty="0" err="1"/>
              <a:t>Uhlmann</a:t>
            </a:r>
            <a:r>
              <a:rPr lang="en-GB" dirty="0"/>
              <a:t> et al., 2006)</a:t>
            </a:r>
          </a:p>
          <a:p>
            <a:r>
              <a:rPr lang="en-GB" dirty="0"/>
              <a:t>Mud sticks…</a:t>
            </a:r>
          </a:p>
          <a:p>
            <a:endParaRPr lang="en-GB" dirty="0"/>
          </a:p>
          <a:p>
            <a:pPr marL="45720" indent="0">
              <a:buNone/>
            </a:pPr>
            <a:endParaRPr lang="en-GB" dirty="0"/>
          </a:p>
        </p:txBody>
      </p:sp>
    </p:spTree>
    <p:extLst>
      <p:ext uri="{BB962C8B-B14F-4D97-AF65-F5344CB8AC3E}">
        <p14:creationId xmlns:p14="http://schemas.microsoft.com/office/powerpoint/2010/main" val="3742336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67360"/>
            <a:ext cx="9509760" cy="708297"/>
          </a:xfrm>
        </p:spPr>
        <p:txBody>
          <a:bodyPr/>
          <a:lstStyle/>
          <a:p>
            <a:r>
              <a:rPr lang="en-GB" dirty="0" smtClean="0"/>
              <a:t>Vicious cycles in social emotion </a:t>
            </a:r>
            <a:endParaRPr lang="en-GB" dirty="0"/>
          </a:p>
        </p:txBody>
      </p:sp>
      <p:sp>
        <p:nvSpPr>
          <p:cNvPr id="3" name="Content Placeholder 2"/>
          <p:cNvSpPr>
            <a:spLocks noGrp="1"/>
          </p:cNvSpPr>
          <p:nvPr>
            <p:ph idx="1"/>
          </p:nvPr>
        </p:nvSpPr>
        <p:spPr>
          <a:xfrm>
            <a:off x="522513" y="1901952"/>
            <a:ext cx="11112759" cy="4610815"/>
          </a:xfrm>
          <a:solidFill>
            <a:schemeClr val="bg1"/>
          </a:solidFill>
          <a:ln>
            <a:solidFill>
              <a:schemeClr val="accent1"/>
            </a:solidFill>
          </a:ln>
        </p:spPr>
        <p:txBody>
          <a:bodyPr>
            <a:normAutofit/>
          </a:bodyPr>
          <a:lstStyle/>
          <a:p>
            <a:r>
              <a:rPr lang="en-GB" dirty="0" smtClean="0"/>
              <a:t>Just as people experience emotions to other people, groups</a:t>
            </a:r>
            <a:r>
              <a:rPr lang="en-GB" dirty="0" smtClean="0"/>
              <a:t> </a:t>
            </a:r>
            <a:r>
              <a:rPr lang="en-GB" dirty="0"/>
              <a:t>experience emotions towards other </a:t>
            </a:r>
            <a:r>
              <a:rPr lang="en-GB" dirty="0" smtClean="0"/>
              <a:t>groups (Smith</a:t>
            </a:r>
            <a:r>
              <a:rPr lang="en-GB" dirty="0"/>
              <a:t>, 1993, 1999</a:t>
            </a:r>
            <a:r>
              <a:rPr lang="en-GB" dirty="0" smtClean="0"/>
              <a:t>)</a:t>
            </a:r>
            <a:endParaRPr lang="en-GB" dirty="0"/>
          </a:p>
          <a:p>
            <a:r>
              <a:rPr lang="en-GB" dirty="0"/>
              <a:t>Intergroup emotions theory (Mackie &amp; Smith, </a:t>
            </a:r>
            <a:r>
              <a:rPr lang="en-GB" dirty="0" smtClean="0"/>
              <a:t>2002) states that the nature </a:t>
            </a:r>
            <a:r>
              <a:rPr lang="en-GB" dirty="0"/>
              <a:t>of </a:t>
            </a:r>
            <a:r>
              <a:rPr lang="en-GB" dirty="0" smtClean="0"/>
              <a:t>those emotions </a:t>
            </a:r>
            <a:r>
              <a:rPr lang="en-GB" dirty="0"/>
              <a:t>depends on the relative power and status of the </a:t>
            </a:r>
            <a:r>
              <a:rPr lang="en-GB" dirty="0" smtClean="0"/>
              <a:t>groups. E.g.</a:t>
            </a:r>
            <a:endParaRPr lang="en-GB" dirty="0"/>
          </a:p>
          <a:p>
            <a:r>
              <a:rPr lang="en-GB" dirty="0"/>
              <a:t>Power </a:t>
            </a:r>
            <a:r>
              <a:rPr lang="en-GB" dirty="0" smtClean="0"/>
              <a:t>- anger - </a:t>
            </a:r>
            <a:r>
              <a:rPr lang="en-GB" dirty="0"/>
              <a:t>aggression</a:t>
            </a:r>
          </a:p>
          <a:p>
            <a:r>
              <a:rPr lang="en-GB" dirty="0"/>
              <a:t>Powerless </a:t>
            </a:r>
            <a:r>
              <a:rPr lang="en-GB" dirty="0" smtClean="0"/>
              <a:t>- </a:t>
            </a:r>
            <a:r>
              <a:rPr lang="en-GB" dirty="0"/>
              <a:t>fear </a:t>
            </a:r>
            <a:r>
              <a:rPr lang="en-GB" dirty="0" smtClean="0"/>
              <a:t>- </a:t>
            </a:r>
            <a:r>
              <a:rPr lang="en-GB" dirty="0"/>
              <a:t>avoidance (Mackie et al., 2000</a:t>
            </a:r>
            <a:r>
              <a:rPr lang="en-GB" dirty="0" smtClean="0"/>
              <a:t>)</a:t>
            </a:r>
            <a:endParaRPr lang="en-GB" dirty="0"/>
          </a:p>
          <a:p>
            <a:r>
              <a:rPr lang="en-GB" dirty="0"/>
              <a:t>Intergroup emotions (e.g., guilt) can reduce conflict (</a:t>
            </a:r>
            <a:r>
              <a:rPr lang="en-GB" dirty="0" err="1"/>
              <a:t>Maitner</a:t>
            </a:r>
            <a:r>
              <a:rPr lang="en-GB" dirty="0"/>
              <a:t> et al., 2007)</a:t>
            </a:r>
          </a:p>
          <a:p>
            <a:r>
              <a:rPr lang="en-GB" dirty="0" smtClean="0"/>
              <a:t>But…interestingly, feelings of satisfaction after aggression can lead to support for more aggressive acts. </a:t>
            </a:r>
          </a:p>
          <a:p>
            <a:r>
              <a:rPr lang="en-GB" dirty="0" smtClean="0"/>
              <a:t>Why? Anger in response to being attacked (particularly if group perceives itself as powerful) and able to retaliate.</a:t>
            </a:r>
            <a:endParaRPr lang="en-GB" dirty="0"/>
          </a:p>
          <a:p>
            <a:pPr marL="45720" indent="0">
              <a:buNone/>
            </a:pPr>
            <a:endParaRPr lang="en-GB" dirty="0"/>
          </a:p>
        </p:txBody>
      </p:sp>
    </p:spTree>
    <p:extLst>
      <p:ext uri="{BB962C8B-B14F-4D97-AF65-F5344CB8AC3E}">
        <p14:creationId xmlns:p14="http://schemas.microsoft.com/office/powerpoint/2010/main" val="3543273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Vicious cycles in social emotion</a:t>
            </a:r>
            <a:endParaRPr lang="en-GB" dirty="0"/>
          </a:p>
        </p:txBody>
      </p:sp>
      <p:sp>
        <p:nvSpPr>
          <p:cNvPr id="3" name="Content Placeholder 2"/>
          <p:cNvSpPr>
            <a:spLocks noGrp="1"/>
          </p:cNvSpPr>
          <p:nvPr>
            <p:ph idx="1"/>
          </p:nvPr>
        </p:nvSpPr>
        <p:spPr>
          <a:xfrm>
            <a:off x="989045" y="1901952"/>
            <a:ext cx="10571584" cy="4564162"/>
          </a:xfrm>
          <a:solidFill>
            <a:schemeClr val="bg1"/>
          </a:solidFill>
          <a:ln>
            <a:solidFill>
              <a:schemeClr val="accent1"/>
            </a:solidFill>
          </a:ln>
        </p:spPr>
        <p:txBody>
          <a:bodyPr>
            <a:normAutofit/>
          </a:bodyPr>
          <a:lstStyle/>
          <a:p>
            <a:endParaRPr lang="en-GB" dirty="0" smtClean="0"/>
          </a:p>
          <a:p>
            <a:r>
              <a:rPr lang="en-GB" dirty="0" smtClean="0"/>
              <a:t>And, anxiety </a:t>
            </a:r>
            <a:r>
              <a:rPr lang="en-GB" dirty="0"/>
              <a:t>perpetuates unhealthy, conflictual </a:t>
            </a:r>
            <a:r>
              <a:rPr lang="en-GB" dirty="0" smtClean="0"/>
              <a:t>relationships as indicated by the Intergroup </a:t>
            </a:r>
            <a:r>
              <a:rPr lang="en-GB" dirty="0"/>
              <a:t>anxiety model (Stephan &amp; Stephan, 1985</a:t>
            </a:r>
            <a:r>
              <a:rPr lang="en-GB" dirty="0" smtClean="0"/>
              <a:t>). According to the model- </a:t>
            </a:r>
            <a:endParaRPr lang="en-GB" dirty="0"/>
          </a:p>
          <a:p>
            <a:r>
              <a:rPr lang="en-GB" dirty="0"/>
              <a:t>People expect to feel embarrassed and uncomfortable</a:t>
            </a:r>
          </a:p>
          <a:p>
            <a:r>
              <a:rPr lang="en-GB" dirty="0"/>
              <a:t>People expect to be exploited</a:t>
            </a:r>
          </a:p>
          <a:p>
            <a:r>
              <a:rPr lang="en-GB" dirty="0"/>
              <a:t>People expect to be negatively evaluated by the outgroup and </a:t>
            </a:r>
            <a:r>
              <a:rPr lang="en-GB" dirty="0" smtClean="0"/>
              <a:t>in-group</a:t>
            </a:r>
            <a:endParaRPr lang="en-GB" dirty="0"/>
          </a:p>
          <a:p>
            <a:r>
              <a:rPr lang="en-GB" dirty="0" smtClean="0"/>
              <a:t>These negative threats </a:t>
            </a:r>
            <a:r>
              <a:rPr lang="en-GB" dirty="0"/>
              <a:t>elicit anxiety </a:t>
            </a:r>
            <a:r>
              <a:rPr lang="en-GB" dirty="0" smtClean="0"/>
              <a:t> and anxiety can become exaggerated when strong stereotypes exist, or when little is known regarding the other group</a:t>
            </a:r>
          </a:p>
          <a:p>
            <a:r>
              <a:rPr lang="en-GB" dirty="0" smtClean="0"/>
              <a:t>However, not all anxiety is bad. It may motivate people to attend more closely, or to act in a more positive way (</a:t>
            </a:r>
            <a:r>
              <a:rPr lang="en-GB" dirty="0" err="1" smtClean="0"/>
              <a:t>Harber</a:t>
            </a:r>
            <a:r>
              <a:rPr lang="en-GB" dirty="0" smtClean="0"/>
              <a:t>, 1998).</a:t>
            </a:r>
            <a:endParaRPr lang="en-GB" dirty="0" smtClean="0"/>
          </a:p>
          <a:p>
            <a:endParaRPr lang="en-GB" dirty="0"/>
          </a:p>
        </p:txBody>
      </p:sp>
    </p:spTree>
    <p:extLst>
      <p:ext uri="{BB962C8B-B14F-4D97-AF65-F5344CB8AC3E}">
        <p14:creationId xmlns:p14="http://schemas.microsoft.com/office/powerpoint/2010/main" val="1341232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41120" y="634482"/>
            <a:ext cx="9509760" cy="5395097"/>
          </a:xfrm>
          <a:solidFill>
            <a:schemeClr val="bg1"/>
          </a:solidFill>
          <a:ln>
            <a:solidFill>
              <a:schemeClr val="accent1"/>
            </a:solidFill>
          </a:ln>
        </p:spPr>
        <p:txBody>
          <a:bodyPr/>
          <a:lstStyle/>
          <a:p>
            <a:endParaRPr lang="en-GB" dirty="0" smtClean="0"/>
          </a:p>
          <a:p>
            <a:r>
              <a:rPr lang="en-GB" dirty="0" smtClean="0"/>
              <a:t>However, when anxiety has motivated people to act in a more positive way, the efforts are stressful (Ickes, 1984). </a:t>
            </a:r>
          </a:p>
          <a:p>
            <a:r>
              <a:rPr lang="en-GB" dirty="0" smtClean="0"/>
              <a:t>It can reduce enjoyment of the interaction and reduce communication efficacy.</a:t>
            </a:r>
          </a:p>
          <a:p>
            <a:r>
              <a:rPr lang="en-GB" dirty="0" smtClean="0"/>
              <a:t>It can also heighten and energise any negative thoughts and feelings towards the outgroup (Stephan et al., 1999).</a:t>
            </a:r>
          </a:p>
          <a:p>
            <a:r>
              <a:rPr lang="en-GB" dirty="0" smtClean="0"/>
              <a:t>It can interfere with task performance and self-control (Stephan &amp; Stephan, 1985).</a:t>
            </a:r>
          </a:p>
          <a:p>
            <a:r>
              <a:rPr lang="en-GB" dirty="0" smtClean="0"/>
              <a:t>Self-control is necessary in the reduction of prejudice, hence a lack of this may be one reason why some individuals are unable to stop themselves from exhibiting prejudiced responses.</a:t>
            </a:r>
          </a:p>
          <a:p>
            <a:r>
              <a:rPr lang="en-GB" dirty="0" smtClean="0"/>
              <a:t>See also the ingenious study conducted by </a:t>
            </a:r>
            <a:r>
              <a:rPr lang="en-GB" dirty="0" err="1" smtClean="0"/>
              <a:t>Amodio</a:t>
            </a:r>
            <a:r>
              <a:rPr lang="en-GB" dirty="0" smtClean="0"/>
              <a:t> (2009), which highlights the role of cortisol in controlling racial bias.</a:t>
            </a:r>
          </a:p>
          <a:p>
            <a:endParaRPr lang="en-GB" dirty="0"/>
          </a:p>
        </p:txBody>
      </p:sp>
    </p:spTree>
    <p:extLst>
      <p:ext uri="{BB962C8B-B14F-4D97-AF65-F5344CB8AC3E}">
        <p14:creationId xmlns:p14="http://schemas.microsoft.com/office/powerpoint/2010/main" val="3964432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67360"/>
            <a:ext cx="9509760" cy="866918"/>
          </a:xfrm>
        </p:spPr>
        <p:txBody>
          <a:bodyPr/>
          <a:lstStyle/>
          <a:p>
            <a:r>
              <a:rPr lang="en-GB" dirty="0" smtClean="0"/>
              <a:t>Vicious cycles in social behaviour</a:t>
            </a:r>
            <a:endParaRPr lang="en-GB" dirty="0"/>
          </a:p>
        </p:txBody>
      </p:sp>
      <p:sp>
        <p:nvSpPr>
          <p:cNvPr id="3" name="Content Placeholder 2"/>
          <p:cNvSpPr>
            <a:spLocks noGrp="1"/>
          </p:cNvSpPr>
          <p:nvPr>
            <p:ph idx="1"/>
          </p:nvPr>
        </p:nvSpPr>
        <p:spPr>
          <a:xfrm>
            <a:off x="653236" y="1539551"/>
            <a:ext cx="10674128" cy="4368333"/>
          </a:xfrm>
          <a:solidFill>
            <a:schemeClr val="bg1"/>
          </a:solidFill>
          <a:ln>
            <a:solidFill>
              <a:schemeClr val="accent1"/>
            </a:solidFill>
          </a:ln>
        </p:spPr>
        <p:txBody>
          <a:bodyPr>
            <a:normAutofit/>
          </a:bodyPr>
          <a:lstStyle/>
          <a:p>
            <a:endParaRPr lang="en-GB" dirty="0" smtClean="0"/>
          </a:p>
          <a:p>
            <a:r>
              <a:rPr lang="en-GB" dirty="0" smtClean="0"/>
              <a:t>Stereotypes can and sometimes do contain a kernel of truth. It is important to acknowledge that stereotypes have the potential to change people`s behaviours in ways that seem to verify those </a:t>
            </a:r>
            <a:r>
              <a:rPr lang="en-GB" dirty="0"/>
              <a:t>s</a:t>
            </a:r>
            <a:r>
              <a:rPr lang="en-GB" dirty="0" smtClean="0"/>
              <a:t>tereotypes.</a:t>
            </a:r>
            <a:endParaRPr lang="en-GB" dirty="0"/>
          </a:p>
          <a:p>
            <a:r>
              <a:rPr lang="en-GB" dirty="0" smtClean="0"/>
              <a:t>This is referred to as Stereotype </a:t>
            </a:r>
            <a:r>
              <a:rPr lang="en-GB" dirty="0"/>
              <a:t>threat (Steele, 1997)</a:t>
            </a:r>
          </a:p>
          <a:p>
            <a:r>
              <a:rPr lang="en-GB" dirty="0" smtClean="0"/>
              <a:t>Ironically, w</a:t>
            </a:r>
            <a:r>
              <a:rPr lang="en-GB" dirty="0" smtClean="0"/>
              <a:t>hen </a:t>
            </a:r>
            <a:r>
              <a:rPr lang="en-GB" dirty="0"/>
              <a:t>people are tested and belong to a group that is not stereotypically expected to do well, they become anxious and confirm the </a:t>
            </a:r>
            <a:r>
              <a:rPr lang="en-GB" dirty="0" smtClean="0"/>
              <a:t>stereotype, because anxiety interferes with performance and they do less well</a:t>
            </a:r>
            <a:endParaRPr lang="en-GB" dirty="0"/>
          </a:p>
          <a:p>
            <a:r>
              <a:rPr lang="en-GB" dirty="0"/>
              <a:t>Girls </a:t>
            </a:r>
            <a:r>
              <a:rPr lang="en-GB" dirty="0" smtClean="0"/>
              <a:t>do less well in maths after they are made aware that boys typically do better than them (Keller, 2002).</a:t>
            </a:r>
            <a:endParaRPr lang="en-GB" dirty="0"/>
          </a:p>
        </p:txBody>
      </p:sp>
      <p:pic>
        <p:nvPicPr>
          <p:cNvPr id="5" name="Content Placeholder 3"/>
          <p:cNvPicPr>
            <a:picLocks noChangeAspect="1"/>
          </p:cNvPicPr>
          <p:nvPr/>
        </p:nvPicPr>
        <p:blipFill>
          <a:blip r:embed="rId2"/>
          <a:stretch>
            <a:fillRect/>
          </a:stretch>
        </p:blipFill>
        <p:spPr>
          <a:xfrm>
            <a:off x="10538880" y="4525346"/>
            <a:ext cx="1401173" cy="2157528"/>
          </a:xfrm>
          <a:prstGeom prst="rect">
            <a:avLst/>
          </a:prstGeom>
          <a:ln>
            <a:solidFill>
              <a:schemeClr val="accent1"/>
            </a:solidFill>
          </a:ln>
        </p:spPr>
      </p:pic>
    </p:spTree>
    <p:extLst>
      <p:ext uri="{BB962C8B-B14F-4D97-AF65-F5344CB8AC3E}">
        <p14:creationId xmlns:p14="http://schemas.microsoft.com/office/powerpoint/2010/main" val="1793219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Vicious cycles in social behaviour </a:t>
            </a:r>
            <a:endParaRPr lang="en-GB" dirty="0"/>
          </a:p>
        </p:txBody>
      </p:sp>
      <p:sp>
        <p:nvSpPr>
          <p:cNvPr id="3" name="Content Placeholder 2"/>
          <p:cNvSpPr>
            <a:spLocks noGrp="1"/>
          </p:cNvSpPr>
          <p:nvPr>
            <p:ph idx="1"/>
          </p:nvPr>
        </p:nvSpPr>
        <p:spPr>
          <a:xfrm>
            <a:off x="998376" y="1901952"/>
            <a:ext cx="10347648" cy="4127627"/>
          </a:xfrm>
          <a:solidFill>
            <a:schemeClr val="bg1"/>
          </a:solidFill>
          <a:ln>
            <a:solidFill>
              <a:schemeClr val="accent1"/>
            </a:solidFill>
          </a:ln>
        </p:spPr>
        <p:txBody>
          <a:bodyPr/>
          <a:lstStyle/>
          <a:p>
            <a:endParaRPr lang="en-GB" dirty="0" smtClean="0"/>
          </a:p>
          <a:p>
            <a:r>
              <a:rPr lang="en-GB" dirty="0" smtClean="0"/>
              <a:t>However…</a:t>
            </a:r>
            <a:endParaRPr lang="en-GB" dirty="0"/>
          </a:p>
          <a:p>
            <a:r>
              <a:rPr lang="en-GB" dirty="0" smtClean="0"/>
              <a:t>Stereotype lift (Walton &amp; Cohen, 2003) refers to when individuals are made aware of a negatively stereotyped outgroup, their own performance is enhanced.</a:t>
            </a:r>
          </a:p>
          <a:p>
            <a:r>
              <a:rPr lang="en-GB" dirty="0" smtClean="0"/>
              <a:t>These concepts can be seen in the example:</a:t>
            </a:r>
          </a:p>
          <a:p>
            <a:r>
              <a:rPr lang="en-GB" dirty="0" smtClean="0"/>
              <a:t>Women acting assertively and fearlessly (bucking the typically stereotype) may experience a backlash from other individuals, thus giving the appearance that they confirm to the `feminist stereotype` rather than being viewed as successful. Alternatively, they may adopt the stereotypical behaviour because they want to evaluated positively</a:t>
            </a:r>
            <a:r>
              <a:rPr lang="en-GB" smtClean="0"/>
              <a:t>. </a:t>
            </a:r>
          </a:p>
          <a:p>
            <a:pPr marL="45720" indent="0">
              <a:buNone/>
            </a:pPr>
            <a:endParaRPr lang="en-GB" dirty="0" smtClean="0"/>
          </a:p>
          <a:p>
            <a:endParaRPr lang="en-GB" dirty="0"/>
          </a:p>
        </p:txBody>
      </p:sp>
    </p:spTree>
    <p:extLst>
      <p:ext uri="{BB962C8B-B14F-4D97-AF65-F5344CB8AC3E}">
        <p14:creationId xmlns:p14="http://schemas.microsoft.com/office/powerpoint/2010/main" val="2660700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ubbles design templat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100000">
              <a:schemeClr val="phClr">
                <a:alpha val="80000"/>
              </a:schemeClr>
            </a:gs>
            <a:gs pos="0">
              <a:schemeClr val="phClr">
                <a:lumMod val="40000"/>
                <a:lumOff val="60000"/>
                <a:alpha val="80000"/>
              </a:schemeClr>
            </a:gs>
          </a:gsLst>
          <a:path path="circle">
            <a:fillToRect l="50000" t="50000" r="50000" b="50000"/>
          </a:path>
        </a:gradFill>
        <a:gradFill rotWithShape="1">
          <a:gsLst>
            <a:gs pos="0">
              <a:schemeClr val="phClr">
                <a:lumMod val="20000"/>
                <a:lumOff val="80000"/>
                <a:alpha val="59000"/>
              </a:schemeClr>
            </a:gs>
            <a:gs pos="40000">
              <a:schemeClr val="phClr">
                <a:lumMod val="20000"/>
                <a:lumOff val="80000"/>
                <a:alpha val="66000"/>
              </a:schemeClr>
            </a:gs>
            <a:gs pos="100000">
              <a:schemeClr val="phClr">
                <a:lumMod val="40000"/>
                <a:lumOff val="60000"/>
              </a:schemeClr>
            </a:gs>
          </a:gsLst>
          <a:path path="circle">
            <a:fillToRect l="50000" t="-80000" r="50000" b="180000"/>
          </a:path>
        </a:gradFill>
      </a:bgFillStyleLst>
    </a:fmtScheme>
  </a:themeElements>
  <a:objectDefaults>
    <a:spDef>
      <a:spPr/>
      <a:bodyPr rtlCol="0" anchor="ctr"/>
      <a:lstStyle>
        <a:defPPr algn="ctr">
          <a:defRPr dirty="0"/>
        </a:defPPr>
      </a:lstStyle>
      <a:style>
        <a:lnRef idx="0">
          <a:schemeClr val="accent2"/>
        </a:lnRef>
        <a:fillRef idx="3">
          <a:schemeClr val="accent2"/>
        </a:fillRef>
        <a:effectRef idx="3">
          <a:schemeClr val="accent2"/>
        </a:effectRef>
        <a:fontRef idx="minor">
          <a:schemeClr val="lt1"/>
        </a:fontRef>
      </a:style>
    </a:spDef>
    <a:lnDef>
      <a:spPr/>
      <a:bodyPr/>
      <a:lstStyle/>
      <a:style>
        <a:lnRef idx="1">
          <a:schemeClr val="dk1"/>
        </a:lnRef>
        <a:fillRef idx="0">
          <a:schemeClr val="dk1"/>
        </a:fillRef>
        <a:effectRef idx="0">
          <a:schemeClr val="dk1"/>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Bubbles design slides.potx" id="{791C1007-8C16-4095-A382-97B1C9AA36B9}" vid="{20473F13-1D64-4A4A-9CE1-7C3468AE82BE}"/>
    </a:ext>
  </a:extLst>
</a:theme>
</file>

<file path=ppt/theme/theme2.xml><?xml version="1.0" encoding="utf-8"?>
<a:theme xmlns:a="http://schemas.openxmlformats.org/drawingml/2006/main" name="Office The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Bubbles design slides</Template>
  <TotalTime>367</TotalTime>
  <Words>3863</Words>
  <Application>Microsoft Office PowerPoint</Application>
  <PresentationFormat>Widescreen</PresentationFormat>
  <Paragraphs>315</Paragraphs>
  <Slides>50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ＭＳ Ｐゴシック</vt:lpstr>
      <vt:lpstr>Arial</vt:lpstr>
      <vt:lpstr>Century Gothic</vt:lpstr>
      <vt:lpstr>Courier New</vt:lpstr>
      <vt:lpstr>Wingdings</vt:lpstr>
      <vt:lpstr>Bubbles design template</vt:lpstr>
      <vt:lpstr>Intergroup Relations: Prejudice, Discrimination &amp; Aggression</vt:lpstr>
      <vt:lpstr>For consideration…</vt:lpstr>
      <vt:lpstr>Intergroup Relations: Part 1.</vt:lpstr>
      <vt:lpstr>Stereotypes, prejudice and discrimination</vt:lpstr>
      <vt:lpstr>Bases of stereotypes, prejudice and discrimination</vt:lpstr>
      <vt:lpstr>Cognitive limitations</vt:lpstr>
      <vt:lpstr>Cognitive limitations</vt:lpstr>
      <vt:lpstr>Flaws in human thought- illusory correlation bias</vt:lpstr>
      <vt:lpstr>Illusory correlation bias</vt:lpstr>
      <vt:lpstr>Illusory correlation bias:</vt:lpstr>
      <vt:lpstr>Illusory correlation bias</vt:lpstr>
      <vt:lpstr>Category accentuation </vt:lpstr>
      <vt:lpstr>Category accentuation:</vt:lpstr>
      <vt:lpstr>Motivations: how people want to think</vt:lpstr>
      <vt:lpstr>Motivations</vt:lpstr>
      <vt:lpstr>Motivations </vt:lpstr>
      <vt:lpstr>Ideologies: Marxist theory </vt:lpstr>
      <vt:lpstr>Authoritarianism </vt:lpstr>
      <vt:lpstr>Social Dominance Orientation </vt:lpstr>
      <vt:lpstr>Struggle for Superiority</vt:lpstr>
      <vt:lpstr>Remember the `Robber`s Cave Study`</vt:lpstr>
      <vt:lpstr>Robber`s Cave</vt:lpstr>
      <vt:lpstr>Minimal Group Paradigm</vt:lpstr>
      <vt:lpstr>Minimal Group Paradigm</vt:lpstr>
      <vt:lpstr>Minimal Group Paradigm</vt:lpstr>
      <vt:lpstr>Intergroup bias in different intergroup contexts: gender </vt:lpstr>
      <vt:lpstr>Sexism: a specific type of ideology</vt:lpstr>
      <vt:lpstr>Sexism </vt:lpstr>
      <vt:lpstr>Sexism </vt:lpstr>
      <vt:lpstr>Sexism </vt:lpstr>
      <vt:lpstr>Objectification theory </vt:lpstr>
      <vt:lpstr>Race and Ethnicity</vt:lpstr>
      <vt:lpstr>Race and Ethnicity</vt:lpstr>
      <vt:lpstr>More subtle forms of racism</vt:lpstr>
      <vt:lpstr>Ageism </vt:lpstr>
      <vt:lpstr>Ageism </vt:lpstr>
      <vt:lpstr>Homophobia </vt:lpstr>
      <vt:lpstr>Vicious cycles in IPR`s: Social Cognition</vt:lpstr>
      <vt:lpstr>The Implicit Association Test (IAT)</vt:lpstr>
      <vt:lpstr>As quickly as you can - </vt:lpstr>
      <vt:lpstr>As quickly as you can - </vt:lpstr>
      <vt:lpstr>As quickly as you can - </vt:lpstr>
      <vt:lpstr>As quickly as you can - </vt:lpstr>
      <vt:lpstr>The IAT - </vt:lpstr>
      <vt:lpstr>The IAT - </vt:lpstr>
      <vt:lpstr>Vicious cycles in social emotion </vt:lpstr>
      <vt:lpstr>Vicious cycles in social emotion</vt:lpstr>
      <vt:lpstr>PowerPoint Presentation</vt:lpstr>
      <vt:lpstr>Vicious cycles in social behaviour</vt:lpstr>
      <vt:lpstr>Vicious cycles in social behaviour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Intergroup Relations: Prejudice, Discrimination &amp; Aggression</dc:title>
  <dc:creator>Karen EatonThomas</dc:creator>
  <cp:lastModifiedBy>Karen EatonThomas</cp:lastModifiedBy>
  <cp:revision>5</cp:revision>
  <dcterms:created xsi:type="dcterms:W3CDTF">2018-01-22T15:50:09Z</dcterms:created>
  <dcterms:modified xsi:type="dcterms:W3CDTF">2018-02-21T15:44:05Z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74069200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