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sldIdLst>
    <p:sldId id="256" r:id="rId5"/>
    <p:sldId id="263" r:id="rId6"/>
    <p:sldId id="257" r:id="rId7"/>
    <p:sldId id="265" r:id="rId8"/>
    <p:sldId id="262" r:id="rId9"/>
    <p:sldId id="264" r:id="rId10"/>
    <p:sldId id="258" r:id="rId11"/>
    <p:sldId id="259" r:id="rId12"/>
    <p:sldId id="260" r:id="rId13"/>
    <p:sldId id="261" r:id="rId14"/>
    <p:sldId id="268" r:id="rId15"/>
    <p:sldId id="275" r:id="rId16"/>
    <p:sldId id="274" r:id="rId17"/>
    <p:sldId id="277" r:id="rId18"/>
    <p:sldId id="273" r:id="rId19"/>
    <p:sldId id="272" r:id="rId20"/>
    <p:sldId id="276" r:id="rId21"/>
    <p:sldId id="278" r:id="rId22"/>
    <p:sldId id="266" r:id="rId23"/>
    <p:sldId id="283" r:id="rId24"/>
    <p:sldId id="270" r:id="rId25"/>
    <p:sldId id="282" r:id="rId26"/>
    <p:sldId id="281" r:id="rId27"/>
    <p:sldId id="284" r:id="rId28"/>
    <p:sldId id="267" r:id="rId29"/>
    <p:sldId id="269" r:id="rId30"/>
    <p:sldId id="279" r:id="rId31"/>
    <p:sldId id="280" r:id="rId32"/>
  </p:sldIdLst>
  <p:sldSz cx="12192000" cy="6858000"/>
  <p:notesSz cx="6875463" cy="100028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28CC1D-AFDA-456D-96CB-4E9EE3DA4AB7}" v="249" dt="2023-12-14T09:49:56.1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65662" autoAdjust="0"/>
  </p:normalViewPr>
  <p:slideViewPr>
    <p:cSldViewPr snapToGrid="0">
      <p:cViewPr varScale="1">
        <p:scale>
          <a:sx n="54" d="100"/>
          <a:sy n="54" d="100"/>
        </p:scale>
        <p:origin x="1810"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diagrams/_rels/data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9457A2-F325-4F7E-B009-E5C0FED1117E}"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B942FD27-273F-46FD-A906-0C3C70620051}">
      <dgm:prSet/>
      <dgm:spPr/>
      <dgm:t>
        <a:bodyPr/>
        <a:lstStyle/>
        <a:p>
          <a:r>
            <a:rPr lang="en-GB" dirty="0"/>
            <a:t>Modern Slavery – Can be identified as the “exploitation that happens  against an individual who is unable to leave surroundings due to controlling behaviours, the use of force or powers against a vulnerable person. However, can be seen to exploit people for personal or commercial gain against individuals’ human rights (UK Parliament, 2023).</a:t>
          </a:r>
          <a:endParaRPr lang="en-US" dirty="0"/>
        </a:p>
      </dgm:t>
    </dgm:pt>
    <dgm:pt modelId="{6F44ED09-E141-4C3B-A8DE-5748D9D075CB}" type="parTrans" cxnId="{6D427B3E-1A80-4427-8402-DF13EDE0A810}">
      <dgm:prSet/>
      <dgm:spPr/>
      <dgm:t>
        <a:bodyPr/>
        <a:lstStyle/>
        <a:p>
          <a:endParaRPr lang="en-US"/>
        </a:p>
      </dgm:t>
    </dgm:pt>
    <dgm:pt modelId="{A44D377D-0762-4115-9169-A9BA89725BE7}" type="sibTrans" cxnId="{6D427B3E-1A80-4427-8402-DF13EDE0A810}">
      <dgm:prSet/>
      <dgm:spPr/>
      <dgm:t>
        <a:bodyPr/>
        <a:lstStyle/>
        <a:p>
          <a:endParaRPr lang="en-US"/>
        </a:p>
      </dgm:t>
    </dgm:pt>
    <dgm:pt modelId="{CF7CB798-1859-44A8-95D4-3C96B3D5BA56}">
      <dgm:prSet/>
      <dgm:spPr/>
      <dgm:t>
        <a:bodyPr/>
        <a:lstStyle/>
        <a:p>
          <a:r>
            <a:rPr lang="en-GB"/>
            <a:t>Human Trafficking – Wooditch and Steverson (2017) is a crime that is done through the process of “ forcing, fraud, coercion behaviour towards individuals encouraging them into the sex trade, transportation or using the individual for labour services or organ removals.</a:t>
          </a:r>
          <a:endParaRPr lang="en-US"/>
        </a:p>
      </dgm:t>
    </dgm:pt>
    <dgm:pt modelId="{8032BA65-467B-4811-BC32-9681BFB255CF}" type="parTrans" cxnId="{37C4FCEC-6228-4BF9-8454-694B199D245E}">
      <dgm:prSet/>
      <dgm:spPr/>
      <dgm:t>
        <a:bodyPr/>
        <a:lstStyle/>
        <a:p>
          <a:endParaRPr lang="en-US"/>
        </a:p>
      </dgm:t>
    </dgm:pt>
    <dgm:pt modelId="{DDC5C529-A50F-4AF4-8A78-A6E71ADC65D4}" type="sibTrans" cxnId="{37C4FCEC-6228-4BF9-8454-694B199D245E}">
      <dgm:prSet/>
      <dgm:spPr/>
      <dgm:t>
        <a:bodyPr/>
        <a:lstStyle/>
        <a:p>
          <a:endParaRPr lang="en-US"/>
        </a:p>
      </dgm:t>
    </dgm:pt>
    <dgm:pt modelId="{376A7B16-AAD9-4F4E-AAB5-D819CCBAF379}" type="pres">
      <dgm:prSet presAssocID="{7C9457A2-F325-4F7E-B009-E5C0FED1117E}" presName="hierChild1" presStyleCnt="0">
        <dgm:presLayoutVars>
          <dgm:chPref val="1"/>
          <dgm:dir/>
          <dgm:animOne val="branch"/>
          <dgm:animLvl val="lvl"/>
          <dgm:resizeHandles/>
        </dgm:presLayoutVars>
      </dgm:prSet>
      <dgm:spPr/>
    </dgm:pt>
    <dgm:pt modelId="{CE9DD505-505C-4332-B533-DC64C22B7EA3}" type="pres">
      <dgm:prSet presAssocID="{B942FD27-273F-46FD-A906-0C3C70620051}" presName="hierRoot1" presStyleCnt="0"/>
      <dgm:spPr/>
    </dgm:pt>
    <dgm:pt modelId="{DB73D15D-9E94-4AFF-B9FE-8E258D5A4E9E}" type="pres">
      <dgm:prSet presAssocID="{B942FD27-273F-46FD-A906-0C3C70620051}" presName="composite" presStyleCnt="0"/>
      <dgm:spPr/>
    </dgm:pt>
    <dgm:pt modelId="{F189DF3C-7440-4A84-ACE8-92ACC4721DF2}" type="pres">
      <dgm:prSet presAssocID="{B942FD27-273F-46FD-A906-0C3C70620051}" presName="background" presStyleLbl="node0" presStyleIdx="0" presStyleCnt="2"/>
      <dgm:spPr/>
    </dgm:pt>
    <dgm:pt modelId="{931E9F27-6572-46CA-918D-5CF2EC4321E0}" type="pres">
      <dgm:prSet presAssocID="{B942FD27-273F-46FD-A906-0C3C70620051}" presName="text" presStyleLbl="fgAcc0" presStyleIdx="0" presStyleCnt="2">
        <dgm:presLayoutVars>
          <dgm:chPref val="3"/>
        </dgm:presLayoutVars>
      </dgm:prSet>
      <dgm:spPr/>
    </dgm:pt>
    <dgm:pt modelId="{7B39CB43-C17D-4CEB-A6D5-0124334A2AEF}" type="pres">
      <dgm:prSet presAssocID="{B942FD27-273F-46FD-A906-0C3C70620051}" presName="hierChild2" presStyleCnt="0"/>
      <dgm:spPr/>
    </dgm:pt>
    <dgm:pt modelId="{DD09AE92-1150-4D85-989D-66D01F1D04A0}" type="pres">
      <dgm:prSet presAssocID="{CF7CB798-1859-44A8-95D4-3C96B3D5BA56}" presName="hierRoot1" presStyleCnt="0"/>
      <dgm:spPr/>
    </dgm:pt>
    <dgm:pt modelId="{80341280-B496-4E46-8C0B-F67B137789D9}" type="pres">
      <dgm:prSet presAssocID="{CF7CB798-1859-44A8-95D4-3C96B3D5BA56}" presName="composite" presStyleCnt="0"/>
      <dgm:spPr/>
    </dgm:pt>
    <dgm:pt modelId="{6CE8FA01-9255-4E01-A7FD-BDB13EB43356}" type="pres">
      <dgm:prSet presAssocID="{CF7CB798-1859-44A8-95D4-3C96B3D5BA56}" presName="background" presStyleLbl="node0" presStyleIdx="1" presStyleCnt="2"/>
      <dgm:spPr/>
    </dgm:pt>
    <dgm:pt modelId="{E21C085B-274C-4BA5-81A8-1728E4F55353}" type="pres">
      <dgm:prSet presAssocID="{CF7CB798-1859-44A8-95D4-3C96B3D5BA56}" presName="text" presStyleLbl="fgAcc0" presStyleIdx="1" presStyleCnt="2">
        <dgm:presLayoutVars>
          <dgm:chPref val="3"/>
        </dgm:presLayoutVars>
      </dgm:prSet>
      <dgm:spPr/>
    </dgm:pt>
    <dgm:pt modelId="{6AEB67A6-2D3B-40C6-9394-3FBDCB2B2F53}" type="pres">
      <dgm:prSet presAssocID="{CF7CB798-1859-44A8-95D4-3C96B3D5BA56}" presName="hierChild2" presStyleCnt="0"/>
      <dgm:spPr/>
    </dgm:pt>
  </dgm:ptLst>
  <dgm:cxnLst>
    <dgm:cxn modelId="{6D427B3E-1A80-4427-8402-DF13EDE0A810}" srcId="{7C9457A2-F325-4F7E-B009-E5C0FED1117E}" destId="{B942FD27-273F-46FD-A906-0C3C70620051}" srcOrd="0" destOrd="0" parTransId="{6F44ED09-E141-4C3B-A8DE-5748D9D075CB}" sibTransId="{A44D377D-0762-4115-9169-A9BA89725BE7}"/>
    <dgm:cxn modelId="{A767E456-9AE8-4ED2-AAAE-2F926671703D}" type="presOf" srcId="{B942FD27-273F-46FD-A906-0C3C70620051}" destId="{931E9F27-6572-46CA-918D-5CF2EC4321E0}" srcOrd="0" destOrd="0" presId="urn:microsoft.com/office/officeart/2005/8/layout/hierarchy1"/>
    <dgm:cxn modelId="{6BD97E92-0DB5-4BE3-80BA-0AA8AC4A6124}" type="presOf" srcId="{7C9457A2-F325-4F7E-B009-E5C0FED1117E}" destId="{376A7B16-AAD9-4F4E-AAB5-D819CCBAF379}" srcOrd="0" destOrd="0" presId="urn:microsoft.com/office/officeart/2005/8/layout/hierarchy1"/>
    <dgm:cxn modelId="{7DC61AE4-05DD-4D10-9715-D65D6FB2C7D7}" type="presOf" srcId="{CF7CB798-1859-44A8-95D4-3C96B3D5BA56}" destId="{E21C085B-274C-4BA5-81A8-1728E4F55353}" srcOrd="0" destOrd="0" presId="urn:microsoft.com/office/officeart/2005/8/layout/hierarchy1"/>
    <dgm:cxn modelId="{37C4FCEC-6228-4BF9-8454-694B199D245E}" srcId="{7C9457A2-F325-4F7E-B009-E5C0FED1117E}" destId="{CF7CB798-1859-44A8-95D4-3C96B3D5BA56}" srcOrd="1" destOrd="0" parTransId="{8032BA65-467B-4811-BC32-9681BFB255CF}" sibTransId="{DDC5C529-A50F-4AF4-8A78-A6E71ADC65D4}"/>
    <dgm:cxn modelId="{D35D3AF0-ABE6-41CF-A3E6-106A332AD2E3}" type="presParOf" srcId="{376A7B16-AAD9-4F4E-AAB5-D819CCBAF379}" destId="{CE9DD505-505C-4332-B533-DC64C22B7EA3}" srcOrd="0" destOrd="0" presId="urn:microsoft.com/office/officeart/2005/8/layout/hierarchy1"/>
    <dgm:cxn modelId="{8423128E-42CD-474C-B38E-7D54D2A7D0B8}" type="presParOf" srcId="{CE9DD505-505C-4332-B533-DC64C22B7EA3}" destId="{DB73D15D-9E94-4AFF-B9FE-8E258D5A4E9E}" srcOrd="0" destOrd="0" presId="urn:microsoft.com/office/officeart/2005/8/layout/hierarchy1"/>
    <dgm:cxn modelId="{51B09EFF-2620-4395-B356-3187D69B9E92}" type="presParOf" srcId="{DB73D15D-9E94-4AFF-B9FE-8E258D5A4E9E}" destId="{F189DF3C-7440-4A84-ACE8-92ACC4721DF2}" srcOrd="0" destOrd="0" presId="urn:microsoft.com/office/officeart/2005/8/layout/hierarchy1"/>
    <dgm:cxn modelId="{C046EB9B-B5DE-4167-B5F1-5F8A8A845AC1}" type="presParOf" srcId="{DB73D15D-9E94-4AFF-B9FE-8E258D5A4E9E}" destId="{931E9F27-6572-46CA-918D-5CF2EC4321E0}" srcOrd="1" destOrd="0" presId="urn:microsoft.com/office/officeart/2005/8/layout/hierarchy1"/>
    <dgm:cxn modelId="{D06DCD54-5A2C-40DA-B115-7746C0FE5480}" type="presParOf" srcId="{CE9DD505-505C-4332-B533-DC64C22B7EA3}" destId="{7B39CB43-C17D-4CEB-A6D5-0124334A2AEF}" srcOrd="1" destOrd="0" presId="urn:microsoft.com/office/officeart/2005/8/layout/hierarchy1"/>
    <dgm:cxn modelId="{8678069E-C398-4B4C-948F-6034F1F3AAB9}" type="presParOf" srcId="{376A7B16-AAD9-4F4E-AAB5-D819CCBAF379}" destId="{DD09AE92-1150-4D85-989D-66D01F1D04A0}" srcOrd="1" destOrd="0" presId="urn:microsoft.com/office/officeart/2005/8/layout/hierarchy1"/>
    <dgm:cxn modelId="{7EF59BC4-6469-48DE-ACB6-AB5DCE03FBBF}" type="presParOf" srcId="{DD09AE92-1150-4D85-989D-66D01F1D04A0}" destId="{80341280-B496-4E46-8C0B-F67B137789D9}" srcOrd="0" destOrd="0" presId="urn:microsoft.com/office/officeart/2005/8/layout/hierarchy1"/>
    <dgm:cxn modelId="{053DC302-990F-44CA-87C0-31A83212FDD7}" type="presParOf" srcId="{80341280-B496-4E46-8C0B-F67B137789D9}" destId="{6CE8FA01-9255-4E01-A7FD-BDB13EB43356}" srcOrd="0" destOrd="0" presId="urn:microsoft.com/office/officeart/2005/8/layout/hierarchy1"/>
    <dgm:cxn modelId="{16E1789A-9CC6-46EE-9761-B5B4D5629D68}" type="presParOf" srcId="{80341280-B496-4E46-8C0B-F67B137789D9}" destId="{E21C085B-274C-4BA5-81A8-1728E4F55353}" srcOrd="1" destOrd="0" presId="urn:microsoft.com/office/officeart/2005/8/layout/hierarchy1"/>
    <dgm:cxn modelId="{38BFF667-AEAB-4FBF-B6DC-0B523F22462C}" type="presParOf" srcId="{DD09AE92-1150-4D85-989D-66D01F1D04A0}" destId="{6AEB67A6-2D3B-40C6-9394-3FBDCB2B2F5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44CFB7-3060-49F5-BE21-157505A20E15}" type="doc">
      <dgm:prSet loTypeId="urn:microsoft.com/office/officeart/2005/8/layout/chevron1" loCatId="process" qsTypeId="urn:microsoft.com/office/officeart/2005/8/quickstyle/simple1" qsCatId="simple" csTypeId="urn:microsoft.com/office/officeart/2005/8/colors/colorful1" csCatId="colorful"/>
      <dgm:spPr/>
      <dgm:t>
        <a:bodyPr/>
        <a:lstStyle/>
        <a:p>
          <a:endParaRPr lang="en-US"/>
        </a:p>
      </dgm:t>
    </dgm:pt>
    <dgm:pt modelId="{80C6F8C8-6D9D-41AC-9D6A-D9FE136177A4}">
      <dgm:prSet/>
      <dgm:spPr/>
      <dgm:t>
        <a:bodyPr/>
        <a:lstStyle/>
        <a:p>
          <a:r>
            <a:rPr lang="en-GB"/>
            <a:t>Industries generating £150 billion in a year (Thornton,2021).</a:t>
          </a:r>
          <a:endParaRPr lang="en-US"/>
        </a:p>
      </dgm:t>
    </dgm:pt>
    <dgm:pt modelId="{97D59D60-AB6A-46C4-8C1D-6E31AB3B6EB0}" type="parTrans" cxnId="{4F069CC0-4E90-4177-9F23-974D6BEACE90}">
      <dgm:prSet/>
      <dgm:spPr/>
      <dgm:t>
        <a:bodyPr/>
        <a:lstStyle/>
        <a:p>
          <a:endParaRPr lang="en-US"/>
        </a:p>
      </dgm:t>
    </dgm:pt>
    <dgm:pt modelId="{E9E2947A-9DE5-4705-BAC3-7AE4E8D5AA7F}" type="sibTrans" cxnId="{4F069CC0-4E90-4177-9F23-974D6BEACE90}">
      <dgm:prSet/>
      <dgm:spPr/>
      <dgm:t>
        <a:bodyPr/>
        <a:lstStyle/>
        <a:p>
          <a:endParaRPr lang="en-US"/>
        </a:p>
      </dgm:t>
    </dgm:pt>
    <dgm:pt modelId="{7EFFDB29-66AB-4671-8700-3911A2B889EF}">
      <dgm:prSet/>
      <dgm:spPr/>
      <dgm:t>
        <a:bodyPr/>
        <a:lstStyle/>
        <a:p>
          <a:r>
            <a:rPr lang="en-GB"/>
            <a:t>Demonstate that perpetrators of these crimes are using individuals who are clearly vulnerable at their own risk in order to generate profit margins each other</a:t>
          </a:r>
          <a:endParaRPr lang="en-US"/>
        </a:p>
      </dgm:t>
    </dgm:pt>
    <dgm:pt modelId="{E46CFBBC-492E-4AD7-8FAD-60584442A27B}" type="parTrans" cxnId="{24F5B510-945F-4A97-BA7E-808347C8EF56}">
      <dgm:prSet/>
      <dgm:spPr/>
      <dgm:t>
        <a:bodyPr/>
        <a:lstStyle/>
        <a:p>
          <a:endParaRPr lang="en-US"/>
        </a:p>
      </dgm:t>
    </dgm:pt>
    <dgm:pt modelId="{083A667C-B2D9-46DD-8596-DADCA3903624}" type="sibTrans" cxnId="{24F5B510-945F-4A97-BA7E-808347C8EF56}">
      <dgm:prSet/>
      <dgm:spPr/>
      <dgm:t>
        <a:bodyPr/>
        <a:lstStyle/>
        <a:p>
          <a:endParaRPr lang="en-US"/>
        </a:p>
      </dgm:t>
    </dgm:pt>
    <dgm:pt modelId="{89CB3F37-BDAE-41B6-812E-677B13ADCD90}" type="pres">
      <dgm:prSet presAssocID="{6944CFB7-3060-49F5-BE21-157505A20E15}" presName="Name0" presStyleCnt="0">
        <dgm:presLayoutVars>
          <dgm:dir/>
          <dgm:animLvl val="lvl"/>
          <dgm:resizeHandles val="exact"/>
        </dgm:presLayoutVars>
      </dgm:prSet>
      <dgm:spPr/>
    </dgm:pt>
    <dgm:pt modelId="{CA256001-E37D-4160-9DEF-8AD27F7FBE60}" type="pres">
      <dgm:prSet presAssocID="{80C6F8C8-6D9D-41AC-9D6A-D9FE136177A4}" presName="parTxOnly" presStyleLbl="node1" presStyleIdx="0" presStyleCnt="2">
        <dgm:presLayoutVars>
          <dgm:chMax val="0"/>
          <dgm:chPref val="0"/>
          <dgm:bulletEnabled val="1"/>
        </dgm:presLayoutVars>
      </dgm:prSet>
      <dgm:spPr/>
    </dgm:pt>
    <dgm:pt modelId="{53F6C656-6FAA-4AAB-B97C-3753F0D58493}" type="pres">
      <dgm:prSet presAssocID="{E9E2947A-9DE5-4705-BAC3-7AE4E8D5AA7F}" presName="parTxOnlySpace" presStyleCnt="0"/>
      <dgm:spPr/>
    </dgm:pt>
    <dgm:pt modelId="{7EB17026-7496-4BF4-9AFA-1E29D37B5CE1}" type="pres">
      <dgm:prSet presAssocID="{7EFFDB29-66AB-4671-8700-3911A2B889EF}" presName="parTxOnly" presStyleLbl="node1" presStyleIdx="1" presStyleCnt="2">
        <dgm:presLayoutVars>
          <dgm:chMax val="0"/>
          <dgm:chPref val="0"/>
          <dgm:bulletEnabled val="1"/>
        </dgm:presLayoutVars>
      </dgm:prSet>
      <dgm:spPr/>
    </dgm:pt>
  </dgm:ptLst>
  <dgm:cxnLst>
    <dgm:cxn modelId="{24F5B510-945F-4A97-BA7E-808347C8EF56}" srcId="{6944CFB7-3060-49F5-BE21-157505A20E15}" destId="{7EFFDB29-66AB-4671-8700-3911A2B889EF}" srcOrd="1" destOrd="0" parTransId="{E46CFBBC-492E-4AD7-8FAD-60584442A27B}" sibTransId="{083A667C-B2D9-46DD-8596-DADCA3903624}"/>
    <dgm:cxn modelId="{800A993A-AD15-4866-80EB-97122B6CDFE8}" type="presOf" srcId="{7EFFDB29-66AB-4671-8700-3911A2B889EF}" destId="{7EB17026-7496-4BF4-9AFA-1E29D37B5CE1}" srcOrd="0" destOrd="0" presId="urn:microsoft.com/office/officeart/2005/8/layout/chevron1"/>
    <dgm:cxn modelId="{096224B1-C22C-4FF0-AC17-292CE7085D4E}" type="presOf" srcId="{80C6F8C8-6D9D-41AC-9D6A-D9FE136177A4}" destId="{CA256001-E37D-4160-9DEF-8AD27F7FBE60}" srcOrd="0" destOrd="0" presId="urn:microsoft.com/office/officeart/2005/8/layout/chevron1"/>
    <dgm:cxn modelId="{4F069CC0-4E90-4177-9F23-974D6BEACE90}" srcId="{6944CFB7-3060-49F5-BE21-157505A20E15}" destId="{80C6F8C8-6D9D-41AC-9D6A-D9FE136177A4}" srcOrd="0" destOrd="0" parTransId="{97D59D60-AB6A-46C4-8C1D-6E31AB3B6EB0}" sibTransId="{E9E2947A-9DE5-4705-BAC3-7AE4E8D5AA7F}"/>
    <dgm:cxn modelId="{F6E134F7-8568-4475-8876-31F7708292E9}" type="presOf" srcId="{6944CFB7-3060-49F5-BE21-157505A20E15}" destId="{89CB3F37-BDAE-41B6-812E-677B13ADCD90}" srcOrd="0" destOrd="0" presId="urn:microsoft.com/office/officeart/2005/8/layout/chevron1"/>
    <dgm:cxn modelId="{BF1C3472-F6AD-40FE-98C8-CC4F8A4CB7B5}" type="presParOf" srcId="{89CB3F37-BDAE-41B6-812E-677B13ADCD90}" destId="{CA256001-E37D-4160-9DEF-8AD27F7FBE60}" srcOrd="0" destOrd="0" presId="urn:microsoft.com/office/officeart/2005/8/layout/chevron1"/>
    <dgm:cxn modelId="{CF3E0B40-19EE-4E4C-AEEC-B25A211A9EC9}" type="presParOf" srcId="{89CB3F37-BDAE-41B6-812E-677B13ADCD90}" destId="{53F6C656-6FAA-4AAB-B97C-3753F0D58493}" srcOrd="1" destOrd="0" presId="urn:microsoft.com/office/officeart/2005/8/layout/chevron1"/>
    <dgm:cxn modelId="{0F3CD2C7-D367-4E41-810B-23BC023F13FC}" type="presParOf" srcId="{89CB3F37-BDAE-41B6-812E-677B13ADCD90}" destId="{7EB17026-7496-4BF4-9AFA-1E29D37B5CE1}" srcOrd="2"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A3BE778-5935-413F-A59E-1FAD42AC9F12}" type="doc">
      <dgm:prSet loTypeId="urn:microsoft.com/office/officeart/2005/8/layout/vList5" loCatId="list" qsTypeId="urn:microsoft.com/office/officeart/2005/8/quickstyle/simple4" qsCatId="simple" csTypeId="urn:microsoft.com/office/officeart/2005/8/colors/accent1_2" csCatId="accent1" phldr="1"/>
      <dgm:spPr/>
      <dgm:t>
        <a:bodyPr/>
        <a:lstStyle/>
        <a:p>
          <a:endParaRPr lang="en-US"/>
        </a:p>
      </dgm:t>
    </dgm:pt>
    <dgm:pt modelId="{0370C3DE-A961-4A24-8933-82FFC7F203FE}">
      <dgm:prSet/>
      <dgm:spPr/>
      <dgm:t>
        <a:bodyPr/>
        <a:lstStyle/>
        <a:p>
          <a:r>
            <a:rPr lang="en-GB" dirty="0"/>
            <a:t>National Crime Agency (2023) stated there were 7936 referrals between modern slavery and human trafficking that were made during 2022.</a:t>
          </a:r>
          <a:endParaRPr lang="en-US" dirty="0"/>
        </a:p>
      </dgm:t>
    </dgm:pt>
    <dgm:pt modelId="{2CEF4A05-1DD6-49D8-806F-DD880A68B0F3}" type="parTrans" cxnId="{D6CA342E-4420-471C-93A2-EB7181100981}">
      <dgm:prSet/>
      <dgm:spPr/>
      <dgm:t>
        <a:bodyPr/>
        <a:lstStyle/>
        <a:p>
          <a:endParaRPr lang="en-US"/>
        </a:p>
      </dgm:t>
    </dgm:pt>
    <dgm:pt modelId="{C8C60D07-7C7A-4C84-8C5B-5D8D80E44D18}" type="sibTrans" cxnId="{D6CA342E-4420-471C-93A2-EB7181100981}">
      <dgm:prSet/>
      <dgm:spPr/>
      <dgm:t>
        <a:bodyPr/>
        <a:lstStyle/>
        <a:p>
          <a:endParaRPr lang="en-US"/>
        </a:p>
      </dgm:t>
    </dgm:pt>
    <dgm:pt modelId="{FB452DC9-AB5E-4D7B-BB4B-C1E90D3EA2EC}">
      <dgm:prSet/>
      <dgm:spPr/>
      <dgm:t>
        <a:bodyPr/>
        <a:lstStyle/>
        <a:p>
          <a:r>
            <a:rPr lang="en-GB" dirty="0"/>
            <a:t>This showed 10.3% increase in this type of crime from the year 2021.</a:t>
          </a:r>
          <a:endParaRPr lang="en-US" dirty="0"/>
        </a:p>
      </dgm:t>
    </dgm:pt>
    <dgm:pt modelId="{11F9CFBA-F9C6-4286-A0C1-63D5EDA67044}" type="parTrans" cxnId="{13CF2F60-742C-458C-A86B-C8CD18BFB49C}">
      <dgm:prSet/>
      <dgm:spPr/>
      <dgm:t>
        <a:bodyPr/>
        <a:lstStyle/>
        <a:p>
          <a:endParaRPr lang="en-US"/>
        </a:p>
      </dgm:t>
    </dgm:pt>
    <dgm:pt modelId="{924DA390-E1C3-4E37-8F1B-044C05EE06B5}" type="sibTrans" cxnId="{13CF2F60-742C-458C-A86B-C8CD18BFB49C}">
      <dgm:prSet/>
      <dgm:spPr/>
      <dgm:t>
        <a:bodyPr/>
        <a:lstStyle/>
        <a:p>
          <a:endParaRPr lang="en-US"/>
        </a:p>
      </dgm:t>
    </dgm:pt>
    <dgm:pt modelId="{46669AAD-DF1B-48D6-B6EA-0384A5C9CBFD}">
      <dgm:prSet/>
      <dgm:spPr/>
      <dgm:t>
        <a:bodyPr/>
        <a:lstStyle/>
        <a:p>
          <a:r>
            <a:rPr lang="en-GB"/>
            <a:t>Comparing 2023 from April to June there was 3998 referrals recorded showing a 16% difference to the previous year during that time period April to June (Home Office, 2023).  </a:t>
          </a:r>
          <a:endParaRPr lang="en-US"/>
        </a:p>
      </dgm:t>
    </dgm:pt>
    <dgm:pt modelId="{B232A8AE-CE06-4181-B967-B7383973829B}" type="parTrans" cxnId="{620402F8-64FA-444B-8654-B7BDB5F379A5}">
      <dgm:prSet/>
      <dgm:spPr/>
      <dgm:t>
        <a:bodyPr/>
        <a:lstStyle/>
        <a:p>
          <a:endParaRPr lang="en-US"/>
        </a:p>
      </dgm:t>
    </dgm:pt>
    <dgm:pt modelId="{49ACCC15-E6C8-4CB6-9510-4ADC8153BC6C}" type="sibTrans" cxnId="{620402F8-64FA-444B-8654-B7BDB5F379A5}">
      <dgm:prSet/>
      <dgm:spPr/>
      <dgm:t>
        <a:bodyPr/>
        <a:lstStyle/>
        <a:p>
          <a:endParaRPr lang="en-US"/>
        </a:p>
      </dgm:t>
    </dgm:pt>
    <dgm:pt modelId="{C2F8BE52-18CF-42E8-A584-40C92F11AFB0}">
      <dgm:prSet/>
      <dgm:spPr/>
      <dgm:t>
        <a:bodyPr/>
        <a:lstStyle/>
        <a:p>
          <a:r>
            <a:rPr lang="en-GB"/>
            <a:t>This shows there was an increase in that short time period that year.</a:t>
          </a:r>
          <a:endParaRPr lang="en-US"/>
        </a:p>
      </dgm:t>
    </dgm:pt>
    <dgm:pt modelId="{CFF8535F-53B2-4562-9301-433F6D6E021E}" type="parTrans" cxnId="{11706DEE-F4DC-4B8F-ACFE-FF26D0EB1EE9}">
      <dgm:prSet/>
      <dgm:spPr/>
      <dgm:t>
        <a:bodyPr/>
        <a:lstStyle/>
        <a:p>
          <a:endParaRPr lang="en-US"/>
        </a:p>
      </dgm:t>
    </dgm:pt>
    <dgm:pt modelId="{D1763004-51BC-4D17-B887-1BBFDB999E0F}" type="sibTrans" cxnId="{11706DEE-F4DC-4B8F-ACFE-FF26D0EB1EE9}">
      <dgm:prSet/>
      <dgm:spPr/>
      <dgm:t>
        <a:bodyPr/>
        <a:lstStyle/>
        <a:p>
          <a:endParaRPr lang="en-US"/>
        </a:p>
      </dgm:t>
    </dgm:pt>
    <dgm:pt modelId="{C93139AD-EC42-4507-9E06-BEC365707F15}" type="pres">
      <dgm:prSet presAssocID="{6A3BE778-5935-413F-A59E-1FAD42AC9F12}" presName="Name0" presStyleCnt="0">
        <dgm:presLayoutVars>
          <dgm:dir/>
          <dgm:animLvl val="lvl"/>
          <dgm:resizeHandles val="exact"/>
        </dgm:presLayoutVars>
      </dgm:prSet>
      <dgm:spPr/>
    </dgm:pt>
    <dgm:pt modelId="{56F25903-4938-48FB-A1DA-5DF3175A5EDB}" type="pres">
      <dgm:prSet presAssocID="{0370C3DE-A961-4A24-8933-82FFC7F203FE}" presName="linNode" presStyleCnt="0"/>
      <dgm:spPr/>
    </dgm:pt>
    <dgm:pt modelId="{3395B635-4186-4ECC-83F9-6DEB2CC5AC62}" type="pres">
      <dgm:prSet presAssocID="{0370C3DE-A961-4A24-8933-82FFC7F203FE}" presName="parentText" presStyleLbl="node1" presStyleIdx="0" presStyleCnt="4">
        <dgm:presLayoutVars>
          <dgm:chMax val="1"/>
          <dgm:bulletEnabled val="1"/>
        </dgm:presLayoutVars>
      </dgm:prSet>
      <dgm:spPr/>
    </dgm:pt>
    <dgm:pt modelId="{7A54B1AD-6B15-4C79-8206-B4D711EE3910}" type="pres">
      <dgm:prSet presAssocID="{C8C60D07-7C7A-4C84-8C5B-5D8D80E44D18}" presName="sp" presStyleCnt="0"/>
      <dgm:spPr/>
    </dgm:pt>
    <dgm:pt modelId="{55CC2A09-069B-4876-9FFD-6A542D157FFF}" type="pres">
      <dgm:prSet presAssocID="{FB452DC9-AB5E-4D7B-BB4B-C1E90D3EA2EC}" presName="linNode" presStyleCnt="0"/>
      <dgm:spPr/>
    </dgm:pt>
    <dgm:pt modelId="{263F5CB9-448B-464F-92FA-3C265F171255}" type="pres">
      <dgm:prSet presAssocID="{FB452DC9-AB5E-4D7B-BB4B-C1E90D3EA2EC}" presName="parentText" presStyleLbl="node1" presStyleIdx="1" presStyleCnt="4">
        <dgm:presLayoutVars>
          <dgm:chMax val="1"/>
          <dgm:bulletEnabled val="1"/>
        </dgm:presLayoutVars>
      </dgm:prSet>
      <dgm:spPr/>
    </dgm:pt>
    <dgm:pt modelId="{E092271A-196B-4EAF-BFFB-717239DE3D48}" type="pres">
      <dgm:prSet presAssocID="{924DA390-E1C3-4E37-8F1B-044C05EE06B5}" presName="sp" presStyleCnt="0"/>
      <dgm:spPr/>
    </dgm:pt>
    <dgm:pt modelId="{11E91ABA-1023-4710-AB99-EBF90408778D}" type="pres">
      <dgm:prSet presAssocID="{46669AAD-DF1B-48D6-B6EA-0384A5C9CBFD}" presName="linNode" presStyleCnt="0"/>
      <dgm:spPr/>
    </dgm:pt>
    <dgm:pt modelId="{E85994D8-063D-409A-B9D8-981337DC677C}" type="pres">
      <dgm:prSet presAssocID="{46669AAD-DF1B-48D6-B6EA-0384A5C9CBFD}" presName="parentText" presStyleLbl="node1" presStyleIdx="2" presStyleCnt="4">
        <dgm:presLayoutVars>
          <dgm:chMax val="1"/>
          <dgm:bulletEnabled val="1"/>
        </dgm:presLayoutVars>
      </dgm:prSet>
      <dgm:spPr/>
    </dgm:pt>
    <dgm:pt modelId="{079726ED-7936-414B-BBDB-F3C6C88F76FE}" type="pres">
      <dgm:prSet presAssocID="{49ACCC15-E6C8-4CB6-9510-4ADC8153BC6C}" presName="sp" presStyleCnt="0"/>
      <dgm:spPr/>
    </dgm:pt>
    <dgm:pt modelId="{25D892B8-115E-4229-93FA-98661A780AA9}" type="pres">
      <dgm:prSet presAssocID="{C2F8BE52-18CF-42E8-A584-40C92F11AFB0}" presName="linNode" presStyleCnt="0"/>
      <dgm:spPr/>
    </dgm:pt>
    <dgm:pt modelId="{C1AD9B85-A6AB-4447-8474-6C57CB2E4AC9}" type="pres">
      <dgm:prSet presAssocID="{C2F8BE52-18CF-42E8-A584-40C92F11AFB0}" presName="parentText" presStyleLbl="node1" presStyleIdx="3" presStyleCnt="4">
        <dgm:presLayoutVars>
          <dgm:chMax val="1"/>
          <dgm:bulletEnabled val="1"/>
        </dgm:presLayoutVars>
      </dgm:prSet>
      <dgm:spPr/>
    </dgm:pt>
  </dgm:ptLst>
  <dgm:cxnLst>
    <dgm:cxn modelId="{D6CA342E-4420-471C-93A2-EB7181100981}" srcId="{6A3BE778-5935-413F-A59E-1FAD42AC9F12}" destId="{0370C3DE-A961-4A24-8933-82FFC7F203FE}" srcOrd="0" destOrd="0" parTransId="{2CEF4A05-1DD6-49D8-806F-DD880A68B0F3}" sibTransId="{C8C60D07-7C7A-4C84-8C5B-5D8D80E44D18}"/>
    <dgm:cxn modelId="{13CF2F60-742C-458C-A86B-C8CD18BFB49C}" srcId="{6A3BE778-5935-413F-A59E-1FAD42AC9F12}" destId="{FB452DC9-AB5E-4D7B-BB4B-C1E90D3EA2EC}" srcOrd="1" destOrd="0" parTransId="{11F9CFBA-F9C6-4286-A0C1-63D5EDA67044}" sibTransId="{924DA390-E1C3-4E37-8F1B-044C05EE06B5}"/>
    <dgm:cxn modelId="{E3341259-1484-4D02-9E6D-ED0FB1551A49}" type="presOf" srcId="{6A3BE778-5935-413F-A59E-1FAD42AC9F12}" destId="{C93139AD-EC42-4507-9E06-BEC365707F15}" srcOrd="0" destOrd="0" presId="urn:microsoft.com/office/officeart/2005/8/layout/vList5"/>
    <dgm:cxn modelId="{993EF99A-9BFE-4BC6-B4F5-2FE84E5D0E47}" type="presOf" srcId="{FB452DC9-AB5E-4D7B-BB4B-C1E90D3EA2EC}" destId="{263F5CB9-448B-464F-92FA-3C265F171255}" srcOrd="0" destOrd="0" presId="urn:microsoft.com/office/officeart/2005/8/layout/vList5"/>
    <dgm:cxn modelId="{8A7B9EA4-395F-477D-B6AB-2F14CEC1E75F}" type="presOf" srcId="{46669AAD-DF1B-48D6-B6EA-0384A5C9CBFD}" destId="{E85994D8-063D-409A-B9D8-981337DC677C}" srcOrd="0" destOrd="0" presId="urn:microsoft.com/office/officeart/2005/8/layout/vList5"/>
    <dgm:cxn modelId="{7D5318A8-2C13-470F-84D8-F3B415F50F63}" type="presOf" srcId="{C2F8BE52-18CF-42E8-A584-40C92F11AFB0}" destId="{C1AD9B85-A6AB-4447-8474-6C57CB2E4AC9}" srcOrd="0" destOrd="0" presId="urn:microsoft.com/office/officeart/2005/8/layout/vList5"/>
    <dgm:cxn modelId="{F55286E6-1308-41D8-AA05-52684F70B90C}" type="presOf" srcId="{0370C3DE-A961-4A24-8933-82FFC7F203FE}" destId="{3395B635-4186-4ECC-83F9-6DEB2CC5AC62}" srcOrd="0" destOrd="0" presId="urn:microsoft.com/office/officeart/2005/8/layout/vList5"/>
    <dgm:cxn modelId="{11706DEE-F4DC-4B8F-ACFE-FF26D0EB1EE9}" srcId="{6A3BE778-5935-413F-A59E-1FAD42AC9F12}" destId="{C2F8BE52-18CF-42E8-A584-40C92F11AFB0}" srcOrd="3" destOrd="0" parTransId="{CFF8535F-53B2-4562-9301-433F6D6E021E}" sibTransId="{D1763004-51BC-4D17-B887-1BBFDB999E0F}"/>
    <dgm:cxn modelId="{620402F8-64FA-444B-8654-B7BDB5F379A5}" srcId="{6A3BE778-5935-413F-A59E-1FAD42AC9F12}" destId="{46669AAD-DF1B-48D6-B6EA-0384A5C9CBFD}" srcOrd="2" destOrd="0" parTransId="{B232A8AE-CE06-4181-B967-B7383973829B}" sibTransId="{49ACCC15-E6C8-4CB6-9510-4ADC8153BC6C}"/>
    <dgm:cxn modelId="{6F4C9170-4AA5-4986-B9D3-2BA2B2CE2A98}" type="presParOf" srcId="{C93139AD-EC42-4507-9E06-BEC365707F15}" destId="{56F25903-4938-48FB-A1DA-5DF3175A5EDB}" srcOrd="0" destOrd="0" presId="urn:microsoft.com/office/officeart/2005/8/layout/vList5"/>
    <dgm:cxn modelId="{0CAF9631-8868-4DB0-B346-F120871439B5}" type="presParOf" srcId="{56F25903-4938-48FB-A1DA-5DF3175A5EDB}" destId="{3395B635-4186-4ECC-83F9-6DEB2CC5AC62}" srcOrd="0" destOrd="0" presId="urn:microsoft.com/office/officeart/2005/8/layout/vList5"/>
    <dgm:cxn modelId="{93BF0E57-FB6F-493B-86D2-F55E5BBF28FF}" type="presParOf" srcId="{C93139AD-EC42-4507-9E06-BEC365707F15}" destId="{7A54B1AD-6B15-4C79-8206-B4D711EE3910}" srcOrd="1" destOrd="0" presId="urn:microsoft.com/office/officeart/2005/8/layout/vList5"/>
    <dgm:cxn modelId="{1121A1FC-7C12-4BC0-BA40-B8AC281C7EB6}" type="presParOf" srcId="{C93139AD-EC42-4507-9E06-BEC365707F15}" destId="{55CC2A09-069B-4876-9FFD-6A542D157FFF}" srcOrd="2" destOrd="0" presId="urn:microsoft.com/office/officeart/2005/8/layout/vList5"/>
    <dgm:cxn modelId="{42C999BA-FEDA-480A-BCAE-FD669608DA36}" type="presParOf" srcId="{55CC2A09-069B-4876-9FFD-6A542D157FFF}" destId="{263F5CB9-448B-464F-92FA-3C265F171255}" srcOrd="0" destOrd="0" presId="urn:microsoft.com/office/officeart/2005/8/layout/vList5"/>
    <dgm:cxn modelId="{261F5207-8A12-4642-AB7B-DC25014B806C}" type="presParOf" srcId="{C93139AD-EC42-4507-9E06-BEC365707F15}" destId="{E092271A-196B-4EAF-BFFB-717239DE3D48}" srcOrd="3" destOrd="0" presId="urn:microsoft.com/office/officeart/2005/8/layout/vList5"/>
    <dgm:cxn modelId="{CCC9BEFD-754C-4C02-BAFC-2673E079EA00}" type="presParOf" srcId="{C93139AD-EC42-4507-9E06-BEC365707F15}" destId="{11E91ABA-1023-4710-AB99-EBF90408778D}" srcOrd="4" destOrd="0" presId="urn:microsoft.com/office/officeart/2005/8/layout/vList5"/>
    <dgm:cxn modelId="{DE2FA345-4A5E-4C1B-B455-78ACDD19395B}" type="presParOf" srcId="{11E91ABA-1023-4710-AB99-EBF90408778D}" destId="{E85994D8-063D-409A-B9D8-981337DC677C}" srcOrd="0" destOrd="0" presId="urn:microsoft.com/office/officeart/2005/8/layout/vList5"/>
    <dgm:cxn modelId="{FC30D1BA-9766-46D2-8DE9-F0700A6CB582}" type="presParOf" srcId="{C93139AD-EC42-4507-9E06-BEC365707F15}" destId="{079726ED-7936-414B-BBDB-F3C6C88F76FE}" srcOrd="5" destOrd="0" presId="urn:microsoft.com/office/officeart/2005/8/layout/vList5"/>
    <dgm:cxn modelId="{5EA9E7A4-37A7-41F3-B5C8-AEBF2B38FA43}" type="presParOf" srcId="{C93139AD-EC42-4507-9E06-BEC365707F15}" destId="{25D892B8-115E-4229-93FA-98661A780AA9}" srcOrd="6" destOrd="0" presId="urn:microsoft.com/office/officeart/2005/8/layout/vList5"/>
    <dgm:cxn modelId="{3CB1849F-748C-413B-A8B5-9ABCA43F9B40}" type="presParOf" srcId="{25D892B8-115E-4229-93FA-98661A780AA9}" destId="{C1AD9B85-A6AB-4447-8474-6C57CB2E4AC9}" srcOrd="0"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1C2057C-40C6-4A67-839C-2497CFC9924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2A2583C-A1A2-4272-A256-B3D510A3A990}">
      <dgm:prSet/>
      <dgm:spPr/>
      <dgm:t>
        <a:bodyPr/>
        <a:lstStyle/>
        <a:p>
          <a:r>
            <a:rPr lang="en-GB"/>
            <a:t>UK had a law enforcement in place to be followed that allowed perpetrators to receive the maximum life sentences as well as ensuring victims are getting the protection they need. </a:t>
          </a:r>
          <a:endParaRPr lang="en-US"/>
        </a:p>
      </dgm:t>
    </dgm:pt>
    <dgm:pt modelId="{26E0AC86-5B7D-4057-BA70-1CFB979F78A6}" type="parTrans" cxnId="{87F2B30F-2E71-41F1-B09C-639E0BE1FAEB}">
      <dgm:prSet/>
      <dgm:spPr/>
      <dgm:t>
        <a:bodyPr/>
        <a:lstStyle/>
        <a:p>
          <a:endParaRPr lang="en-US"/>
        </a:p>
      </dgm:t>
    </dgm:pt>
    <dgm:pt modelId="{A1FCD728-32FC-4536-B18C-93E6C3212982}" type="sibTrans" cxnId="{87F2B30F-2E71-41F1-B09C-639E0BE1FAEB}">
      <dgm:prSet/>
      <dgm:spPr/>
      <dgm:t>
        <a:bodyPr/>
        <a:lstStyle/>
        <a:p>
          <a:endParaRPr lang="en-US"/>
        </a:p>
      </dgm:t>
    </dgm:pt>
    <dgm:pt modelId="{44186659-A1A9-46FD-B4BE-A299236A1F41}">
      <dgm:prSet/>
      <dgm:spPr/>
      <dgm:t>
        <a:bodyPr/>
        <a:lstStyle/>
        <a:p>
          <a:r>
            <a:rPr lang="en-GB"/>
            <a:t>Tackling modern slavery in this country as well as setting an example for other counties (Haynes, 2015).</a:t>
          </a:r>
          <a:endParaRPr lang="en-US"/>
        </a:p>
      </dgm:t>
    </dgm:pt>
    <dgm:pt modelId="{195BA1D0-77C9-4B9E-AE73-81110DE63F22}" type="parTrans" cxnId="{0C0608D5-FD63-4866-B850-6B0E6FFBB09B}">
      <dgm:prSet/>
      <dgm:spPr/>
      <dgm:t>
        <a:bodyPr/>
        <a:lstStyle/>
        <a:p>
          <a:endParaRPr lang="en-US"/>
        </a:p>
      </dgm:t>
    </dgm:pt>
    <dgm:pt modelId="{03BE5FD9-C889-4A83-A697-BBC9A0400A67}" type="sibTrans" cxnId="{0C0608D5-FD63-4866-B850-6B0E6FFBB09B}">
      <dgm:prSet/>
      <dgm:spPr/>
      <dgm:t>
        <a:bodyPr/>
        <a:lstStyle/>
        <a:p>
          <a:endParaRPr lang="en-US"/>
        </a:p>
      </dgm:t>
    </dgm:pt>
    <dgm:pt modelId="{6CF93C0E-C045-461C-8E91-C91B0BCD9A74}">
      <dgm:prSet/>
      <dgm:spPr/>
      <dgm:t>
        <a:bodyPr/>
        <a:lstStyle/>
        <a:p>
          <a:r>
            <a:rPr lang="en-GB"/>
            <a:t>Transparency of supply chains, this was introduced to ensure that all workforces had steps to stop modern slavery within their supply chains.</a:t>
          </a:r>
          <a:endParaRPr lang="en-US"/>
        </a:p>
      </dgm:t>
    </dgm:pt>
    <dgm:pt modelId="{79042096-6E86-45DC-8D66-0EC415AC5C13}" type="parTrans" cxnId="{EB6C0A0E-17E5-4EF8-86F3-399C7ADC330D}">
      <dgm:prSet/>
      <dgm:spPr/>
      <dgm:t>
        <a:bodyPr/>
        <a:lstStyle/>
        <a:p>
          <a:endParaRPr lang="en-US"/>
        </a:p>
      </dgm:t>
    </dgm:pt>
    <dgm:pt modelId="{E4DDA5A4-E7FD-427A-A138-FCA9D1454031}" type="sibTrans" cxnId="{EB6C0A0E-17E5-4EF8-86F3-399C7ADC330D}">
      <dgm:prSet/>
      <dgm:spPr/>
      <dgm:t>
        <a:bodyPr/>
        <a:lstStyle/>
        <a:p>
          <a:endParaRPr lang="en-US"/>
        </a:p>
      </dgm:t>
    </dgm:pt>
    <dgm:pt modelId="{B2ABDF20-4FE6-420A-8DAB-D72BDF6225FA}" type="pres">
      <dgm:prSet presAssocID="{21C2057C-40C6-4A67-839C-2497CFC9924F}" presName="linear" presStyleCnt="0">
        <dgm:presLayoutVars>
          <dgm:animLvl val="lvl"/>
          <dgm:resizeHandles val="exact"/>
        </dgm:presLayoutVars>
      </dgm:prSet>
      <dgm:spPr/>
    </dgm:pt>
    <dgm:pt modelId="{DDA72985-D1CA-4B33-8428-7A9F8CE01C09}" type="pres">
      <dgm:prSet presAssocID="{02A2583C-A1A2-4272-A256-B3D510A3A990}" presName="parentText" presStyleLbl="node1" presStyleIdx="0" presStyleCnt="3">
        <dgm:presLayoutVars>
          <dgm:chMax val="0"/>
          <dgm:bulletEnabled val="1"/>
        </dgm:presLayoutVars>
      </dgm:prSet>
      <dgm:spPr/>
    </dgm:pt>
    <dgm:pt modelId="{DED7116A-63A1-4352-98CF-FFA076DE27DB}" type="pres">
      <dgm:prSet presAssocID="{A1FCD728-32FC-4536-B18C-93E6C3212982}" presName="spacer" presStyleCnt="0"/>
      <dgm:spPr/>
    </dgm:pt>
    <dgm:pt modelId="{6E986D43-FC46-4B62-B736-B9029AA72D07}" type="pres">
      <dgm:prSet presAssocID="{44186659-A1A9-46FD-B4BE-A299236A1F41}" presName="parentText" presStyleLbl="node1" presStyleIdx="1" presStyleCnt="3">
        <dgm:presLayoutVars>
          <dgm:chMax val="0"/>
          <dgm:bulletEnabled val="1"/>
        </dgm:presLayoutVars>
      </dgm:prSet>
      <dgm:spPr/>
    </dgm:pt>
    <dgm:pt modelId="{6A37561A-B4AA-44C3-8A7D-7E739F58C2C1}" type="pres">
      <dgm:prSet presAssocID="{03BE5FD9-C889-4A83-A697-BBC9A0400A67}" presName="spacer" presStyleCnt="0"/>
      <dgm:spPr/>
    </dgm:pt>
    <dgm:pt modelId="{FB67554D-13A3-4754-B8BF-05CD401C6A3D}" type="pres">
      <dgm:prSet presAssocID="{6CF93C0E-C045-461C-8E91-C91B0BCD9A74}" presName="parentText" presStyleLbl="node1" presStyleIdx="2" presStyleCnt="3">
        <dgm:presLayoutVars>
          <dgm:chMax val="0"/>
          <dgm:bulletEnabled val="1"/>
        </dgm:presLayoutVars>
      </dgm:prSet>
      <dgm:spPr/>
    </dgm:pt>
  </dgm:ptLst>
  <dgm:cxnLst>
    <dgm:cxn modelId="{06121204-F8BA-4EB5-B1FB-A25A783B0BB8}" type="presOf" srcId="{6CF93C0E-C045-461C-8E91-C91B0BCD9A74}" destId="{FB67554D-13A3-4754-B8BF-05CD401C6A3D}" srcOrd="0" destOrd="0" presId="urn:microsoft.com/office/officeart/2005/8/layout/vList2"/>
    <dgm:cxn modelId="{55BC8B05-02B2-4522-9B07-BB7E28F21FE4}" type="presOf" srcId="{44186659-A1A9-46FD-B4BE-A299236A1F41}" destId="{6E986D43-FC46-4B62-B736-B9029AA72D07}" srcOrd="0" destOrd="0" presId="urn:microsoft.com/office/officeart/2005/8/layout/vList2"/>
    <dgm:cxn modelId="{EB6C0A0E-17E5-4EF8-86F3-399C7ADC330D}" srcId="{21C2057C-40C6-4A67-839C-2497CFC9924F}" destId="{6CF93C0E-C045-461C-8E91-C91B0BCD9A74}" srcOrd="2" destOrd="0" parTransId="{79042096-6E86-45DC-8D66-0EC415AC5C13}" sibTransId="{E4DDA5A4-E7FD-427A-A138-FCA9D1454031}"/>
    <dgm:cxn modelId="{87F2B30F-2E71-41F1-B09C-639E0BE1FAEB}" srcId="{21C2057C-40C6-4A67-839C-2497CFC9924F}" destId="{02A2583C-A1A2-4272-A256-B3D510A3A990}" srcOrd="0" destOrd="0" parTransId="{26E0AC86-5B7D-4057-BA70-1CFB979F78A6}" sibTransId="{A1FCD728-32FC-4536-B18C-93E6C3212982}"/>
    <dgm:cxn modelId="{00A58E7E-C566-49F9-AC4D-65177F7F89E4}" type="presOf" srcId="{02A2583C-A1A2-4272-A256-B3D510A3A990}" destId="{DDA72985-D1CA-4B33-8428-7A9F8CE01C09}" srcOrd="0" destOrd="0" presId="urn:microsoft.com/office/officeart/2005/8/layout/vList2"/>
    <dgm:cxn modelId="{D892879C-C973-4B94-8CEE-BEE4B8375F7F}" type="presOf" srcId="{21C2057C-40C6-4A67-839C-2497CFC9924F}" destId="{B2ABDF20-4FE6-420A-8DAB-D72BDF6225FA}" srcOrd="0" destOrd="0" presId="urn:microsoft.com/office/officeart/2005/8/layout/vList2"/>
    <dgm:cxn modelId="{0C0608D5-FD63-4866-B850-6B0E6FFBB09B}" srcId="{21C2057C-40C6-4A67-839C-2497CFC9924F}" destId="{44186659-A1A9-46FD-B4BE-A299236A1F41}" srcOrd="1" destOrd="0" parTransId="{195BA1D0-77C9-4B9E-AE73-81110DE63F22}" sibTransId="{03BE5FD9-C889-4A83-A697-BBC9A0400A67}"/>
    <dgm:cxn modelId="{B8126CA9-04E4-416A-809B-90EDDB75D8AE}" type="presParOf" srcId="{B2ABDF20-4FE6-420A-8DAB-D72BDF6225FA}" destId="{DDA72985-D1CA-4B33-8428-7A9F8CE01C09}" srcOrd="0" destOrd="0" presId="urn:microsoft.com/office/officeart/2005/8/layout/vList2"/>
    <dgm:cxn modelId="{5DC51FE3-FA9C-4A63-8D9B-0CE147B8243F}" type="presParOf" srcId="{B2ABDF20-4FE6-420A-8DAB-D72BDF6225FA}" destId="{DED7116A-63A1-4352-98CF-FFA076DE27DB}" srcOrd="1" destOrd="0" presId="urn:microsoft.com/office/officeart/2005/8/layout/vList2"/>
    <dgm:cxn modelId="{8A489481-A743-4F7D-95CC-F3A5C0614336}" type="presParOf" srcId="{B2ABDF20-4FE6-420A-8DAB-D72BDF6225FA}" destId="{6E986D43-FC46-4B62-B736-B9029AA72D07}" srcOrd="2" destOrd="0" presId="urn:microsoft.com/office/officeart/2005/8/layout/vList2"/>
    <dgm:cxn modelId="{1875D722-097D-4CD2-A5EF-DA83F2C1D459}" type="presParOf" srcId="{B2ABDF20-4FE6-420A-8DAB-D72BDF6225FA}" destId="{6A37561A-B4AA-44C3-8A7D-7E739F58C2C1}" srcOrd="3" destOrd="0" presId="urn:microsoft.com/office/officeart/2005/8/layout/vList2"/>
    <dgm:cxn modelId="{E8882F1B-5313-447C-A7BD-E23FF3222E61}" type="presParOf" srcId="{B2ABDF20-4FE6-420A-8DAB-D72BDF6225FA}" destId="{FB67554D-13A3-4754-B8BF-05CD401C6A3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94F0798-6E8A-4A43-A294-905023C7CD69}" type="doc">
      <dgm:prSet loTypeId="urn:microsoft.com/office/officeart/2005/8/layout/default" loCatId="list" qsTypeId="urn:microsoft.com/office/officeart/2005/8/quickstyle/simple2" qsCatId="simple" csTypeId="urn:microsoft.com/office/officeart/2005/8/colors/colorful1" csCatId="colorful" phldr="1"/>
      <dgm:spPr/>
      <dgm:t>
        <a:bodyPr/>
        <a:lstStyle/>
        <a:p>
          <a:endParaRPr lang="en-US"/>
        </a:p>
      </dgm:t>
    </dgm:pt>
    <dgm:pt modelId="{C081DA88-A2E0-46BA-A53C-8FC8B3A4E9AC}">
      <dgm:prSet/>
      <dgm:spPr/>
      <dgm:t>
        <a:bodyPr/>
        <a:lstStyle/>
        <a:p>
          <a:r>
            <a:rPr lang="en-GB" dirty="0"/>
            <a:t>Mental or physical health issues</a:t>
          </a:r>
        </a:p>
        <a:p>
          <a:r>
            <a:rPr lang="en-GB" dirty="0"/>
            <a:t>Disability </a:t>
          </a:r>
        </a:p>
        <a:p>
          <a:r>
            <a:rPr lang="en-GB" dirty="0"/>
            <a:t>Gender </a:t>
          </a:r>
        </a:p>
        <a:p>
          <a:r>
            <a:rPr lang="en-GB" dirty="0"/>
            <a:t>Belief</a:t>
          </a:r>
          <a:endParaRPr lang="en-US" dirty="0"/>
        </a:p>
      </dgm:t>
    </dgm:pt>
    <dgm:pt modelId="{B42DFF5A-D9F0-4717-9649-1C70505AA58E}" type="parTrans" cxnId="{39616C4E-2372-4995-9650-5292C65B6F33}">
      <dgm:prSet/>
      <dgm:spPr/>
      <dgm:t>
        <a:bodyPr/>
        <a:lstStyle/>
        <a:p>
          <a:endParaRPr lang="en-US"/>
        </a:p>
      </dgm:t>
    </dgm:pt>
    <dgm:pt modelId="{51214B23-6C34-4F17-AF16-6A674BDCD467}" type="sibTrans" cxnId="{39616C4E-2372-4995-9650-5292C65B6F33}">
      <dgm:prSet/>
      <dgm:spPr/>
      <dgm:t>
        <a:bodyPr/>
        <a:lstStyle/>
        <a:p>
          <a:endParaRPr lang="en-US"/>
        </a:p>
      </dgm:t>
    </dgm:pt>
    <dgm:pt modelId="{51D34E2C-51EE-4B78-B6ED-C34D5129330D}">
      <dgm:prSet/>
      <dgm:spPr/>
      <dgm:t>
        <a:bodyPr/>
        <a:lstStyle/>
        <a:p>
          <a:r>
            <a:rPr lang="en-GB" dirty="0"/>
            <a:t>Coming from a history of domestic violence or other violence</a:t>
          </a:r>
          <a:endParaRPr lang="en-US" dirty="0"/>
        </a:p>
      </dgm:t>
    </dgm:pt>
    <dgm:pt modelId="{BB32B68D-A83F-48E5-9283-47EE4801F14E}" type="parTrans" cxnId="{AFA26DE8-49E1-4DB7-B264-3BAC0766B49E}">
      <dgm:prSet/>
      <dgm:spPr/>
      <dgm:t>
        <a:bodyPr/>
        <a:lstStyle/>
        <a:p>
          <a:endParaRPr lang="en-US"/>
        </a:p>
      </dgm:t>
    </dgm:pt>
    <dgm:pt modelId="{E595298C-2EF8-44F0-9718-ADA5E5292EE9}" type="sibTrans" cxnId="{AFA26DE8-49E1-4DB7-B264-3BAC0766B49E}">
      <dgm:prSet/>
      <dgm:spPr/>
      <dgm:t>
        <a:bodyPr/>
        <a:lstStyle/>
        <a:p>
          <a:endParaRPr lang="en-US"/>
        </a:p>
      </dgm:t>
    </dgm:pt>
    <dgm:pt modelId="{19FDF725-FFF4-4852-96B2-F79BEB802D7C}">
      <dgm:prSet/>
      <dgm:spPr/>
      <dgm:t>
        <a:bodyPr/>
        <a:lstStyle/>
        <a:p>
          <a:r>
            <a:rPr lang="en-US" dirty="0"/>
            <a:t>Lack</a:t>
          </a:r>
          <a:r>
            <a:rPr lang="en-US" baseline="0" dirty="0"/>
            <a:t> of jobs and education</a:t>
          </a:r>
          <a:endParaRPr lang="en-US" dirty="0"/>
        </a:p>
      </dgm:t>
    </dgm:pt>
    <dgm:pt modelId="{EF4813DF-49EA-4980-BB1F-7E7879C7D8EE}" type="parTrans" cxnId="{DA82C031-83DE-42D9-B9EE-9DF0C889904C}">
      <dgm:prSet/>
      <dgm:spPr/>
      <dgm:t>
        <a:bodyPr/>
        <a:lstStyle/>
        <a:p>
          <a:endParaRPr lang="en-US"/>
        </a:p>
      </dgm:t>
    </dgm:pt>
    <dgm:pt modelId="{9CCA7D3A-E40A-499D-98C2-FFAF8957293D}" type="sibTrans" cxnId="{DA82C031-83DE-42D9-B9EE-9DF0C889904C}">
      <dgm:prSet/>
      <dgm:spPr/>
      <dgm:t>
        <a:bodyPr/>
        <a:lstStyle/>
        <a:p>
          <a:endParaRPr lang="en-US"/>
        </a:p>
      </dgm:t>
    </dgm:pt>
    <dgm:pt modelId="{E8CE0989-5B58-404E-A971-F51B5644B117}">
      <dgm:prSet/>
      <dgm:spPr/>
      <dgm:t>
        <a:bodyPr/>
        <a:lstStyle/>
        <a:p>
          <a:r>
            <a:rPr lang="en-GB"/>
            <a:t>Culture and societal norms</a:t>
          </a:r>
          <a:endParaRPr lang="en-US"/>
        </a:p>
      </dgm:t>
    </dgm:pt>
    <dgm:pt modelId="{79604C5A-2536-4DDB-A21A-529CD01081A1}" type="parTrans" cxnId="{272EF591-D1EE-4E93-B3B3-4D49D9CFC74E}">
      <dgm:prSet/>
      <dgm:spPr/>
      <dgm:t>
        <a:bodyPr/>
        <a:lstStyle/>
        <a:p>
          <a:endParaRPr lang="en-US"/>
        </a:p>
      </dgm:t>
    </dgm:pt>
    <dgm:pt modelId="{9D69DD7D-6E8F-46C9-8766-8FE9ED7CFDE6}" type="sibTrans" cxnId="{272EF591-D1EE-4E93-B3B3-4D49D9CFC74E}">
      <dgm:prSet/>
      <dgm:spPr/>
      <dgm:t>
        <a:bodyPr/>
        <a:lstStyle/>
        <a:p>
          <a:endParaRPr lang="en-US"/>
        </a:p>
      </dgm:t>
    </dgm:pt>
    <dgm:pt modelId="{D6306D2C-F178-4254-9F32-82B585C1A828}">
      <dgm:prSet/>
      <dgm:spPr/>
      <dgm:t>
        <a:bodyPr/>
        <a:lstStyle/>
        <a:p>
          <a:r>
            <a:rPr lang="en-GB"/>
            <a:t>Lack of opportunity for legal migration</a:t>
          </a:r>
          <a:endParaRPr lang="en-US"/>
        </a:p>
      </dgm:t>
    </dgm:pt>
    <dgm:pt modelId="{231BA40B-0B87-4636-892F-21F06EFEDDE7}" type="parTrans" cxnId="{A2A90635-F6E5-4E5C-9B7C-8955BABD3332}">
      <dgm:prSet/>
      <dgm:spPr/>
      <dgm:t>
        <a:bodyPr/>
        <a:lstStyle/>
        <a:p>
          <a:endParaRPr lang="en-US"/>
        </a:p>
      </dgm:t>
    </dgm:pt>
    <dgm:pt modelId="{03B39C70-77D4-45D0-B32D-80AC2E5E057F}" type="sibTrans" cxnId="{A2A90635-F6E5-4E5C-9B7C-8955BABD3332}">
      <dgm:prSet/>
      <dgm:spPr/>
      <dgm:t>
        <a:bodyPr/>
        <a:lstStyle/>
        <a:p>
          <a:endParaRPr lang="en-US"/>
        </a:p>
      </dgm:t>
    </dgm:pt>
    <dgm:pt modelId="{A72C5575-DD21-4532-AD27-E0EDDD02659D}">
      <dgm:prSet/>
      <dgm:spPr/>
      <dgm:t>
        <a:bodyPr/>
        <a:lstStyle/>
        <a:p>
          <a:r>
            <a:rPr lang="en-GB" dirty="0"/>
            <a:t>Force to leave their country due to war crimes or climatic events. </a:t>
          </a:r>
          <a:endParaRPr lang="en-US" dirty="0"/>
        </a:p>
      </dgm:t>
    </dgm:pt>
    <dgm:pt modelId="{864ED30E-CE0D-4C29-80D8-DD88C76A5080}" type="parTrans" cxnId="{8102B8D5-22A5-4FC7-A60E-34C89C671821}">
      <dgm:prSet/>
      <dgm:spPr/>
      <dgm:t>
        <a:bodyPr/>
        <a:lstStyle/>
        <a:p>
          <a:endParaRPr lang="en-US"/>
        </a:p>
      </dgm:t>
    </dgm:pt>
    <dgm:pt modelId="{C5F9EF7B-DABF-47B1-9DA0-42C9016C4133}" type="sibTrans" cxnId="{8102B8D5-22A5-4FC7-A60E-34C89C671821}">
      <dgm:prSet/>
      <dgm:spPr/>
      <dgm:t>
        <a:bodyPr/>
        <a:lstStyle/>
        <a:p>
          <a:endParaRPr lang="en-US"/>
        </a:p>
      </dgm:t>
    </dgm:pt>
    <dgm:pt modelId="{F85FE1C4-42D5-4933-88CA-2243D4B8E46C}" type="pres">
      <dgm:prSet presAssocID="{894F0798-6E8A-4A43-A294-905023C7CD69}" presName="diagram" presStyleCnt="0">
        <dgm:presLayoutVars>
          <dgm:dir/>
          <dgm:resizeHandles val="exact"/>
        </dgm:presLayoutVars>
      </dgm:prSet>
      <dgm:spPr/>
    </dgm:pt>
    <dgm:pt modelId="{A7DC23D4-A7CA-41CC-ADDC-8569D5C9609E}" type="pres">
      <dgm:prSet presAssocID="{C081DA88-A2E0-46BA-A53C-8FC8B3A4E9AC}" presName="node" presStyleLbl="node1" presStyleIdx="0" presStyleCnt="6">
        <dgm:presLayoutVars>
          <dgm:bulletEnabled val="1"/>
        </dgm:presLayoutVars>
      </dgm:prSet>
      <dgm:spPr/>
    </dgm:pt>
    <dgm:pt modelId="{397A2ACD-8810-4CCF-AC4F-CA1536393F9E}" type="pres">
      <dgm:prSet presAssocID="{51214B23-6C34-4F17-AF16-6A674BDCD467}" presName="sibTrans" presStyleCnt="0"/>
      <dgm:spPr/>
    </dgm:pt>
    <dgm:pt modelId="{E0B6FBD3-26C8-432B-8478-B4B4E902045D}" type="pres">
      <dgm:prSet presAssocID="{51D34E2C-51EE-4B78-B6ED-C34D5129330D}" presName="node" presStyleLbl="node1" presStyleIdx="1" presStyleCnt="6">
        <dgm:presLayoutVars>
          <dgm:bulletEnabled val="1"/>
        </dgm:presLayoutVars>
      </dgm:prSet>
      <dgm:spPr/>
    </dgm:pt>
    <dgm:pt modelId="{DFCF6FEA-4483-4161-92F1-22AE45968BDB}" type="pres">
      <dgm:prSet presAssocID="{E595298C-2EF8-44F0-9718-ADA5E5292EE9}" presName="sibTrans" presStyleCnt="0"/>
      <dgm:spPr/>
    </dgm:pt>
    <dgm:pt modelId="{3A211126-1437-463E-830C-12A4376C30DD}" type="pres">
      <dgm:prSet presAssocID="{19FDF725-FFF4-4852-96B2-F79BEB802D7C}" presName="node" presStyleLbl="node1" presStyleIdx="2" presStyleCnt="6">
        <dgm:presLayoutVars>
          <dgm:bulletEnabled val="1"/>
        </dgm:presLayoutVars>
      </dgm:prSet>
      <dgm:spPr/>
    </dgm:pt>
    <dgm:pt modelId="{0EAF1649-3697-40FE-ADB0-755DED32D16C}" type="pres">
      <dgm:prSet presAssocID="{9CCA7D3A-E40A-499D-98C2-FFAF8957293D}" presName="sibTrans" presStyleCnt="0"/>
      <dgm:spPr/>
    </dgm:pt>
    <dgm:pt modelId="{6AFE4AF5-489A-4FF6-9F8C-ADB78A35B36D}" type="pres">
      <dgm:prSet presAssocID="{E8CE0989-5B58-404E-A971-F51B5644B117}" presName="node" presStyleLbl="node1" presStyleIdx="3" presStyleCnt="6">
        <dgm:presLayoutVars>
          <dgm:bulletEnabled val="1"/>
        </dgm:presLayoutVars>
      </dgm:prSet>
      <dgm:spPr/>
    </dgm:pt>
    <dgm:pt modelId="{F86F780F-14D5-450E-B156-2FEB184FA006}" type="pres">
      <dgm:prSet presAssocID="{9D69DD7D-6E8F-46C9-8766-8FE9ED7CFDE6}" presName="sibTrans" presStyleCnt="0"/>
      <dgm:spPr/>
    </dgm:pt>
    <dgm:pt modelId="{C2FB9924-26F6-4AB5-97EE-8535C3054CA5}" type="pres">
      <dgm:prSet presAssocID="{D6306D2C-F178-4254-9F32-82B585C1A828}" presName="node" presStyleLbl="node1" presStyleIdx="4" presStyleCnt="6">
        <dgm:presLayoutVars>
          <dgm:bulletEnabled val="1"/>
        </dgm:presLayoutVars>
      </dgm:prSet>
      <dgm:spPr/>
    </dgm:pt>
    <dgm:pt modelId="{9415629C-F77A-45F2-B146-9AD248D2DCF0}" type="pres">
      <dgm:prSet presAssocID="{03B39C70-77D4-45D0-B32D-80AC2E5E057F}" presName="sibTrans" presStyleCnt="0"/>
      <dgm:spPr/>
    </dgm:pt>
    <dgm:pt modelId="{ADBB9300-AD3E-415B-9DC1-1D03CD4FD4F4}" type="pres">
      <dgm:prSet presAssocID="{A72C5575-DD21-4532-AD27-E0EDDD02659D}" presName="node" presStyleLbl="node1" presStyleIdx="5" presStyleCnt="6">
        <dgm:presLayoutVars>
          <dgm:bulletEnabled val="1"/>
        </dgm:presLayoutVars>
      </dgm:prSet>
      <dgm:spPr/>
    </dgm:pt>
  </dgm:ptLst>
  <dgm:cxnLst>
    <dgm:cxn modelId="{93E75C02-209A-46F3-8712-EE8CD7ED3B39}" type="presOf" srcId="{A72C5575-DD21-4532-AD27-E0EDDD02659D}" destId="{ADBB9300-AD3E-415B-9DC1-1D03CD4FD4F4}" srcOrd="0" destOrd="0" presId="urn:microsoft.com/office/officeart/2005/8/layout/default"/>
    <dgm:cxn modelId="{B2C0AD15-11B5-4C45-A20F-82E53B43479E}" type="presOf" srcId="{E8CE0989-5B58-404E-A971-F51B5644B117}" destId="{6AFE4AF5-489A-4FF6-9F8C-ADB78A35B36D}" srcOrd="0" destOrd="0" presId="urn:microsoft.com/office/officeart/2005/8/layout/default"/>
    <dgm:cxn modelId="{DA82C031-83DE-42D9-B9EE-9DF0C889904C}" srcId="{894F0798-6E8A-4A43-A294-905023C7CD69}" destId="{19FDF725-FFF4-4852-96B2-F79BEB802D7C}" srcOrd="2" destOrd="0" parTransId="{EF4813DF-49EA-4980-BB1F-7E7879C7D8EE}" sibTransId="{9CCA7D3A-E40A-499D-98C2-FFAF8957293D}"/>
    <dgm:cxn modelId="{A2A90635-F6E5-4E5C-9B7C-8955BABD3332}" srcId="{894F0798-6E8A-4A43-A294-905023C7CD69}" destId="{D6306D2C-F178-4254-9F32-82B585C1A828}" srcOrd="4" destOrd="0" parTransId="{231BA40B-0B87-4636-892F-21F06EFEDDE7}" sibTransId="{03B39C70-77D4-45D0-B32D-80AC2E5E057F}"/>
    <dgm:cxn modelId="{39616C4E-2372-4995-9650-5292C65B6F33}" srcId="{894F0798-6E8A-4A43-A294-905023C7CD69}" destId="{C081DA88-A2E0-46BA-A53C-8FC8B3A4E9AC}" srcOrd="0" destOrd="0" parTransId="{B42DFF5A-D9F0-4717-9649-1C70505AA58E}" sibTransId="{51214B23-6C34-4F17-AF16-6A674BDCD467}"/>
    <dgm:cxn modelId="{26B1A773-10DF-4F33-8FE2-2875C2014C22}" type="presOf" srcId="{19FDF725-FFF4-4852-96B2-F79BEB802D7C}" destId="{3A211126-1437-463E-830C-12A4376C30DD}" srcOrd="0" destOrd="0" presId="urn:microsoft.com/office/officeart/2005/8/layout/default"/>
    <dgm:cxn modelId="{272EF591-D1EE-4E93-B3B3-4D49D9CFC74E}" srcId="{894F0798-6E8A-4A43-A294-905023C7CD69}" destId="{E8CE0989-5B58-404E-A971-F51B5644B117}" srcOrd="3" destOrd="0" parTransId="{79604C5A-2536-4DDB-A21A-529CD01081A1}" sibTransId="{9D69DD7D-6E8F-46C9-8766-8FE9ED7CFDE6}"/>
    <dgm:cxn modelId="{DF2D2EC2-7CCA-4DFD-ADB6-C0529678ACD6}" type="presOf" srcId="{C081DA88-A2E0-46BA-A53C-8FC8B3A4E9AC}" destId="{A7DC23D4-A7CA-41CC-ADDC-8569D5C9609E}" srcOrd="0" destOrd="0" presId="urn:microsoft.com/office/officeart/2005/8/layout/default"/>
    <dgm:cxn modelId="{8102B8D5-22A5-4FC7-A60E-34C89C671821}" srcId="{894F0798-6E8A-4A43-A294-905023C7CD69}" destId="{A72C5575-DD21-4532-AD27-E0EDDD02659D}" srcOrd="5" destOrd="0" parTransId="{864ED30E-CE0D-4C29-80D8-DD88C76A5080}" sibTransId="{C5F9EF7B-DABF-47B1-9DA0-42C9016C4133}"/>
    <dgm:cxn modelId="{AFA26DE8-49E1-4DB7-B264-3BAC0766B49E}" srcId="{894F0798-6E8A-4A43-A294-905023C7CD69}" destId="{51D34E2C-51EE-4B78-B6ED-C34D5129330D}" srcOrd="1" destOrd="0" parTransId="{BB32B68D-A83F-48E5-9283-47EE4801F14E}" sibTransId="{E595298C-2EF8-44F0-9718-ADA5E5292EE9}"/>
    <dgm:cxn modelId="{6F368BED-07AC-4524-B8AC-99339EEC71AD}" type="presOf" srcId="{894F0798-6E8A-4A43-A294-905023C7CD69}" destId="{F85FE1C4-42D5-4933-88CA-2243D4B8E46C}" srcOrd="0" destOrd="0" presId="urn:microsoft.com/office/officeart/2005/8/layout/default"/>
    <dgm:cxn modelId="{9AEF40F6-1712-4115-B195-91E801CD4567}" type="presOf" srcId="{D6306D2C-F178-4254-9F32-82B585C1A828}" destId="{C2FB9924-26F6-4AB5-97EE-8535C3054CA5}" srcOrd="0" destOrd="0" presId="urn:microsoft.com/office/officeart/2005/8/layout/default"/>
    <dgm:cxn modelId="{613566FB-BC3D-4C76-BC93-C01717B1292F}" type="presOf" srcId="{51D34E2C-51EE-4B78-B6ED-C34D5129330D}" destId="{E0B6FBD3-26C8-432B-8478-B4B4E902045D}" srcOrd="0" destOrd="0" presId="urn:microsoft.com/office/officeart/2005/8/layout/default"/>
    <dgm:cxn modelId="{B5084532-E53A-469C-87B7-0268190E6761}" type="presParOf" srcId="{F85FE1C4-42D5-4933-88CA-2243D4B8E46C}" destId="{A7DC23D4-A7CA-41CC-ADDC-8569D5C9609E}" srcOrd="0" destOrd="0" presId="urn:microsoft.com/office/officeart/2005/8/layout/default"/>
    <dgm:cxn modelId="{0B4AEC22-9783-4772-AA29-99A667CC0DA3}" type="presParOf" srcId="{F85FE1C4-42D5-4933-88CA-2243D4B8E46C}" destId="{397A2ACD-8810-4CCF-AC4F-CA1536393F9E}" srcOrd="1" destOrd="0" presId="urn:microsoft.com/office/officeart/2005/8/layout/default"/>
    <dgm:cxn modelId="{983EEB03-A059-4ACC-B8B3-E5AF870DEF16}" type="presParOf" srcId="{F85FE1C4-42D5-4933-88CA-2243D4B8E46C}" destId="{E0B6FBD3-26C8-432B-8478-B4B4E902045D}" srcOrd="2" destOrd="0" presId="urn:microsoft.com/office/officeart/2005/8/layout/default"/>
    <dgm:cxn modelId="{A1F3E78E-4408-4BB6-8EC9-910026C14364}" type="presParOf" srcId="{F85FE1C4-42D5-4933-88CA-2243D4B8E46C}" destId="{DFCF6FEA-4483-4161-92F1-22AE45968BDB}" srcOrd="3" destOrd="0" presId="urn:microsoft.com/office/officeart/2005/8/layout/default"/>
    <dgm:cxn modelId="{A4A8D7EF-6F4C-4ED7-8216-04756EB84FEC}" type="presParOf" srcId="{F85FE1C4-42D5-4933-88CA-2243D4B8E46C}" destId="{3A211126-1437-463E-830C-12A4376C30DD}" srcOrd="4" destOrd="0" presId="urn:microsoft.com/office/officeart/2005/8/layout/default"/>
    <dgm:cxn modelId="{044441DD-F3C4-4133-8992-0BA4E3E7BC2B}" type="presParOf" srcId="{F85FE1C4-42D5-4933-88CA-2243D4B8E46C}" destId="{0EAF1649-3697-40FE-ADB0-755DED32D16C}" srcOrd="5" destOrd="0" presId="urn:microsoft.com/office/officeart/2005/8/layout/default"/>
    <dgm:cxn modelId="{AD79EE21-883E-4C17-BC35-EAA5A6D4BDAE}" type="presParOf" srcId="{F85FE1C4-42D5-4933-88CA-2243D4B8E46C}" destId="{6AFE4AF5-489A-4FF6-9F8C-ADB78A35B36D}" srcOrd="6" destOrd="0" presId="urn:microsoft.com/office/officeart/2005/8/layout/default"/>
    <dgm:cxn modelId="{81DC3D6F-505E-47CC-BDF1-AA2A0732875E}" type="presParOf" srcId="{F85FE1C4-42D5-4933-88CA-2243D4B8E46C}" destId="{F86F780F-14D5-450E-B156-2FEB184FA006}" srcOrd="7" destOrd="0" presId="urn:microsoft.com/office/officeart/2005/8/layout/default"/>
    <dgm:cxn modelId="{1E0573E6-C22B-4463-A7D0-91898B7D8503}" type="presParOf" srcId="{F85FE1C4-42D5-4933-88CA-2243D4B8E46C}" destId="{C2FB9924-26F6-4AB5-97EE-8535C3054CA5}" srcOrd="8" destOrd="0" presId="urn:microsoft.com/office/officeart/2005/8/layout/default"/>
    <dgm:cxn modelId="{1B9E5137-F3CF-4AA3-B078-D11E311E7263}" type="presParOf" srcId="{F85FE1C4-42D5-4933-88CA-2243D4B8E46C}" destId="{9415629C-F77A-45F2-B146-9AD248D2DCF0}" srcOrd="9" destOrd="0" presId="urn:microsoft.com/office/officeart/2005/8/layout/default"/>
    <dgm:cxn modelId="{7EE7AD20-0BC4-4600-8A77-3372BFAE7F00}" type="presParOf" srcId="{F85FE1C4-42D5-4933-88CA-2243D4B8E46C}" destId="{ADBB9300-AD3E-415B-9DC1-1D03CD4FD4F4}"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3570E4E-C333-41FA-9176-C47B7546D4A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781D2D8-F4B5-4AB0-AA28-611EB7044275}">
      <dgm:prSet/>
      <dgm:spPr/>
      <dgm:t>
        <a:bodyPr/>
        <a:lstStyle/>
        <a:p>
          <a:r>
            <a:rPr lang="en-GB"/>
            <a:t>National Referral Mechanism (NRM) which was set up in 2008.</a:t>
          </a:r>
          <a:endParaRPr lang="en-US"/>
        </a:p>
      </dgm:t>
    </dgm:pt>
    <dgm:pt modelId="{DA7D863C-AC33-40CB-9A41-8E5230159903}" type="parTrans" cxnId="{66815C3C-693E-410A-B679-E82CF24BA5F5}">
      <dgm:prSet/>
      <dgm:spPr/>
      <dgm:t>
        <a:bodyPr/>
        <a:lstStyle/>
        <a:p>
          <a:endParaRPr lang="en-US"/>
        </a:p>
      </dgm:t>
    </dgm:pt>
    <dgm:pt modelId="{D52672BD-C217-4D38-A4C5-0BC56AC882FE}" type="sibTrans" cxnId="{66815C3C-693E-410A-B679-E82CF24BA5F5}">
      <dgm:prSet/>
      <dgm:spPr/>
      <dgm:t>
        <a:bodyPr/>
        <a:lstStyle/>
        <a:p>
          <a:endParaRPr lang="en-US"/>
        </a:p>
      </dgm:t>
    </dgm:pt>
    <dgm:pt modelId="{BD86C33B-3155-48BB-BB87-ECB5D9112175}">
      <dgm:prSet/>
      <dgm:spPr/>
      <dgm:t>
        <a:bodyPr/>
        <a:lstStyle/>
        <a:p>
          <a:r>
            <a:rPr lang="en-GB"/>
            <a:t>Identifies and refers potential victims of modern slavery to receive the correct support</a:t>
          </a:r>
          <a:endParaRPr lang="en-US"/>
        </a:p>
      </dgm:t>
    </dgm:pt>
    <dgm:pt modelId="{BE9D8D89-8221-44BB-8EB5-9862438121F9}" type="parTrans" cxnId="{82CF207F-FEAC-4D97-A834-FAE95B078FE2}">
      <dgm:prSet/>
      <dgm:spPr/>
      <dgm:t>
        <a:bodyPr/>
        <a:lstStyle/>
        <a:p>
          <a:endParaRPr lang="en-US"/>
        </a:p>
      </dgm:t>
    </dgm:pt>
    <dgm:pt modelId="{25BF7A30-FE3D-4D9F-9045-6F3AFA322C44}" type="sibTrans" cxnId="{82CF207F-FEAC-4D97-A834-FAE95B078FE2}">
      <dgm:prSet/>
      <dgm:spPr/>
      <dgm:t>
        <a:bodyPr/>
        <a:lstStyle/>
        <a:p>
          <a:endParaRPr lang="en-US"/>
        </a:p>
      </dgm:t>
    </dgm:pt>
    <dgm:pt modelId="{6808F574-2A6B-4F11-9DA3-C3C428F3AD0B}">
      <dgm:prSet/>
      <dgm:spPr/>
      <dgm:t>
        <a:bodyPr/>
        <a:lstStyle/>
        <a:p>
          <a:r>
            <a:rPr lang="en-GB"/>
            <a:t>Single Competent Authority (SCA) is a part of the NRM Reform programme.</a:t>
          </a:r>
          <a:endParaRPr lang="en-US"/>
        </a:p>
      </dgm:t>
    </dgm:pt>
    <dgm:pt modelId="{71D8ABF1-26EE-45A0-B6B8-73DFF6271156}" type="parTrans" cxnId="{40F7138E-EC6A-4640-A367-9EEFB2433A20}">
      <dgm:prSet/>
      <dgm:spPr/>
      <dgm:t>
        <a:bodyPr/>
        <a:lstStyle/>
        <a:p>
          <a:endParaRPr lang="en-US"/>
        </a:p>
      </dgm:t>
    </dgm:pt>
    <dgm:pt modelId="{0C1CA2B2-66F9-411F-8BEF-254C57B3664E}" type="sibTrans" cxnId="{40F7138E-EC6A-4640-A367-9EEFB2433A20}">
      <dgm:prSet/>
      <dgm:spPr/>
      <dgm:t>
        <a:bodyPr/>
        <a:lstStyle/>
        <a:p>
          <a:endParaRPr lang="en-US"/>
        </a:p>
      </dgm:t>
    </dgm:pt>
    <dgm:pt modelId="{9EE870B4-C5B6-40DF-841A-4D837514BD49}">
      <dgm:prSet/>
      <dgm:spPr/>
      <dgm:t>
        <a:bodyPr/>
        <a:lstStyle/>
        <a:p>
          <a:r>
            <a:rPr lang="en-GB"/>
            <a:t>Launched in April 2009 replacing the previous competent authorities for the NRM (Council of Europe, 2006).     </a:t>
          </a:r>
          <a:endParaRPr lang="en-US"/>
        </a:p>
      </dgm:t>
    </dgm:pt>
    <dgm:pt modelId="{D9D3C795-2C30-4204-B5C4-BB57EF166C46}" type="parTrans" cxnId="{7B6D8B0B-BE15-48B8-8995-E1C38418DF1D}">
      <dgm:prSet/>
      <dgm:spPr/>
      <dgm:t>
        <a:bodyPr/>
        <a:lstStyle/>
        <a:p>
          <a:endParaRPr lang="en-US"/>
        </a:p>
      </dgm:t>
    </dgm:pt>
    <dgm:pt modelId="{EC8AF308-AE04-49B6-BF00-8D1F2393F0A5}" type="sibTrans" cxnId="{7B6D8B0B-BE15-48B8-8995-E1C38418DF1D}">
      <dgm:prSet/>
      <dgm:spPr/>
      <dgm:t>
        <a:bodyPr/>
        <a:lstStyle/>
        <a:p>
          <a:endParaRPr lang="en-US"/>
        </a:p>
      </dgm:t>
    </dgm:pt>
    <dgm:pt modelId="{EAAAA220-8B9D-40BD-B940-7A5913E47595}">
      <dgm:prSet/>
      <dgm:spPr/>
      <dgm:t>
        <a:bodyPr/>
        <a:lstStyle/>
        <a:p>
          <a:r>
            <a:rPr lang="en-GB"/>
            <a:t>(Schwarz and Williams-Woods, 2022)</a:t>
          </a:r>
          <a:endParaRPr lang="en-US"/>
        </a:p>
      </dgm:t>
    </dgm:pt>
    <dgm:pt modelId="{48574AA1-FF59-487B-8C80-CFC0F45C9A64}" type="parTrans" cxnId="{0C6082FE-BF9D-486E-9A56-51F2CF3B6E3D}">
      <dgm:prSet/>
      <dgm:spPr/>
      <dgm:t>
        <a:bodyPr/>
        <a:lstStyle/>
        <a:p>
          <a:endParaRPr lang="en-US"/>
        </a:p>
      </dgm:t>
    </dgm:pt>
    <dgm:pt modelId="{673AC96D-17B3-4460-B2E0-A55B9CE38721}" type="sibTrans" cxnId="{0C6082FE-BF9D-486E-9A56-51F2CF3B6E3D}">
      <dgm:prSet/>
      <dgm:spPr/>
      <dgm:t>
        <a:bodyPr/>
        <a:lstStyle/>
        <a:p>
          <a:endParaRPr lang="en-US"/>
        </a:p>
      </dgm:t>
    </dgm:pt>
    <dgm:pt modelId="{2DB485F8-9147-4DC7-A9CB-973F42F0FDD4}" type="pres">
      <dgm:prSet presAssocID="{A3570E4E-C333-41FA-9176-C47B7546D4A3}" presName="vert0" presStyleCnt="0">
        <dgm:presLayoutVars>
          <dgm:dir/>
          <dgm:animOne val="branch"/>
          <dgm:animLvl val="lvl"/>
        </dgm:presLayoutVars>
      </dgm:prSet>
      <dgm:spPr/>
    </dgm:pt>
    <dgm:pt modelId="{64717E39-5BED-4482-89C0-F80939CEC6BB}" type="pres">
      <dgm:prSet presAssocID="{1781D2D8-F4B5-4AB0-AA28-611EB7044275}" presName="thickLine" presStyleLbl="alignNode1" presStyleIdx="0" presStyleCnt="5"/>
      <dgm:spPr/>
    </dgm:pt>
    <dgm:pt modelId="{CDC5B863-9280-463B-8ADD-E57AB640FC13}" type="pres">
      <dgm:prSet presAssocID="{1781D2D8-F4B5-4AB0-AA28-611EB7044275}" presName="horz1" presStyleCnt="0"/>
      <dgm:spPr/>
    </dgm:pt>
    <dgm:pt modelId="{B83F8FA4-F68D-46D6-93CB-0C49EA7FC989}" type="pres">
      <dgm:prSet presAssocID="{1781D2D8-F4B5-4AB0-AA28-611EB7044275}" presName="tx1" presStyleLbl="revTx" presStyleIdx="0" presStyleCnt="5"/>
      <dgm:spPr/>
    </dgm:pt>
    <dgm:pt modelId="{A60C13BB-FE30-4D06-9DFD-3723610261AB}" type="pres">
      <dgm:prSet presAssocID="{1781D2D8-F4B5-4AB0-AA28-611EB7044275}" presName="vert1" presStyleCnt="0"/>
      <dgm:spPr/>
    </dgm:pt>
    <dgm:pt modelId="{E1551565-675C-4C2D-9982-34FE1DC8CA42}" type="pres">
      <dgm:prSet presAssocID="{BD86C33B-3155-48BB-BB87-ECB5D9112175}" presName="thickLine" presStyleLbl="alignNode1" presStyleIdx="1" presStyleCnt="5"/>
      <dgm:spPr/>
    </dgm:pt>
    <dgm:pt modelId="{C51668CA-43FB-4349-B58A-7AE98CB87401}" type="pres">
      <dgm:prSet presAssocID="{BD86C33B-3155-48BB-BB87-ECB5D9112175}" presName="horz1" presStyleCnt="0"/>
      <dgm:spPr/>
    </dgm:pt>
    <dgm:pt modelId="{C92AD9A3-77EE-4937-BAD5-D5D8DC1E48DE}" type="pres">
      <dgm:prSet presAssocID="{BD86C33B-3155-48BB-BB87-ECB5D9112175}" presName="tx1" presStyleLbl="revTx" presStyleIdx="1" presStyleCnt="5"/>
      <dgm:spPr/>
    </dgm:pt>
    <dgm:pt modelId="{6790D6B2-910A-430D-9D7F-7B7BB1CD0CCC}" type="pres">
      <dgm:prSet presAssocID="{BD86C33B-3155-48BB-BB87-ECB5D9112175}" presName="vert1" presStyleCnt="0"/>
      <dgm:spPr/>
    </dgm:pt>
    <dgm:pt modelId="{6C618001-54DF-4C9C-9EB8-45F795BC9F1F}" type="pres">
      <dgm:prSet presAssocID="{6808F574-2A6B-4F11-9DA3-C3C428F3AD0B}" presName="thickLine" presStyleLbl="alignNode1" presStyleIdx="2" presStyleCnt="5"/>
      <dgm:spPr/>
    </dgm:pt>
    <dgm:pt modelId="{E78E502B-14AE-497F-A140-9F3294F72DBC}" type="pres">
      <dgm:prSet presAssocID="{6808F574-2A6B-4F11-9DA3-C3C428F3AD0B}" presName="horz1" presStyleCnt="0"/>
      <dgm:spPr/>
    </dgm:pt>
    <dgm:pt modelId="{56E4EA68-9C4A-454C-83A8-ABB47A101076}" type="pres">
      <dgm:prSet presAssocID="{6808F574-2A6B-4F11-9DA3-C3C428F3AD0B}" presName="tx1" presStyleLbl="revTx" presStyleIdx="2" presStyleCnt="5"/>
      <dgm:spPr/>
    </dgm:pt>
    <dgm:pt modelId="{1368E47A-41DC-4F05-A1C1-1A5B14A90400}" type="pres">
      <dgm:prSet presAssocID="{6808F574-2A6B-4F11-9DA3-C3C428F3AD0B}" presName="vert1" presStyleCnt="0"/>
      <dgm:spPr/>
    </dgm:pt>
    <dgm:pt modelId="{EFA3A4B8-D3AE-491B-94D6-7CBC00220B5D}" type="pres">
      <dgm:prSet presAssocID="{9EE870B4-C5B6-40DF-841A-4D837514BD49}" presName="thickLine" presStyleLbl="alignNode1" presStyleIdx="3" presStyleCnt="5"/>
      <dgm:spPr/>
    </dgm:pt>
    <dgm:pt modelId="{E2910321-CEE9-4DE3-B967-E8E1B2032777}" type="pres">
      <dgm:prSet presAssocID="{9EE870B4-C5B6-40DF-841A-4D837514BD49}" presName="horz1" presStyleCnt="0"/>
      <dgm:spPr/>
    </dgm:pt>
    <dgm:pt modelId="{F4BAC3BA-6418-44CB-8CED-4D53F1C66702}" type="pres">
      <dgm:prSet presAssocID="{9EE870B4-C5B6-40DF-841A-4D837514BD49}" presName="tx1" presStyleLbl="revTx" presStyleIdx="3" presStyleCnt="5"/>
      <dgm:spPr/>
    </dgm:pt>
    <dgm:pt modelId="{9624201E-B158-42BF-9D45-D14E4885A23A}" type="pres">
      <dgm:prSet presAssocID="{9EE870B4-C5B6-40DF-841A-4D837514BD49}" presName="vert1" presStyleCnt="0"/>
      <dgm:spPr/>
    </dgm:pt>
    <dgm:pt modelId="{18B7BA54-3080-4D8E-88E5-C40B61CD331B}" type="pres">
      <dgm:prSet presAssocID="{EAAAA220-8B9D-40BD-B940-7A5913E47595}" presName="thickLine" presStyleLbl="alignNode1" presStyleIdx="4" presStyleCnt="5"/>
      <dgm:spPr/>
    </dgm:pt>
    <dgm:pt modelId="{95872233-979D-431D-9F2C-FD13F367AAEE}" type="pres">
      <dgm:prSet presAssocID="{EAAAA220-8B9D-40BD-B940-7A5913E47595}" presName="horz1" presStyleCnt="0"/>
      <dgm:spPr/>
    </dgm:pt>
    <dgm:pt modelId="{75F2ACCE-B4F1-4ADF-A98A-3228F8FB8596}" type="pres">
      <dgm:prSet presAssocID="{EAAAA220-8B9D-40BD-B940-7A5913E47595}" presName="tx1" presStyleLbl="revTx" presStyleIdx="4" presStyleCnt="5"/>
      <dgm:spPr/>
    </dgm:pt>
    <dgm:pt modelId="{F37ADFBF-86DA-458A-8A02-E2CBA528B633}" type="pres">
      <dgm:prSet presAssocID="{EAAAA220-8B9D-40BD-B940-7A5913E47595}" presName="vert1" presStyleCnt="0"/>
      <dgm:spPr/>
    </dgm:pt>
  </dgm:ptLst>
  <dgm:cxnLst>
    <dgm:cxn modelId="{F1FF9E07-3DB1-4CDF-B43D-8CD6083C1202}" type="presOf" srcId="{EAAAA220-8B9D-40BD-B940-7A5913E47595}" destId="{75F2ACCE-B4F1-4ADF-A98A-3228F8FB8596}" srcOrd="0" destOrd="0" presId="urn:microsoft.com/office/officeart/2008/layout/LinedList"/>
    <dgm:cxn modelId="{7B6D8B0B-BE15-48B8-8995-E1C38418DF1D}" srcId="{A3570E4E-C333-41FA-9176-C47B7546D4A3}" destId="{9EE870B4-C5B6-40DF-841A-4D837514BD49}" srcOrd="3" destOrd="0" parTransId="{D9D3C795-2C30-4204-B5C4-BB57EF166C46}" sibTransId="{EC8AF308-AE04-49B6-BF00-8D1F2393F0A5}"/>
    <dgm:cxn modelId="{CB66582D-0C92-4B25-8EE6-504CD16739A6}" type="presOf" srcId="{A3570E4E-C333-41FA-9176-C47B7546D4A3}" destId="{2DB485F8-9147-4DC7-A9CB-973F42F0FDD4}" srcOrd="0" destOrd="0" presId="urn:microsoft.com/office/officeart/2008/layout/LinedList"/>
    <dgm:cxn modelId="{66815C3C-693E-410A-B679-E82CF24BA5F5}" srcId="{A3570E4E-C333-41FA-9176-C47B7546D4A3}" destId="{1781D2D8-F4B5-4AB0-AA28-611EB7044275}" srcOrd="0" destOrd="0" parTransId="{DA7D863C-AC33-40CB-9A41-8E5230159903}" sibTransId="{D52672BD-C217-4D38-A4C5-0BC56AC882FE}"/>
    <dgm:cxn modelId="{FF56A27E-42E1-4339-A387-DA2DBFB4ADE4}" type="presOf" srcId="{BD86C33B-3155-48BB-BB87-ECB5D9112175}" destId="{C92AD9A3-77EE-4937-BAD5-D5D8DC1E48DE}" srcOrd="0" destOrd="0" presId="urn:microsoft.com/office/officeart/2008/layout/LinedList"/>
    <dgm:cxn modelId="{82CF207F-FEAC-4D97-A834-FAE95B078FE2}" srcId="{A3570E4E-C333-41FA-9176-C47B7546D4A3}" destId="{BD86C33B-3155-48BB-BB87-ECB5D9112175}" srcOrd="1" destOrd="0" parTransId="{BE9D8D89-8221-44BB-8EB5-9862438121F9}" sibTransId="{25BF7A30-FE3D-4D9F-9045-6F3AFA322C44}"/>
    <dgm:cxn modelId="{40F7138E-EC6A-4640-A367-9EEFB2433A20}" srcId="{A3570E4E-C333-41FA-9176-C47B7546D4A3}" destId="{6808F574-2A6B-4F11-9DA3-C3C428F3AD0B}" srcOrd="2" destOrd="0" parTransId="{71D8ABF1-26EE-45A0-B6B8-73DFF6271156}" sibTransId="{0C1CA2B2-66F9-411F-8BEF-254C57B3664E}"/>
    <dgm:cxn modelId="{7CB94093-1ECD-4728-950F-40B8B3ABD389}" type="presOf" srcId="{6808F574-2A6B-4F11-9DA3-C3C428F3AD0B}" destId="{56E4EA68-9C4A-454C-83A8-ABB47A101076}" srcOrd="0" destOrd="0" presId="urn:microsoft.com/office/officeart/2008/layout/LinedList"/>
    <dgm:cxn modelId="{492E31B4-8EA4-493C-98A0-99493A110960}" type="presOf" srcId="{9EE870B4-C5B6-40DF-841A-4D837514BD49}" destId="{F4BAC3BA-6418-44CB-8CED-4D53F1C66702}" srcOrd="0" destOrd="0" presId="urn:microsoft.com/office/officeart/2008/layout/LinedList"/>
    <dgm:cxn modelId="{915C4FD4-64A0-4204-9B91-FC4849CFB4D3}" type="presOf" srcId="{1781D2D8-F4B5-4AB0-AA28-611EB7044275}" destId="{B83F8FA4-F68D-46D6-93CB-0C49EA7FC989}" srcOrd="0" destOrd="0" presId="urn:microsoft.com/office/officeart/2008/layout/LinedList"/>
    <dgm:cxn modelId="{0C6082FE-BF9D-486E-9A56-51F2CF3B6E3D}" srcId="{A3570E4E-C333-41FA-9176-C47B7546D4A3}" destId="{EAAAA220-8B9D-40BD-B940-7A5913E47595}" srcOrd="4" destOrd="0" parTransId="{48574AA1-FF59-487B-8C80-CFC0F45C9A64}" sibTransId="{673AC96D-17B3-4460-B2E0-A55B9CE38721}"/>
    <dgm:cxn modelId="{D9A77112-66CE-4DAA-BA3F-0204B39B15A5}" type="presParOf" srcId="{2DB485F8-9147-4DC7-A9CB-973F42F0FDD4}" destId="{64717E39-5BED-4482-89C0-F80939CEC6BB}" srcOrd="0" destOrd="0" presId="urn:microsoft.com/office/officeart/2008/layout/LinedList"/>
    <dgm:cxn modelId="{1397B698-FC23-401F-8E3C-9F638918F794}" type="presParOf" srcId="{2DB485F8-9147-4DC7-A9CB-973F42F0FDD4}" destId="{CDC5B863-9280-463B-8ADD-E57AB640FC13}" srcOrd="1" destOrd="0" presId="urn:microsoft.com/office/officeart/2008/layout/LinedList"/>
    <dgm:cxn modelId="{A21DD23C-B80F-4C22-AB69-3DC4450CB457}" type="presParOf" srcId="{CDC5B863-9280-463B-8ADD-E57AB640FC13}" destId="{B83F8FA4-F68D-46D6-93CB-0C49EA7FC989}" srcOrd="0" destOrd="0" presId="urn:microsoft.com/office/officeart/2008/layout/LinedList"/>
    <dgm:cxn modelId="{C0E1A699-02EB-41BA-A88B-CC094F0DE711}" type="presParOf" srcId="{CDC5B863-9280-463B-8ADD-E57AB640FC13}" destId="{A60C13BB-FE30-4D06-9DFD-3723610261AB}" srcOrd="1" destOrd="0" presId="urn:microsoft.com/office/officeart/2008/layout/LinedList"/>
    <dgm:cxn modelId="{DF2BD08A-6336-4D1A-8928-16A0453C97F5}" type="presParOf" srcId="{2DB485F8-9147-4DC7-A9CB-973F42F0FDD4}" destId="{E1551565-675C-4C2D-9982-34FE1DC8CA42}" srcOrd="2" destOrd="0" presId="urn:microsoft.com/office/officeart/2008/layout/LinedList"/>
    <dgm:cxn modelId="{8BEA1475-8F2E-4914-A38F-A5E838733108}" type="presParOf" srcId="{2DB485F8-9147-4DC7-A9CB-973F42F0FDD4}" destId="{C51668CA-43FB-4349-B58A-7AE98CB87401}" srcOrd="3" destOrd="0" presId="urn:microsoft.com/office/officeart/2008/layout/LinedList"/>
    <dgm:cxn modelId="{E5E2CDFF-4B91-4438-9EDC-D2DBE65D0D25}" type="presParOf" srcId="{C51668CA-43FB-4349-B58A-7AE98CB87401}" destId="{C92AD9A3-77EE-4937-BAD5-D5D8DC1E48DE}" srcOrd="0" destOrd="0" presId="urn:microsoft.com/office/officeart/2008/layout/LinedList"/>
    <dgm:cxn modelId="{DBC4151E-B907-4FC1-BD12-0CC0DE42B487}" type="presParOf" srcId="{C51668CA-43FB-4349-B58A-7AE98CB87401}" destId="{6790D6B2-910A-430D-9D7F-7B7BB1CD0CCC}" srcOrd="1" destOrd="0" presId="urn:microsoft.com/office/officeart/2008/layout/LinedList"/>
    <dgm:cxn modelId="{35143597-BD61-44B3-B0C0-6DA6D82AEAE2}" type="presParOf" srcId="{2DB485F8-9147-4DC7-A9CB-973F42F0FDD4}" destId="{6C618001-54DF-4C9C-9EB8-45F795BC9F1F}" srcOrd="4" destOrd="0" presId="urn:microsoft.com/office/officeart/2008/layout/LinedList"/>
    <dgm:cxn modelId="{FA0AB50A-6010-4D52-BBA1-107A7D56E3A9}" type="presParOf" srcId="{2DB485F8-9147-4DC7-A9CB-973F42F0FDD4}" destId="{E78E502B-14AE-497F-A140-9F3294F72DBC}" srcOrd="5" destOrd="0" presId="urn:microsoft.com/office/officeart/2008/layout/LinedList"/>
    <dgm:cxn modelId="{9562A174-B013-438A-89F5-A6708273745C}" type="presParOf" srcId="{E78E502B-14AE-497F-A140-9F3294F72DBC}" destId="{56E4EA68-9C4A-454C-83A8-ABB47A101076}" srcOrd="0" destOrd="0" presId="urn:microsoft.com/office/officeart/2008/layout/LinedList"/>
    <dgm:cxn modelId="{FDB78864-6394-49B9-B996-A369461F7444}" type="presParOf" srcId="{E78E502B-14AE-497F-A140-9F3294F72DBC}" destId="{1368E47A-41DC-4F05-A1C1-1A5B14A90400}" srcOrd="1" destOrd="0" presId="urn:microsoft.com/office/officeart/2008/layout/LinedList"/>
    <dgm:cxn modelId="{C0C1ADA0-468E-4546-AAB0-C62C61A28223}" type="presParOf" srcId="{2DB485F8-9147-4DC7-A9CB-973F42F0FDD4}" destId="{EFA3A4B8-D3AE-491B-94D6-7CBC00220B5D}" srcOrd="6" destOrd="0" presId="urn:microsoft.com/office/officeart/2008/layout/LinedList"/>
    <dgm:cxn modelId="{DBC86E43-F33C-48E6-A6D8-3B0789FE2250}" type="presParOf" srcId="{2DB485F8-9147-4DC7-A9CB-973F42F0FDD4}" destId="{E2910321-CEE9-4DE3-B967-E8E1B2032777}" srcOrd="7" destOrd="0" presId="urn:microsoft.com/office/officeart/2008/layout/LinedList"/>
    <dgm:cxn modelId="{3E14F707-FFC7-4958-81AF-40641BB8C766}" type="presParOf" srcId="{E2910321-CEE9-4DE3-B967-E8E1B2032777}" destId="{F4BAC3BA-6418-44CB-8CED-4D53F1C66702}" srcOrd="0" destOrd="0" presId="urn:microsoft.com/office/officeart/2008/layout/LinedList"/>
    <dgm:cxn modelId="{90632FF1-1C3E-4229-8506-710E0E086C7F}" type="presParOf" srcId="{E2910321-CEE9-4DE3-B967-E8E1B2032777}" destId="{9624201E-B158-42BF-9D45-D14E4885A23A}" srcOrd="1" destOrd="0" presId="urn:microsoft.com/office/officeart/2008/layout/LinedList"/>
    <dgm:cxn modelId="{5237BDAD-C723-438A-8972-A5BDE25685F0}" type="presParOf" srcId="{2DB485F8-9147-4DC7-A9CB-973F42F0FDD4}" destId="{18B7BA54-3080-4D8E-88E5-C40B61CD331B}" srcOrd="8" destOrd="0" presId="urn:microsoft.com/office/officeart/2008/layout/LinedList"/>
    <dgm:cxn modelId="{55FE5947-1CFB-4222-B069-7CFB84007E54}" type="presParOf" srcId="{2DB485F8-9147-4DC7-A9CB-973F42F0FDD4}" destId="{95872233-979D-431D-9F2C-FD13F367AAEE}" srcOrd="9" destOrd="0" presId="urn:microsoft.com/office/officeart/2008/layout/LinedList"/>
    <dgm:cxn modelId="{DD756326-7A4B-4CDF-9D72-D5B3B0245312}" type="presParOf" srcId="{95872233-979D-431D-9F2C-FD13F367AAEE}" destId="{75F2ACCE-B4F1-4ADF-A98A-3228F8FB8596}" srcOrd="0" destOrd="0" presId="urn:microsoft.com/office/officeart/2008/layout/LinedList"/>
    <dgm:cxn modelId="{E0B8E5B9-3B28-4973-8C2E-00F7043213CC}" type="presParOf" srcId="{95872233-979D-431D-9F2C-FD13F367AAEE}" destId="{F37ADFBF-86DA-458A-8A02-E2CBA528B63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85CEDD6-7118-4584-A720-8505DD195B22}"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64A12FD2-B54A-4D41-8027-C8852CD3E8C9}">
      <dgm:prSet/>
      <dgm:spPr/>
      <dgm:t>
        <a:bodyPr/>
        <a:lstStyle/>
        <a:p>
          <a:r>
            <a:rPr lang="en-GB"/>
            <a:t>First responders who are first point of contract for a victim lack training and experience.</a:t>
          </a:r>
          <a:endParaRPr lang="en-US"/>
        </a:p>
      </dgm:t>
    </dgm:pt>
    <dgm:pt modelId="{5A57AC39-673C-4ECC-AAE6-F7ECDAB0E8BE}" type="parTrans" cxnId="{32E614F1-1868-47E0-8E58-90FB50090F30}">
      <dgm:prSet/>
      <dgm:spPr/>
      <dgm:t>
        <a:bodyPr/>
        <a:lstStyle/>
        <a:p>
          <a:endParaRPr lang="en-US"/>
        </a:p>
      </dgm:t>
    </dgm:pt>
    <dgm:pt modelId="{BBD23EDA-6359-471F-8662-30872699CA5F}" type="sibTrans" cxnId="{32E614F1-1868-47E0-8E58-90FB50090F30}">
      <dgm:prSet/>
      <dgm:spPr/>
      <dgm:t>
        <a:bodyPr/>
        <a:lstStyle/>
        <a:p>
          <a:endParaRPr lang="en-US"/>
        </a:p>
      </dgm:t>
    </dgm:pt>
    <dgm:pt modelId="{A9F2522B-AE00-4E3A-A3CA-BA44D8108964}">
      <dgm:prSet/>
      <dgm:spPr/>
      <dgm:t>
        <a:bodyPr/>
        <a:lstStyle/>
        <a:p>
          <a:r>
            <a:rPr lang="en-GB"/>
            <a:t>Victims are not educated on what the National Referral Mechanism is.</a:t>
          </a:r>
          <a:endParaRPr lang="en-US"/>
        </a:p>
      </dgm:t>
    </dgm:pt>
    <dgm:pt modelId="{9C0E1F17-200F-4F85-9C76-ABBFE0FE9B8F}" type="parTrans" cxnId="{911CE077-9918-409B-AB91-FFD83A56BEEC}">
      <dgm:prSet/>
      <dgm:spPr/>
      <dgm:t>
        <a:bodyPr/>
        <a:lstStyle/>
        <a:p>
          <a:endParaRPr lang="en-US"/>
        </a:p>
      </dgm:t>
    </dgm:pt>
    <dgm:pt modelId="{04B33F09-FBC5-4AA7-9475-902C2208DC82}" type="sibTrans" cxnId="{911CE077-9918-409B-AB91-FFD83A56BEEC}">
      <dgm:prSet/>
      <dgm:spPr/>
      <dgm:t>
        <a:bodyPr/>
        <a:lstStyle/>
        <a:p>
          <a:endParaRPr lang="en-US"/>
        </a:p>
      </dgm:t>
    </dgm:pt>
    <dgm:pt modelId="{ABD9FBA7-6EBB-41FE-97A1-BB5101A978F4}">
      <dgm:prSet/>
      <dgm:spPr/>
      <dgm:t>
        <a:bodyPr/>
        <a:lstStyle/>
        <a:p>
          <a:r>
            <a:rPr lang="en-GB"/>
            <a:t>Errors on referral forms.</a:t>
          </a:r>
          <a:endParaRPr lang="en-US"/>
        </a:p>
      </dgm:t>
    </dgm:pt>
    <dgm:pt modelId="{46A748F2-F471-48F8-8429-5ECA32E4692F}" type="parTrans" cxnId="{92161A5F-811E-451E-A8CD-080249039278}">
      <dgm:prSet/>
      <dgm:spPr/>
      <dgm:t>
        <a:bodyPr/>
        <a:lstStyle/>
        <a:p>
          <a:endParaRPr lang="en-US"/>
        </a:p>
      </dgm:t>
    </dgm:pt>
    <dgm:pt modelId="{8F8692A8-951D-48EF-9078-F950DDE68F14}" type="sibTrans" cxnId="{92161A5F-811E-451E-A8CD-080249039278}">
      <dgm:prSet/>
      <dgm:spPr/>
      <dgm:t>
        <a:bodyPr/>
        <a:lstStyle/>
        <a:p>
          <a:endParaRPr lang="en-US"/>
        </a:p>
      </dgm:t>
    </dgm:pt>
    <dgm:pt modelId="{5E9CEA70-C5FA-4DA6-82FE-28F62CF30297}">
      <dgm:prSet/>
      <dgm:spPr/>
      <dgm:t>
        <a:bodyPr/>
        <a:lstStyle/>
        <a:p>
          <a:r>
            <a:rPr lang="en-GB"/>
            <a:t>Victims are not receiving long term support, are often lost after going through this process.</a:t>
          </a:r>
          <a:endParaRPr lang="en-US"/>
        </a:p>
      </dgm:t>
    </dgm:pt>
    <dgm:pt modelId="{946CDCB6-2BDC-4343-9005-E66307E0505C}" type="parTrans" cxnId="{C6CF0459-581C-4BAC-B5B2-1FFBB9DAF01B}">
      <dgm:prSet/>
      <dgm:spPr/>
      <dgm:t>
        <a:bodyPr/>
        <a:lstStyle/>
        <a:p>
          <a:endParaRPr lang="en-US"/>
        </a:p>
      </dgm:t>
    </dgm:pt>
    <dgm:pt modelId="{3695A4DC-9AEC-4443-8F41-3AB40AA08AD7}" type="sibTrans" cxnId="{C6CF0459-581C-4BAC-B5B2-1FFBB9DAF01B}">
      <dgm:prSet/>
      <dgm:spPr/>
      <dgm:t>
        <a:bodyPr/>
        <a:lstStyle/>
        <a:p>
          <a:endParaRPr lang="en-US"/>
        </a:p>
      </dgm:t>
    </dgm:pt>
    <dgm:pt modelId="{7DF04DF6-2A31-453A-9ABE-109CABD1EAD7}">
      <dgm:prSet/>
      <dgm:spPr/>
      <dgm:t>
        <a:bodyPr/>
        <a:lstStyle/>
        <a:p>
          <a:r>
            <a:rPr lang="en-GB"/>
            <a:t>Victims need guidance on where to receive support after going through the National Referral Mechanism.</a:t>
          </a:r>
          <a:endParaRPr lang="en-US"/>
        </a:p>
      </dgm:t>
    </dgm:pt>
    <dgm:pt modelId="{776464EA-5796-49F4-8F28-27F9E195AF6D}" type="parTrans" cxnId="{A6E96838-02FA-486E-BB1D-36410EA09F27}">
      <dgm:prSet/>
      <dgm:spPr/>
      <dgm:t>
        <a:bodyPr/>
        <a:lstStyle/>
        <a:p>
          <a:endParaRPr lang="en-US"/>
        </a:p>
      </dgm:t>
    </dgm:pt>
    <dgm:pt modelId="{21C77E9A-D750-4987-A3BF-AD6CDB29D66B}" type="sibTrans" cxnId="{A6E96838-02FA-486E-BB1D-36410EA09F27}">
      <dgm:prSet/>
      <dgm:spPr/>
      <dgm:t>
        <a:bodyPr/>
        <a:lstStyle/>
        <a:p>
          <a:endParaRPr lang="en-US"/>
        </a:p>
      </dgm:t>
    </dgm:pt>
    <dgm:pt modelId="{A9B75402-F312-4A47-809B-D0AE2F2CAF58}">
      <dgm:prSet/>
      <dgm:spPr/>
      <dgm:t>
        <a:bodyPr/>
        <a:lstStyle/>
        <a:p>
          <a:r>
            <a:rPr lang="en-GB"/>
            <a:t>Victims needs are not being met.</a:t>
          </a:r>
          <a:endParaRPr lang="en-US"/>
        </a:p>
      </dgm:t>
    </dgm:pt>
    <dgm:pt modelId="{8A20A168-1A33-485D-AB29-D8FEB4D67424}" type="parTrans" cxnId="{741C8702-0BA3-4096-9396-E06BDB30477C}">
      <dgm:prSet/>
      <dgm:spPr/>
      <dgm:t>
        <a:bodyPr/>
        <a:lstStyle/>
        <a:p>
          <a:endParaRPr lang="en-US"/>
        </a:p>
      </dgm:t>
    </dgm:pt>
    <dgm:pt modelId="{6E1BA4D4-1383-4BBB-AED2-C019AD4316D3}" type="sibTrans" cxnId="{741C8702-0BA3-4096-9396-E06BDB30477C}">
      <dgm:prSet/>
      <dgm:spPr/>
      <dgm:t>
        <a:bodyPr/>
        <a:lstStyle/>
        <a:p>
          <a:endParaRPr lang="en-US"/>
        </a:p>
      </dgm:t>
    </dgm:pt>
    <dgm:pt modelId="{BAFD2EB1-E6C2-4A5A-B65C-A180DE7F511B}" type="pres">
      <dgm:prSet presAssocID="{B85CEDD6-7118-4584-A720-8505DD195B22}" presName="Name0" presStyleCnt="0">
        <dgm:presLayoutVars>
          <dgm:dir/>
          <dgm:resizeHandles val="exact"/>
        </dgm:presLayoutVars>
      </dgm:prSet>
      <dgm:spPr/>
    </dgm:pt>
    <dgm:pt modelId="{1AF94F4F-B32C-4C36-A089-4778C0BF127B}" type="pres">
      <dgm:prSet presAssocID="{64A12FD2-B54A-4D41-8027-C8852CD3E8C9}" presName="node" presStyleLbl="node1" presStyleIdx="0" presStyleCnt="6">
        <dgm:presLayoutVars>
          <dgm:bulletEnabled val="1"/>
        </dgm:presLayoutVars>
      </dgm:prSet>
      <dgm:spPr/>
    </dgm:pt>
    <dgm:pt modelId="{3B70A527-0236-4306-999A-25D2B7A7C5FD}" type="pres">
      <dgm:prSet presAssocID="{BBD23EDA-6359-471F-8662-30872699CA5F}" presName="sibTrans" presStyleLbl="sibTrans1D1" presStyleIdx="0" presStyleCnt="5"/>
      <dgm:spPr/>
    </dgm:pt>
    <dgm:pt modelId="{03DFDA23-CBD0-478C-8139-7D0F23ECE6F4}" type="pres">
      <dgm:prSet presAssocID="{BBD23EDA-6359-471F-8662-30872699CA5F}" presName="connectorText" presStyleLbl="sibTrans1D1" presStyleIdx="0" presStyleCnt="5"/>
      <dgm:spPr/>
    </dgm:pt>
    <dgm:pt modelId="{B69212CD-EC62-4092-815B-101C74A5DB95}" type="pres">
      <dgm:prSet presAssocID="{A9F2522B-AE00-4E3A-A3CA-BA44D8108964}" presName="node" presStyleLbl="node1" presStyleIdx="1" presStyleCnt="6">
        <dgm:presLayoutVars>
          <dgm:bulletEnabled val="1"/>
        </dgm:presLayoutVars>
      </dgm:prSet>
      <dgm:spPr/>
    </dgm:pt>
    <dgm:pt modelId="{5732DD6F-699B-4571-B97E-59CB474DE268}" type="pres">
      <dgm:prSet presAssocID="{04B33F09-FBC5-4AA7-9475-902C2208DC82}" presName="sibTrans" presStyleLbl="sibTrans1D1" presStyleIdx="1" presStyleCnt="5"/>
      <dgm:spPr/>
    </dgm:pt>
    <dgm:pt modelId="{8C40932C-3AC4-4391-A0A8-C2D4782F7698}" type="pres">
      <dgm:prSet presAssocID="{04B33F09-FBC5-4AA7-9475-902C2208DC82}" presName="connectorText" presStyleLbl="sibTrans1D1" presStyleIdx="1" presStyleCnt="5"/>
      <dgm:spPr/>
    </dgm:pt>
    <dgm:pt modelId="{9B625BFC-27F7-4322-A408-FD4CBB0B6F22}" type="pres">
      <dgm:prSet presAssocID="{ABD9FBA7-6EBB-41FE-97A1-BB5101A978F4}" presName="node" presStyleLbl="node1" presStyleIdx="2" presStyleCnt="6">
        <dgm:presLayoutVars>
          <dgm:bulletEnabled val="1"/>
        </dgm:presLayoutVars>
      </dgm:prSet>
      <dgm:spPr/>
    </dgm:pt>
    <dgm:pt modelId="{434DFA7C-8A0B-4A83-9E8C-861DA528BDE2}" type="pres">
      <dgm:prSet presAssocID="{8F8692A8-951D-48EF-9078-F950DDE68F14}" presName="sibTrans" presStyleLbl="sibTrans1D1" presStyleIdx="2" presStyleCnt="5"/>
      <dgm:spPr/>
    </dgm:pt>
    <dgm:pt modelId="{A1BB25C7-C590-4626-9D53-B62905B642AE}" type="pres">
      <dgm:prSet presAssocID="{8F8692A8-951D-48EF-9078-F950DDE68F14}" presName="connectorText" presStyleLbl="sibTrans1D1" presStyleIdx="2" presStyleCnt="5"/>
      <dgm:spPr/>
    </dgm:pt>
    <dgm:pt modelId="{D6D65AB9-8384-401D-ABE1-A81BCB77651F}" type="pres">
      <dgm:prSet presAssocID="{5E9CEA70-C5FA-4DA6-82FE-28F62CF30297}" presName="node" presStyleLbl="node1" presStyleIdx="3" presStyleCnt="6">
        <dgm:presLayoutVars>
          <dgm:bulletEnabled val="1"/>
        </dgm:presLayoutVars>
      </dgm:prSet>
      <dgm:spPr/>
    </dgm:pt>
    <dgm:pt modelId="{4EA7251F-9BA6-445F-8B24-0EEB8317A5B6}" type="pres">
      <dgm:prSet presAssocID="{3695A4DC-9AEC-4443-8F41-3AB40AA08AD7}" presName="sibTrans" presStyleLbl="sibTrans1D1" presStyleIdx="3" presStyleCnt="5"/>
      <dgm:spPr/>
    </dgm:pt>
    <dgm:pt modelId="{C3CD7384-481E-45E3-AE4E-F502E54B3E46}" type="pres">
      <dgm:prSet presAssocID="{3695A4DC-9AEC-4443-8F41-3AB40AA08AD7}" presName="connectorText" presStyleLbl="sibTrans1D1" presStyleIdx="3" presStyleCnt="5"/>
      <dgm:spPr/>
    </dgm:pt>
    <dgm:pt modelId="{745BDEC9-B63F-47FB-BCA7-798EE012E7C8}" type="pres">
      <dgm:prSet presAssocID="{7DF04DF6-2A31-453A-9ABE-109CABD1EAD7}" presName="node" presStyleLbl="node1" presStyleIdx="4" presStyleCnt="6">
        <dgm:presLayoutVars>
          <dgm:bulletEnabled val="1"/>
        </dgm:presLayoutVars>
      </dgm:prSet>
      <dgm:spPr/>
    </dgm:pt>
    <dgm:pt modelId="{ED9C02D0-CBCB-4122-A68E-72B9F83E1D2A}" type="pres">
      <dgm:prSet presAssocID="{21C77E9A-D750-4987-A3BF-AD6CDB29D66B}" presName="sibTrans" presStyleLbl="sibTrans1D1" presStyleIdx="4" presStyleCnt="5"/>
      <dgm:spPr/>
    </dgm:pt>
    <dgm:pt modelId="{59C69B4C-A02D-4215-A437-46BF8FF2312D}" type="pres">
      <dgm:prSet presAssocID="{21C77E9A-D750-4987-A3BF-AD6CDB29D66B}" presName="connectorText" presStyleLbl="sibTrans1D1" presStyleIdx="4" presStyleCnt="5"/>
      <dgm:spPr/>
    </dgm:pt>
    <dgm:pt modelId="{C632B531-A9A9-4109-88A2-4558243472E2}" type="pres">
      <dgm:prSet presAssocID="{A9B75402-F312-4A47-809B-D0AE2F2CAF58}" presName="node" presStyleLbl="node1" presStyleIdx="5" presStyleCnt="6">
        <dgm:presLayoutVars>
          <dgm:bulletEnabled val="1"/>
        </dgm:presLayoutVars>
      </dgm:prSet>
      <dgm:spPr/>
    </dgm:pt>
  </dgm:ptLst>
  <dgm:cxnLst>
    <dgm:cxn modelId="{741C8702-0BA3-4096-9396-E06BDB30477C}" srcId="{B85CEDD6-7118-4584-A720-8505DD195B22}" destId="{A9B75402-F312-4A47-809B-D0AE2F2CAF58}" srcOrd="5" destOrd="0" parTransId="{8A20A168-1A33-485D-AB29-D8FEB4D67424}" sibTransId="{6E1BA4D4-1383-4BBB-AED2-C019AD4316D3}"/>
    <dgm:cxn modelId="{EF3B3D2F-B958-41AD-BD7D-B0F43168D447}" type="presOf" srcId="{04B33F09-FBC5-4AA7-9475-902C2208DC82}" destId="{8C40932C-3AC4-4391-A0A8-C2D4782F7698}" srcOrd="1" destOrd="0" presId="urn:microsoft.com/office/officeart/2016/7/layout/RepeatingBendingProcessNew"/>
    <dgm:cxn modelId="{A6E96838-02FA-486E-BB1D-36410EA09F27}" srcId="{B85CEDD6-7118-4584-A720-8505DD195B22}" destId="{7DF04DF6-2A31-453A-9ABE-109CABD1EAD7}" srcOrd="4" destOrd="0" parTransId="{776464EA-5796-49F4-8F28-27F9E195AF6D}" sibTransId="{21C77E9A-D750-4987-A3BF-AD6CDB29D66B}"/>
    <dgm:cxn modelId="{C2B5DB40-B52B-46E6-B33B-EB7377037735}" type="presOf" srcId="{BBD23EDA-6359-471F-8662-30872699CA5F}" destId="{03DFDA23-CBD0-478C-8139-7D0F23ECE6F4}" srcOrd="1" destOrd="0" presId="urn:microsoft.com/office/officeart/2016/7/layout/RepeatingBendingProcessNew"/>
    <dgm:cxn modelId="{92161A5F-811E-451E-A8CD-080249039278}" srcId="{B85CEDD6-7118-4584-A720-8505DD195B22}" destId="{ABD9FBA7-6EBB-41FE-97A1-BB5101A978F4}" srcOrd="2" destOrd="0" parTransId="{46A748F2-F471-48F8-8429-5ECA32E4692F}" sibTransId="{8F8692A8-951D-48EF-9078-F950DDE68F14}"/>
    <dgm:cxn modelId="{1AB12C64-2382-467F-A895-C30EA4EE40F8}" type="presOf" srcId="{A9B75402-F312-4A47-809B-D0AE2F2CAF58}" destId="{C632B531-A9A9-4109-88A2-4558243472E2}" srcOrd="0" destOrd="0" presId="urn:microsoft.com/office/officeart/2016/7/layout/RepeatingBendingProcessNew"/>
    <dgm:cxn modelId="{0960834E-21E9-4BFE-A7F5-159E82185E7F}" type="presOf" srcId="{21C77E9A-D750-4987-A3BF-AD6CDB29D66B}" destId="{ED9C02D0-CBCB-4122-A68E-72B9F83E1D2A}" srcOrd="0" destOrd="0" presId="urn:microsoft.com/office/officeart/2016/7/layout/RepeatingBendingProcessNew"/>
    <dgm:cxn modelId="{F1CB616F-A3B8-4CC9-BDA2-1E470D90101B}" type="presOf" srcId="{8F8692A8-951D-48EF-9078-F950DDE68F14}" destId="{434DFA7C-8A0B-4A83-9E8C-861DA528BDE2}" srcOrd="0" destOrd="0" presId="urn:microsoft.com/office/officeart/2016/7/layout/RepeatingBendingProcessNew"/>
    <dgm:cxn modelId="{16B72E54-5DAF-4734-A7E1-759C5CCBD025}" type="presOf" srcId="{3695A4DC-9AEC-4443-8F41-3AB40AA08AD7}" destId="{C3CD7384-481E-45E3-AE4E-F502E54B3E46}" srcOrd="1" destOrd="0" presId="urn:microsoft.com/office/officeart/2016/7/layout/RepeatingBendingProcessNew"/>
    <dgm:cxn modelId="{21FBC654-3377-42CE-909A-2F36C8C40996}" type="presOf" srcId="{3695A4DC-9AEC-4443-8F41-3AB40AA08AD7}" destId="{4EA7251F-9BA6-445F-8B24-0EEB8317A5B6}" srcOrd="0" destOrd="0" presId="urn:microsoft.com/office/officeart/2016/7/layout/RepeatingBendingProcessNew"/>
    <dgm:cxn modelId="{911CE077-9918-409B-AB91-FFD83A56BEEC}" srcId="{B85CEDD6-7118-4584-A720-8505DD195B22}" destId="{A9F2522B-AE00-4E3A-A3CA-BA44D8108964}" srcOrd="1" destOrd="0" parTransId="{9C0E1F17-200F-4F85-9C76-ABBFE0FE9B8F}" sibTransId="{04B33F09-FBC5-4AA7-9475-902C2208DC82}"/>
    <dgm:cxn modelId="{C6CF0459-581C-4BAC-B5B2-1FFBB9DAF01B}" srcId="{B85CEDD6-7118-4584-A720-8505DD195B22}" destId="{5E9CEA70-C5FA-4DA6-82FE-28F62CF30297}" srcOrd="3" destOrd="0" parTransId="{946CDCB6-2BDC-4343-9005-E66307E0505C}" sibTransId="{3695A4DC-9AEC-4443-8F41-3AB40AA08AD7}"/>
    <dgm:cxn modelId="{5806709B-3ED6-44DF-BC8D-1ADAAE3A891E}" type="presOf" srcId="{B85CEDD6-7118-4584-A720-8505DD195B22}" destId="{BAFD2EB1-E6C2-4A5A-B65C-A180DE7F511B}" srcOrd="0" destOrd="0" presId="urn:microsoft.com/office/officeart/2016/7/layout/RepeatingBendingProcessNew"/>
    <dgm:cxn modelId="{DEFA1E9E-4524-471F-836E-ACCB8D5EA262}" type="presOf" srcId="{ABD9FBA7-6EBB-41FE-97A1-BB5101A978F4}" destId="{9B625BFC-27F7-4322-A408-FD4CBB0B6F22}" srcOrd="0" destOrd="0" presId="urn:microsoft.com/office/officeart/2016/7/layout/RepeatingBendingProcessNew"/>
    <dgm:cxn modelId="{57BDE3A2-7160-4994-9364-36F8410349AD}" type="presOf" srcId="{BBD23EDA-6359-471F-8662-30872699CA5F}" destId="{3B70A527-0236-4306-999A-25D2B7A7C5FD}" srcOrd="0" destOrd="0" presId="urn:microsoft.com/office/officeart/2016/7/layout/RepeatingBendingProcessNew"/>
    <dgm:cxn modelId="{DC4985AD-CBC1-4840-A57D-4F05791AAA1D}" type="presOf" srcId="{5E9CEA70-C5FA-4DA6-82FE-28F62CF30297}" destId="{D6D65AB9-8384-401D-ABE1-A81BCB77651F}" srcOrd="0" destOrd="0" presId="urn:microsoft.com/office/officeart/2016/7/layout/RepeatingBendingProcessNew"/>
    <dgm:cxn modelId="{E6D149BC-DDCA-4C29-ADDB-4D2CA8730544}" type="presOf" srcId="{8F8692A8-951D-48EF-9078-F950DDE68F14}" destId="{A1BB25C7-C590-4626-9D53-B62905B642AE}" srcOrd="1" destOrd="0" presId="urn:microsoft.com/office/officeart/2016/7/layout/RepeatingBendingProcessNew"/>
    <dgm:cxn modelId="{65D0E3C7-DD6E-4EE5-B509-C83EC76C4BDB}" type="presOf" srcId="{A9F2522B-AE00-4E3A-A3CA-BA44D8108964}" destId="{B69212CD-EC62-4092-815B-101C74A5DB95}" srcOrd="0" destOrd="0" presId="urn:microsoft.com/office/officeart/2016/7/layout/RepeatingBendingProcessNew"/>
    <dgm:cxn modelId="{7FB512CB-F072-4E1D-AF7F-6FC68EEDEDB1}" type="presOf" srcId="{21C77E9A-D750-4987-A3BF-AD6CDB29D66B}" destId="{59C69B4C-A02D-4215-A437-46BF8FF2312D}" srcOrd="1" destOrd="0" presId="urn:microsoft.com/office/officeart/2016/7/layout/RepeatingBendingProcessNew"/>
    <dgm:cxn modelId="{0338A1D4-0DEA-4D5A-8955-01804351614B}" type="presOf" srcId="{64A12FD2-B54A-4D41-8027-C8852CD3E8C9}" destId="{1AF94F4F-B32C-4C36-A089-4778C0BF127B}" srcOrd="0" destOrd="0" presId="urn:microsoft.com/office/officeart/2016/7/layout/RepeatingBendingProcessNew"/>
    <dgm:cxn modelId="{32E614F1-1868-47E0-8E58-90FB50090F30}" srcId="{B85CEDD6-7118-4584-A720-8505DD195B22}" destId="{64A12FD2-B54A-4D41-8027-C8852CD3E8C9}" srcOrd="0" destOrd="0" parTransId="{5A57AC39-673C-4ECC-AAE6-F7ECDAB0E8BE}" sibTransId="{BBD23EDA-6359-471F-8662-30872699CA5F}"/>
    <dgm:cxn modelId="{B0415FF5-F4BC-4457-9EE4-19FBB327A006}" type="presOf" srcId="{04B33F09-FBC5-4AA7-9475-902C2208DC82}" destId="{5732DD6F-699B-4571-B97E-59CB474DE268}" srcOrd="0" destOrd="0" presId="urn:microsoft.com/office/officeart/2016/7/layout/RepeatingBendingProcessNew"/>
    <dgm:cxn modelId="{918103FD-DA6C-43AE-B073-D30CFCD4EB6A}" type="presOf" srcId="{7DF04DF6-2A31-453A-9ABE-109CABD1EAD7}" destId="{745BDEC9-B63F-47FB-BCA7-798EE012E7C8}" srcOrd="0" destOrd="0" presId="urn:microsoft.com/office/officeart/2016/7/layout/RepeatingBendingProcessNew"/>
    <dgm:cxn modelId="{34312C7C-6FF6-4CBB-BD2E-FB2328977F11}" type="presParOf" srcId="{BAFD2EB1-E6C2-4A5A-B65C-A180DE7F511B}" destId="{1AF94F4F-B32C-4C36-A089-4778C0BF127B}" srcOrd="0" destOrd="0" presId="urn:microsoft.com/office/officeart/2016/7/layout/RepeatingBendingProcessNew"/>
    <dgm:cxn modelId="{7A167A58-2D6B-454E-93D4-D1547F1F02D5}" type="presParOf" srcId="{BAFD2EB1-E6C2-4A5A-B65C-A180DE7F511B}" destId="{3B70A527-0236-4306-999A-25D2B7A7C5FD}" srcOrd="1" destOrd="0" presId="urn:microsoft.com/office/officeart/2016/7/layout/RepeatingBendingProcessNew"/>
    <dgm:cxn modelId="{F49D0A47-18D0-4C0B-881C-6BC887DCA48C}" type="presParOf" srcId="{3B70A527-0236-4306-999A-25D2B7A7C5FD}" destId="{03DFDA23-CBD0-478C-8139-7D0F23ECE6F4}" srcOrd="0" destOrd="0" presId="urn:microsoft.com/office/officeart/2016/7/layout/RepeatingBendingProcessNew"/>
    <dgm:cxn modelId="{CCE4DB94-E920-4488-BACB-967583B8DBC7}" type="presParOf" srcId="{BAFD2EB1-E6C2-4A5A-B65C-A180DE7F511B}" destId="{B69212CD-EC62-4092-815B-101C74A5DB95}" srcOrd="2" destOrd="0" presId="urn:microsoft.com/office/officeart/2016/7/layout/RepeatingBendingProcessNew"/>
    <dgm:cxn modelId="{CC9DE375-A4F6-41D7-9813-6647C8BA6852}" type="presParOf" srcId="{BAFD2EB1-E6C2-4A5A-B65C-A180DE7F511B}" destId="{5732DD6F-699B-4571-B97E-59CB474DE268}" srcOrd="3" destOrd="0" presId="urn:microsoft.com/office/officeart/2016/7/layout/RepeatingBendingProcessNew"/>
    <dgm:cxn modelId="{C8739483-290C-4DD8-AB4F-B0D407BE6FD7}" type="presParOf" srcId="{5732DD6F-699B-4571-B97E-59CB474DE268}" destId="{8C40932C-3AC4-4391-A0A8-C2D4782F7698}" srcOrd="0" destOrd="0" presId="urn:microsoft.com/office/officeart/2016/7/layout/RepeatingBendingProcessNew"/>
    <dgm:cxn modelId="{F78359D5-6C1B-40C7-A76E-0F9BC17DB11F}" type="presParOf" srcId="{BAFD2EB1-E6C2-4A5A-B65C-A180DE7F511B}" destId="{9B625BFC-27F7-4322-A408-FD4CBB0B6F22}" srcOrd="4" destOrd="0" presId="urn:microsoft.com/office/officeart/2016/7/layout/RepeatingBendingProcessNew"/>
    <dgm:cxn modelId="{C854A941-4A2C-483C-BC57-688FF5674732}" type="presParOf" srcId="{BAFD2EB1-E6C2-4A5A-B65C-A180DE7F511B}" destId="{434DFA7C-8A0B-4A83-9E8C-861DA528BDE2}" srcOrd="5" destOrd="0" presId="urn:microsoft.com/office/officeart/2016/7/layout/RepeatingBendingProcessNew"/>
    <dgm:cxn modelId="{FAC9E5B3-056A-485A-B282-41AB2B646297}" type="presParOf" srcId="{434DFA7C-8A0B-4A83-9E8C-861DA528BDE2}" destId="{A1BB25C7-C590-4626-9D53-B62905B642AE}" srcOrd="0" destOrd="0" presId="urn:microsoft.com/office/officeart/2016/7/layout/RepeatingBendingProcessNew"/>
    <dgm:cxn modelId="{FC9E8FF6-E639-490D-A500-A90FB2BF9B8A}" type="presParOf" srcId="{BAFD2EB1-E6C2-4A5A-B65C-A180DE7F511B}" destId="{D6D65AB9-8384-401D-ABE1-A81BCB77651F}" srcOrd="6" destOrd="0" presId="urn:microsoft.com/office/officeart/2016/7/layout/RepeatingBendingProcessNew"/>
    <dgm:cxn modelId="{97701A3D-5C7E-4FC4-8523-9EA2FAA0A0FD}" type="presParOf" srcId="{BAFD2EB1-E6C2-4A5A-B65C-A180DE7F511B}" destId="{4EA7251F-9BA6-445F-8B24-0EEB8317A5B6}" srcOrd="7" destOrd="0" presId="urn:microsoft.com/office/officeart/2016/7/layout/RepeatingBendingProcessNew"/>
    <dgm:cxn modelId="{F54EEB55-A654-4E28-84AA-6E6BB7F9A979}" type="presParOf" srcId="{4EA7251F-9BA6-445F-8B24-0EEB8317A5B6}" destId="{C3CD7384-481E-45E3-AE4E-F502E54B3E46}" srcOrd="0" destOrd="0" presId="urn:microsoft.com/office/officeart/2016/7/layout/RepeatingBendingProcessNew"/>
    <dgm:cxn modelId="{AC686729-FE57-430E-81B6-00B7509F0520}" type="presParOf" srcId="{BAFD2EB1-E6C2-4A5A-B65C-A180DE7F511B}" destId="{745BDEC9-B63F-47FB-BCA7-798EE012E7C8}" srcOrd="8" destOrd="0" presId="urn:microsoft.com/office/officeart/2016/7/layout/RepeatingBendingProcessNew"/>
    <dgm:cxn modelId="{F1488122-4E20-4D04-B275-20D1DA3EB07E}" type="presParOf" srcId="{BAFD2EB1-E6C2-4A5A-B65C-A180DE7F511B}" destId="{ED9C02D0-CBCB-4122-A68E-72B9F83E1D2A}" srcOrd="9" destOrd="0" presId="urn:microsoft.com/office/officeart/2016/7/layout/RepeatingBendingProcessNew"/>
    <dgm:cxn modelId="{743B027D-9184-4235-AC87-E1E5D1D89631}" type="presParOf" srcId="{ED9C02D0-CBCB-4122-A68E-72B9F83E1D2A}" destId="{59C69B4C-A02D-4215-A437-46BF8FF2312D}" srcOrd="0" destOrd="0" presId="urn:microsoft.com/office/officeart/2016/7/layout/RepeatingBendingProcessNew"/>
    <dgm:cxn modelId="{D460EA5F-95AB-4781-86C6-D7D6A60A7627}" type="presParOf" srcId="{BAFD2EB1-E6C2-4A5A-B65C-A180DE7F511B}" destId="{C632B531-A9A9-4109-88A2-4558243472E2}"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9CE2EA1-4D88-425E-AFC1-F0368B5478D2}"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US"/>
        </a:p>
      </dgm:t>
    </dgm:pt>
    <dgm:pt modelId="{72724B8C-AAAF-4077-A78C-0A5DDEE9F57A}">
      <dgm:prSet/>
      <dgm:spPr/>
      <dgm:t>
        <a:bodyPr/>
        <a:lstStyle/>
        <a:p>
          <a:r>
            <a:rPr lang="en-GB" dirty="0"/>
            <a:t>19% of potential victims within slavery who had come into contact with UK authorities between June and September 2019 were not referred for support.</a:t>
          </a:r>
          <a:endParaRPr lang="en-US" dirty="0"/>
        </a:p>
      </dgm:t>
    </dgm:pt>
    <dgm:pt modelId="{356C5768-06E1-4EF6-B0B6-2A0C9273A91C}" type="parTrans" cxnId="{5F41ABBD-9BC2-47A4-890A-C58F7E775DCB}">
      <dgm:prSet/>
      <dgm:spPr/>
      <dgm:t>
        <a:bodyPr/>
        <a:lstStyle/>
        <a:p>
          <a:endParaRPr lang="en-US"/>
        </a:p>
      </dgm:t>
    </dgm:pt>
    <dgm:pt modelId="{E62E1B8E-E53C-4F9F-B002-68C5421C4554}" type="sibTrans" cxnId="{5F41ABBD-9BC2-47A4-890A-C58F7E775DCB}">
      <dgm:prSet/>
      <dgm:spPr/>
      <dgm:t>
        <a:bodyPr/>
        <a:lstStyle/>
        <a:p>
          <a:endParaRPr lang="en-US"/>
        </a:p>
      </dgm:t>
    </dgm:pt>
    <dgm:pt modelId="{416D292D-3672-4A9A-AB13-1D1ACCB35DFB}">
      <dgm:prSet/>
      <dgm:spPr/>
      <dgm:t>
        <a:bodyPr/>
        <a:lstStyle/>
        <a:p>
          <a:r>
            <a:rPr lang="en-GB"/>
            <a:t>This is a huge barrier for victims as the first responders are lacking training and funding, so it then affects the support that victims are receiving.</a:t>
          </a:r>
          <a:endParaRPr lang="en-US"/>
        </a:p>
      </dgm:t>
    </dgm:pt>
    <dgm:pt modelId="{7A466709-2293-44DC-9406-395842185104}" type="parTrans" cxnId="{549C0C37-316A-4ADA-8335-F863376CF257}">
      <dgm:prSet/>
      <dgm:spPr/>
      <dgm:t>
        <a:bodyPr/>
        <a:lstStyle/>
        <a:p>
          <a:endParaRPr lang="en-US"/>
        </a:p>
      </dgm:t>
    </dgm:pt>
    <dgm:pt modelId="{57BCDA52-2DDA-4184-935E-39A41ED3EA9A}" type="sibTrans" cxnId="{549C0C37-316A-4ADA-8335-F863376CF257}">
      <dgm:prSet/>
      <dgm:spPr/>
      <dgm:t>
        <a:bodyPr/>
        <a:lstStyle/>
        <a:p>
          <a:endParaRPr lang="en-US"/>
        </a:p>
      </dgm:t>
    </dgm:pt>
    <dgm:pt modelId="{70A04725-929F-4AD5-A89C-B9A0893D6352}">
      <dgm:prSet/>
      <dgm:spPr/>
      <dgm:t>
        <a:bodyPr/>
        <a:lstStyle/>
        <a:p>
          <a:r>
            <a:rPr lang="en-GB"/>
            <a:t>No ‘place of safety or support’ which includes medical and legal advice for victims. </a:t>
          </a:r>
          <a:endParaRPr lang="en-US"/>
        </a:p>
      </dgm:t>
    </dgm:pt>
    <dgm:pt modelId="{B694A131-FC56-4218-A85E-D4F9F6292773}" type="parTrans" cxnId="{0429B244-C62E-4EBA-82AE-17561D0C9BAC}">
      <dgm:prSet/>
      <dgm:spPr/>
      <dgm:t>
        <a:bodyPr/>
        <a:lstStyle/>
        <a:p>
          <a:endParaRPr lang="en-US"/>
        </a:p>
      </dgm:t>
    </dgm:pt>
    <dgm:pt modelId="{DE3CACA0-0F36-495B-9019-89B970B5E2F6}" type="sibTrans" cxnId="{0429B244-C62E-4EBA-82AE-17561D0C9BAC}">
      <dgm:prSet/>
      <dgm:spPr/>
      <dgm:t>
        <a:bodyPr/>
        <a:lstStyle/>
        <a:p>
          <a:endParaRPr lang="en-US"/>
        </a:p>
      </dgm:t>
    </dgm:pt>
    <dgm:pt modelId="{D5151D98-FC60-4BC6-AB4D-B6C13631E3EA}">
      <dgm:prSet/>
      <dgm:spPr/>
      <dgm:t>
        <a:bodyPr/>
        <a:lstStyle/>
        <a:p>
          <a:r>
            <a:rPr lang="en-GB"/>
            <a:t>Language barriers as well as individuals not feeling comfortable going forward as they fear later outcomes and no support.</a:t>
          </a:r>
          <a:endParaRPr lang="en-US"/>
        </a:p>
      </dgm:t>
    </dgm:pt>
    <dgm:pt modelId="{71F6E448-2E91-44BF-8DAB-37F4C8A8507F}" type="parTrans" cxnId="{BF2B8656-5615-4087-A9EA-CBADFC575F1F}">
      <dgm:prSet/>
      <dgm:spPr/>
      <dgm:t>
        <a:bodyPr/>
        <a:lstStyle/>
        <a:p>
          <a:endParaRPr lang="en-US"/>
        </a:p>
      </dgm:t>
    </dgm:pt>
    <dgm:pt modelId="{87CF6A37-08F0-4005-932E-3BB3E2B840A4}" type="sibTrans" cxnId="{BF2B8656-5615-4087-A9EA-CBADFC575F1F}">
      <dgm:prSet/>
      <dgm:spPr/>
      <dgm:t>
        <a:bodyPr/>
        <a:lstStyle/>
        <a:p>
          <a:endParaRPr lang="en-US"/>
        </a:p>
      </dgm:t>
    </dgm:pt>
    <dgm:pt modelId="{1400DC4B-AEC3-478B-991C-53FDE9178CD4}">
      <dgm:prSet/>
      <dgm:spPr/>
      <dgm:t>
        <a:bodyPr/>
        <a:lstStyle/>
        <a:p>
          <a:r>
            <a:rPr lang="en-GB"/>
            <a:t>(Schwarz and Williams-Woods, 2022)</a:t>
          </a:r>
          <a:endParaRPr lang="en-US"/>
        </a:p>
      </dgm:t>
    </dgm:pt>
    <dgm:pt modelId="{23A80E0E-F9E3-43DA-897B-6C1574A48D67}" type="parTrans" cxnId="{CBFA8E49-666E-4B31-9992-63606E278F6A}">
      <dgm:prSet/>
      <dgm:spPr/>
      <dgm:t>
        <a:bodyPr/>
        <a:lstStyle/>
        <a:p>
          <a:endParaRPr lang="en-US"/>
        </a:p>
      </dgm:t>
    </dgm:pt>
    <dgm:pt modelId="{DA6DC456-CDA3-4107-9A52-15F57E55CBFF}" type="sibTrans" cxnId="{CBFA8E49-666E-4B31-9992-63606E278F6A}">
      <dgm:prSet/>
      <dgm:spPr/>
      <dgm:t>
        <a:bodyPr/>
        <a:lstStyle/>
        <a:p>
          <a:endParaRPr lang="en-US"/>
        </a:p>
      </dgm:t>
    </dgm:pt>
    <dgm:pt modelId="{FE1D0A68-6A38-4182-A153-A70899911C4C}" type="pres">
      <dgm:prSet presAssocID="{29CE2EA1-4D88-425E-AFC1-F0368B5478D2}" presName="cycle" presStyleCnt="0">
        <dgm:presLayoutVars>
          <dgm:dir/>
          <dgm:resizeHandles val="exact"/>
        </dgm:presLayoutVars>
      </dgm:prSet>
      <dgm:spPr/>
    </dgm:pt>
    <dgm:pt modelId="{CBBD36AF-4CD0-4EE3-B4D8-88BE4306B753}" type="pres">
      <dgm:prSet presAssocID="{72724B8C-AAAF-4077-A78C-0A5DDEE9F57A}" presName="node" presStyleLbl="node1" presStyleIdx="0" presStyleCnt="5">
        <dgm:presLayoutVars>
          <dgm:bulletEnabled val="1"/>
        </dgm:presLayoutVars>
      </dgm:prSet>
      <dgm:spPr/>
    </dgm:pt>
    <dgm:pt modelId="{364E7D7D-4174-4BE4-A9B3-3C65B48EEE26}" type="pres">
      <dgm:prSet presAssocID="{E62E1B8E-E53C-4F9F-B002-68C5421C4554}" presName="sibTrans" presStyleLbl="sibTrans2D1" presStyleIdx="0" presStyleCnt="5"/>
      <dgm:spPr/>
    </dgm:pt>
    <dgm:pt modelId="{4EBCC622-24D6-4944-918B-A9703B2BEA7A}" type="pres">
      <dgm:prSet presAssocID="{E62E1B8E-E53C-4F9F-B002-68C5421C4554}" presName="connectorText" presStyleLbl="sibTrans2D1" presStyleIdx="0" presStyleCnt="5"/>
      <dgm:spPr/>
    </dgm:pt>
    <dgm:pt modelId="{ADAA1B0D-CB6C-4F1A-81BD-E91CBAC94850}" type="pres">
      <dgm:prSet presAssocID="{416D292D-3672-4A9A-AB13-1D1ACCB35DFB}" presName="node" presStyleLbl="node1" presStyleIdx="1" presStyleCnt="5">
        <dgm:presLayoutVars>
          <dgm:bulletEnabled val="1"/>
        </dgm:presLayoutVars>
      </dgm:prSet>
      <dgm:spPr/>
    </dgm:pt>
    <dgm:pt modelId="{81056094-0E70-4DD6-8502-836EAC20F95E}" type="pres">
      <dgm:prSet presAssocID="{57BCDA52-2DDA-4184-935E-39A41ED3EA9A}" presName="sibTrans" presStyleLbl="sibTrans2D1" presStyleIdx="1" presStyleCnt="5"/>
      <dgm:spPr/>
    </dgm:pt>
    <dgm:pt modelId="{47CFD1B7-FC0C-4E13-9438-43D0BC714A02}" type="pres">
      <dgm:prSet presAssocID="{57BCDA52-2DDA-4184-935E-39A41ED3EA9A}" presName="connectorText" presStyleLbl="sibTrans2D1" presStyleIdx="1" presStyleCnt="5"/>
      <dgm:spPr/>
    </dgm:pt>
    <dgm:pt modelId="{B576555B-42D2-48ED-ACFB-36BE84C6C70A}" type="pres">
      <dgm:prSet presAssocID="{70A04725-929F-4AD5-A89C-B9A0893D6352}" presName="node" presStyleLbl="node1" presStyleIdx="2" presStyleCnt="5">
        <dgm:presLayoutVars>
          <dgm:bulletEnabled val="1"/>
        </dgm:presLayoutVars>
      </dgm:prSet>
      <dgm:spPr/>
    </dgm:pt>
    <dgm:pt modelId="{4BEA8DD3-F606-4273-8707-58BDF5CF5782}" type="pres">
      <dgm:prSet presAssocID="{DE3CACA0-0F36-495B-9019-89B970B5E2F6}" presName="sibTrans" presStyleLbl="sibTrans2D1" presStyleIdx="2" presStyleCnt="5"/>
      <dgm:spPr/>
    </dgm:pt>
    <dgm:pt modelId="{5BB8B569-DAAF-486E-B8DB-D063C544A5D0}" type="pres">
      <dgm:prSet presAssocID="{DE3CACA0-0F36-495B-9019-89B970B5E2F6}" presName="connectorText" presStyleLbl="sibTrans2D1" presStyleIdx="2" presStyleCnt="5"/>
      <dgm:spPr/>
    </dgm:pt>
    <dgm:pt modelId="{51355D55-CEF8-470B-A40E-FA2D15122B6F}" type="pres">
      <dgm:prSet presAssocID="{D5151D98-FC60-4BC6-AB4D-B6C13631E3EA}" presName="node" presStyleLbl="node1" presStyleIdx="3" presStyleCnt="5">
        <dgm:presLayoutVars>
          <dgm:bulletEnabled val="1"/>
        </dgm:presLayoutVars>
      </dgm:prSet>
      <dgm:spPr/>
    </dgm:pt>
    <dgm:pt modelId="{B76E07CA-9484-4950-B940-6562C85D596B}" type="pres">
      <dgm:prSet presAssocID="{87CF6A37-08F0-4005-932E-3BB3E2B840A4}" presName="sibTrans" presStyleLbl="sibTrans2D1" presStyleIdx="3" presStyleCnt="5"/>
      <dgm:spPr/>
    </dgm:pt>
    <dgm:pt modelId="{592CF3C3-6E3D-44B1-BAD1-7041B83CF4A4}" type="pres">
      <dgm:prSet presAssocID="{87CF6A37-08F0-4005-932E-3BB3E2B840A4}" presName="connectorText" presStyleLbl="sibTrans2D1" presStyleIdx="3" presStyleCnt="5"/>
      <dgm:spPr/>
    </dgm:pt>
    <dgm:pt modelId="{C79C7685-DDC5-49A1-AAEE-CFADDA6FB0D5}" type="pres">
      <dgm:prSet presAssocID="{1400DC4B-AEC3-478B-991C-53FDE9178CD4}" presName="node" presStyleLbl="node1" presStyleIdx="4" presStyleCnt="5">
        <dgm:presLayoutVars>
          <dgm:bulletEnabled val="1"/>
        </dgm:presLayoutVars>
      </dgm:prSet>
      <dgm:spPr/>
    </dgm:pt>
    <dgm:pt modelId="{4FDA0C54-B55F-43C0-BCAB-729E11BE57D8}" type="pres">
      <dgm:prSet presAssocID="{DA6DC456-CDA3-4107-9A52-15F57E55CBFF}" presName="sibTrans" presStyleLbl="sibTrans2D1" presStyleIdx="4" presStyleCnt="5"/>
      <dgm:spPr/>
    </dgm:pt>
    <dgm:pt modelId="{3A1C17A8-7DC0-4A1F-99DC-197C3EA37C66}" type="pres">
      <dgm:prSet presAssocID="{DA6DC456-CDA3-4107-9A52-15F57E55CBFF}" presName="connectorText" presStyleLbl="sibTrans2D1" presStyleIdx="4" presStyleCnt="5"/>
      <dgm:spPr/>
    </dgm:pt>
  </dgm:ptLst>
  <dgm:cxnLst>
    <dgm:cxn modelId="{37696507-9144-4979-8E37-25446C77037B}" type="presOf" srcId="{1400DC4B-AEC3-478B-991C-53FDE9178CD4}" destId="{C79C7685-DDC5-49A1-AAEE-CFADDA6FB0D5}" srcOrd="0" destOrd="0" presId="urn:microsoft.com/office/officeart/2005/8/layout/cycle2"/>
    <dgm:cxn modelId="{FBCDD410-959F-40F2-ACA9-47DAB97080A3}" type="presOf" srcId="{416D292D-3672-4A9A-AB13-1D1ACCB35DFB}" destId="{ADAA1B0D-CB6C-4F1A-81BD-E91CBAC94850}" srcOrd="0" destOrd="0" presId="urn:microsoft.com/office/officeart/2005/8/layout/cycle2"/>
    <dgm:cxn modelId="{12F3BD2B-6BD1-48FA-9003-0941EFEEC54E}" type="presOf" srcId="{57BCDA52-2DDA-4184-935E-39A41ED3EA9A}" destId="{47CFD1B7-FC0C-4E13-9438-43D0BC714A02}" srcOrd="1" destOrd="0" presId="urn:microsoft.com/office/officeart/2005/8/layout/cycle2"/>
    <dgm:cxn modelId="{549C0C37-316A-4ADA-8335-F863376CF257}" srcId="{29CE2EA1-4D88-425E-AFC1-F0368B5478D2}" destId="{416D292D-3672-4A9A-AB13-1D1ACCB35DFB}" srcOrd="1" destOrd="0" parTransId="{7A466709-2293-44DC-9406-395842185104}" sibTransId="{57BCDA52-2DDA-4184-935E-39A41ED3EA9A}"/>
    <dgm:cxn modelId="{49AF0738-1B7C-4441-99D0-5F0FA8FBB1C4}" type="presOf" srcId="{DA6DC456-CDA3-4107-9A52-15F57E55CBFF}" destId="{4FDA0C54-B55F-43C0-BCAB-729E11BE57D8}" srcOrd="0" destOrd="0" presId="urn:microsoft.com/office/officeart/2005/8/layout/cycle2"/>
    <dgm:cxn modelId="{0429B244-C62E-4EBA-82AE-17561D0C9BAC}" srcId="{29CE2EA1-4D88-425E-AFC1-F0368B5478D2}" destId="{70A04725-929F-4AD5-A89C-B9A0893D6352}" srcOrd="2" destOrd="0" parTransId="{B694A131-FC56-4218-A85E-D4F9F6292773}" sibTransId="{DE3CACA0-0F36-495B-9019-89B970B5E2F6}"/>
    <dgm:cxn modelId="{CBFA8E49-666E-4B31-9992-63606E278F6A}" srcId="{29CE2EA1-4D88-425E-AFC1-F0368B5478D2}" destId="{1400DC4B-AEC3-478B-991C-53FDE9178CD4}" srcOrd="4" destOrd="0" parTransId="{23A80E0E-F9E3-43DA-897B-6C1574A48D67}" sibTransId="{DA6DC456-CDA3-4107-9A52-15F57E55CBFF}"/>
    <dgm:cxn modelId="{B6E75D6F-4D0F-4E47-8724-0A0DB9C19342}" type="presOf" srcId="{E62E1B8E-E53C-4F9F-B002-68C5421C4554}" destId="{4EBCC622-24D6-4944-918B-A9703B2BEA7A}" srcOrd="1" destOrd="0" presId="urn:microsoft.com/office/officeart/2005/8/layout/cycle2"/>
    <dgm:cxn modelId="{BF2B8656-5615-4087-A9EA-CBADFC575F1F}" srcId="{29CE2EA1-4D88-425E-AFC1-F0368B5478D2}" destId="{D5151D98-FC60-4BC6-AB4D-B6C13631E3EA}" srcOrd="3" destOrd="0" parTransId="{71F6E448-2E91-44BF-8DAB-37F4C8A8507F}" sibTransId="{87CF6A37-08F0-4005-932E-3BB3E2B840A4}"/>
    <dgm:cxn modelId="{8798F683-1307-4513-B3A5-AB1C060FD070}" type="presOf" srcId="{72724B8C-AAAF-4077-A78C-0A5DDEE9F57A}" destId="{CBBD36AF-4CD0-4EE3-B4D8-88BE4306B753}" srcOrd="0" destOrd="0" presId="urn:microsoft.com/office/officeart/2005/8/layout/cycle2"/>
    <dgm:cxn modelId="{3795FC98-DAF6-428A-823A-BC3633E6B043}" type="presOf" srcId="{57BCDA52-2DDA-4184-935E-39A41ED3EA9A}" destId="{81056094-0E70-4DD6-8502-836EAC20F95E}" srcOrd="0" destOrd="0" presId="urn:microsoft.com/office/officeart/2005/8/layout/cycle2"/>
    <dgm:cxn modelId="{59A6729A-CCA2-4E6C-8522-3893A338E4C1}" type="presOf" srcId="{DA6DC456-CDA3-4107-9A52-15F57E55CBFF}" destId="{3A1C17A8-7DC0-4A1F-99DC-197C3EA37C66}" srcOrd="1" destOrd="0" presId="urn:microsoft.com/office/officeart/2005/8/layout/cycle2"/>
    <dgm:cxn modelId="{3E1EDC9D-D885-41C0-973F-4750A55838F6}" type="presOf" srcId="{87CF6A37-08F0-4005-932E-3BB3E2B840A4}" destId="{592CF3C3-6E3D-44B1-BAD1-7041B83CF4A4}" srcOrd="1" destOrd="0" presId="urn:microsoft.com/office/officeart/2005/8/layout/cycle2"/>
    <dgm:cxn modelId="{C0F007B2-9A0D-4657-9590-EFD52EE66DD2}" type="presOf" srcId="{E62E1B8E-E53C-4F9F-B002-68C5421C4554}" destId="{364E7D7D-4174-4BE4-A9B3-3C65B48EEE26}" srcOrd="0" destOrd="0" presId="urn:microsoft.com/office/officeart/2005/8/layout/cycle2"/>
    <dgm:cxn modelId="{5F41ABBD-9BC2-47A4-890A-C58F7E775DCB}" srcId="{29CE2EA1-4D88-425E-AFC1-F0368B5478D2}" destId="{72724B8C-AAAF-4077-A78C-0A5DDEE9F57A}" srcOrd="0" destOrd="0" parTransId="{356C5768-06E1-4EF6-B0B6-2A0C9273A91C}" sibTransId="{E62E1B8E-E53C-4F9F-B002-68C5421C4554}"/>
    <dgm:cxn modelId="{A4A8D4C1-E0DC-465C-9232-0B00CA9C5BA7}" type="presOf" srcId="{DE3CACA0-0F36-495B-9019-89B970B5E2F6}" destId="{5BB8B569-DAAF-486E-B8DB-D063C544A5D0}" srcOrd="1" destOrd="0" presId="urn:microsoft.com/office/officeart/2005/8/layout/cycle2"/>
    <dgm:cxn modelId="{25822EC4-ACD9-4BE2-80E1-A59CE4B4A190}" type="presOf" srcId="{29CE2EA1-4D88-425E-AFC1-F0368B5478D2}" destId="{FE1D0A68-6A38-4182-A153-A70899911C4C}" srcOrd="0" destOrd="0" presId="urn:microsoft.com/office/officeart/2005/8/layout/cycle2"/>
    <dgm:cxn modelId="{2FE505C5-E719-479D-87AD-A538C997FDDA}" type="presOf" srcId="{DE3CACA0-0F36-495B-9019-89B970B5E2F6}" destId="{4BEA8DD3-F606-4273-8707-58BDF5CF5782}" srcOrd="0" destOrd="0" presId="urn:microsoft.com/office/officeart/2005/8/layout/cycle2"/>
    <dgm:cxn modelId="{707659D1-6C11-4AE1-9E46-029859F7164F}" type="presOf" srcId="{D5151D98-FC60-4BC6-AB4D-B6C13631E3EA}" destId="{51355D55-CEF8-470B-A40E-FA2D15122B6F}" srcOrd="0" destOrd="0" presId="urn:microsoft.com/office/officeart/2005/8/layout/cycle2"/>
    <dgm:cxn modelId="{BD03F0EB-1336-40F4-A749-8BC6095B9C09}" type="presOf" srcId="{87CF6A37-08F0-4005-932E-3BB3E2B840A4}" destId="{B76E07CA-9484-4950-B940-6562C85D596B}" srcOrd="0" destOrd="0" presId="urn:microsoft.com/office/officeart/2005/8/layout/cycle2"/>
    <dgm:cxn modelId="{F82F39F5-C0BC-44A1-913E-C5284A110469}" type="presOf" srcId="{70A04725-929F-4AD5-A89C-B9A0893D6352}" destId="{B576555B-42D2-48ED-ACFB-36BE84C6C70A}" srcOrd="0" destOrd="0" presId="urn:microsoft.com/office/officeart/2005/8/layout/cycle2"/>
    <dgm:cxn modelId="{1653D080-E6BF-4E75-ABF0-B820311A9ED5}" type="presParOf" srcId="{FE1D0A68-6A38-4182-A153-A70899911C4C}" destId="{CBBD36AF-4CD0-4EE3-B4D8-88BE4306B753}" srcOrd="0" destOrd="0" presId="urn:microsoft.com/office/officeart/2005/8/layout/cycle2"/>
    <dgm:cxn modelId="{DEDE16BD-757B-4EB2-B148-EA781890F676}" type="presParOf" srcId="{FE1D0A68-6A38-4182-A153-A70899911C4C}" destId="{364E7D7D-4174-4BE4-A9B3-3C65B48EEE26}" srcOrd="1" destOrd="0" presId="urn:microsoft.com/office/officeart/2005/8/layout/cycle2"/>
    <dgm:cxn modelId="{01F4A4CA-924E-4E9A-A39A-4EEC4AC2E917}" type="presParOf" srcId="{364E7D7D-4174-4BE4-A9B3-3C65B48EEE26}" destId="{4EBCC622-24D6-4944-918B-A9703B2BEA7A}" srcOrd="0" destOrd="0" presId="urn:microsoft.com/office/officeart/2005/8/layout/cycle2"/>
    <dgm:cxn modelId="{88AF1E40-302D-4BC8-9805-2E6CDAB333EC}" type="presParOf" srcId="{FE1D0A68-6A38-4182-A153-A70899911C4C}" destId="{ADAA1B0D-CB6C-4F1A-81BD-E91CBAC94850}" srcOrd="2" destOrd="0" presId="urn:microsoft.com/office/officeart/2005/8/layout/cycle2"/>
    <dgm:cxn modelId="{2C6E5E02-6DFA-4B34-B090-AB3E3D74D17D}" type="presParOf" srcId="{FE1D0A68-6A38-4182-A153-A70899911C4C}" destId="{81056094-0E70-4DD6-8502-836EAC20F95E}" srcOrd="3" destOrd="0" presId="urn:microsoft.com/office/officeart/2005/8/layout/cycle2"/>
    <dgm:cxn modelId="{3BD30F3E-0752-4D5F-81D8-9E880FE5201E}" type="presParOf" srcId="{81056094-0E70-4DD6-8502-836EAC20F95E}" destId="{47CFD1B7-FC0C-4E13-9438-43D0BC714A02}" srcOrd="0" destOrd="0" presId="urn:microsoft.com/office/officeart/2005/8/layout/cycle2"/>
    <dgm:cxn modelId="{AE96601D-EB31-425E-B821-45455A4149A6}" type="presParOf" srcId="{FE1D0A68-6A38-4182-A153-A70899911C4C}" destId="{B576555B-42D2-48ED-ACFB-36BE84C6C70A}" srcOrd="4" destOrd="0" presId="urn:microsoft.com/office/officeart/2005/8/layout/cycle2"/>
    <dgm:cxn modelId="{5EC3EAF1-33EA-413D-BBAA-6EBF33A23DB2}" type="presParOf" srcId="{FE1D0A68-6A38-4182-A153-A70899911C4C}" destId="{4BEA8DD3-F606-4273-8707-58BDF5CF5782}" srcOrd="5" destOrd="0" presId="urn:microsoft.com/office/officeart/2005/8/layout/cycle2"/>
    <dgm:cxn modelId="{F8D1CDE6-99D3-4603-AF79-5C055461E987}" type="presParOf" srcId="{4BEA8DD3-F606-4273-8707-58BDF5CF5782}" destId="{5BB8B569-DAAF-486E-B8DB-D063C544A5D0}" srcOrd="0" destOrd="0" presId="urn:microsoft.com/office/officeart/2005/8/layout/cycle2"/>
    <dgm:cxn modelId="{A9A07C72-E0B3-46E0-AEDB-ABBCFB89EB12}" type="presParOf" srcId="{FE1D0A68-6A38-4182-A153-A70899911C4C}" destId="{51355D55-CEF8-470B-A40E-FA2D15122B6F}" srcOrd="6" destOrd="0" presId="urn:microsoft.com/office/officeart/2005/8/layout/cycle2"/>
    <dgm:cxn modelId="{0A8682B8-9158-4E52-BBBE-64417B39A3F2}" type="presParOf" srcId="{FE1D0A68-6A38-4182-A153-A70899911C4C}" destId="{B76E07CA-9484-4950-B940-6562C85D596B}" srcOrd="7" destOrd="0" presId="urn:microsoft.com/office/officeart/2005/8/layout/cycle2"/>
    <dgm:cxn modelId="{BD2E6CD2-DFA0-4677-9CB2-CD0960F42D72}" type="presParOf" srcId="{B76E07CA-9484-4950-B940-6562C85D596B}" destId="{592CF3C3-6E3D-44B1-BAD1-7041B83CF4A4}" srcOrd="0" destOrd="0" presId="urn:microsoft.com/office/officeart/2005/8/layout/cycle2"/>
    <dgm:cxn modelId="{BF3E124C-64FC-4F07-B841-ADA086F53783}" type="presParOf" srcId="{FE1D0A68-6A38-4182-A153-A70899911C4C}" destId="{C79C7685-DDC5-49A1-AAEE-CFADDA6FB0D5}" srcOrd="8" destOrd="0" presId="urn:microsoft.com/office/officeart/2005/8/layout/cycle2"/>
    <dgm:cxn modelId="{A3BF67C6-4F5C-4436-AE67-E6F2AF48B98C}" type="presParOf" srcId="{FE1D0A68-6A38-4182-A153-A70899911C4C}" destId="{4FDA0C54-B55F-43C0-BCAB-729E11BE57D8}" srcOrd="9" destOrd="0" presId="urn:microsoft.com/office/officeart/2005/8/layout/cycle2"/>
    <dgm:cxn modelId="{10E18240-54B7-4382-A1C6-5EAD9BE57726}" type="presParOf" srcId="{4FDA0C54-B55F-43C0-BCAB-729E11BE57D8}" destId="{3A1C17A8-7DC0-4A1F-99DC-197C3EA37C66}"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E1B35D3-0527-4465-831D-076A854481B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AEAA880-4491-42F2-A915-E3B5807C7E3F}">
      <dgm:prSet/>
      <dgm:spPr/>
      <dgm:t>
        <a:bodyPr/>
        <a:lstStyle/>
        <a:p>
          <a:pPr>
            <a:lnSpc>
              <a:spcPct val="100000"/>
            </a:lnSpc>
          </a:pPr>
          <a:r>
            <a:rPr lang="en-GB" dirty="0"/>
            <a:t>THANK YOU FOR LISTENING </a:t>
          </a:r>
          <a:endParaRPr lang="en-US" dirty="0"/>
        </a:p>
      </dgm:t>
    </dgm:pt>
    <dgm:pt modelId="{CF123865-DD0B-476E-9668-312EB8DE2610}" type="parTrans" cxnId="{F1A60619-B35E-4ADE-A47F-DFEBE33D7210}">
      <dgm:prSet/>
      <dgm:spPr/>
      <dgm:t>
        <a:bodyPr/>
        <a:lstStyle/>
        <a:p>
          <a:endParaRPr lang="en-US"/>
        </a:p>
      </dgm:t>
    </dgm:pt>
    <dgm:pt modelId="{7DEB671E-897A-455C-8FC9-2CC127BAFA0E}" type="sibTrans" cxnId="{F1A60619-B35E-4ADE-A47F-DFEBE33D7210}">
      <dgm:prSet/>
      <dgm:spPr/>
      <dgm:t>
        <a:bodyPr/>
        <a:lstStyle/>
        <a:p>
          <a:endParaRPr lang="en-US"/>
        </a:p>
      </dgm:t>
    </dgm:pt>
    <dgm:pt modelId="{AEB403E3-E165-4C4B-AEB4-5FF241D6172D}">
      <dgm:prSet/>
      <dgm:spPr/>
      <dgm:t>
        <a:bodyPr/>
        <a:lstStyle/>
        <a:p>
          <a:pPr>
            <a:lnSpc>
              <a:spcPct val="100000"/>
            </a:lnSpc>
          </a:pPr>
          <a:r>
            <a:rPr lang="en-GB"/>
            <a:t>Any Questions?</a:t>
          </a:r>
          <a:endParaRPr lang="en-US"/>
        </a:p>
      </dgm:t>
    </dgm:pt>
    <dgm:pt modelId="{D8B32F9C-6766-4DDC-ABF3-359150FF540A}" type="parTrans" cxnId="{8F9FAD9D-700D-4A25-88B5-5FD53F582750}">
      <dgm:prSet/>
      <dgm:spPr/>
      <dgm:t>
        <a:bodyPr/>
        <a:lstStyle/>
        <a:p>
          <a:endParaRPr lang="en-US"/>
        </a:p>
      </dgm:t>
    </dgm:pt>
    <dgm:pt modelId="{D1D58B2A-0018-4806-BC23-8DCD381979E6}" type="sibTrans" cxnId="{8F9FAD9D-700D-4A25-88B5-5FD53F582750}">
      <dgm:prSet/>
      <dgm:spPr/>
      <dgm:t>
        <a:bodyPr/>
        <a:lstStyle/>
        <a:p>
          <a:endParaRPr lang="en-US"/>
        </a:p>
      </dgm:t>
    </dgm:pt>
    <dgm:pt modelId="{DCCC3E5E-D972-44F8-9E73-F151409F0432}" type="pres">
      <dgm:prSet presAssocID="{BE1B35D3-0527-4465-831D-076A854481BE}" presName="root" presStyleCnt="0">
        <dgm:presLayoutVars>
          <dgm:dir/>
          <dgm:resizeHandles val="exact"/>
        </dgm:presLayoutVars>
      </dgm:prSet>
      <dgm:spPr/>
    </dgm:pt>
    <dgm:pt modelId="{AF0716A1-F18E-415F-A3DA-C0B6FEFBF176}" type="pres">
      <dgm:prSet presAssocID="{8AEAA880-4491-42F2-A915-E3B5807C7E3F}" presName="compNode" presStyleCnt="0"/>
      <dgm:spPr/>
    </dgm:pt>
    <dgm:pt modelId="{5D26F1F4-89B5-4D3D-A7F6-8057F8CA1290}" type="pres">
      <dgm:prSet presAssocID="{8AEAA880-4491-42F2-A915-E3B5807C7E3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miling Face with No Fill"/>
        </a:ext>
      </dgm:extLst>
    </dgm:pt>
    <dgm:pt modelId="{F4E10CBC-836F-468E-891D-B86D0BDD9196}" type="pres">
      <dgm:prSet presAssocID="{8AEAA880-4491-42F2-A915-E3B5807C7E3F}" presName="spaceRect" presStyleCnt="0"/>
      <dgm:spPr/>
    </dgm:pt>
    <dgm:pt modelId="{34E64A7C-9EFC-423D-A825-6C426B575B53}" type="pres">
      <dgm:prSet presAssocID="{8AEAA880-4491-42F2-A915-E3B5807C7E3F}" presName="textRect" presStyleLbl="revTx" presStyleIdx="0" presStyleCnt="2">
        <dgm:presLayoutVars>
          <dgm:chMax val="1"/>
          <dgm:chPref val="1"/>
        </dgm:presLayoutVars>
      </dgm:prSet>
      <dgm:spPr/>
    </dgm:pt>
    <dgm:pt modelId="{A86ED5A2-26BF-4F0B-B159-F04CE0E61D51}" type="pres">
      <dgm:prSet presAssocID="{7DEB671E-897A-455C-8FC9-2CC127BAFA0E}" presName="sibTrans" presStyleCnt="0"/>
      <dgm:spPr/>
    </dgm:pt>
    <dgm:pt modelId="{0A60B324-5294-4156-A201-F44ABD760BD5}" type="pres">
      <dgm:prSet presAssocID="{AEB403E3-E165-4C4B-AEB4-5FF241D6172D}" presName="compNode" presStyleCnt="0"/>
      <dgm:spPr/>
    </dgm:pt>
    <dgm:pt modelId="{27027999-962F-4B26-BA56-14D47973E6E2}" type="pres">
      <dgm:prSet presAssocID="{AEB403E3-E165-4C4B-AEB4-5FF241D6172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estion mark"/>
        </a:ext>
      </dgm:extLst>
    </dgm:pt>
    <dgm:pt modelId="{C6D257C9-44FE-47CE-8CDC-035C2FA19F31}" type="pres">
      <dgm:prSet presAssocID="{AEB403E3-E165-4C4B-AEB4-5FF241D6172D}" presName="spaceRect" presStyleCnt="0"/>
      <dgm:spPr/>
    </dgm:pt>
    <dgm:pt modelId="{804CAF62-474A-4F9A-82F1-AF0893D1A901}" type="pres">
      <dgm:prSet presAssocID="{AEB403E3-E165-4C4B-AEB4-5FF241D6172D}" presName="textRect" presStyleLbl="revTx" presStyleIdx="1" presStyleCnt="2">
        <dgm:presLayoutVars>
          <dgm:chMax val="1"/>
          <dgm:chPref val="1"/>
        </dgm:presLayoutVars>
      </dgm:prSet>
      <dgm:spPr/>
    </dgm:pt>
  </dgm:ptLst>
  <dgm:cxnLst>
    <dgm:cxn modelId="{6F247217-2F6D-462C-B610-7D7E918E870C}" type="presOf" srcId="{8AEAA880-4491-42F2-A915-E3B5807C7E3F}" destId="{34E64A7C-9EFC-423D-A825-6C426B575B53}" srcOrd="0" destOrd="0" presId="urn:microsoft.com/office/officeart/2018/2/layout/IconLabelList"/>
    <dgm:cxn modelId="{F1A60619-B35E-4ADE-A47F-DFEBE33D7210}" srcId="{BE1B35D3-0527-4465-831D-076A854481BE}" destId="{8AEAA880-4491-42F2-A915-E3B5807C7E3F}" srcOrd="0" destOrd="0" parTransId="{CF123865-DD0B-476E-9668-312EB8DE2610}" sibTransId="{7DEB671E-897A-455C-8FC9-2CC127BAFA0E}"/>
    <dgm:cxn modelId="{7F9ABE30-6865-4E35-A913-4AE84E8BB7F5}" type="presOf" srcId="{BE1B35D3-0527-4465-831D-076A854481BE}" destId="{DCCC3E5E-D972-44F8-9E73-F151409F0432}" srcOrd="0" destOrd="0" presId="urn:microsoft.com/office/officeart/2018/2/layout/IconLabelList"/>
    <dgm:cxn modelId="{8F9FAD9D-700D-4A25-88B5-5FD53F582750}" srcId="{BE1B35D3-0527-4465-831D-076A854481BE}" destId="{AEB403E3-E165-4C4B-AEB4-5FF241D6172D}" srcOrd="1" destOrd="0" parTransId="{D8B32F9C-6766-4DDC-ABF3-359150FF540A}" sibTransId="{D1D58B2A-0018-4806-BC23-8DCD381979E6}"/>
    <dgm:cxn modelId="{0A1905C4-29EA-480C-A48A-316393804FCB}" type="presOf" srcId="{AEB403E3-E165-4C4B-AEB4-5FF241D6172D}" destId="{804CAF62-474A-4F9A-82F1-AF0893D1A901}" srcOrd="0" destOrd="0" presId="urn:microsoft.com/office/officeart/2018/2/layout/IconLabelList"/>
    <dgm:cxn modelId="{6B4C74C5-00FC-4D4C-930F-9D1AD5ED225B}" type="presParOf" srcId="{DCCC3E5E-D972-44F8-9E73-F151409F0432}" destId="{AF0716A1-F18E-415F-A3DA-C0B6FEFBF176}" srcOrd="0" destOrd="0" presId="urn:microsoft.com/office/officeart/2018/2/layout/IconLabelList"/>
    <dgm:cxn modelId="{46F106C3-5BE3-4AFA-839E-05CBEC52D884}" type="presParOf" srcId="{AF0716A1-F18E-415F-A3DA-C0B6FEFBF176}" destId="{5D26F1F4-89B5-4D3D-A7F6-8057F8CA1290}" srcOrd="0" destOrd="0" presId="urn:microsoft.com/office/officeart/2018/2/layout/IconLabelList"/>
    <dgm:cxn modelId="{1B4F4E5B-43D7-475A-A9A2-0CA67F376C18}" type="presParOf" srcId="{AF0716A1-F18E-415F-A3DA-C0B6FEFBF176}" destId="{F4E10CBC-836F-468E-891D-B86D0BDD9196}" srcOrd="1" destOrd="0" presId="urn:microsoft.com/office/officeart/2018/2/layout/IconLabelList"/>
    <dgm:cxn modelId="{CC1DE096-DD90-4387-9806-E6D63853CBE5}" type="presParOf" srcId="{AF0716A1-F18E-415F-A3DA-C0B6FEFBF176}" destId="{34E64A7C-9EFC-423D-A825-6C426B575B53}" srcOrd="2" destOrd="0" presId="urn:microsoft.com/office/officeart/2018/2/layout/IconLabelList"/>
    <dgm:cxn modelId="{361DC7E0-C57E-42F9-9431-1A5EA98AB4AD}" type="presParOf" srcId="{DCCC3E5E-D972-44F8-9E73-F151409F0432}" destId="{A86ED5A2-26BF-4F0B-B159-F04CE0E61D51}" srcOrd="1" destOrd="0" presId="urn:microsoft.com/office/officeart/2018/2/layout/IconLabelList"/>
    <dgm:cxn modelId="{7C583425-3D0B-4C73-9698-35EB3654CDCF}" type="presParOf" srcId="{DCCC3E5E-D972-44F8-9E73-F151409F0432}" destId="{0A60B324-5294-4156-A201-F44ABD760BD5}" srcOrd="2" destOrd="0" presId="urn:microsoft.com/office/officeart/2018/2/layout/IconLabelList"/>
    <dgm:cxn modelId="{A00BD79F-FA51-4BE8-B246-A0605FEC89C7}" type="presParOf" srcId="{0A60B324-5294-4156-A201-F44ABD760BD5}" destId="{27027999-962F-4B26-BA56-14D47973E6E2}" srcOrd="0" destOrd="0" presId="urn:microsoft.com/office/officeart/2018/2/layout/IconLabelList"/>
    <dgm:cxn modelId="{2F5FD350-8DFB-4484-B214-6EF8D6DF88EE}" type="presParOf" srcId="{0A60B324-5294-4156-A201-F44ABD760BD5}" destId="{C6D257C9-44FE-47CE-8CDC-035C2FA19F31}" srcOrd="1" destOrd="0" presId="urn:microsoft.com/office/officeart/2018/2/layout/IconLabelList"/>
    <dgm:cxn modelId="{2DAD7149-47F6-48AF-BEEE-6CA8E21C72B4}" type="presParOf" srcId="{0A60B324-5294-4156-A201-F44ABD760BD5}" destId="{804CAF62-474A-4F9A-82F1-AF0893D1A90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89DF3C-7440-4A84-ACE8-92ACC4721DF2}">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1E9F27-6572-46CA-918D-5CF2EC4321E0}">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Modern Slavery – Can be identified as the “exploitation that happens  against an individual who is unable to leave surroundings due to controlling behaviours, the use of force or powers against a vulnerable person. However, can be seen to exploit people for personal or commercial gain against individuals’ human rights (UK Parliament, 2023).</a:t>
          </a:r>
          <a:endParaRPr lang="en-US" sz="1800" kern="1200" dirty="0"/>
        </a:p>
      </dsp:txBody>
      <dsp:txXfrm>
        <a:off x="696297" y="538547"/>
        <a:ext cx="4171627" cy="2590157"/>
      </dsp:txXfrm>
    </dsp:sp>
    <dsp:sp modelId="{6CE8FA01-9255-4E01-A7FD-BDB13EB43356}">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1C085B-274C-4BA5-81A8-1728E4F55353}">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Human Trafficking – Wooditch and Steverson (2017) is a crime that is done through the process of “ forcing, fraud, coercion behaviour towards individuals encouraging them into the sex trade, transportation or using the individual for labour services or organ removals.</a:t>
          </a:r>
          <a:endParaRPr lang="en-US" sz="1800" kern="1200"/>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256001-E37D-4160-9DEF-8AD27F7FBE60}">
      <dsp:nvSpPr>
        <dsp:cNvPr id="0" name=""/>
        <dsp:cNvSpPr/>
      </dsp:nvSpPr>
      <dsp:spPr>
        <a:xfrm>
          <a:off x="4243" y="2318642"/>
          <a:ext cx="2536676" cy="1014670"/>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13335" rIns="13335" bIns="13335" numCol="1" spcCol="1270" anchor="ctr" anchorCtr="0">
          <a:noAutofit/>
        </a:bodyPr>
        <a:lstStyle/>
        <a:p>
          <a:pPr marL="0" lvl="0" indent="0" algn="ctr" defTabSz="444500">
            <a:lnSpc>
              <a:spcPct val="90000"/>
            </a:lnSpc>
            <a:spcBef>
              <a:spcPct val="0"/>
            </a:spcBef>
            <a:spcAft>
              <a:spcPct val="35000"/>
            </a:spcAft>
            <a:buNone/>
          </a:pPr>
          <a:r>
            <a:rPr lang="en-GB" sz="1000" kern="1200"/>
            <a:t>Industries generating £150 billion in a year (Thornton,2021).</a:t>
          </a:r>
          <a:endParaRPr lang="en-US" sz="1000" kern="1200"/>
        </a:p>
      </dsp:txBody>
      <dsp:txXfrm>
        <a:off x="511578" y="2318642"/>
        <a:ext cx="1522006" cy="1014670"/>
      </dsp:txXfrm>
    </dsp:sp>
    <dsp:sp modelId="{7EB17026-7496-4BF4-9AFA-1E29D37B5CE1}">
      <dsp:nvSpPr>
        <dsp:cNvPr id="0" name=""/>
        <dsp:cNvSpPr/>
      </dsp:nvSpPr>
      <dsp:spPr>
        <a:xfrm>
          <a:off x="2287252" y="2318642"/>
          <a:ext cx="2536676" cy="1014670"/>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13335" rIns="13335" bIns="13335" numCol="1" spcCol="1270" anchor="ctr" anchorCtr="0">
          <a:noAutofit/>
        </a:bodyPr>
        <a:lstStyle/>
        <a:p>
          <a:pPr marL="0" lvl="0" indent="0" algn="ctr" defTabSz="444500">
            <a:lnSpc>
              <a:spcPct val="90000"/>
            </a:lnSpc>
            <a:spcBef>
              <a:spcPct val="0"/>
            </a:spcBef>
            <a:spcAft>
              <a:spcPct val="35000"/>
            </a:spcAft>
            <a:buNone/>
          </a:pPr>
          <a:r>
            <a:rPr lang="en-GB" sz="1000" kern="1200"/>
            <a:t>Demonstate that perpetrators of these crimes are using individuals who are clearly vulnerable at their own risk in order to generate profit margins each other</a:t>
          </a:r>
          <a:endParaRPr lang="en-US" sz="1000" kern="1200"/>
        </a:p>
      </dsp:txBody>
      <dsp:txXfrm>
        <a:off x="2794587" y="2318642"/>
        <a:ext cx="1522006" cy="10146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95B635-4186-4ECC-83F9-6DEB2CC5AC62}">
      <dsp:nvSpPr>
        <dsp:cNvPr id="0" name=""/>
        <dsp:cNvSpPr/>
      </dsp:nvSpPr>
      <dsp:spPr>
        <a:xfrm>
          <a:off x="3364992" y="2177"/>
          <a:ext cx="3785616" cy="104746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dirty="0"/>
            <a:t>National Crime Agency (2023) stated there were 7936 referrals between modern slavery and human trafficking that were made during 2022.</a:t>
          </a:r>
          <a:endParaRPr lang="en-US" sz="1400" kern="1200" dirty="0"/>
        </a:p>
      </dsp:txBody>
      <dsp:txXfrm>
        <a:off x="3416125" y="53310"/>
        <a:ext cx="3683350" cy="945199"/>
      </dsp:txXfrm>
    </dsp:sp>
    <dsp:sp modelId="{263F5CB9-448B-464F-92FA-3C265F171255}">
      <dsp:nvSpPr>
        <dsp:cNvPr id="0" name=""/>
        <dsp:cNvSpPr/>
      </dsp:nvSpPr>
      <dsp:spPr>
        <a:xfrm>
          <a:off x="3364992" y="1102016"/>
          <a:ext cx="3785616" cy="104746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dirty="0"/>
            <a:t>This showed 10.3% increase in this type of crime from the year 2021.</a:t>
          </a:r>
          <a:endParaRPr lang="en-US" sz="1400" kern="1200" dirty="0"/>
        </a:p>
      </dsp:txBody>
      <dsp:txXfrm>
        <a:off x="3416125" y="1153149"/>
        <a:ext cx="3683350" cy="945199"/>
      </dsp:txXfrm>
    </dsp:sp>
    <dsp:sp modelId="{E85994D8-063D-409A-B9D8-981337DC677C}">
      <dsp:nvSpPr>
        <dsp:cNvPr id="0" name=""/>
        <dsp:cNvSpPr/>
      </dsp:nvSpPr>
      <dsp:spPr>
        <a:xfrm>
          <a:off x="3364992" y="2201855"/>
          <a:ext cx="3785616" cy="104746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a:t>Comparing 2023 from April to June there was 3998 referrals recorded showing a 16% difference to the previous year during that time period April to June (Home Office, 2023).  </a:t>
          </a:r>
          <a:endParaRPr lang="en-US" sz="1400" kern="1200"/>
        </a:p>
      </dsp:txBody>
      <dsp:txXfrm>
        <a:off x="3416125" y="2252988"/>
        <a:ext cx="3683350" cy="945199"/>
      </dsp:txXfrm>
    </dsp:sp>
    <dsp:sp modelId="{C1AD9B85-A6AB-4447-8474-6C57CB2E4AC9}">
      <dsp:nvSpPr>
        <dsp:cNvPr id="0" name=""/>
        <dsp:cNvSpPr/>
      </dsp:nvSpPr>
      <dsp:spPr>
        <a:xfrm>
          <a:off x="3364992" y="3301694"/>
          <a:ext cx="3785616" cy="104746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a:t>This shows there was an increase in that short time period that year.</a:t>
          </a:r>
          <a:endParaRPr lang="en-US" sz="1400" kern="1200"/>
        </a:p>
      </dsp:txBody>
      <dsp:txXfrm>
        <a:off x="3416125" y="3352827"/>
        <a:ext cx="3683350" cy="9451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A72985-D1CA-4B33-8428-7A9F8CE01C09}">
      <dsp:nvSpPr>
        <dsp:cNvPr id="0" name=""/>
        <dsp:cNvSpPr/>
      </dsp:nvSpPr>
      <dsp:spPr>
        <a:xfrm>
          <a:off x="0" y="38227"/>
          <a:ext cx="4828172" cy="18181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UK had a law enforcement in place to be followed that allowed perpetrators to receive the maximum life sentences as well as ensuring victims are getting the protection they need. </a:t>
          </a:r>
          <a:endParaRPr lang="en-US" sz="2100" kern="1200"/>
        </a:p>
      </dsp:txBody>
      <dsp:txXfrm>
        <a:off x="88756" y="126983"/>
        <a:ext cx="4650660" cy="1640667"/>
      </dsp:txXfrm>
    </dsp:sp>
    <dsp:sp modelId="{6E986D43-FC46-4B62-B736-B9029AA72D07}">
      <dsp:nvSpPr>
        <dsp:cNvPr id="0" name=""/>
        <dsp:cNvSpPr/>
      </dsp:nvSpPr>
      <dsp:spPr>
        <a:xfrm>
          <a:off x="0" y="1916887"/>
          <a:ext cx="4828172" cy="181817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Tackling modern slavery in this country as well as setting an example for other counties (Haynes, 2015).</a:t>
          </a:r>
          <a:endParaRPr lang="en-US" sz="2100" kern="1200"/>
        </a:p>
      </dsp:txBody>
      <dsp:txXfrm>
        <a:off x="88756" y="2005643"/>
        <a:ext cx="4650660" cy="1640667"/>
      </dsp:txXfrm>
    </dsp:sp>
    <dsp:sp modelId="{FB67554D-13A3-4754-B8BF-05CD401C6A3D}">
      <dsp:nvSpPr>
        <dsp:cNvPr id="0" name=""/>
        <dsp:cNvSpPr/>
      </dsp:nvSpPr>
      <dsp:spPr>
        <a:xfrm>
          <a:off x="0" y="3795547"/>
          <a:ext cx="4828172" cy="181817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Transparency of supply chains, this was introduced to ensure that all workforces had steps to stop modern slavery within their supply chains.</a:t>
          </a:r>
          <a:endParaRPr lang="en-US" sz="2100" kern="1200"/>
        </a:p>
      </dsp:txBody>
      <dsp:txXfrm>
        <a:off x="88756" y="3884303"/>
        <a:ext cx="4650660" cy="164066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DC23D4-A7CA-41CC-ADDC-8569D5C9609E}">
      <dsp:nvSpPr>
        <dsp:cNvPr id="0" name=""/>
        <dsp:cNvSpPr/>
      </dsp:nvSpPr>
      <dsp:spPr>
        <a:xfrm>
          <a:off x="650055" y="1345"/>
          <a:ext cx="1803362" cy="108201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Mental or physical health issues</a:t>
          </a:r>
        </a:p>
        <a:p>
          <a:pPr marL="0" lvl="0" indent="0" algn="ctr" defTabSz="488950">
            <a:lnSpc>
              <a:spcPct val="90000"/>
            </a:lnSpc>
            <a:spcBef>
              <a:spcPct val="0"/>
            </a:spcBef>
            <a:spcAft>
              <a:spcPct val="35000"/>
            </a:spcAft>
            <a:buNone/>
          </a:pPr>
          <a:r>
            <a:rPr lang="en-GB" sz="1100" kern="1200" dirty="0"/>
            <a:t>Disability </a:t>
          </a:r>
        </a:p>
        <a:p>
          <a:pPr marL="0" lvl="0" indent="0" algn="ctr" defTabSz="488950">
            <a:lnSpc>
              <a:spcPct val="90000"/>
            </a:lnSpc>
            <a:spcBef>
              <a:spcPct val="0"/>
            </a:spcBef>
            <a:spcAft>
              <a:spcPct val="35000"/>
            </a:spcAft>
            <a:buNone/>
          </a:pPr>
          <a:r>
            <a:rPr lang="en-GB" sz="1100" kern="1200" dirty="0"/>
            <a:t>Gender </a:t>
          </a:r>
        </a:p>
        <a:p>
          <a:pPr marL="0" lvl="0" indent="0" algn="ctr" defTabSz="488950">
            <a:lnSpc>
              <a:spcPct val="90000"/>
            </a:lnSpc>
            <a:spcBef>
              <a:spcPct val="0"/>
            </a:spcBef>
            <a:spcAft>
              <a:spcPct val="35000"/>
            </a:spcAft>
            <a:buNone/>
          </a:pPr>
          <a:r>
            <a:rPr lang="en-GB" sz="1100" kern="1200" dirty="0"/>
            <a:t>Belief</a:t>
          </a:r>
          <a:endParaRPr lang="en-US" sz="1100" kern="1200" dirty="0"/>
        </a:p>
      </dsp:txBody>
      <dsp:txXfrm>
        <a:off x="650055" y="1345"/>
        <a:ext cx="1803362" cy="1082017"/>
      </dsp:txXfrm>
    </dsp:sp>
    <dsp:sp modelId="{E0B6FBD3-26C8-432B-8478-B4B4E902045D}">
      <dsp:nvSpPr>
        <dsp:cNvPr id="0" name=""/>
        <dsp:cNvSpPr/>
      </dsp:nvSpPr>
      <dsp:spPr>
        <a:xfrm>
          <a:off x="2633754" y="1345"/>
          <a:ext cx="1803362" cy="108201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Coming from a history of domestic violence or other violence</a:t>
          </a:r>
          <a:endParaRPr lang="en-US" sz="1100" kern="1200" dirty="0"/>
        </a:p>
      </dsp:txBody>
      <dsp:txXfrm>
        <a:off x="2633754" y="1345"/>
        <a:ext cx="1803362" cy="1082017"/>
      </dsp:txXfrm>
    </dsp:sp>
    <dsp:sp modelId="{3A211126-1437-463E-830C-12A4376C30DD}">
      <dsp:nvSpPr>
        <dsp:cNvPr id="0" name=""/>
        <dsp:cNvSpPr/>
      </dsp:nvSpPr>
      <dsp:spPr>
        <a:xfrm>
          <a:off x="650055" y="1263699"/>
          <a:ext cx="1803362" cy="1082017"/>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Lack</a:t>
          </a:r>
          <a:r>
            <a:rPr lang="en-US" sz="1100" kern="1200" baseline="0" dirty="0"/>
            <a:t> of jobs and education</a:t>
          </a:r>
          <a:endParaRPr lang="en-US" sz="1100" kern="1200" dirty="0"/>
        </a:p>
      </dsp:txBody>
      <dsp:txXfrm>
        <a:off x="650055" y="1263699"/>
        <a:ext cx="1803362" cy="1082017"/>
      </dsp:txXfrm>
    </dsp:sp>
    <dsp:sp modelId="{6AFE4AF5-489A-4FF6-9F8C-ADB78A35B36D}">
      <dsp:nvSpPr>
        <dsp:cNvPr id="0" name=""/>
        <dsp:cNvSpPr/>
      </dsp:nvSpPr>
      <dsp:spPr>
        <a:xfrm>
          <a:off x="2633754" y="1263699"/>
          <a:ext cx="1803362" cy="108201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Culture and societal norms</a:t>
          </a:r>
          <a:endParaRPr lang="en-US" sz="1100" kern="1200"/>
        </a:p>
      </dsp:txBody>
      <dsp:txXfrm>
        <a:off x="2633754" y="1263699"/>
        <a:ext cx="1803362" cy="1082017"/>
      </dsp:txXfrm>
    </dsp:sp>
    <dsp:sp modelId="{C2FB9924-26F6-4AB5-97EE-8535C3054CA5}">
      <dsp:nvSpPr>
        <dsp:cNvPr id="0" name=""/>
        <dsp:cNvSpPr/>
      </dsp:nvSpPr>
      <dsp:spPr>
        <a:xfrm>
          <a:off x="650055" y="2526053"/>
          <a:ext cx="1803362" cy="1082017"/>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Lack of opportunity for legal migration</a:t>
          </a:r>
          <a:endParaRPr lang="en-US" sz="1100" kern="1200"/>
        </a:p>
      </dsp:txBody>
      <dsp:txXfrm>
        <a:off x="650055" y="2526053"/>
        <a:ext cx="1803362" cy="1082017"/>
      </dsp:txXfrm>
    </dsp:sp>
    <dsp:sp modelId="{ADBB9300-AD3E-415B-9DC1-1D03CD4FD4F4}">
      <dsp:nvSpPr>
        <dsp:cNvPr id="0" name=""/>
        <dsp:cNvSpPr/>
      </dsp:nvSpPr>
      <dsp:spPr>
        <a:xfrm>
          <a:off x="2633754" y="2526053"/>
          <a:ext cx="1803362" cy="108201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Force to leave their country due to war crimes or climatic events. </a:t>
          </a:r>
          <a:endParaRPr lang="en-US" sz="1100" kern="1200" dirty="0"/>
        </a:p>
      </dsp:txBody>
      <dsp:txXfrm>
        <a:off x="2633754" y="2526053"/>
        <a:ext cx="1803362" cy="108201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717E39-5BED-4482-89C0-F80939CEC6BB}">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3F8FA4-F68D-46D6-93CB-0C49EA7FC989}">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National Referral Mechanism (NRM) which was set up in 2008.</a:t>
          </a:r>
          <a:endParaRPr lang="en-US" sz="2400" kern="1200"/>
        </a:p>
      </dsp:txBody>
      <dsp:txXfrm>
        <a:off x="0" y="531"/>
        <a:ext cx="10515600" cy="870055"/>
      </dsp:txXfrm>
    </dsp:sp>
    <dsp:sp modelId="{E1551565-675C-4C2D-9982-34FE1DC8CA42}">
      <dsp:nvSpPr>
        <dsp:cNvPr id="0" name=""/>
        <dsp:cNvSpPr/>
      </dsp:nvSpPr>
      <dsp:spPr>
        <a:xfrm>
          <a:off x="0" y="8705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2AD9A3-77EE-4937-BAD5-D5D8DC1E48DE}">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Identifies and refers potential victims of modern slavery to receive the correct support</a:t>
          </a:r>
          <a:endParaRPr lang="en-US" sz="2400" kern="1200"/>
        </a:p>
      </dsp:txBody>
      <dsp:txXfrm>
        <a:off x="0" y="870586"/>
        <a:ext cx="10515600" cy="870055"/>
      </dsp:txXfrm>
    </dsp:sp>
    <dsp:sp modelId="{6C618001-54DF-4C9C-9EB8-45F795BC9F1F}">
      <dsp:nvSpPr>
        <dsp:cNvPr id="0" name=""/>
        <dsp:cNvSpPr/>
      </dsp:nvSpPr>
      <dsp:spPr>
        <a:xfrm>
          <a:off x="0" y="174064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E4EA68-9C4A-454C-83A8-ABB47A101076}">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Single Competent Authority (SCA) is a part of the NRM Reform programme.</a:t>
          </a:r>
          <a:endParaRPr lang="en-US" sz="2400" kern="1200"/>
        </a:p>
      </dsp:txBody>
      <dsp:txXfrm>
        <a:off x="0" y="1740641"/>
        <a:ext cx="10515600" cy="870055"/>
      </dsp:txXfrm>
    </dsp:sp>
    <dsp:sp modelId="{EFA3A4B8-D3AE-491B-94D6-7CBC00220B5D}">
      <dsp:nvSpPr>
        <dsp:cNvPr id="0" name=""/>
        <dsp:cNvSpPr/>
      </dsp:nvSpPr>
      <dsp:spPr>
        <a:xfrm>
          <a:off x="0" y="261069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BAC3BA-6418-44CB-8CED-4D53F1C66702}">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Launched in April 2009 replacing the previous competent authorities for the NRM (Council of Europe, 2006).     </a:t>
          </a:r>
          <a:endParaRPr lang="en-US" sz="2400" kern="1200"/>
        </a:p>
      </dsp:txBody>
      <dsp:txXfrm>
        <a:off x="0" y="2610696"/>
        <a:ext cx="10515600" cy="870055"/>
      </dsp:txXfrm>
    </dsp:sp>
    <dsp:sp modelId="{18B7BA54-3080-4D8E-88E5-C40B61CD331B}">
      <dsp:nvSpPr>
        <dsp:cNvPr id="0" name=""/>
        <dsp:cNvSpPr/>
      </dsp:nvSpPr>
      <dsp:spPr>
        <a:xfrm>
          <a:off x="0" y="348075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F2ACCE-B4F1-4ADF-A98A-3228F8FB8596}">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(Schwarz and Williams-Woods, 2022)</a:t>
          </a:r>
          <a:endParaRPr lang="en-US" sz="2400" kern="1200"/>
        </a:p>
      </dsp:txBody>
      <dsp:txXfrm>
        <a:off x="0" y="3480751"/>
        <a:ext cx="10515600" cy="8700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70A527-0236-4306-999A-25D2B7A7C5FD}">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1AF94F4F-B32C-4C36-A089-4778C0BF127B}">
      <dsp:nvSpPr>
        <dsp:cNvPr id="0" name=""/>
        <dsp:cNvSpPr/>
      </dsp:nvSpPr>
      <dsp:spPr>
        <a:xfrm>
          <a:off x="8061" y="5979"/>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a:t>First responders who are first point of contract for a victim lack training and experience.</a:t>
          </a:r>
          <a:endParaRPr lang="en-US" sz="2100" kern="1200"/>
        </a:p>
      </dsp:txBody>
      <dsp:txXfrm>
        <a:off x="8061" y="5979"/>
        <a:ext cx="3034531" cy="1820718"/>
      </dsp:txXfrm>
    </dsp:sp>
    <dsp:sp modelId="{5732DD6F-699B-4571-B97E-59CB474DE268}">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B69212CD-EC62-4092-815B-101C74A5DB95}">
      <dsp:nvSpPr>
        <dsp:cNvPr id="0" name=""/>
        <dsp:cNvSpPr/>
      </dsp:nvSpPr>
      <dsp:spPr>
        <a:xfrm>
          <a:off x="3740534" y="5979"/>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a:t>Victims are not educated on what the National Referral Mechanism is.</a:t>
          </a:r>
          <a:endParaRPr lang="en-US" sz="2100" kern="1200"/>
        </a:p>
      </dsp:txBody>
      <dsp:txXfrm>
        <a:off x="3740534" y="5979"/>
        <a:ext cx="3034531" cy="1820718"/>
      </dsp:txXfrm>
    </dsp:sp>
    <dsp:sp modelId="{434DFA7C-8A0B-4A83-9E8C-861DA528BDE2}">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9B625BFC-27F7-4322-A408-FD4CBB0B6F22}">
      <dsp:nvSpPr>
        <dsp:cNvPr id="0" name=""/>
        <dsp:cNvSpPr/>
      </dsp:nvSpPr>
      <dsp:spPr>
        <a:xfrm>
          <a:off x="7473007" y="5979"/>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a:t>Errors on referral forms.</a:t>
          </a:r>
          <a:endParaRPr lang="en-US" sz="2100" kern="1200"/>
        </a:p>
      </dsp:txBody>
      <dsp:txXfrm>
        <a:off x="7473007" y="5979"/>
        <a:ext cx="3034531" cy="1820718"/>
      </dsp:txXfrm>
    </dsp:sp>
    <dsp:sp modelId="{4EA7251F-9BA6-445F-8B24-0EEB8317A5B6}">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D6D65AB9-8384-401D-ABE1-A81BCB77651F}">
      <dsp:nvSpPr>
        <dsp:cNvPr id="0" name=""/>
        <dsp:cNvSpPr/>
      </dsp:nvSpPr>
      <dsp:spPr>
        <a:xfrm>
          <a:off x="8061" y="2524640"/>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a:t>Victims are not receiving long term support, are often lost after going through this process.</a:t>
          </a:r>
          <a:endParaRPr lang="en-US" sz="2100" kern="1200"/>
        </a:p>
      </dsp:txBody>
      <dsp:txXfrm>
        <a:off x="8061" y="2524640"/>
        <a:ext cx="3034531" cy="1820718"/>
      </dsp:txXfrm>
    </dsp:sp>
    <dsp:sp modelId="{ED9C02D0-CBCB-4122-A68E-72B9F83E1D2A}">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745BDEC9-B63F-47FB-BCA7-798EE012E7C8}">
      <dsp:nvSpPr>
        <dsp:cNvPr id="0" name=""/>
        <dsp:cNvSpPr/>
      </dsp:nvSpPr>
      <dsp:spPr>
        <a:xfrm>
          <a:off x="3740534" y="2524640"/>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a:t>Victims need guidance on where to receive support after going through the National Referral Mechanism.</a:t>
          </a:r>
          <a:endParaRPr lang="en-US" sz="2100" kern="1200"/>
        </a:p>
      </dsp:txBody>
      <dsp:txXfrm>
        <a:off x="3740534" y="2524640"/>
        <a:ext cx="3034531" cy="1820718"/>
      </dsp:txXfrm>
    </dsp:sp>
    <dsp:sp modelId="{C632B531-A9A9-4109-88A2-4558243472E2}">
      <dsp:nvSpPr>
        <dsp:cNvPr id="0" name=""/>
        <dsp:cNvSpPr/>
      </dsp:nvSpPr>
      <dsp:spPr>
        <a:xfrm>
          <a:off x="7473007" y="2524640"/>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a:t>Victims needs are not being met.</a:t>
          </a:r>
          <a:endParaRPr lang="en-US" sz="2100" kern="1200"/>
        </a:p>
      </dsp:txBody>
      <dsp:txXfrm>
        <a:off x="7473007" y="2524640"/>
        <a:ext cx="3034531" cy="182071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BD36AF-4CD0-4EE3-B4D8-88BE4306B753}">
      <dsp:nvSpPr>
        <dsp:cNvPr id="0" name=""/>
        <dsp:cNvSpPr/>
      </dsp:nvSpPr>
      <dsp:spPr>
        <a:xfrm>
          <a:off x="4875814" y="109"/>
          <a:ext cx="1602171" cy="160217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19% of potential victims within slavery who had come into contact with UK authorities between June and September 2019 were not referred for support.</a:t>
          </a:r>
          <a:endParaRPr lang="en-US" sz="900" kern="1200" dirty="0"/>
        </a:p>
      </dsp:txBody>
      <dsp:txXfrm>
        <a:off x="5110447" y="234742"/>
        <a:ext cx="1132905" cy="1132905"/>
      </dsp:txXfrm>
    </dsp:sp>
    <dsp:sp modelId="{364E7D7D-4174-4BE4-A9B3-3C65B48EEE26}">
      <dsp:nvSpPr>
        <dsp:cNvPr id="0" name=""/>
        <dsp:cNvSpPr/>
      </dsp:nvSpPr>
      <dsp:spPr>
        <a:xfrm rot="2160000">
          <a:off x="6427426" y="1230955"/>
          <a:ext cx="426228" cy="54073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6439636" y="1301523"/>
        <a:ext cx="298360" cy="324439"/>
      </dsp:txXfrm>
    </dsp:sp>
    <dsp:sp modelId="{ADAA1B0D-CB6C-4F1A-81BD-E91CBAC94850}">
      <dsp:nvSpPr>
        <dsp:cNvPr id="0" name=""/>
        <dsp:cNvSpPr/>
      </dsp:nvSpPr>
      <dsp:spPr>
        <a:xfrm>
          <a:off x="6822614" y="1414542"/>
          <a:ext cx="1602171" cy="160217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This is a huge barrier for victims as the first responders are lacking training and funding, so it then affects the support that victims are receiving.</a:t>
          </a:r>
          <a:endParaRPr lang="en-US" sz="900" kern="1200"/>
        </a:p>
      </dsp:txBody>
      <dsp:txXfrm>
        <a:off x="7057247" y="1649175"/>
        <a:ext cx="1132905" cy="1132905"/>
      </dsp:txXfrm>
    </dsp:sp>
    <dsp:sp modelId="{81056094-0E70-4DD6-8502-836EAC20F95E}">
      <dsp:nvSpPr>
        <dsp:cNvPr id="0" name=""/>
        <dsp:cNvSpPr/>
      </dsp:nvSpPr>
      <dsp:spPr>
        <a:xfrm rot="6480000">
          <a:off x="7042507" y="3078089"/>
          <a:ext cx="426228" cy="54073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7126198" y="3125431"/>
        <a:ext cx="298360" cy="324439"/>
      </dsp:txXfrm>
    </dsp:sp>
    <dsp:sp modelId="{B576555B-42D2-48ED-ACFB-36BE84C6C70A}">
      <dsp:nvSpPr>
        <dsp:cNvPr id="0" name=""/>
        <dsp:cNvSpPr/>
      </dsp:nvSpPr>
      <dsp:spPr>
        <a:xfrm>
          <a:off x="6079002" y="3703143"/>
          <a:ext cx="1602171" cy="160217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No ‘place of safety or support’ which includes medical and legal advice for victims. </a:t>
          </a:r>
          <a:endParaRPr lang="en-US" sz="900" kern="1200"/>
        </a:p>
      </dsp:txBody>
      <dsp:txXfrm>
        <a:off x="6313635" y="3937776"/>
        <a:ext cx="1132905" cy="1132905"/>
      </dsp:txXfrm>
    </dsp:sp>
    <dsp:sp modelId="{4BEA8DD3-F606-4273-8707-58BDF5CF5782}">
      <dsp:nvSpPr>
        <dsp:cNvPr id="0" name=""/>
        <dsp:cNvSpPr/>
      </dsp:nvSpPr>
      <dsp:spPr>
        <a:xfrm rot="10800000">
          <a:off x="5475848" y="4233862"/>
          <a:ext cx="426228" cy="54073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5603716" y="4342009"/>
        <a:ext cx="298360" cy="324439"/>
      </dsp:txXfrm>
    </dsp:sp>
    <dsp:sp modelId="{51355D55-CEF8-470B-A40E-FA2D15122B6F}">
      <dsp:nvSpPr>
        <dsp:cNvPr id="0" name=""/>
        <dsp:cNvSpPr/>
      </dsp:nvSpPr>
      <dsp:spPr>
        <a:xfrm>
          <a:off x="3672625" y="3703143"/>
          <a:ext cx="1602171" cy="160217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Language barriers as well as individuals not feeling comfortable going forward as they fear later outcomes and no support.</a:t>
          </a:r>
          <a:endParaRPr lang="en-US" sz="900" kern="1200"/>
        </a:p>
      </dsp:txBody>
      <dsp:txXfrm>
        <a:off x="3907258" y="3937776"/>
        <a:ext cx="1132905" cy="1132905"/>
      </dsp:txXfrm>
    </dsp:sp>
    <dsp:sp modelId="{B76E07CA-9484-4950-B940-6562C85D596B}">
      <dsp:nvSpPr>
        <dsp:cNvPr id="0" name=""/>
        <dsp:cNvSpPr/>
      </dsp:nvSpPr>
      <dsp:spPr>
        <a:xfrm rot="15120000">
          <a:off x="3892518" y="3101035"/>
          <a:ext cx="426228" cy="54073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3976209" y="3269987"/>
        <a:ext cx="298360" cy="324439"/>
      </dsp:txXfrm>
    </dsp:sp>
    <dsp:sp modelId="{C79C7685-DDC5-49A1-AAEE-CFADDA6FB0D5}">
      <dsp:nvSpPr>
        <dsp:cNvPr id="0" name=""/>
        <dsp:cNvSpPr/>
      </dsp:nvSpPr>
      <dsp:spPr>
        <a:xfrm>
          <a:off x="2929013" y="1414542"/>
          <a:ext cx="1602171" cy="160217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a:t>(Schwarz and Williams-Woods, 2022)</a:t>
          </a:r>
          <a:endParaRPr lang="en-US" sz="900" kern="1200"/>
        </a:p>
      </dsp:txBody>
      <dsp:txXfrm>
        <a:off x="3163646" y="1649175"/>
        <a:ext cx="1132905" cy="1132905"/>
      </dsp:txXfrm>
    </dsp:sp>
    <dsp:sp modelId="{4FDA0C54-B55F-43C0-BCAB-729E11BE57D8}">
      <dsp:nvSpPr>
        <dsp:cNvPr id="0" name=""/>
        <dsp:cNvSpPr/>
      </dsp:nvSpPr>
      <dsp:spPr>
        <a:xfrm rot="19440000">
          <a:off x="4480626" y="1245136"/>
          <a:ext cx="426228" cy="54073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4492836" y="1390862"/>
        <a:ext cx="298360" cy="32443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26F1F4-89B5-4D3D-A7F6-8057F8CA1290}">
      <dsp:nvSpPr>
        <dsp:cNvPr id="0" name=""/>
        <dsp:cNvSpPr/>
      </dsp:nvSpPr>
      <dsp:spPr>
        <a:xfrm>
          <a:off x="1747800" y="6085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E64A7C-9EFC-423D-A825-6C426B575B53}">
      <dsp:nvSpPr>
        <dsp:cNvPr id="0" name=""/>
        <dsp:cNvSpPr/>
      </dsp:nvSpPr>
      <dsp:spPr>
        <a:xfrm>
          <a:off x="559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33500">
            <a:lnSpc>
              <a:spcPct val="100000"/>
            </a:lnSpc>
            <a:spcBef>
              <a:spcPct val="0"/>
            </a:spcBef>
            <a:spcAft>
              <a:spcPct val="35000"/>
            </a:spcAft>
            <a:buNone/>
          </a:pPr>
          <a:r>
            <a:rPr lang="en-GB" sz="3000" kern="1200" dirty="0"/>
            <a:t>THANK YOU FOR LISTENING </a:t>
          </a:r>
          <a:endParaRPr lang="en-US" sz="3000" kern="1200" dirty="0"/>
        </a:p>
      </dsp:txBody>
      <dsp:txXfrm>
        <a:off x="559800" y="3022743"/>
        <a:ext cx="4320000" cy="720000"/>
      </dsp:txXfrm>
    </dsp:sp>
    <dsp:sp modelId="{27027999-962F-4B26-BA56-14D47973E6E2}">
      <dsp:nvSpPr>
        <dsp:cNvPr id="0" name=""/>
        <dsp:cNvSpPr/>
      </dsp:nvSpPr>
      <dsp:spPr>
        <a:xfrm>
          <a:off x="6823800" y="6085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4CAF62-474A-4F9A-82F1-AF0893D1A901}">
      <dsp:nvSpPr>
        <dsp:cNvPr id="0" name=""/>
        <dsp:cNvSpPr/>
      </dsp:nvSpPr>
      <dsp:spPr>
        <a:xfrm>
          <a:off x="5635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33500">
            <a:lnSpc>
              <a:spcPct val="100000"/>
            </a:lnSpc>
            <a:spcBef>
              <a:spcPct val="0"/>
            </a:spcBef>
            <a:spcAft>
              <a:spcPct val="35000"/>
            </a:spcAft>
            <a:buNone/>
          </a:pPr>
          <a:r>
            <a:rPr lang="en-GB" sz="3000" kern="1200"/>
            <a:t>Any Questions?</a:t>
          </a:r>
          <a:endParaRPr lang="en-US" sz="3000" kern="1200"/>
        </a:p>
      </dsp:txBody>
      <dsp:txXfrm>
        <a:off x="5635800" y="3022743"/>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9367" cy="501879"/>
          </a:xfrm>
          <a:prstGeom prst="rect">
            <a:avLst/>
          </a:prstGeom>
        </p:spPr>
        <p:txBody>
          <a:bodyPr vert="horz" lIns="96428" tIns="48215" rIns="96428" bIns="48215" rtlCol="0"/>
          <a:lstStyle>
            <a:lvl1pPr algn="l">
              <a:defRPr sz="1300"/>
            </a:lvl1pPr>
          </a:lstStyle>
          <a:p>
            <a:endParaRPr lang="en-GB"/>
          </a:p>
        </p:txBody>
      </p:sp>
      <p:sp>
        <p:nvSpPr>
          <p:cNvPr id="3" name="Date Placeholder 2"/>
          <p:cNvSpPr>
            <a:spLocks noGrp="1"/>
          </p:cNvSpPr>
          <p:nvPr>
            <p:ph type="dt" idx="1"/>
          </p:nvPr>
        </p:nvSpPr>
        <p:spPr>
          <a:xfrm>
            <a:off x="3894506" y="0"/>
            <a:ext cx="2979367" cy="501879"/>
          </a:xfrm>
          <a:prstGeom prst="rect">
            <a:avLst/>
          </a:prstGeom>
        </p:spPr>
        <p:txBody>
          <a:bodyPr vert="horz" lIns="96428" tIns="48215" rIns="96428" bIns="48215" rtlCol="0"/>
          <a:lstStyle>
            <a:lvl1pPr algn="r">
              <a:defRPr sz="1300"/>
            </a:lvl1pPr>
          </a:lstStyle>
          <a:p>
            <a:fld id="{2509D7DF-9CD6-40ED-B9E9-A75C788818DA}" type="datetimeFigureOut">
              <a:rPr lang="en-GB" smtClean="0"/>
              <a:t>14/12/2023</a:t>
            </a:fld>
            <a:endParaRPr lang="en-GB"/>
          </a:p>
        </p:txBody>
      </p:sp>
      <p:sp>
        <p:nvSpPr>
          <p:cNvPr id="4" name="Slide Image Placeholder 3"/>
          <p:cNvSpPr>
            <a:spLocks noGrp="1" noRot="1" noChangeAspect="1"/>
          </p:cNvSpPr>
          <p:nvPr>
            <p:ph type="sldImg" idx="2"/>
          </p:nvPr>
        </p:nvSpPr>
        <p:spPr>
          <a:xfrm>
            <a:off x="438150" y="1250950"/>
            <a:ext cx="5999163" cy="3375025"/>
          </a:xfrm>
          <a:prstGeom prst="rect">
            <a:avLst/>
          </a:prstGeom>
          <a:noFill/>
          <a:ln w="12700">
            <a:solidFill>
              <a:prstClr val="black"/>
            </a:solidFill>
          </a:ln>
        </p:spPr>
        <p:txBody>
          <a:bodyPr vert="horz" lIns="96428" tIns="48215" rIns="96428" bIns="48215" rtlCol="0" anchor="ctr"/>
          <a:lstStyle/>
          <a:p>
            <a:endParaRPr lang="en-GB"/>
          </a:p>
        </p:txBody>
      </p:sp>
      <p:sp>
        <p:nvSpPr>
          <p:cNvPr id="5" name="Notes Placeholder 4"/>
          <p:cNvSpPr>
            <a:spLocks noGrp="1"/>
          </p:cNvSpPr>
          <p:nvPr>
            <p:ph type="body" sz="quarter" idx="3"/>
          </p:nvPr>
        </p:nvSpPr>
        <p:spPr>
          <a:xfrm>
            <a:off x="687547" y="4813866"/>
            <a:ext cx="5500370" cy="3938617"/>
          </a:xfrm>
          <a:prstGeom prst="rect">
            <a:avLst/>
          </a:prstGeom>
        </p:spPr>
        <p:txBody>
          <a:bodyPr vert="horz" lIns="96428" tIns="48215" rIns="96428" bIns="4821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00962"/>
            <a:ext cx="2979367" cy="501878"/>
          </a:xfrm>
          <a:prstGeom prst="rect">
            <a:avLst/>
          </a:prstGeom>
        </p:spPr>
        <p:txBody>
          <a:bodyPr vert="horz" lIns="96428" tIns="48215" rIns="96428" bIns="48215" rtlCol="0" anchor="b"/>
          <a:lstStyle>
            <a:lvl1pPr algn="l">
              <a:defRPr sz="1300"/>
            </a:lvl1pPr>
          </a:lstStyle>
          <a:p>
            <a:endParaRPr lang="en-GB"/>
          </a:p>
        </p:txBody>
      </p:sp>
      <p:sp>
        <p:nvSpPr>
          <p:cNvPr id="7" name="Slide Number Placeholder 6"/>
          <p:cNvSpPr>
            <a:spLocks noGrp="1"/>
          </p:cNvSpPr>
          <p:nvPr>
            <p:ph type="sldNum" sz="quarter" idx="5"/>
          </p:nvPr>
        </p:nvSpPr>
        <p:spPr>
          <a:xfrm>
            <a:off x="3894506" y="9500962"/>
            <a:ext cx="2979367" cy="501878"/>
          </a:xfrm>
          <a:prstGeom prst="rect">
            <a:avLst/>
          </a:prstGeom>
        </p:spPr>
        <p:txBody>
          <a:bodyPr vert="horz" lIns="96428" tIns="48215" rIns="96428" bIns="48215" rtlCol="0" anchor="b"/>
          <a:lstStyle>
            <a:lvl1pPr algn="r">
              <a:defRPr sz="1300"/>
            </a:lvl1pPr>
          </a:lstStyle>
          <a:p>
            <a:fld id="{02175E9E-4031-4F03-B1F6-2E1D87772316}" type="slidenum">
              <a:rPr lang="en-GB" smtClean="0"/>
              <a:t>‹#›</a:t>
            </a:fld>
            <a:endParaRPr lang="en-GB"/>
          </a:p>
        </p:txBody>
      </p:sp>
    </p:spTree>
    <p:extLst>
      <p:ext uri="{BB962C8B-B14F-4D97-AF65-F5344CB8AC3E}">
        <p14:creationId xmlns:p14="http://schemas.microsoft.com/office/powerpoint/2010/main" val="4106899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2175E9E-4031-4F03-B1F6-2E1D87772316}" type="slidenum">
              <a:rPr lang="en-GB" smtClean="0"/>
              <a:t>1</a:t>
            </a:fld>
            <a:endParaRPr lang="en-GB"/>
          </a:p>
        </p:txBody>
      </p:sp>
    </p:spTree>
    <p:extLst>
      <p:ext uri="{BB962C8B-B14F-4D97-AF65-F5344CB8AC3E}">
        <p14:creationId xmlns:p14="http://schemas.microsoft.com/office/powerpoint/2010/main" val="17760597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175E9E-4031-4F03-B1F6-2E1D87772316}" type="slidenum">
              <a:rPr lang="en-GB" smtClean="0"/>
              <a:t>2</a:t>
            </a:fld>
            <a:endParaRPr lang="en-GB"/>
          </a:p>
        </p:txBody>
      </p:sp>
    </p:spTree>
    <p:extLst>
      <p:ext uri="{BB962C8B-B14F-4D97-AF65-F5344CB8AC3E}">
        <p14:creationId xmlns:p14="http://schemas.microsoft.com/office/powerpoint/2010/main" val="7932210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of Modern Slavery – HUMAN TRAFFICKING SLAVERY AND FORCED LABOUR.</a:t>
            </a:r>
          </a:p>
          <a:p>
            <a:endParaRPr lang="en-GB" dirty="0"/>
          </a:p>
          <a:p>
            <a:r>
              <a:rPr lang="en-GB" dirty="0"/>
              <a:t>The Palermo Protocol was signed by the UK in 2000 which provided the first nationally recognised definition for human trafficking </a:t>
            </a:r>
            <a:r>
              <a:rPr lang="en-GB" sz="1900" dirty="0">
                <a:latin typeface="Times New Roman" panose="02020603050405020304" pitchFamily="18" charset="0"/>
              </a:rPr>
              <a:t>(Bryant and Landman, 2020).</a:t>
            </a:r>
            <a:endParaRPr lang="en-GB" dirty="0"/>
          </a:p>
        </p:txBody>
      </p:sp>
      <p:sp>
        <p:nvSpPr>
          <p:cNvPr id="4" name="Slide Number Placeholder 3"/>
          <p:cNvSpPr>
            <a:spLocks noGrp="1"/>
          </p:cNvSpPr>
          <p:nvPr>
            <p:ph type="sldNum" sz="quarter" idx="5"/>
          </p:nvPr>
        </p:nvSpPr>
        <p:spPr/>
        <p:txBody>
          <a:bodyPr/>
          <a:lstStyle/>
          <a:p>
            <a:fld id="{02175E9E-4031-4F03-B1F6-2E1D87772316}" type="slidenum">
              <a:rPr lang="en-GB" smtClean="0"/>
              <a:t>3</a:t>
            </a:fld>
            <a:endParaRPr lang="en-GB"/>
          </a:p>
        </p:txBody>
      </p:sp>
    </p:spTree>
    <p:extLst>
      <p:ext uri="{BB962C8B-B14F-4D97-AF65-F5344CB8AC3E}">
        <p14:creationId xmlns:p14="http://schemas.microsoft.com/office/powerpoint/2010/main" val="29833425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2175E9E-4031-4F03-B1F6-2E1D87772316}" type="slidenum">
              <a:rPr lang="en-GB" smtClean="0"/>
              <a:t>4</a:t>
            </a:fld>
            <a:endParaRPr lang="en-GB"/>
          </a:p>
        </p:txBody>
      </p:sp>
    </p:spTree>
    <p:extLst>
      <p:ext uri="{BB962C8B-B14F-4D97-AF65-F5344CB8AC3E}">
        <p14:creationId xmlns:p14="http://schemas.microsoft.com/office/powerpoint/2010/main" val="27201587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2175E9E-4031-4F03-B1F6-2E1D87772316}" type="slidenum">
              <a:rPr lang="en-GB" smtClean="0"/>
              <a:t>5</a:t>
            </a:fld>
            <a:endParaRPr lang="en-GB"/>
          </a:p>
        </p:txBody>
      </p:sp>
    </p:spTree>
    <p:extLst>
      <p:ext uri="{BB962C8B-B14F-4D97-AF65-F5344CB8AC3E}">
        <p14:creationId xmlns:p14="http://schemas.microsoft.com/office/powerpoint/2010/main" val="12524925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people are aware of the seriousness of the crime that is being carried out.</a:t>
            </a:r>
          </a:p>
        </p:txBody>
      </p:sp>
      <p:sp>
        <p:nvSpPr>
          <p:cNvPr id="4" name="Slide Number Placeholder 3"/>
          <p:cNvSpPr>
            <a:spLocks noGrp="1"/>
          </p:cNvSpPr>
          <p:nvPr>
            <p:ph type="sldNum" sz="quarter" idx="5"/>
          </p:nvPr>
        </p:nvSpPr>
        <p:spPr/>
        <p:txBody>
          <a:bodyPr/>
          <a:lstStyle/>
          <a:p>
            <a:fld id="{02175E9E-4031-4F03-B1F6-2E1D87772316}" type="slidenum">
              <a:rPr lang="en-GB" smtClean="0"/>
              <a:t>6</a:t>
            </a:fld>
            <a:endParaRPr lang="en-GB"/>
          </a:p>
        </p:txBody>
      </p:sp>
    </p:spTree>
    <p:extLst>
      <p:ext uri="{BB962C8B-B14F-4D97-AF65-F5344CB8AC3E}">
        <p14:creationId xmlns:p14="http://schemas.microsoft.com/office/powerpoint/2010/main" val="29334849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strategy has been put in place for modern slavery to help the government have a plan in order to tackle the problems.</a:t>
            </a:r>
          </a:p>
          <a:p>
            <a:pPr>
              <a:lnSpc>
                <a:spcPct val="115000"/>
              </a:lnSpc>
              <a:spcAft>
                <a:spcPts val="844"/>
              </a:spcAft>
            </a:pPr>
            <a:r>
              <a:rPr lang="en-GB" kern="100" dirty="0">
                <a:latin typeface="Arial" panose="020B0604020202020204" pitchFamily="34" charset="0"/>
                <a:ea typeface="Calibri" panose="020F0502020204030204" pitchFamily="34" charset="0"/>
                <a:cs typeface="Times New Roman" panose="02020603050405020304" pitchFamily="18" charset="0"/>
              </a:rPr>
              <a:t>PU RSUE - this is where the government are focussing on the threat and ensuring they are working effectively with cooperations and internal partners. </a:t>
            </a:r>
          </a:p>
          <a:p>
            <a:pPr>
              <a:lnSpc>
                <a:spcPct val="115000"/>
              </a:lnSpc>
              <a:spcAft>
                <a:spcPts val="844"/>
              </a:spcAft>
            </a:pPr>
            <a:r>
              <a:rPr lang="en-GB" kern="100" dirty="0">
                <a:latin typeface="Arial" panose="020B0604020202020204" pitchFamily="34" charset="0"/>
                <a:ea typeface="Calibri" panose="020F0502020204030204" pitchFamily="34" charset="0"/>
                <a:cs typeface="Times New Roman" panose="02020603050405020304" pitchFamily="18" charset="0"/>
              </a:rPr>
              <a:t>PREVENT - this is where the government is preventing the issue of modern slavery and raising awareness of what victims are going through and the consequences of this crime.</a:t>
            </a:r>
          </a:p>
          <a:p>
            <a:pPr>
              <a:lnSpc>
                <a:spcPct val="115000"/>
              </a:lnSpc>
              <a:spcAft>
                <a:spcPts val="844"/>
              </a:spcAft>
            </a:pPr>
            <a:r>
              <a:rPr lang="en-GB" kern="100" dirty="0">
                <a:latin typeface="Arial" panose="020B0604020202020204" pitchFamily="34" charset="0"/>
                <a:ea typeface="Calibri" panose="020F0502020204030204" pitchFamily="34" charset="0"/>
                <a:cs typeface="Times New Roman" panose="02020603050405020304" pitchFamily="18" charset="0"/>
              </a:rPr>
              <a:t> The next two have a large focus on the victim themselves and aim to look at reducing vulnerability. PROTECTING - allows the government to ensure the government are protecting individuals to stop them from becoming a victim. </a:t>
            </a:r>
          </a:p>
          <a:p>
            <a:pPr>
              <a:lnSpc>
                <a:spcPct val="115000"/>
              </a:lnSpc>
              <a:spcAft>
                <a:spcPts val="844"/>
              </a:spcAft>
            </a:pPr>
            <a:r>
              <a:rPr lang="en-GB" kern="100" dirty="0">
                <a:latin typeface="Arial" panose="020B0604020202020204" pitchFamily="34" charset="0"/>
                <a:ea typeface="Calibri" panose="020F0502020204030204" pitchFamily="34" charset="0"/>
                <a:cs typeface="Times New Roman" panose="02020603050405020304" pitchFamily="18" charset="0"/>
              </a:rPr>
              <a:t>PREPARE – reducing harm to </a:t>
            </a:r>
            <a:r>
              <a:rPr lang="en-GB" kern="100" dirty="0" err="1">
                <a:latin typeface="Arial" panose="020B0604020202020204" pitchFamily="34" charset="0"/>
                <a:ea typeface="Calibri" panose="020F0502020204030204" pitchFamily="34" charset="0"/>
                <a:cs typeface="Times New Roman" panose="02020603050405020304" pitchFamily="18" charset="0"/>
              </a:rPr>
              <a:t>indivudals</a:t>
            </a:r>
            <a:r>
              <a:rPr lang="en-GB" kern="100" dirty="0">
                <a:latin typeface="Arial" panose="020B0604020202020204" pitchFamily="34" charset="0"/>
                <a:ea typeface="Calibri" panose="020F0502020204030204" pitchFamily="34" charset="0"/>
                <a:cs typeface="Times New Roman" panose="02020603050405020304" pitchFamily="18" charset="0"/>
              </a:rPr>
              <a:t>, providing support and raising awareness of both crimes.</a:t>
            </a:r>
          </a:p>
          <a:p>
            <a:pPr>
              <a:lnSpc>
                <a:spcPct val="115000"/>
              </a:lnSpc>
              <a:spcAft>
                <a:spcPts val="844"/>
              </a:spcAft>
            </a:pPr>
            <a:r>
              <a:rPr lang="en-GB" kern="100" dirty="0">
                <a:latin typeface="Arial" panose="020B0604020202020204" pitchFamily="34" charset="0"/>
                <a:ea typeface="Calibri" panose="020F0502020204030204" pitchFamily="34" charset="0"/>
                <a:cs typeface="Times New Roman" panose="02020603050405020304" pitchFamily="18" charset="0"/>
              </a:rPr>
              <a:t>Therefore, in order to maintain this part of the strategy is it important that the awareness of the signs of modern slavery is fully educated within different communities (Bradley, 2014). </a:t>
            </a:r>
            <a:endParaRPr lang="en-GB" kern="1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2175E9E-4031-4F03-B1F6-2E1D87772316}" type="slidenum">
              <a:rPr lang="en-GB" smtClean="0"/>
              <a:t>7</a:t>
            </a:fld>
            <a:endParaRPr lang="en-GB"/>
          </a:p>
        </p:txBody>
      </p:sp>
    </p:spTree>
    <p:extLst>
      <p:ext uri="{BB962C8B-B14F-4D97-AF65-F5344CB8AC3E}">
        <p14:creationId xmlns:p14="http://schemas.microsoft.com/office/powerpoint/2010/main" val="9086403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175E9E-4031-4F03-B1F6-2E1D87772316}" type="slidenum">
              <a:rPr lang="en-GB" smtClean="0"/>
              <a:t>8</a:t>
            </a:fld>
            <a:endParaRPr lang="en-GB"/>
          </a:p>
        </p:txBody>
      </p:sp>
    </p:spTree>
    <p:extLst>
      <p:ext uri="{BB962C8B-B14F-4D97-AF65-F5344CB8AC3E}">
        <p14:creationId xmlns:p14="http://schemas.microsoft.com/office/powerpoint/2010/main" val="16346008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175E9E-4031-4F03-B1F6-2E1D87772316}" type="slidenum">
              <a:rPr lang="en-GB" smtClean="0"/>
              <a:t>9</a:t>
            </a:fld>
            <a:endParaRPr lang="en-GB"/>
          </a:p>
        </p:txBody>
      </p:sp>
    </p:spTree>
    <p:extLst>
      <p:ext uri="{BB962C8B-B14F-4D97-AF65-F5344CB8AC3E}">
        <p14:creationId xmlns:p14="http://schemas.microsoft.com/office/powerpoint/2010/main" val="11416032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175E9E-4031-4F03-B1F6-2E1D87772316}" type="slidenum">
              <a:rPr lang="en-GB" smtClean="0"/>
              <a:t>10</a:t>
            </a:fld>
            <a:endParaRPr lang="en-GB"/>
          </a:p>
        </p:txBody>
      </p:sp>
    </p:spTree>
    <p:extLst>
      <p:ext uri="{BB962C8B-B14F-4D97-AF65-F5344CB8AC3E}">
        <p14:creationId xmlns:p14="http://schemas.microsoft.com/office/powerpoint/2010/main" val="36650685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175E9E-4031-4F03-B1F6-2E1D87772316}" type="slidenum">
              <a:rPr lang="en-GB" smtClean="0"/>
              <a:t>11</a:t>
            </a:fld>
            <a:endParaRPr lang="en-GB"/>
          </a:p>
        </p:txBody>
      </p:sp>
    </p:spTree>
    <p:extLst>
      <p:ext uri="{BB962C8B-B14F-4D97-AF65-F5344CB8AC3E}">
        <p14:creationId xmlns:p14="http://schemas.microsoft.com/office/powerpoint/2010/main" val="30942843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ea typeface="Calibri" panose="020F0502020204030204" pitchFamily="34" charset="0"/>
              </a:rPr>
              <a:t>The independent child trafficking advocates (ICTA’s) under section 48 of The Modern Slavery Act 2015 are in place to represent children who are victims with no parental responsibilities in the UK. The review states that the government need to change the service to be available to people over 18 and that there should not be a time limit of 18 months if the child requires more care and support than others (Home Office, 2019).</a:t>
            </a:r>
            <a:endParaRPr lang="en-GB" sz="1100" dirty="0"/>
          </a:p>
        </p:txBody>
      </p:sp>
      <p:sp>
        <p:nvSpPr>
          <p:cNvPr id="4" name="Slide Number Placeholder 3"/>
          <p:cNvSpPr>
            <a:spLocks noGrp="1"/>
          </p:cNvSpPr>
          <p:nvPr>
            <p:ph type="sldNum" sz="quarter" idx="5"/>
          </p:nvPr>
        </p:nvSpPr>
        <p:spPr/>
        <p:txBody>
          <a:bodyPr/>
          <a:lstStyle/>
          <a:p>
            <a:fld id="{02175E9E-4031-4F03-B1F6-2E1D87772316}" type="slidenum">
              <a:rPr lang="en-GB" smtClean="0"/>
              <a:t>12</a:t>
            </a:fld>
            <a:endParaRPr lang="en-GB"/>
          </a:p>
        </p:txBody>
      </p:sp>
    </p:spTree>
    <p:extLst>
      <p:ext uri="{BB962C8B-B14F-4D97-AF65-F5344CB8AC3E}">
        <p14:creationId xmlns:p14="http://schemas.microsoft.com/office/powerpoint/2010/main" val="6994783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44"/>
              </a:spcAft>
            </a:pPr>
            <a:r>
              <a:rPr lang="en-GB" kern="100" dirty="0">
                <a:latin typeface="Arial" panose="020B0604020202020204" pitchFamily="34" charset="0"/>
                <a:ea typeface="Calibri" panose="020F0502020204030204" pitchFamily="34" charset="0"/>
                <a:cs typeface="Times New Roman" panose="02020603050405020304" pitchFamily="18" charset="0"/>
              </a:rPr>
              <a:t>There is still issues and improvements that need to be made in order to put laws into practice to stop these types of crimes (Anti-Slavery International, 2015).</a:t>
            </a:r>
            <a:endParaRPr lang="en-GB" kern="1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2175E9E-4031-4F03-B1F6-2E1D87772316}" type="slidenum">
              <a:rPr lang="en-GB" smtClean="0"/>
              <a:t>13</a:t>
            </a:fld>
            <a:endParaRPr lang="en-GB"/>
          </a:p>
        </p:txBody>
      </p:sp>
    </p:spTree>
    <p:extLst>
      <p:ext uri="{BB962C8B-B14F-4D97-AF65-F5344CB8AC3E}">
        <p14:creationId xmlns:p14="http://schemas.microsoft.com/office/powerpoint/2010/main" val="20722477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175E9E-4031-4F03-B1F6-2E1D87772316}" type="slidenum">
              <a:rPr lang="en-GB" smtClean="0"/>
              <a:t>14</a:t>
            </a:fld>
            <a:endParaRPr lang="en-GB"/>
          </a:p>
        </p:txBody>
      </p:sp>
    </p:spTree>
    <p:extLst>
      <p:ext uri="{BB962C8B-B14F-4D97-AF65-F5344CB8AC3E}">
        <p14:creationId xmlns:p14="http://schemas.microsoft.com/office/powerpoint/2010/main" val="25483704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ea typeface="Calibri" panose="020F0502020204030204" pitchFamily="34" charset="0"/>
              </a:rPr>
              <a:t>Self-referral requires legal advice on the next process</a:t>
            </a:r>
          </a:p>
          <a:p>
            <a:endParaRPr lang="en-GB" dirty="0">
              <a:latin typeface="Arial" panose="020B0604020202020204" pitchFamily="34" charset="0"/>
              <a:ea typeface="Calibri" panose="020F0502020204030204" pitchFamily="34" charset="0"/>
            </a:endParaRPr>
          </a:p>
          <a:p>
            <a:pPr>
              <a:lnSpc>
                <a:spcPct val="115000"/>
              </a:lnSpc>
              <a:spcAft>
                <a:spcPts val="844"/>
              </a:spcAft>
            </a:pPr>
            <a:r>
              <a:rPr lang="en-GB" kern="100" dirty="0">
                <a:latin typeface="Arial" panose="020B0604020202020204" pitchFamily="34" charset="0"/>
                <a:ea typeface="Calibri" panose="020F0502020204030204" pitchFamily="34" charset="0"/>
                <a:cs typeface="Times New Roman" panose="02020603050405020304" pitchFamily="18" charset="0"/>
              </a:rPr>
              <a:t>Within out the process of support and legal aid it can be very difficult for victims who have been exploited to make their own decisions from what they are facing or forced into. </a:t>
            </a:r>
            <a:endParaRPr lang="en-GB" kern="100" dirty="0">
              <a:latin typeface="Calibri" panose="020F0502020204030204" pitchFamily="34" charset="0"/>
              <a:ea typeface="Calibri" panose="020F0502020204030204" pitchFamily="34" charset="0"/>
              <a:cs typeface="Times New Roman" panose="02020603050405020304" pitchFamily="18" charset="0"/>
            </a:endParaRPr>
          </a:p>
          <a:p>
            <a:pPr>
              <a:spcAft>
                <a:spcPts val="844"/>
              </a:spcAft>
            </a:pPr>
            <a:r>
              <a:rPr lang="en-GB" kern="100" dirty="0">
                <a:latin typeface="Calibri" panose="020F0502020204030204" pitchFamily="34" charset="0"/>
                <a:ea typeface="Calibri" panose="020F0502020204030204" pitchFamily="34" charset="0"/>
                <a:cs typeface="Times New Roman" panose="02020603050405020304" pitchFamily="18" charset="0"/>
              </a:rPr>
              <a:t> Add additional sources in.</a:t>
            </a:r>
          </a:p>
          <a:p>
            <a:endParaRPr lang="en-GB" dirty="0"/>
          </a:p>
        </p:txBody>
      </p:sp>
      <p:sp>
        <p:nvSpPr>
          <p:cNvPr id="4" name="Slide Number Placeholder 3"/>
          <p:cNvSpPr>
            <a:spLocks noGrp="1"/>
          </p:cNvSpPr>
          <p:nvPr>
            <p:ph type="sldNum" sz="quarter" idx="5"/>
          </p:nvPr>
        </p:nvSpPr>
        <p:spPr/>
        <p:txBody>
          <a:bodyPr/>
          <a:lstStyle/>
          <a:p>
            <a:fld id="{02175E9E-4031-4F03-B1F6-2E1D87772316}" type="slidenum">
              <a:rPr lang="en-GB" smtClean="0"/>
              <a:t>15</a:t>
            </a:fld>
            <a:endParaRPr lang="en-GB"/>
          </a:p>
        </p:txBody>
      </p:sp>
    </p:spTree>
    <p:extLst>
      <p:ext uri="{BB962C8B-B14F-4D97-AF65-F5344CB8AC3E}">
        <p14:creationId xmlns:p14="http://schemas.microsoft.com/office/powerpoint/2010/main" val="31726709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2175E9E-4031-4F03-B1F6-2E1D87772316}" type="slidenum">
              <a:rPr lang="en-GB" smtClean="0"/>
              <a:t>16</a:t>
            </a:fld>
            <a:endParaRPr lang="en-GB"/>
          </a:p>
        </p:txBody>
      </p:sp>
    </p:spTree>
    <p:extLst>
      <p:ext uri="{BB962C8B-B14F-4D97-AF65-F5344CB8AC3E}">
        <p14:creationId xmlns:p14="http://schemas.microsoft.com/office/powerpoint/2010/main" val="30383952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2175E9E-4031-4F03-B1F6-2E1D87772316}" type="slidenum">
              <a:rPr lang="en-GB" smtClean="0"/>
              <a:t>17</a:t>
            </a:fld>
            <a:endParaRPr lang="en-GB"/>
          </a:p>
        </p:txBody>
      </p:sp>
    </p:spTree>
    <p:extLst>
      <p:ext uri="{BB962C8B-B14F-4D97-AF65-F5344CB8AC3E}">
        <p14:creationId xmlns:p14="http://schemas.microsoft.com/office/powerpoint/2010/main" val="491870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Policy</a:t>
            </a:r>
          </a:p>
          <a:p>
            <a:r>
              <a:rPr lang="en-GB" dirty="0"/>
              <a:t>manufacturing</a:t>
            </a:r>
          </a:p>
          <a:p>
            <a:r>
              <a:rPr lang="en-GB" dirty="0"/>
              <a:t>Climate change – floods/ renewable  energy/movement of communities  </a:t>
            </a:r>
          </a:p>
          <a:p>
            <a:r>
              <a:rPr lang="en-GB" dirty="0"/>
              <a:t>small boats</a:t>
            </a:r>
          </a:p>
          <a:p>
            <a:r>
              <a:rPr lang="en-GB" dirty="0"/>
              <a:t>War </a:t>
            </a:r>
          </a:p>
          <a:p>
            <a:r>
              <a:rPr lang="en-GB" dirty="0"/>
              <a:t>County lines – drugs</a:t>
            </a:r>
          </a:p>
          <a:p>
            <a:r>
              <a:rPr lang="en-GB" dirty="0"/>
              <a:t>Awareness</a:t>
            </a:r>
          </a:p>
        </p:txBody>
      </p:sp>
      <p:sp>
        <p:nvSpPr>
          <p:cNvPr id="4" name="Slide Number Placeholder 3"/>
          <p:cNvSpPr>
            <a:spLocks noGrp="1"/>
          </p:cNvSpPr>
          <p:nvPr>
            <p:ph type="sldNum" sz="quarter" idx="5"/>
          </p:nvPr>
        </p:nvSpPr>
        <p:spPr/>
        <p:txBody>
          <a:bodyPr/>
          <a:lstStyle/>
          <a:p>
            <a:fld id="{02175E9E-4031-4F03-B1F6-2E1D87772316}" type="slidenum">
              <a:rPr lang="en-GB" smtClean="0"/>
              <a:t>18</a:t>
            </a:fld>
            <a:endParaRPr lang="en-GB"/>
          </a:p>
        </p:txBody>
      </p:sp>
    </p:spTree>
    <p:extLst>
      <p:ext uri="{BB962C8B-B14F-4D97-AF65-F5344CB8AC3E}">
        <p14:creationId xmlns:p14="http://schemas.microsoft.com/office/powerpoint/2010/main" val="16197915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NRM consist of a process involving two things – first responder have the authority to complete a referral on behalf of the victim (DUTY TO NOTIFY)</a:t>
            </a:r>
          </a:p>
          <a:p>
            <a:r>
              <a:rPr lang="en-GB" dirty="0">
                <a:solidFill>
                  <a:srgbClr val="333333"/>
                </a:solidFill>
                <a:latin typeface="Open Sans" panose="020B0606030504020204" pitchFamily="34" charset="0"/>
              </a:rPr>
              <a:t>The ‘Single Competent Authority’ and the ‘Immigration Enforcement Competent Authority’, and these competent authorities may receive referrals from designated ‘first responders.</a:t>
            </a:r>
          </a:p>
          <a:p>
            <a:r>
              <a:rPr lang="en-GB" sz="1900" dirty="0">
                <a:latin typeface="Times New Roman" panose="02020603050405020304" pitchFamily="18" charset="0"/>
              </a:rPr>
              <a:t>(</a:t>
            </a:r>
            <a:r>
              <a:rPr lang="en-GB" sz="1900" dirty="0" err="1">
                <a:latin typeface="Times New Roman" panose="02020603050405020304" pitchFamily="18" charset="0"/>
              </a:rPr>
              <a:t>Heys</a:t>
            </a:r>
            <a:r>
              <a:rPr lang="en-GB" sz="1900" dirty="0">
                <a:latin typeface="Times New Roman" panose="02020603050405020304" pitchFamily="18" charset="0"/>
              </a:rPr>
              <a:t> et al., 2022). Then authorities will complete a two tier decision whether the individual is involved in human trafficking or modern slavery.</a:t>
            </a:r>
          </a:p>
          <a:p>
            <a:r>
              <a:rPr lang="en-GB" sz="1900" dirty="0">
                <a:latin typeface="Times New Roman" panose="02020603050405020304" pitchFamily="18" charset="0"/>
              </a:rPr>
              <a:t>Should take up to 45 days but some cases have waited 568 days.</a:t>
            </a:r>
          </a:p>
          <a:p>
            <a:r>
              <a:rPr lang="en-GB" sz="1900" dirty="0">
                <a:latin typeface="Times New Roman" panose="02020603050405020304" pitchFamily="18" charset="0"/>
              </a:rPr>
              <a:t>This leaves victims waiting to hear for support which has previously led to them going back to what they are doing, negative impact on mental health </a:t>
            </a:r>
          </a:p>
          <a:p>
            <a:r>
              <a:rPr lang="en-GB" sz="1900" dirty="0">
                <a:latin typeface="Times New Roman" panose="02020603050405020304" pitchFamily="18" charset="0"/>
              </a:rPr>
              <a:t>This is bad for victims as they shouldn’t experiences delays and should be treated with empathy and respect.</a:t>
            </a:r>
            <a:endParaRPr lang="en-GB" dirty="0"/>
          </a:p>
        </p:txBody>
      </p:sp>
      <p:sp>
        <p:nvSpPr>
          <p:cNvPr id="4" name="Slide Number Placeholder 3"/>
          <p:cNvSpPr>
            <a:spLocks noGrp="1"/>
          </p:cNvSpPr>
          <p:nvPr>
            <p:ph type="sldNum" sz="quarter" idx="5"/>
          </p:nvPr>
        </p:nvSpPr>
        <p:spPr/>
        <p:txBody>
          <a:bodyPr/>
          <a:lstStyle/>
          <a:p>
            <a:fld id="{02175E9E-4031-4F03-B1F6-2E1D87772316}" type="slidenum">
              <a:rPr lang="en-GB" smtClean="0"/>
              <a:t>19</a:t>
            </a:fld>
            <a:endParaRPr lang="en-GB"/>
          </a:p>
        </p:txBody>
      </p:sp>
    </p:spTree>
    <p:extLst>
      <p:ext uri="{BB962C8B-B14F-4D97-AF65-F5344CB8AC3E}">
        <p14:creationId xmlns:p14="http://schemas.microsoft.com/office/powerpoint/2010/main" val="22031505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900" dirty="0">
                <a:latin typeface="Times New Roman" panose="02020603050405020304" pitchFamily="18" charset="0"/>
              </a:rPr>
              <a:t>(Home Office, 2014)</a:t>
            </a:r>
            <a:endParaRPr lang="en-GB" dirty="0"/>
          </a:p>
        </p:txBody>
      </p:sp>
      <p:sp>
        <p:nvSpPr>
          <p:cNvPr id="4" name="Slide Number Placeholder 3"/>
          <p:cNvSpPr>
            <a:spLocks noGrp="1"/>
          </p:cNvSpPr>
          <p:nvPr>
            <p:ph type="sldNum" sz="quarter" idx="5"/>
          </p:nvPr>
        </p:nvSpPr>
        <p:spPr/>
        <p:txBody>
          <a:bodyPr/>
          <a:lstStyle/>
          <a:p>
            <a:fld id="{02175E9E-4031-4F03-B1F6-2E1D87772316}" type="slidenum">
              <a:rPr lang="en-GB" smtClean="0"/>
              <a:t>20</a:t>
            </a:fld>
            <a:endParaRPr lang="en-GB"/>
          </a:p>
        </p:txBody>
      </p:sp>
    </p:spTree>
    <p:extLst>
      <p:ext uri="{BB962C8B-B14F-4D97-AF65-F5344CB8AC3E}">
        <p14:creationId xmlns:p14="http://schemas.microsoft.com/office/powerpoint/2010/main" val="20058750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people have been brought into these crimes through grooming which usually involves the victim becoming dependent on the perpetrator, as well as being in cohesive control and kept in isolation. </a:t>
            </a:r>
          </a:p>
          <a:p>
            <a:r>
              <a:rPr lang="en-GB" dirty="0"/>
              <a:t>Victim usually find they have bonded with the perpetrator so the government need to come up with a new strategy plan</a:t>
            </a:r>
          </a:p>
        </p:txBody>
      </p:sp>
      <p:sp>
        <p:nvSpPr>
          <p:cNvPr id="4" name="Slide Number Placeholder 3"/>
          <p:cNvSpPr>
            <a:spLocks noGrp="1"/>
          </p:cNvSpPr>
          <p:nvPr>
            <p:ph type="sldNum" sz="quarter" idx="5"/>
          </p:nvPr>
        </p:nvSpPr>
        <p:spPr/>
        <p:txBody>
          <a:bodyPr/>
          <a:lstStyle/>
          <a:p>
            <a:fld id="{02175E9E-4031-4F03-B1F6-2E1D87772316}" type="slidenum">
              <a:rPr lang="en-GB" smtClean="0"/>
              <a:t>21</a:t>
            </a:fld>
            <a:endParaRPr lang="en-GB"/>
          </a:p>
        </p:txBody>
      </p:sp>
    </p:spTree>
    <p:extLst>
      <p:ext uri="{BB962C8B-B14F-4D97-AF65-F5344CB8AC3E}">
        <p14:creationId xmlns:p14="http://schemas.microsoft.com/office/powerpoint/2010/main" val="39164050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175E9E-4031-4F03-B1F6-2E1D87772316}" type="slidenum">
              <a:rPr lang="en-GB" smtClean="0"/>
              <a:t>22</a:t>
            </a:fld>
            <a:endParaRPr lang="en-GB"/>
          </a:p>
        </p:txBody>
      </p:sp>
    </p:spTree>
    <p:extLst>
      <p:ext uri="{BB962C8B-B14F-4D97-AF65-F5344CB8AC3E}">
        <p14:creationId xmlns:p14="http://schemas.microsoft.com/office/powerpoint/2010/main" val="20917729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2175E9E-4031-4F03-B1F6-2E1D87772316}" type="slidenum">
              <a:rPr lang="en-GB" smtClean="0"/>
              <a:t>23</a:t>
            </a:fld>
            <a:endParaRPr lang="en-GB"/>
          </a:p>
        </p:txBody>
      </p:sp>
    </p:spTree>
    <p:extLst>
      <p:ext uri="{BB962C8B-B14F-4D97-AF65-F5344CB8AC3E}">
        <p14:creationId xmlns:p14="http://schemas.microsoft.com/office/powerpoint/2010/main" val="22929279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2175E9E-4031-4F03-B1F6-2E1D87772316}" type="slidenum">
              <a:rPr lang="en-GB" smtClean="0"/>
              <a:t>24</a:t>
            </a:fld>
            <a:endParaRPr lang="en-GB"/>
          </a:p>
        </p:txBody>
      </p:sp>
    </p:spTree>
    <p:extLst>
      <p:ext uri="{BB962C8B-B14F-4D97-AF65-F5344CB8AC3E}">
        <p14:creationId xmlns:p14="http://schemas.microsoft.com/office/powerpoint/2010/main" val="7289176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2175E9E-4031-4F03-B1F6-2E1D87772316}" type="slidenum">
              <a:rPr lang="en-GB" smtClean="0"/>
              <a:t>25</a:t>
            </a:fld>
            <a:endParaRPr lang="en-GB"/>
          </a:p>
        </p:txBody>
      </p:sp>
    </p:spTree>
    <p:extLst>
      <p:ext uri="{BB962C8B-B14F-4D97-AF65-F5344CB8AC3E}">
        <p14:creationId xmlns:p14="http://schemas.microsoft.com/office/powerpoint/2010/main" val="41838970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175E9E-4031-4F03-B1F6-2E1D87772316}" type="slidenum">
              <a:rPr lang="en-GB" smtClean="0"/>
              <a:t>26</a:t>
            </a:fld>
            <a:endParaRPr lang="en-GB"/>
          </a:p>
        </p:txBody>
      </p:sp>
    </p:spTree>
    <p:extLst>
      <p:ext uri="{BB962C8B-B14F-4D97-AF65-F5344CB8AC3E}">
        <p14:creationId xmlns:p14="http://schemas.microsoft.com/office/powerpoint/2010/main" val="31694827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2175E9E-4031-4F03-B1F6-2E1D87772316}" type="slidenum">
              <a:rPr lang="en-GB" smtClean="0"/>
              <a:t>27</a:t>
            </a:fld>
            <a:endParaRPr lang="en-GB"/>
          </a:p>
        </p:txBody>
      </p:sp>
    </p:spTree>
    <p:extLst>
      <p:ext uri="{BB962C8B-B14F-4D97-AF65-F5344CB8AC3E}">
        <p14:creationId xmlns:p14="http://schemas.microsoft.com/office/powerpoint/2010/main" val="6385310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175E9E-4031-4F03-B1F6-2E1D87772316}" type="slidenum">
              <a:rPr lang="en-GB" smtClean="0"/>
              <a:t>28</a:t>
            </a:fld>
            <a:endParaRPr lang="en-GB"/>
          </a:p>
        </p:txBody>
      </p:sp>
    </p:spTree>
    <p:extLst>
      <p:ext uri="{BB962C8B-B14F-4D97-AF65-F5344CB8AC3E}">
        <p14:creationId xmlns:p14="http://schemas.microsoft.com/office/powerpoint/2010/main" val="18053314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90953-0827-EE95-CA0E-5B9D88458DA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2DA2000-4693-BC31-8D37-B3FF95AB07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F113796-3860-DF5C-AAD0-CBC133A22F40}"/>
              </a:ext>
            </a:extLst>
          </p:cNvPr>
          <p:cNvSpPr>
            <a:spLocks noGrp="1"/>
          </p:cNvSpPr>
          <p:nvPr>
            <p:ph type="dt" sz="half" idx="10"/>
          </p:nvPr>
        </p:nvSpPr>
        <p:spPr/>
        <p:txBody>
          <a:bodyPr/>
          <a:lstStyle/>
          <a:p>
            <a:fld id="{92FED50E-CB10-40E1-A80F-7F4F60B061A7}" type="datetimeFigureOut">
              <a:rPr lang="en-GB" smtClean="0"/>
              <a:t>14/12/2023</a:t>
            </a:fld>
            <a:endParaRPr lang="en-GB"/>
          </a:p>
        </p:txBody>
      </p:sp>
      <p:sp>
        <p:nvSpPr>
          <p:cNvPr id="5" name="Footer Placeholder 4">
            <a:extLst>
              <a:ext uri="{FF2B5EF4-FFF2-40B4-BE49-F238E27FC236}">
                <a16:creationId xmlns:a16="http://schemas.microsoft.com/office/drawing/2014/main" id="{81CB1E81-A4C2-E1E8-EF5B-11897359A4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26F43B-F715-0D9A-879C-BBF173AECB80}"/>
              </a:ext>
            </a:extLst>
          </p:cNvPr>
          <p:cNvSpPr>
            <a:spLocks noGrp="1"/>
          </p:cNvSpPr>
          <p:nvPr>
            <p:ph type="sldNum" sz="quarter" idx="12"/>
          </p:nvPr>
        </p:nvSpPr>
        <p:spPr/>
        <p:txBody>
          <a:bodyPr/>
          <a:lstStyle/>
          <a:p>
            <a:fld id="{BCE55D7E-4FEF-4466-B786-61C4A7BF580A}" type="slidenum">
              <a:rPr lang="en-GB" smtClean="0"/>
              <a:t>‹#›</a:t>
            </a:fld>
            <a:endParaRPr lang="en-GB"/>
          </a:p>
        </p:txBody>
      </p:sp>
    </p:spTree>
    <p:extLst>
      <p:ext uri="{BB962C8B-B14F-4D97-AF65-F5344CB8AC3E}">
        <p14:creationId xmlns:p14="http://schemas.microsoft.com/office/powerpoint/2010/main" val="892475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C7C40-9847-81BC-1691-8F2E8985DE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55E963-713F-E26C-336F-991AC26DD9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EE8A43-F212-F50B-9900-9B390EBD2F85}"/>
              </a:ext>
            </a:extLst>
          </p:cNvPr>
          <p:cNvSpPr>
            <a:spLocks noGrp="1"/>
          </p:cNvSpPr>
          <p:nvPr>
            <p:ph type="dt" sz="half" idx="10"/>
          </p:nvPr>
        </p:nvSpPr>
        <p:spPr/>
        <p:txBody>
          <a:bodyPr/>
          <a:lstStyle/>
          <a:p>
            <a:fld id="{92FED50E-CB10-40E1-A80F-7F4F60B061A7}" type="datetimeFigureOut">
              <a:rPr lang="en-GB" smtClean="0"/>
              <a:t>14/12/2023</a:t>
            </a:fld>
            <a:endParaRPr lang="en-GB"/>
          </a:p>
        </p:txBody>
      </p:sp>
      <p:sp>
        <p:nvSpPr>
          <p:cNvPr id="5" name="Footer Placeholder 4">
            <a:extLst>
              <a:ext uri="{FF2B5EF4-FFF2-40B4-BE49-F238E27FC236}">
                <a16:creationId xmlns:a16="http://schemas.microsoft.com/office/drawing/2014/main" id="{B6BABE0E-C9F9-EB01-A3F1-E2042094F0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5F620C-51E0-2086-AF34-B1B156822D68}"/>
              </a:ext>
            </a:extLst>
          </p:cNvPr>
          <p:cNvSpPr>
            <a:spLocks noGrp="1"/>
          </p:cNvSpPr>
          <p:nvPr>
            <p:ph type="sldNum" sz="quarter" idx="12"/>
          </p:nvPr>
        </p:nvSpPr>
        <p:spPr/>
        <p:txBody>
          <a:bodyPr/>
          <a:lstStyle/>
          <a:p>
            <a:fld id="{BCE55D7E-4FEF-4466-B786-61C4A7BF580A}" type="slidenum">
              <a:rPr lang="en-GB" smtClean="0"/>
              <a:t>‹#›</a:t>
            </a:fld>
            <a:endParaRPr lang="en-GB"/>
          </a:p>
        </p:txBody>
      </p:sp>
    </p:spTree>
    <p:extLst>
      <p:ext uri="{BB962C8B-B14F-4D97-AF65-F5344CB8AC3E}">
        <p14:creationId xmlns:p14="http://schemas.microsoft.com/office/powerpoint/2010/main" val="2673089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9B8B2-36A4-373D-F11D-A4E483BDEA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48326A9-D2EE-830C-AB64-35E955E8E88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D719C93-643C-20A8-F68E-4D784EB6FA71}"/>
              </a:ext>
            </a:extLst>
          </p:cNvPr>
          <p:cNvSpPr>
            <a:spLocks noGrp="1"/>
          </p:cNvSpPr>
          <p:nvPr>
            <p:ph type="dt" sz="half" idx="10"/>
          </p:nvPr>
        </p:nvSpPr>
        <p:spPr/>
        <p:txBody>
          <a:bodyPr/>
          <a:lstStyle/>
          <a:p>
            <a:fld id="{92FED50E-CB10-40E1-A80F-7F4F60B061A7}" type="datetimeFigureOut">
              <a:rPr lang="en-GB" smtClean="0"/>
              <a:t>14/12/2023</a:t>
            </a:fld>
            <a:endParaRPr lang="en-GB"/>
          </a:p>
        </p:txBody>
      </p:sp>
      <p:sp>
        <p:nvSpPr>
          <p:cNvPr id="5" name="Footer Placeholder 4">
            <a:extLst>
              <a:ext uri="{FF2B5EF4-FFF2-40B4-BE49-F238E27FC236}">
                <a16:creationId xmlns:a16="http://schemas.microsoft.com/office/drawing/2014/main" id="{62AC3375-9825-74F2-A8CA-354B4E9588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540F92-0EEA-0474-65F7-360DE26432D6}"/>
              </a:ext>
            </a:extLst>
          </p:cNvPr>
          <p:cNvSpPr>
            <a:spLocks noGrp="1"/>
          </p:cNvSpPr>
          <p:nvPr>
            <p:ph type="sldNum" sz="quarter" idx="12"/>
          </p:nvPr>
        </p:nvSpPr>
        <p:spPr/>
        <p:txBody>
          <a:bodyPr/>
          <a:lstStyle/>
          <a:p>
            <a:fld id="{BCE55D7E-4FEF-4466-B786-61C4A7BF580A}" type="slidenum">
              <a:rPr lang="en-GB" smtClean="0"/>
              <a:t>‹#›</a:t>
            </a:fld>
            <a:endParaRPr lang="en-GB"/>
          </a:p>
        </p:txBody>
      </p:sp>
    </p:spTree>
    <p:extLst>
      <p:ext uri="{BB962C8B-B14F-4D97-AF65-F5344CB8AC3E}">
        <p14:creationId xmlns:p14="http://schemas.microsoft.com/office/powerpoint/2010/main" val="316828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44997-A6AF-BF27-6920-8B23EB8BE1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6D72CE-9A31-73F5-389F-DB666CA909A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252D761-5ABB-B694-BB9E-65BDCA2CF49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B64237-07DD-3FFD-C884-CA6E6C0A0CC1}"/>
              </a:ext>
            </a:extLst>
          </p:cNvPr>
          <p:cNvSpPr>
            <a:spLocks noGrp="1"/>
          </p:cNvSpPr>
          <p:nvPr>
            <p:ph type="dt" sz="half" idx="10"/>
          </p:nvPr>
        </p:nvSpPr>
        <p:spPr/>
        <p:txBody>
          <a:bodyPr/>
          <a:lstStyle/>
          <a:p>
            <a:fld id="{92FED50E-CB10-40E1-A80F-7F4F60B061A7}" type="datetimeFigureOut">
              <a:rPr lang="en-GB" smtClean="0"/>
              <a:t>14/12/2023</a:t>
            </a:fld>
            <a:endParaRPr lang="en-GB"/>
          </a:p>
        </p:txBody>
      </p:sp>
      <p:sp>
        <p:nvSpPr>
          <p:cNvPr id="6" name="Footer Placeholder 5">
            <a:extLst>
              <a:ext uri="{FF2B5EF4-FFF2-40B4-BE49-F238E27FC236}">
                <a16:creationId xmlns:a16="http://schemas.microsoft.com/office/drawing/2014/main" id="{ED46AFA5-4CCF-18D1-E81E-30BE425822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C8C206-5686-9EB0-DCFB-81D2B8EEE100}"/>
              </a:ext>
            </a:extLst>
          </p:cNvPr>
          <p:cNvSpPr>
            <a:spLocks noGrp="1"/>
          </p:cNvSpPr>
          <p:nvPr>
            <p:ph type="sldNum" sz="quarter" idx="12"/>
          </p:nvPr>
        </p:nvSpPr>
        <p:spPr/>
        <p:txBody>
          <a:bodyPr/>
          <a:lstStyle/>
          <a:p>
            <a:fld id="{BCE55D7E-4FEF-4466-B786-61C4A7BF580A}" type="slidenum">
              <a:rPr lang="en-GB" smtClean="0"/>
              <a:t>‹#›</a:t>
            </a:fld>
            <a:endParaRPr lang="en-GB"/>
          </a:p>
        </p:txBody>
      </p:sp>
    </p:spTree>
    <p:extLst>
      <p:ext uri="{BB962C8B-B14F-4D97-AF65-F5344CB8AC3E}">
        <p14:creationId xmlns:p14="http://schemas.microsoft.com/office/powerpoint/2010/main" val="5155732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7773D-E5FB-0D2A-343C-1D10D76FD1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B5D01D-BCC4-81D9-F4D1-7C57E2F65A6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EF390E3-9FFE-8F82-18FF-66941B5A0DA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B0AD65C-F402-CF72-9F22-D2E96728E56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72A410-9820-8FF5-46DF-BBF5DFBE363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5D940EF-C122-E834-82D6-E4C15FB7E90B}"/>
              </a:ext>
            </a:extLst>
          </p:cNvPr>
          <p:cNvSpPr>
            <a:spLocks noGrp="1"/>
          </p:cNvSpPr>
          <p:nvPr>
            <p:ph type="dt" sz="half" idx="10"/>
          </p:nvPr>
        </p:nvSpPr>
        <p:spPr/>
        <p:txBody>
          <a:bodyPr/>
          <a:lstStyle/>
          <a:p>
            <a:fld id="{92FED50E-CB10-40E1-A80F-7F4F60B061A7}" type="datetimeFigureOut">
              <a:rPr lang="en-GB" smtClean="0"/>
              <a:t>14/12/2023</a:t>
            </a:fld>
            <a:endParaRPr lang="en-GB"/>
          </a:p>
        </p:txBody>
      </p:sp>
      <p:sp>
        <p:nvSpPr>
          <p:cNvPr id="8" name="Footer Placeholder 7">
            <a:extLst>
              <a:ext uri="{FF2B5EF4-FFF2-40B4-BE49-F238E27FC236}">
                <a16:creationId xmlns:a16="http://schemas.microsoft.com/office/drawing/2014/main" id="{3849D50A-B9A2-268F-B89E-7543CB43667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A33B75E-47BF-37B4-9473-AE45F7C319F3}"/>
              </a:ext>
            </a:extLst>
          </p:cNvPr>
          <p:cNvSpPr>
            <a:spLocks noGrp="1"/>
          </p:cNvSpPr>
          <p:nvPr>
            <p:ph type="sldNum" sz="quarter" idx="12"/>
          </p:nvPr>
        </p:nvSpPr>
        <p:spPr/>
        <p:txBody>
          <a:bodyPr/>
          <a:lstStyle/>
          <a:p>
            <a:fld id="{BCE55D7E-4FEF-4466-B786-61C4A7BF580A}" type="slidenum">
              <a:rPr lang="en-GB" smtClean="0"/>
              <a:t>‹#›</a:t>
            </a:fld>
            <a:endParaRPr lang="en-GB"/>
          </a:p>
        </p:txBody>
      </p:sp>
    </p:spTree>
    <p:extLst>
      <p:ext uri="{BB962C8B-B14F-4D97-AF65-F5344CB8AC3E}">
        <p14:creationId xmlns:p14="http://schemas.microsoft.com/office/powerpoint/2010/main" val="362678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DCCF5-ED15-D0D4-E933-CF6C7AA6DB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E6DDE05-0EDB-4614-829B-55C0C600486D}"/>
              </a:ext>
            </a:extLst>
          </p:cNvPr>
          <p:cNvSpPr>
            <a:spLocks noGrp="1"/>
          </p:cNvSpPr>
          <p:nvPr>
            <p:ph type="dt" sz="half" idx="10"/>
          </p:nvPr>
        </p:nvSpPr>
        <p:spPr/>
        <p:txBody>
          <a:bodyPr/>
          <a:lstStyle/>
          <a:p>
            <a:fld id="{92FED50E-CB10-40E1-A80F-7F4F60B061A7}" type="datetimeFigureOut">
              <a:rPr lang="en-GB" smtClean="0"/>
              <a:t>14/12/2023</a:t>
            </a:fld>
            <a:endParaRPr lang="en-GB"/>
          </a:p>
        </p:txBody>
      </p:sp>
      <p:sp>
        <p:nvSpPr>
          <p:cNvPr id="4" name="Footer Placeholder 3">
            <a:extLst>
              <a:ext uri="{FF2B5EF4-FFF2-40B4-BE49-F238E27FC236}">
                <a16:creationId xmlns:a16="http://schemas.microsoft.com/office/drawing/2014/main" id="{8B9EBDF1-827D-5977-799B-C0A47C6BE6A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7D98C1C-E29C-8E08-A0C1-2B2CCEFB60D5}"/>
              </a:ext>
            </a:extLst>
          </p:cNvPr>
          <p:cNvSpPr>
            <a:spLocks noGrp="1"/>
          </p:cNvSpPr>
          <p:nvPr>
            <p:ph type="sldNum" sz="quarter" idx="12"/>
          </p:nvPr>
        </p:nvSpPr>
        <p:spPr/>
        <p:txBody>
          <a:bodyPr/>
          <a:lstStyle/>
          <a:p>
            <a:fld id="{BCE55D7E-4FEF-4466-B786-61C4A7BF580A}" type="slidenum">
              <a:rPr lang="en-GB" smtClean="0"/>
              <a:t>‹#›</a:t>
            </a:fld>
            <a:endParaRPr lang="en-GB"/>
          </a:p>
        </p:txBody>
      </p:sp>
    </p:spTree>
    <p:extLst>
      <p:ext uri="{BB962C8B-B14F-4D97-AF65-F5344CB8AC3E}">
        <p14:creationId xmlns:p14="http://schemas.microsoft.com/office/powerpoint/2010/main" val="2211213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A3CB4F-AA4F-1E62-C0E2-D28F32D793C1}"/>
              </a:ext>
            </a:extLst>
          </p:cNvPr>
          <p:cNvSpPr>
            <a:spLocks noGrp="1"/>
          </p:cNvSpPr>
          <p:nvPr>
            <p:ph type="dt" sz="half" idx="10"/>
          </p:nvPr>
        </p:nvSpPr>
        <p:spPr/>
        <p:txBody>
          <a:bodyPr/>
          <a:lstStyle/>
          <a:p>
            <a:fld id="{92FED50E-CB10-40E1-A80F-7F4F60B061A7}" type="datetimeFigureOut">
              <a:rPr lang="en-GB" smtClean="0"/>
              <a:t>14/12/2023</a:t>
            </a:fld>
            <a:endParaRPr lang="en-GB"/>
          </a:p>
        </p:txBody>
      </p:sp>
      <p:sp>
        <p:nvSpPr>
          <p:cNvPr id="3" name="Footer Placeholder 2">
            <a:extLst>
              <a:ext uri="{FF2B5EF4-FFF2-40B4-BE49-F238E27FC236}">
                <a16:creationId xmlns:a16="http://schemas.microsoft.com/office/drawing/2014/main" id="{0507D629-495E-47EA-D9CD-647E7DEEA1A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0EFCAD3-89C6-1843-12F6-70832E695A88}"/>
              </a:ext>
            </a:extLst>
          </p:cNvPr>
          <p:cNvSpPr>
            <a:spLocks noGrp="1"/>
          </p:cNvSpPr>
          <p:nvPr>
            <p:ph type="sldNum" sz="quarter" idx="12"/>
          </p:nvPr>
        </p:nvSpPr>
        <p:spPr/>
        <p:txBody>
          <a:bodyPr/>
          <a:lstStyle/>
          <a:p>
            <a:fld id="{BCE55D7E-4FEF-4466-B786-61C4A7BF580A}" type="slidenum">
              <a:rPr lang="en-GB" smtClean="0"/>
              <a:t>‹#›</a:t>
            </a:fld>
            <a:endParaRPr lang="en-GB"/>
          </a:p>
        </p:txBody>
      </p:sp>
    </p:spTree>
    <p:extLst>
      <p:ext uri="{BB962C8B-B14F-4D97-AF65-F5344CB8AC3E}">
        <p14:creationId xmlns:p14="http://schemas.microsoft.com/office/powerpoint/2010/main" val="11415063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71D37-5FD3-6BC1-3037-BE9E32DCE0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D718B23-484B-0109-6DC4-65CA92008E7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80FD05A-F63E-1A7C-64D6-3BCA2D8C88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0C78E7-DD2D-9DA1-5B34-3BC56EF7FF5C}"/>
              </a:ext>
            </a:extLst>
          </p:cNvPr>
          <p:cNvSpPr>
            <a:spLocks noGrp="1"/>
          </p:cNvSpPr>
          <p:nvPr>
            <p:ph type="dt" sz="half" idx="10"/>
          </p:nvPr>
        </p:nvSpPr>
        <p:spPr/>
        <p:txBody>
          <a:bodyPr/>
          <a:lstStyle/>
          <a:p>
            <a:fld id="{92FED50E-CB10-40E1-A80F-7F4F60B061A7}" type="datetimeFigureOut">
              <a:rPr lang="en-GB" smtClean="0"/>
              <a:t>14/12/2023</a:t>
            </a:fld>
            <a:endParaRPr lang="en-GB"/>
          </a:p>
        </p:txBody>
      </p:sp>
      <p:sp>
        <p:nvSpPr>
          <p:cNvPr id="6" name="Footer Placeholder 5">
            <a:extLst>
              <a:ext uri="{FF2B5EF4-FFF2-40B4-BE49-F238E27FC236}">
                <a16:creationId xmlns:a16="http://schemas.microsoft.com/office/drawing/2014/main" id="{9BC3D153-433B-DE24-CECA-F85184CC8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387E80-9B46-4315-8513-E1EA3E180A5D}"/>
              </a:ext>
            </a:extLst>
          </p:cNvPr>
          <p:cNvSpPr>
            <a:spLocks noGrp="1"/>
          </p:cNvSpPr>
          <p:nvPr>
            <p:ph type="sldNum" sz="quarter" idx="12"/>
          </p:nvPr>
        </p:nvSpPr>
        <p:spPr/>
        <p:txBody>
          <a:bodyPr/>
          <a:lstStyle/>
          <a:p>
            <a:fld id="{BCE55D7E-4FEF-4466-B786-61C4A7BF580A}" type="slidenum">
              <a:rPr lang="en-GB" smtClean="0"/>
              <a:t>‹#›</a:t>
            </a:fld>
            <a:endParaRPr lang="en-GB"/>
          </a:p>
        </p:txBody>
      </p:sp>
    </p:spTree>
    <p:extLst>
      <p:ext uri="{BB962C8B-B14F-4D97-AF65-F5344CB8AC3E}">
        <p14:creationId xmlns:p14="http://schemas.microsoft.com/office/powerpoint/2010/main" val="2561962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86118-24BE-76C4-2932-7774296D5C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8892A34-D14D-C055-21B7-9690DAC5CB3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8FAE78-76EE-326E-0087-83ECC42B54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EC28E9C-1130-6889-4591-7394F9E58A15}"/>
              </a:ext>
            </a:extLst>
          </p:cNvPr>
          <p:cNvSpPr>
            <a:spLocks noGrp="1"/>
          </p:cNvSpPr>
          <p:nvPr>
            <p:ph type="dt" sz="half" idx="10"/>
          </p:nvPr>
        </p:nvSpPr>
        <p:spPr/>
        <p:txBody>
          <a:bodyPr/>
          <a:lstStyle/>
          <a:p>
            <a:fld id="{92FED50E-CB10-40E1-A80F-7F4F60B061A7}" type="datetimeFigureOut">
              <a:rPr lang="en-GB" smtClean="0"/>
              <a:t>14/12/2023</a:t>
            </a:fld>
            <a:endParaRPr lang="en-GB"/>
          </a:p>
        </p:txBody>
      </p:sp>
      <p:sp>
        <p:nvSpPr>
          <p:cNvPr id="6" name="Footer Placeholder 5">
            <a:extLst>
              <a:ext uri="{FF2B5EF4-FFF2-40B4-BE49-F238E27FC236}">
                <a16:creationId xmlns:a16="http://schemas.microsoft.com/office/drawing/2014/main" id="{792D812F-027B-5FA9-724A-A2927CD330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327D7D-3E43-6DAA-D92C-05C896E24E12}"/>
              </a:ext>
            </a:extLst>
          </p:cNvPr>
          <p:cNvSpPr>
            <a:spLocks noGrp="1"/>
          </p:cNvSpPr>
          <p:nvPr>
            <p:ph type="sldNum" sz="quarter" idx="12"/>
          </p:nvPr>
        </p:nvSpPr>
        <p:spPr/>
        <p:txBody>
          <a:bodyPr/>
          <a:lstStyle/>
          <a:p>
            <a:fld id="{BCE55D7E-4FEF-4466-B786-61C4A7BF580A}" type="slidenum">
              <a:rPr lang="en-GB" smtClean="0"/>
              <a:t>‹#›</a:t>
            </a:fld>
            <a:endParaRPr lang="en-GB"/>
          </a:p>
        </p:txBody>
      </p:sp>
    </p:spTree>
    <p:extLst>
      <p:ext uri="{BB962C8B-B14F-4D97-AF65-F5344CB8AC3E}">
        <p14:creationId xmlns:p14="http://schemas.microsoft.com/office/powerpoint/2010/main" val="3688621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C9563-935A-9FCC-7CE0-7C3CB087CEA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94120B-E8E4-11AE-2174-16A67C4E805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C47D8D-8201-3D97-AF99-6325E4E39D77}"/>
              </a:ext>
            </a:extLst>
          </p:cNvPr>
          <p:cNvSpPr>
            <a:spLocks noGrp="1"/>
          </p:cNvSpPr>
          <p:nvPr>
            <p:ph type="dt" sz="half" idx="10"/>
          </p:nvPr>
        </p:nvSpPr>
        <p:spPr/>
        <p:txBody>
          <a:bodyPr/>
          <a:lstStyle/>
          <a:p>
            <a:fld id="{92FED50E-CB10-40E1-A80F-7F4F60B061A7}" type="datetimeFigureOut">
              <a:rPr lang="en-GB" smtClean="0"/>
              <a:t>14/12/2023</a:t>
            </a:fld>
            <a:endParaRPr lang="en-GB"/>
          </a:p>
        </p:txBody>
      </p:sp>
      <p:sp>
        <p:nvSpPr>
          <p:cNvPr id="5" name="Footer Placeholder 4">
            <a:extLst>
              <a:ext uri="{FF2B5EF4-FFF2-40B4-BE49-F238E27FC236}">
                <a16:creationId xmlns:a16="http://schemas.microsoft.com/office/drawing/2014/main" id="{407069BE-2FE5-66DB-5CE6-9580D9D429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C69566-A4BA-ED64-A203-03920D0DF696}"/>
              </a:ext>
            </a:extLst>
          </p:cNvPr>
          <p:cNvSpPr>
            <a:spLocks noGrp="1"/>
          </p:cNvSpPr>
          <p:nvPr>
            <p:ph type="sldNum" sz="quarter" idx="12"/>
          </p:nvPr>
        </p:nvSpPr>
        <p:spPr/>
        <p:txBody>
          <a:bodyPr/>
          <a:lstStyle/>
          <a:p>
            <a:fld id="{BCE55D7E-4FEF-4466-B786-61C4A7BF580A}" type="slidenum">
              <a:rPr lang="en-GB" smtClean="0"/>
              <a:t>‹#›</a:t>
            </a:fld>
            <a:endParaRPr lang="en-GB"/>
          </a:p>
        </p:txBody>
      </p:sp>
    </p:spTree>
    <p:extLst>
      <p:ext uri="{BB962C8B-B14F-4D97-AF65-F5344CB8AC3E}">
        <p14:creationId xmlns:p14="http://schemas.microsoft.com/office/powerpoint/2010/main" val="4042931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2C83DF-8036-E3A4-BC3A-3CCFADC9C7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ACEFC1-609E-76C7-CB42-3A94B4690A6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8E5D72-2E49-1B4B-5F59-20214335ACDE}"/>
              </a:ext>
            </a:extLst>
          </p:cNvPr>
          <p:cNvSpPr>
            <a:spLocks noGrp="1"/>
          </p:cNvSpPr>
          <p:nvPr>
            <p:ph type="dt" sz="half" idx="10"/>
          </p:nvPr>
        </p:nvSpPr>
        <p:spPr/>
        <p:txBody>
          <a:bodyPr/>
          <a:lstStyle/>
          <a:p>
            <a:fld id="{92FED50E-CB10-40E1-A80F-7F4F60B061A7}" type="datetimeFigureOut">
              <a:rPr lang="en-GB" smtClean="0"/>
              <a:t>14/12/2023</a:t>
            </a:fld>
            <a:endParaRPr lang="en-GB"/>
          </a:p>
        </p:txBody>
      </p:sp>
      <p:sp>
        <p:nvSpPr>
          <p:cNvPr id="5" name="Footer Placeholder 4">
            <a:extLst>
              <a:ext uri="{FF2B5EF4-FFF2-40B4-BE49-F238E27FC236}">
                <a16:creationId xmlns:a16="http://schemas.microsoft.com/office/drawing/2014/main" id="{73BAF3F3-3DFD-9782-8A77-DA218061E1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C25FA1-027F-3BC6-5C04-A3C399F47E2D}"/>
              </a:ext>
            </a:extLst>
          </p:cNvPr>
          <p:cNvSpPr>
            <a:spLocks noGrp="1"/>
          </p:cNvSpPr>
          <p:nvPr>
            <p:ph type="sldNum" sz="quarter" idx="12"/>
          </p:nvPr>
        </p:nvSpPr>
        <p:spPr/>
        <p:txBody>
          <a:bodyPr/>
          <a:lstStyle/>
          <a:p>
            <a:fld id="{BCE55D7E-4FEF-4466-B786-61C4A7BF580A}" type="slidenum">
              <a:rPr lang="en-GB" smtClean="0"/>
              <a:t>‹#›</a:t>
            </a:fld>
            <a:endParaRPr lang="en-GB"/>
          </a:p>
        </p:txBody>
      </p:sp>
    </p:spTree>
    <p:extLst>
      <p:ext uri="{BB962C8B-B14F-4D97-AF65-F5344CB8AC3E}">
        <p14:creationId xmlns:p14="http://schemas.microsoft.com/office/powerpoint/2010/main" val="2425479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42A301-4ED5-F0E5-F82E-99C4D4A483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6B53E5-1487-98BD-4A57-2BA674BE5C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0720E1-8436-1D19-37FC-9F7537F2BF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FED50E-CB10-40E1-A80F-7F4F60B061A7}" type="datetimeFigureOut">
              <a:rPr lang="en-GB" smtClean="0"/>
              <a:t>14/12/2023</a:t>
            </a:fld>
            <a:endParaRPr lang="en-GB"/>
          </a:p>
        </p:txBody>
      </p:sp>
      <p:sp>
        <p:nvSpPr>
          <p:cNvPr id="5" name="Footer Placeholder 4">
            <a:extLst>
              <a:ext uri="{FF2B5EF4-FFF2-40B4-BE49-F238E27FC236}">
                <a16:creationId xmlns:a16="http://schemas.microsoft.com/office/drawing/2014/main" id="{89C6D896-7DD3-C781-1918-4245C4C57A0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D5615BF-EB7D-4C8A-D909-478CF5B662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E55D7E-4FEF-4466-B786-61C4A7BF580A}" type="slidenum">
              <a:rPr lang="en-GB" smtClean="0"/>
              <a:t>‹#›</a:t>
            </a:fld>
            <a:endParaRPr lang="en-GB"/>
          </a:p>
        </p:txBody>
      </p:sp>
    </p:spTree>
    <p:extLst>
      <p:ext uri="{BB962C8B-B14F-4D97-AF65-F5344CB8AC3E}">
        <p14:creationId xmlns:p14="http://schemas.microsoft.com/office/powerpoint/2010/main" val="31360997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s://swilliamsjd.wordpress.com/tag/modern-day-slavery/"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reggaepostercontest.com/c-phase/stop-human-trafficking-poland/" TargetMode="Externa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jpe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tasnimnews.com/en/news/2018/09/11/1825852/uk-failing-to-save-thousands-of-children-from-modern-slavery"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thebluediamondgallery.com/legal/legislation.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4.jpeg"/><Relationship Id="rId7" Type="http://schemas.openxmlformats.org/officeDocument/2006/relationships/diagramColors" Target="../diagrams/colors5.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hyperlink" Target="https://svgsilh.com/image/1984617.html" TargetMode="External"/><Relationship Id="rId4" Type="http://schemas.openxmlformats.org/officeDocument/2006/relationships/image" Target="../media/image17.sv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5.xml.rels><?xml version="1.0" encoding="UTF-8" standalone="yes"?>
<Relationships xmlns="http://schemas.openxmlformats.org/package/2006/relationships"><Relationship Id="rId8" Type="http://schemas.openxmlformats.org/officeDocument/2006/relationships/hyperlink" Target="https://doi.org/10.1017/s0020782900006513" TargetMode="External"/><Relationship Id="rId3" Type="http://schemas.openxmlformats.org/officeDocument/2006/relationships/hyperlink" Target="https://www.parliament.uk/about/living-heritage/evolutionofparliament/2015-parliament-in-the-making/get-involved1/2015-banners-exhibition/maria-amidu/1807-abolition-of-the-slave-trade/" TargetMode="External"/><Relationship Id="rId7" Type="http://schemas.openxmlformats.org/officeDocument/2006/relationships/hyperlink" Target="https://doi.org/10.1080/23322705.2020.1690097"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hyperlink" Target="https://www.gov.uk/government/publications/modern-slavery-strategy" TargetMode="External"/><Relationship Id="rId5" Type="http://schemas.openxmlformats.org/officeDocument/2006/relationships/hyperlink" Target="https://www.antislavery.org/latest/analysis-modern-slavery-act/" TargetMode="External"/><Relationship Id="rId4" Type="http://schemas.openxmlformats.org/officeDocument/2006/relationships/hyperlink" Target="https://www.antislaverycommissioner.co.uk/media/1079/modern_slavery_strategy_final_dec2015.pdf" TargetMode="External"/><Relationship Id="rId9" Type="http://schemas.openxmlformats.org/officeDocument/2006/relationships/hyperlink" Target="https://commonslibrary.parliament.uk/research-briefings/cbp-7656/"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doi.org/10.1371/journal.pmed.1002740" TargetMode="External"/><Relationship Id="rId3" Type="http://schemas.openxmlformats.org/officeDocument/2006/relationships/hyperlink" Target="https://doi.org/10.1093/slr/hmv024" TargetMode="External"/><Relationship Id="rId7" Type="http://schemas.openxmlformats.org/officeDocument/2006/relationships/hyperlink" Target="https://committees.parliament.uk/publications/42482/documents/211207/default/"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hyperlink" Target="https://www.gov.uk/government/statistics/modern-slavery-national-referral-mechanism-and-duty-to-notify-statistics-uk-april-to-june-2023/modern-slavery-national-referral-mechanism-and-duty-to-notify-statistics-uk-quarter-2-2023-april-to-june" TargetMode="External"/><Relationship Id="rId5" Type="http://schemas.openxmlformats.org/officeDocument/2006/relationships/hyperlink" Target="https://assets.publishing.service.gov.uk/media/5ce5116e40f0b627de48663d/Independent_review_of_the_Modern_Slavery_Act_-_final_report.pdf" TargetMode="External"/><Relationship Id="rId4" Type="http://schemas.openxmlformats.org/officeDocument/2006/relationships/hyperlink" Target="https://www.britannica.com/topic/Slavery-Abolition-Act"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www.antislaverycommissioner.co.uk/news-insights/new-joint-report-on-modern-slavery-and-financial-services/" TargetMode="External"/><Relationship Id="rId3" Type="http://schemas.openxmlformats.org/officeDocument/2006/relationships/hyperlink" Target="https://www.nationalcrimeagency.gov.uk/what-we-do/crime-threats/modern-slavery-and-human-trafficking#:~:text=Referrals%20for%20modern%20slavery%20and" TargetMode="External"/><Relationship Id="rId7" Type="http://schemas.openxmlformats.org/officeDocument/2006/relationships/hyperlink" Target="https://blog.ons.gov.uk/2021/11/04/understanding-the-impact-of-the-pandemic-on-levels-of-crime-in-england-and-wales/"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hyperlink" Target="https://doi.org/10.1332/175982721x16418164636200" TargetMode="External"/><Relationship Id="rId5" Type="http://schemas.openxmlformats.org/officeDocument/2006/relationships/hyperlink" Target="https://barrowcadbury.org.uk/migration-case-studies/the-modern-slavery-act-whats-in-it-for-migrant-workers/" TargetMode="External"/><Relationship Id="rId4" Type="http://schemas.openxmlformats.org/officeDocument/2006/relationships/hyperlink" Target="https://www.nspcc.org.uk/what-is-child-abuse/types-of-abuse/child-trafficking/"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doi.org/10.1371/journal.pmed.1002437" TargetMode="External"/><Relationship Id="rId3" Type="http://schemas.openxmlformats.org/officeDocument/2006/relationships/hyperlink" Target="https://www.gov.uk/government/publications/modern-slavery-act-policy-and-statement-2022-to-2023" TargetMode="External"/><Relationship Id="rId7" Type="http://schemas.openxmlformats.org/officeDocument/2006/relationships/hyperlink" Target="https://www.britannica.com/topic/human-trafficking"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hyperlink" Target="https://doi.org/10.1136/bmjpo-2018-000327" TargetMode="External"/><Relationship Id="rId5" Type="http://schemas.openxmlformats.org/officeDocument/2006/relationships/hyperlink" Target="https://www.unodc.org/documents/human-trafficking/2012/UNODC_2012_Issue_Paper_-_Abuse_of_a_Position_of_Vulnerability.pdf" TargetMode="External"/><Relationship Id="rId4" Type="http://schemas.openxmlformats.org/officeDocument/2006/relationships/hyperlink" Target="https://websearch.parliament.uk/?q=%20%20%20https://www.parliament.uk/globalmodern-slavery--human-trafficking-policy-february-20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FD4A2AD-E2FD-4CAD-8DEF-75993D7E4C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E65E5-31AD-4B0E-8D4C-6526CAAE2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1B65B678-A993-4BFF-AE12-E1A2FC66BB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21" y="0"/>
            <a:ext cx="5646974" cy="6483075"/>
            <a:chOff x="-19221" y="0"/>
            <a:chExt cx="5646974" cy="6483075"/>
          </a:xfrm>
        </p:grpSpPr>
        <p:sp>
          <p:nvSpPr>
            <p:cNvPr id="18" name="Freeform: Shape 17">
              <a:extLst>
                <a:ext uri="{FF2B5EF4-FFF2-40B4-BE49-F238E27FC236}">
                  <a16:creationId xmlns:a16="http://schemas.microsoft.com/office/drawing/2014/main" id="{265A95B7-D327-4B86-92B5-EC4B891D5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F1E75360-B005-450D-92A5-52D302149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B0436CEA-83DB-4E89-8B52-8D9168AD5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200AFA37-9373-4E36-8BDE-B16B2486C9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2935899-0B56-C7F8-2E1F-7D590E291826}"/>
              </a:ext>
            </a:extLst>
          </p:cNvPr>
          <p:cNvSpPr>
            <a:spLocks noGrp="1"/>
          </p:cNvSpPr>
          <p:nvPr>
            <p:ph type="ctrTitle"/>
          </p:nvPr>
        </p:nvSpPr>
        <p:spPr>
          <a:xfrm>
            <a:off x="975206" y="2161400"/>
            <a:ext cx="3658053" cy="2160162"/>
          </a:xfrm>
        </p:spPr>
        <p:txBody>
          <a:bodyPr anchor="t">
            <a:normAutofit/>
          </a:bodyPr>
          <a:lstStyle/>
          <a:p>
            <a:pPr algn="l"/>
            <a:r>
              <a:rPr lang="en-GB" sz="4000" dirty="0">
                <a:solidFill>
                  <a:schemeClr val="tx2"/>
                </a:solidFill>
              </a:rPr>
              <a:t>Human Trafficking and Modern Slavery  </a:t>
            </a:r>
          </a:p>
        </p:txBody>
      </p:sp>
      <p:pic>
        <p:nvPicPr>
          <p:cNvPr id="7" name="Picture 6" descr="A person with her mouth over her mouth&#10;&#10;Description automatically generated">
            <a:extLst>
              <a:ext uri="{FF2B5EF4-FFF2-40B4-BE49-F238E27FC236}">
                <a16:creationId xmlns:a16="http://schemas.microsoft.com/office/drawing/2014/main" id="{3C7C3FBE-7CFC-2E36-905E-095A6B4C838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70721" y="2600463"/>
            <a:ext cx="5031847" cy="1647929"/>
          </a:xfrm>
          <a:prstGeom prst="rect">
            <a:avLst/>
          </a:prstGeom>
        </p:spPr>
      </p:pic>
      <p:sp>
        <p:nvSpPr>
          <p:cNvPr id="8" name="TextBox 7">
            <a:extLst>
              <a:ext uri="{FF2B5EF4-FFF2-40B4-BE49-F238E27FC236}">
                <a16:creationId xmlns:a16="http://schemas.microsoft.com/office/drawing/2014/main" id="{54F9D04B-8F11-CB38-CB70-85B28D9FBE7C}"/>
              </a:ext>
            </a:extLst>
          </p:cNvPr>
          <p:cNvSpPr txBox="1"/>
          <p:nvPr/>
        </p:nvSpPr>
        <p:spPr>
          <a:xfrm>
            <a:off x="8962477" y="4048337"/>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swilliamsjd.wordpress.com/tag/modern-day-slaver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4" name="TextBox 3">
            <a:extLst>
              <a:ext uri="{FF2B5EF4-FFF2-40B4-BE49-F238E27FC236}">
                <a16:creationId xmlns:a16="http://schemas.microsoft.com/office/drawing/2014/main" id="{F92FAA06-FDA2-5221-3F05-603EAA0A893E}"/>
              </a:ext>
            </a:extLst>
          </p:cNvPr>
          <p:cNvSpPr txBox="1"/>
          <p:nvPr/>
        </p:nvSpPr>
        <p:spPr>
          <a:xfrm>
            <a:off x="7805057" y="5943600"/>
            <a:ext cx="4147457" cy="369332"/>
          </a:xfrm>
          <a:prstGeom prst="rect">
            <a:avLst/>
          </a:prstGeom>
          <a:noFill/>
        </p:spPr>
        <p:txBody>
          <a:bodyPr wrap="square" rtlCol="0">
            <a:spAutoFit/>
          </a:bodyPr>
          <a:lstStyle/>
          <a:p>
            <a:r>
              <a:rPr lang="en-GB" dirty="0"/>
              <a:t>Kirsty Jones - 1901468</a:t>
            </a:r>
          </a:p>
        </p:txBody>
      </p:sp>
    </p:spTree>
    <p:extLst>
      <p:ext uri="{BB962C8B-B14F-4D97-AF65-F5344CB8AC3E}">
        <p14:creationId xmlns:p14="http://schemas.microsoft.com/office/powerpoint/2010/main" val="2149215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5897CCA-486C-491C-B4C1-5E5C95A827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53C34-F34C-1766-5BDF-2D859A1032B7}"/>
              </a:ext>
            </a:extLst>
          </p:cNvPr>
          <p:cNvSpPr>
            <a:spLocks noGrp="1"/>
          </p:cNvSpPr>
          <p:nvPr>
            <p:ph type="title"/>
          </p:nvPr>
        </p:nvSpPr>
        <p:spPr>
          <a:xfrm>
            <a:off x="831988" y="385474"/>
            <a:ext cx="6356606" cy="1843283"/>
          </a:xfrm>
        </p:spPr>
        <p:txBody>
          <a:bodyPr>
            <a:normAutofit/>
          </a:bodyPr>
          <a:lstStyle/>
          <a:p>
            <a:r>
              <a:rPr lang="en-GB" sz="4000" u="sng" dirty="0"/>
              <a:t>Objectives   </a:t>
            </a:r>
          </a:p>
        </p:txBody>
      </p:sp>
      <p:sp>
        <p:nvSpPr>
          <p:cNvPr id="3" name="Content Placeholder 2">
            <a:extLst>
              <a:ext uri="{FF2B5EF4-FFF2-40B4-BE49-F238E27FC236}">
                <a16:creationId xmlns:a16="http://schemas.microsoft.com/office/drawing/2014/main" id="{BEC014AD-6AC4-0B8D-3A9C-94CAB8060306}"/>
              </a:ext>
            </a:extLst>
          </p:cNvPr>
          <p:cNvSpPr>
            <a:spLocks noGrp="1"/>
          </p:cNvSpPr>
          <p:nvPr>
            <p:ph idx="1"/>
          </p:nvPr>
        </p:nvSpPr>
        <p:spPr>
          <a:xfrm>
            <a:off x="831987" y="2400472"/>
            <a:ext cx="6358432" cy="3728615"/>
          </a:xfrm>
        </p:spPr>
        <p:txBody>
          <a:bodyPr>
            <a:normAutofit/>
          </a:bodyPr>
          <a:lstStyle/>
          <a:p>
            <a:r>
              <a:rPr lang="en-GB" sz="1400" dirty="0"/>
              <a:t>Definitions of Human Trafficking and Modern Slavery</a:t>
            </a:r>
          </a:p>
          <a:p>
            <a:r>
              <a:rPr lang="en-GB" sz="1400" dirty="0"/>
              <a:t>Statistics</a:t>
            </a:r>
          </a:p>
          <a:p>
            <a:r>
              <a:rPr lang="en-GB" sz="1400" dirty="0"/>
              <a:t>Government Modern Slavery Strategy</a:t>
            </a:r>
          </a:p>
          <a:p>
            <a:r>
              <a:rPr lang="en-GB" sz="1400" dirty="0"/>
              <a:t>Legislation </a:t>
            </a:r>
          </a:p>
          <a:p>
            <a:r>
              <a:rPr lang="en-GB" sz="1400" dirty="0"/>
              <a:t>STRO’s and STPO’s</a:t>
            </a:r>
          </a:p>
          <a:p>
            <a:r>
              <a:rPr lang="en-GB" sz="1400" dirty="0"/>
              <a:t>Introduction of the Modern Slavery Act 2015</a:t>
            </a:r>
          </a:p>
          <a:p>
            <a:r>
              <a:rPr lang="en-GB" sz="1400"/>
              <a:t>Key </a:t>
            </a:r>
            <a:r>
              <a:rPr lang="en-GB" sz="1400" dirty="0"/>
              <a:t>challenges </a:t>
            </a:r>
          </a:p>
          <a:p>
            <a:r>
              <a:rPr lang="en-GB" sz="1400" dirty="0"/>
              <a:t>Exploitation </a:t>
            </a:r>
          </a:p>
          <a:p>
            <a:r>
              <a:rPr lang="en-GB" sz="1400" dirty="0"/>
              <a:t>Safeguarding and victim support</a:t>
            </a:r>
          </a:p>
          <a:p>
            <a:r>
              <a:rPr lang="en-GB" sz="1400" dirty="0"/>
              <a:t>Barriers </a:t>
            </a:r>
          </a:p>
          <a:p>
            <a:r>
              <a:rPr lang="en-GB" sz="1400" dirty="0"/>
              <a:t>Summary</a:t>
            </a:r>
          </a:p>
        </p:txBody>
      </p:sp>
      <p:pic>
        <p:nvPicPr>
          <p:cNvPr id="5" name="Picture 4" descr="A hand with fingers crossed&#10;&#10;Description automatically generated with medium confidence">
            <a:extLst>
              <a:ext uri="{FF2B5EF4-FFF2-40B4-BE49-F238E27FC236}">
                <a16:creationId xmlns:a16="http://schemas.microsoft.com/office/drawing/2014/main" id="{F0914544-5EC6-39BC-6FB7-FE9D6F74B4F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301" r="2" b="2"/>
          <a:stretch/>
        </p:blipFill>
        <p:spPr>
          <a:xfrm>
            <a:off x="7556409" y="557190"/>
            <a:ext cx="3995928" cy="5571896"/>
          </a:xfrm>
          <a:prstGeom prst="rect">
            <a:avLst/>
          </a:prstGeom>
          <a:effectLst/>
        </p:spPr>
      </p:pic>
      <p:sp>
        <p:nvSpPr>
          <p:cNvPr id="6" name="TextBox 5">
            <a:extLst>
              <a:ext uri="{FF2B5EF4-FFF2-40B4-BE49-F238E27FC236}">
                <a16:creationId xmlns:a16="http://schemas.microsoft.com/office/drawing/2014/main" id="{973C3DFA-05EB-225A-9AB6-FD8F7F35BA28}"/>
              </a:ext>
            </a:extLst>
          </p:cNvPr>
          <p:cNvSpPr txBox="1"/>
          <p:nvPr/>
        </p:nvSpPr>
        <p:spPr>
          <a:xfrm>
            <a:off x="9112246" y="5929031"/>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reggaepostercontest.com/c-phase/stop-human-trafficking-poland/">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32043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1000"/>
                                        <p:tgtEl>
                                          <p:spTgt spid="3">
                                            <p:txEl>
                                              <p:pRg st="3" end="3"/>
                                            </p:txEl>
                                          </p:spTgt>
                                        </p:tgtEl>
                                      </p:cBhvr>
                                    </p:animEffect>
                                    <p:anim calcmode="lin" valueType="num">
                                      <p:cBhvr>
                                        <p:cTn id="3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Effect transition="in" filter="fade">
                                      <p:cBhvr>
                                        <p:cTn id="39" dur="1000"/>
                                        <p:tgtEl>
                                          <p:spTgt spid="3">
                                            <p:txEl>
                                              <p:pRg st="4" end="4"/>
                                            </p:txEl>
                                          </p:spTgt>
                                        </p:tgtEl>
                                      </p:cBhvr>
                                    </p:animEffect>
                                    <p:anim calcmode="lin" valueType="num">
                                      <p:cBhvr>
                                        <p:cTn id="4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3">
                                            <p:txEl>
                                              <p:pRg st="5" end="5"/>
                                            </p:txEl>
                                          </p:spTgt>
                                        </p:tgtEl>
                                        <p:attrNameLst>
                                          <p:attrName>style.visibility</p:attrName>
                                        </p:attrNameLst>
                                      </p:cBhvr>
                                      <p:to>
                                        <p:strVal val="visible"/>
                                      </p:to>
                                    </p:set>
                                    <p:animEffect transition="in" filter="fade">
                                      <p:cBhvr>
                                        <p:cTn id="46" dur="1000"/>
                                        <p:tgtEl>
                                          <p:spTgt spid="3">
                                            <p:txEl>
                                              <p:pRg st="5" end="5"/>
                                            </p:txEl>
                                          </p:spTgt>
                                        </p:tgtEl>
                                      </p:cBhvr>
                                    </p:animEffect>
                                    <p:anim calcmode="lin" valueType="num">
                                      <p:cBhvr>
                                        <p:cTn id="4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3">
                                            <p:txEl>
                                              <p:pRg st="6" end="6"/>
                                            </p:txEl>
                                          </p:spTgt>
                                        </p:tgtEl>
                                        <p:attrNameLst>
                                          <p:attrName>style.visibility</p:attrName>
                                        </p:attrNameLst>
                                      </p:cBhvr>
                                      <p:to>
                                        <p:strVal val="visible"/>
                                      </p:to>
                                    </p:set>
                                    <p:animEffect transition="in" filter="fade">
                                      <p:cBhvr>
                                        <p:cTn id="53" dur="1000"/>
                                        <p:tgtEl>
                                          <p:spTgt spid="3">
                                            <p:txEl>
                                              <p:pRg st="6" end="6"/>
                                            </p:txEl>
                                          </p:spTgt>
                                        </p:tgtEl>
                                      </p:cBhvr>
                                    </p:animEffect>
                                    <p:anim calcmode="lin" valueType="num">
                                      <p:cBhvr>
                                        <p:cTn id="5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grpId="0" nodeType="clickEffect">
                                  <p:stCondLst>
                                    <p:cond delay="0"/>
                                  </p:stCondLst>
                                  <p:childTnLst>
                                    <p:set>
                                      <p:cBhvr>
                                        <p:cTn id="59" dur="1" fill="hold">
                                          <p:stCondLst>
                                            <p:cond delay="0"/>
                                          </p:stCondLst>
                                        </p:cTn>
                                        <p:tgtEl>
                                          <p:spTgt spid="3">
                                            <p:txEl>
                                              <p:pRg st="7" end="7"/>
                                            </p:txEl>
                                          </p:spTgt>
                                        </p:tgtEl>
                                        <p:attrNameLst>
                                          <p:attrName>style.visibility</p:attrName>
                                        </p:attrNameLst>
                                      </p:cBhvr>
                                      <p:to>
                                        <p:strVal val="visible"/>
                                      </p:to>
                                    </p:set>
                                    <p:animEffect transition="in" filter="fade">
                                      <p:cBhvr>
                                        <p:cTn id="60" dur="1000"/>
                                        <p:tgtEl>
                                          <p:spTgt spid="3">
                                            <p:txEl>
                                              <p:pRg st="7" end="7"/>
                                            </p:txEl>
                                          </p:spTgt>
                                        </p:tgtEl>
                                      </p:cBhvr>
                                    </p:animEffect>
                                    <p:anim calcmode="lin" valueType="num">
                                      <p:cBhvr>
                                        <p:cTn id="61"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2"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42" presetClass="entr" presetSubtype="0" fill="hold" grpId="0" nodeType="clickEffect">
                                  <p:stCondLst>
                                    <p:cond delay="0"/>
                                  </p:stCondLst>
                                  <p:childTnLst>
                                    <p:set>
                                      <p:cBhvr>
                                        <p:cTn id="66" dur="1" fill="hold">
                                          <p:stCondLst>
                                            <p:cond delay="0"/>
                                          </p:stCondLst>
                                        </p:cTn>
                                        <p:tgtEl>
                                          <p:spTgt spid="3">
                                            <p:txEl>
                                              <p:pRg st="8" end="8"/>
                                            </p:txEl>
                                          </p:spTgt>
                                        </p:tgtEl>
                                        <p:attrNameLst>
                                          <p:attrName>style.visibility</p:attrName>
                                        </p:attrNameLst>
                                      </p:cBhvr>
                                      <p:to>
                                        <p:strVal val="visible"/>
                                      </p:to>
                                    </p:set>
                                    <p:animEffect transition="in" filter="fade">
                                      <p:cBhvr>
                                        <p:cTn id="67" dur="1000"/>
                                        <p:tgtEl>
                                          <p:spTgt spid="3">
                                            <p:txEl>
                                              <p:pRg st="8" end="8"/>
                                            </p:txEl>
                                          </p:spTgt>
                                        </p:tgtEl>
                                      </p:cBhvr>
                                    </p:animEffect>
                                    <p:anim calcmode="lin" valueType="num">
                                      <p:cBhvr>
                                        <p:cTn id="6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9"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42" presetClass="entr" presetSubtype="0" fill="hold" grpId="0" nodeType="clickEffect">
                                  <p:stCondLst>
                                    <p:cond delay="0"/>
                                  </p:stCondLst>
                                  <p:childTnLst>
                                    <p:set>
                                      <p:cBhvr>
                                        <p:cTn id="73" dur="1" fill="hold">
                                          <p:stCondLst>
                                            <p:cond delay="0"/>
                                          </p:stCondLst>
                                        </p:cTn>
                                        <p:tgtEl>
                                          <p:spTgt spid="3">
                                            <p:txEl>
                                              <p:pRg st="9" end="9"/>
                                            </p:txEl>
                                          </p:spTgt>
                                        </p:tgtEl>
                                        <p:attrNameLst>
                                          <p:attrName>style.visibility</p:attrName>
                                        </p:attrNameLst>
                                      </p:cBhvr>
                                      <p:to>
                                        <p:strVal val="visible"/>
                                      </p:to>
                                    </p:set>
                                    <p:animEffect transition="in" filter="fade">
                                      <p:cBhvr>
                                        <p:cTn id="74" dur="1000"/>
                                        <p:tgtEl>
                                          <p:spTgt spid="3">
                                            <p:txEl>
                                              <p:pRg st="9" end="9"/>
                                            </p:txEl>
                                          </p:spTgt>
                                        </p:tgtEl>
                                      </p:cBhvr>
                                    </p:animEffect>
                                    <p:anim calcmode="lin" valueType="num">
                                      <p:cBhvr>
                                        <p:cTn id="75"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6"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42" presetClass="entr" presetSubtype="0" fill="hold" grpId="0" nodeType="clickEffect">
                                  <p:stCondLst>
                                    <p:cond delay="0"/>
                                  </p:stCondLst>
                                  <p:childTnLst>
                                    <p:set>
                                      <p:cBhvr>
                                        <p:cTn id="80" dur="1" fill="hold">
                                          <p:stCondLst>
                                            <p:cond delay="0"/>
                                          </p:stCondLst>
                                        </p:cTn>
                                        <p:tgtEl>
                                          <p:spTgt spid="3">
                                            <p:txEl>
                                              <p:pRg st="10" end="10"/>
                                            </p:txEl>
                                          </p:spTgt>
                                        </p:tgtEl>
                                        <p:attrNameLst>
                                          <p:attrName>style.visibility</p:attrName>
                                        </p:attrNameLst>
                                      </p:cBhvr>
                                      <p:to>
                                        <p:strVal val="visible"/>
                                      </p:to>
                                    </p:set>
                                    <p:animEffect transition="in" filter="fade">
                                      <p:cBhvr>
                                        <p:cTn id="81" dur="1000"/>
                                        <p:tgtEl>
                                          <p:spTgt spid="3">
                                            <p:txEl>
                                              <p:pRg st="10" end="10"/>
                                            </p:txEl>
                                          </p:spTgt>
                                        </p:tgtEl>
                                      </p:cBhvr>
                                    </p:animEffect>
                                    <p:anim calcmode="lin" valueType="num">
                                      <p:cBhvr>
                                        <p:cTn id="82"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83"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9140DE-7563-C925-2887-6611363127C5}"/>
              </a:ext>
            </a:extLst>
          </p:cNvPr>
          <p:cNvSpPr>
            <a:spLocks noGrp="1"/>
          </p:cNvSpPr>
          <p:nvPr>
            <p:ph type="title"/>
          </p:nvPr>
        </p:nvSpPr>
        <p:spPr>
          <a:xfrm>
            <a:off x="1043631" y="809898"/>
            <a:ext cx="10173010" cy="1554480"/>
          </a:xfrm>
        </p:spPr>
        <p:txBody>
          <a:bodyPr anchor="ctr">
            <a:normAutofit/>
          </a:bodyPr>
          <a:lstStyle/>
          <a:p>
            <a:r>
              <a:rPr lang="en-GB" sz="4800" u="sng" dirty="0"/>
              <a:t>What is Modern Slavery and Human Trafficking?</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AD0F784-D1B8-9969-ADC2-F3DA041DD9DB}"/>
              </a:ext>
            </a:extLst>
          </p:cNvPr>
          <p:cNvGraphicFramePr>
            <a:graphicFrameLocks noGrp="1"/>
          </p:cNvGraphicFramePr>
          <p:nvPr>
            <p:ph idx="1"/>
            <p:extLst>
              <p:ext uri="{D42A27DB-BD31-4B8C-83A1-F6EECF244321}">
                <p14:modId xmlns:p14="http://schemas.microsoft.com/office/powerpoint/2010/main" val="540308928"/>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7173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E60AF58-DCCE-515B-1A2F-CF295241E2FB}"/>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Financial Profit Margins within these crimes</a:t>
            </a:r>
          </a:p>
        </p:txBody>
      </p:sp>
      <p:graphicFrame>
        <p:nvGraphicFramePr>
          <p:cNvPr id="5" name="Content Placeholder 2">
            <a:extLst>
              <a:ext uri="{FF2B5EF4-FFF2-40B4-BE49-F238E27FC236}">
                <a16:creationId xmlns:a16="http://schemas.microsoft.com/office/drawing/2014/main" id="{158C843D-9D86-2774-09F2-9F9ECBDC71CE}"/>
              </a:ext>
            </a:extLst>
          </p:cNvPr>
          <p:cNvGraphicFramePr>
            <a:graphicFrameLocks noGrp="1"/>
          </p:cNvGraphicFramePr>
          <p:nvPr>
            <p:ph idx="1"/>
            <p:extLst>
              <p:ext uri="{D42A27DB-BD31-4B8C-83A1-F6EECF244321}">
                <p14:modId xmlns:p14="http://schemas.microsoft.com/office/powerpoint/2010/main" val="1645666406"/>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4292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C156E2B-84F2-768A-23A4-3E3E97F985AD}"/>
              </a:ext>
            </a:extLst>
          </p:cNvPr>
          <p:cNvPicPr>
            <a:picLocks noChangeAspect="1"/>
          </p:cNvPicPr>
          <p:nvPr/>
        </p:nvPicPr>
        <p:blipFill rotWithShape="1">
          <a:blip r:embed="rId3">
            <a:duotone>
              <a:schemeClr val="bg2">
                <a:shade val="45000"/>
                <a:satMod val="135000"/>
              </a:schemeClr>
              <a:prstClr val="white"/>
            </a:duotone>
          </a:blip>
          <a:srcRect t="6932" b="8799"/>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B32A8E-C6AD-B09A-2B87-A4C3D1CCF690}"/>
              </a:ext>
            </a:extLst>
          </p:cNvPr>
          <p:cNvSpPr>
            <a:spLocks noGrp="1"/>
          </p:cNvSpPr>
          <p:nvPr>
            <p:ph type="title"/>
          </p:nvPr>
        </p:nvSpPr>
        <p:spPr>
          <a:xfrm>
            <a:off x="838200" y="365125"/>
            <a:ext cx="10515600" cy="1325563"/>
          </a:xfrm>
        </p:spPr>
        <p:txBody>
          <a:bodyPr>
            <a:normAutofit/>
          </a:bodyPr>
          <a:lstStyle/>
          <a:p>
            <a:r>
              <a:rPr lang="en-GB" u="sng" dirty="0"/>
              <a:t>Key Statistics </a:t>
            </a:r>
          </a:p>
        </p:txBody>
      </p:sp>
      <p:graphicFrame>
        <p:nvGraphicFramePr>
          <p:cNvPr id="5" name="Content Placeholder 2">
            <a:extLst>
              <a:ext uri="{FF2B5EF4-FFF2-40B4-BE49-F238E27FC236}">
                <a16:creationId xmlns:a16="http://schemas.microsoft.com/office/drawing/2014/main" id="{26DC571E-4420-AF16-27C9-BAA33D0B14ED}"/>
              </a:ext>
            </a:extLst>
          </p:cNvPr>
          <p:cNvGraphicFramePr>
            <a:graphicFrameLocks noGrp="1"/>
          </p:cNvGraphicFramePr>
          <p:nvPr>
            <p:ph idx="1"/>
            <p:extLst>
              <p:ext uri="{D42A27DB-BD31-4B8C-83A1-F6EECF244321}">
                <p14:modId xmlns:p14="http://schemas.microsoft.com/office/powerpoint/2010/main" val="264765786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46506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3543BD-03BC-D81B-AE96-09D3BC9606F8}"/>
              </a:ext>
            </a:extLst>
          </p:cNvPr>
          <p:cNvSpPr>
            <a:spLocks noGrp="1"/>
          </p:cNvSpPr>
          <p:nvPr>
            <p:ph type="title"/>
          </p:nvPr>
        </p:nvSpPr>
        <p:spPr>
          <a:xfrm>
            <a:off x="804672" y="802955"/>
            <a:ext cx="4977976" cy="1454051"/>
          </a:xfrm>
        </p:spPr>
        <p:txBody>
          <a:bodyPr>
            <a:normAutofit/>
          </a:bodyPr>
          <a:lstStyle/>
          <a:p>
            <a:r>
              <a:rPr lang="en-GB" sz="3600" dirty="0">
                <a:solidFill>
                  <a:schemeClr val="tx2"/>
                </a:solidFill>
              </a:rPr>
              <a:t>What had an impact to increase these numbers?</a:t>
            </a:r>
          </a:p>
        </p:txBody>
      </p:sp>
      <p:sp>
        <p:nvSpPr>
          <p:cNvPr id="3" name="Content Placeholder 2">
            <a:extLst>
              <a:ext uri="{FF2B5EF4-FFF2-40B4-BE49-F238E27FC236}">
                <a16:creationId xmlns:a16="http://schemas.microsoft.com/office/drawing/2014/main" id="{D89B4748-8EE3-474B-FA23-53E0D1106527}"/>
              </a:ext>
            </a:extLst>
          </p:cNvPr>
          <p:cNvSpPr>
            <a:spLocks noGrp="1"/>
          </p:cNvSpPr>
          <p:nvPr>
            <p:ph idx="1"/>
          </p:nvPr>
        </p:nvSpPr>
        <p:spPr>
          <a:xfrm>
            <a:off x="804672" y="2421682"/>
            <a:ext cx="4977578" cy="3639289"/>
          </a:xfrm>
        </p:spPr>
        <p:txBody>
          <a:bodyPr anchor="ctr">
            <a:normAutofit/>
          </a:bodyPr>
          <a:lstStyle/>
          <a:p>
            <a:r>
              <a:rPr lang="en-GB" sz="18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Stripe (2021) suggests that crime data collected during covid was impacted as the crime survey was completed through phone calls whereas due to ethical issues and confidentialities over the phone the questions used are limited.  </a:t>
            </a:r>
          </a:p>
          <a:p>
            <a:r>
              <a:rPr lang="en-GB" sz="18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Also indicates that the recordings of certain crimes have increased due to more people having to stay at home, more awareness raised through campaigns and the increase of high-profile cases.</a:t>
            </a:r>
            <a:endParaRPr lang="en-GB" sz="18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Smart Phone">
            <a:extLst>
              <a:ext uri="{FF2B5EF4-FFF2-40B4-BE49-F238E27FC236}">
                <a16:creationId xmlns:a16="http://schemas.microsoft.com/office/drawing/2014/main" id="{38E23049-5863-0712-93D3-729B0D2B2D8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328924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C26C2-F584-6075-3978-B790D1EE1665}"/>
              </a:ext>
            </a:extLst>
          </p:cNvPr>
          <p:cNvSpPr>
            <a:spLocks noGrp="1"/>
          </p:cNvSpPr>
          <p:nvPr>
            <p:ph type="title"/>
          </p:nvPr>
        </p:nvSpPr>
        <p:spPr>
          <a:xfrm>
            <a:off x="876693" y="741391"/>
            <a:ext cx="3455821" cy="1616203"/>
          </a:xfrm>
        </p:spPr>
        <p:txBody>
          <a:bodyPr anchor="b">
            <a:normAutofit/>
          </a:bodyPr>
          <a:lstStyle/>
          <a:p>
            <a:r>
              <a:rPr lang="en-GB" sz="3200" dirty="0"/>
              <a:t>Government Modern Slavery Strategy </a:t>
            </a:r>
          </a:p>
        </p:txBody>
      </p:sp>
      <p:sp>
        <p:nvSpPr>
          <p:cNvPr id="10" name="Content Placeholder 9">
            <a:extLst>
              <a:ext uri="{FF2B5EF4-FFF2-40B4-BE49-F238E27FC236}">
                <a16:creationId xmlns:a16="http://schemas.microsoft.com/office/drawing/2014/main" id="{407AAC72-1556-F3CB-8230-F25D52961559}"/>
              </a:ext>
            </a:extLst>
          </p:cNvPr>
          <p:cNvSpPr>
            <a:spLocks noGrp="1"/>
          </p:cNvSpPr>
          <p:nvPr>
            <p:ph idx="1"/>
          </p:nvPr>
        </p:nvSpPr>
        <p:spPr>
          <a:xfrm>
            <a:off x="876693" y="2533476"/>
            <a:ext cx="3455821" cy="3447832"/>
          </a:xfrm>
        </p:spPr>
        <p:txBody>
          <a:bodyPr anchor="t">
            <a:normAutofit/>
          </a:bodyPr>
          <a:lstStyle/>
          <a:p>
            <a:pPr marL="0" indent="0">
              <a:buNone/>
            </a:pPr>
            <a:r>
              <a:rPr lang="en-US" sz="2000" dirty="0"/>
              <a:t>4 P’s</a:t>
            </a:r>
          </a:p>
          <a:p>
            <a:r>
              <a:rPr lang="en-US" sz="2000" dirty="0"/>
              <a:t>Pursue </a:t>
            </a:r>
          </a:p>
          <a:p>
            <a:r>
              <a:rPr lang="en-US" sz="2000" dirty="0"/>
              <a:t>Prevent </a:t>
            </a:r>
          </a:p>
          <a:p>
            <a:r>
              <a:rPr lang="en-US" sz="2000" dirty="0"/>
              <a:t>Protect </a:t>
            </a:r>
          </a:p>
          <a:p>
            <a:r>
              <a:rPr lang="en-US" sz="2000" dirty="0"/>
              <a:t>Prepare</a:t>
            </a:r>
          </a:p>
          <a:p>
            <a:pPr marL="0" indent="0">
              <a:buNone/>
            </a:pPr>
            <a:r>
              <a:rPr lang="en-US" sz="2000" dirty="0"/>
              <a:t>(Bradley, 2014).</a:t>
            </a:r>
          </a:p>
        </p:txBody>
      </p:sp>
      <p:pic>
        <p:nvPicPr>
          <p:cNvPr id="5" name="Content Placeholder 4" descr="Hands chained up with text overlay&#10;&#10;Description automatically generated with medium confidence">
            <a:extLst>
              <a:ext uri="{FF2B5EF4-FFF2-40B4-BE49-F238E27FC236}">
                <a16:creationId xmlns:a16="http://schemas.microsoft.com/office/drawing/2014/main" id="{109CEB99-AE96-5548-869A-1BF58E57D3E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987672" y="1205371"/>
            <a:ext cx="6389346" cy="4456568"/>
          </a:xfrm>
          <a:prstGeom prst="rect">
            <a:avLst/>
          </a:prstGeom>
        </p:spPr>
      </p:pic>
      <p:grpSp>
        <p:nvGrpSpPr>
          <p:cNvPr id="13" name="Group 12">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4" name="Rectangle 13">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18026FDF-EDEE-0E82-3B24-71EB5455828A}"/>
              </a:ext>
            </a:extLst>
          </p:cNvPr>
          <p:cNvSpPr txBox="1"/>
          <p:nvPr/>
        </p:nvSpPr>
        <p:spPr>
          <a:xfrm>
            <a:off x="9190201" y="5461884"/>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tasnimnews.com/en/news/2018/09/11/1825852/uk-failing-to-save-thousands-of-children-from-modern-slaver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629348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Effect transition="in" filter="fade">
                                      <p:cBhvr>
                                        <p:cTn id="12" dur="500"/>
                                        <p:tgtEl>
                                          <p:spTgt spid="1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xEl>
                                              <p:pRg st="1" end="1"/>
                                            </p:txEl>
                                          </p:spTgt>
                                        </p:tgtEl>
                                        <p:attrNameLst>
                                          <p:attrName>style.visibility</p:attrName>
                                        </p:attrNameLst>
                                      </p:cBhvr>
                                      <p:to>
                                        <p:strVal val="visible"/>
                                      </p:to>
                                    </p:set>
                                    <p:animEffect transition="in" filter="fade">
                                      <p:cBhvr>
                                        <p:cTn id="17" dur="500"/>
                                        <p:tgtEl>
                                          <p:spTgt spid="10">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xEl>
                                              <p:pRg st="2" end="2"/>
                                            </p:txEl>
                                          </p:spTgt>
                                        </p:tgtEl>
                                        <p:attrNameLst>
                                          <p:attrName>style.visibility</p:attrName>
                                        </p:attrNameLst>
                                      </p:cBhvr>
                                      <p:to>
                                        <p:strVal val="visible"/>
                                      </p:to>
                                    </p:set>
                                    <p:animEffect transition="in" filter="fade">
                                      <p:cBhvr>
                                        <p:cTn id="22" dur="500"/>
                                        <p:tgtEl>
                                          <p:spTgt spid="10">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xEl>
                                              <p:pRg st="3" end="3"/>
                                            </p:txEl>
                                          </p:spTgt>
                                        </p:tgtEl>
                                        <p:attrNameLst>
                                          <p:attrName>style.visibility</p:attrName>
                                        </p:attrNameLst>
                                      </p:cBhvr>
                                      <p:to>
                                        <p:strVal val="visible"/>
                                      </p:to>
                                    </p:set>
                                    <p:animEffect transition="in" filter="fade">
                                      <p:cBhvr>
                                        <p:cTn id="27" dur="500"/>
                                        <p:tgtEl>
                                          <p:spTgt spid="10">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xEl>
                                              <p:pRg st="4" end="4"/>
                                            </p:txEl>
                                          </p:spTgt>
                                        </p:tgtEl>
                                        <p:attrNameLst>
                                          <p:attrName>style.visibility</p:attrName>
                                        </p:attrNameLst>
                                      </p:cBhvr>
                                      <p:to>
                                        <p:strVal val="visible"/>
                                      </p:to>
                                    </p:set>
                                    <p:animEffect transition="in" filter="fade">
                                      <p:cBhvr>
                                        <p:cTn id="32" dur="500"/>
                                        <p:tgtEl>
                                          <p:spTgt spid="10">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0">
                                            <p:txEl>
                                              <p:pRg st="5" end="5"/>
                                            </p:txEl>
                                          </p:spTgt>
                                        </p:tgtEl>
                                        <p:attrNameLst>
                                          <p:attrName>style.visibility</p:attrName>
                                        </p:attrNameLst>
                                      </p:cBhvr>
                                      <p:to>
                                        <p:strVal val="visible"/>
                                      </p:to>
                                    </p:set>
                                    <p:animEffect transition="in" filter="fade">
                                      <p:cBhvr>
                                        <p:cTn id="37" dur="500"/>
                                        <p:tgtEl>
                                          <p:spTgt spid="10">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CD7E2-B154-292F-9AC8-E4BB8A37FA60}"/>
              </a:ext>
            </a:extLst>
          </p:cNvPr>
          <p:cNvSpPr>
            <a:spLocks noGrp="1"/>
          </p:cNvSpPr>
          <p:nvPr>
            <p:ph type="title"/>
          </p:nvPr>
        </p:nvSpPr>
        <p:spPr>
          <a:xfrm>
            <a:off x="5868557" y="1138036"/>
            <a:ext cx="5444382" cy="1402470"/>
          </a:xfrm>
        </p:spPr>
        <p:txBody>
          <a:bodyPr anchor="t">
            <a:normAutofit/>
          </a:bodyPr>
          <a:lstStyle/>
          <a:p>
            <a:r>
              <a:rPr lang="en-GB" sz="3200"/>
              <a:t>Is the Modern Slavery Strategy Plan working?</a:t>
            </a:r>
          </a:p>
        </p:txBody>
      </p:sp>
      <p:pic>
        <p:nvPicPr>
          <p:cNvPr id="5" name="Picture 4" descr="Light bulb on yellow background with sketched light beams and cord">
            <a:extLst>
              <a:ext uri="{FF2B5EF4-FFF2-40B4-BE49-F238E27FC236}">
                <a16:creationId xmlns:a16="http://schemas.microsoft.com/office/drawing/2014/main" id="{BBC944B2-64BA-5CB9-3F30-17AAE96ABC7C}"/>
              </a:ext>
            </a:extLst>
          </p:cNvPr>
          <p:cNvPicPr>
            <a:picLocks noChangeAspect="1"/>
          </p:cNvPicPr>
          <p:nvPr/>
        </p:nvPicPr>
        <p:blipFill rotWithShape="1">
          <a:blip r:embed="rId3"/>
          <a:srcRect l="49032" r="4774"/>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A41DB5E-8860-6315-A500-FAD84FDB0BB1}"/>
              </a:ext>
            </a:extLst>
          </p:cNvPr>
          <p:cNvSpPr>
            <a:spLocks noGrp="1"/>
          </p:cNvSpPr>
          <p:nvPr>
            <p:ph idx="1"/>
          </p:nvPr>
        </p:nvSpPr>
        <p:spPr>
          <a:xfrm>
            <a:off x="5868557" y="2551176"/>
            <a:ext cx="5444382" cy="3591207"/>
          </a:xfrm>
        </p:spPr>
        <p:txBody>
          <a:bodyPr>
            <a:normAutofit/>
          </a:bodyPr>
          <a:lstStyle/>
          <a:p>
            <a:r>
              <a:rPr lang="en-GB" sz="1900" dirty="0"/>
              <a:t>Allows the government to have a strategy in plan with its benefits of allowing other countries to follow to tackle problems of human trafficking.</a:t>
            </a:r>
          </a:p>
          <a:p>
            <a:r>
              <a:rPr lang="en-GB" sz="1900" dirty="0"/>
              <a:t>National Crime Agency – small boats becoming a problem showing smuggling of human trafficking, making modern slavery less of a priority.</a:t>
            </a:r>
          </a:p>
          <a:p>
            <a:r>
              <a:rPr lang="en-GB" sz="1900" dirty="0"/>
              <a:t>No Individual Anti-Slavery Crime Commissioner therefore caused a disruption on keeping track on daily duties of human trafficking.</a:t>
            </a:r>
          </a:p>
          <a:p>
            <a:r>
              <a:rPr lang="en-GB" sz="1900" dirty="0"/>
              <a:t>New Strategy plan needed as last one created in 2015.</a:t>
            </a:r>
          </a:p>
          <a:p>
            <a:endParaRPr lang="en-GB" sz="1900" dirty="0"/>
          </a:p>
        </p:txBody>
      </p:sp>
    </p:spTree>
    <p:extLst>
      <p:ext uri="{BB962C8B-B14F-4D97-AF65-F5344CB8AC3E}">
        <p14:creationId xmlns:p14="http://schemas.microsoft.com/office/powerpoint/2010/main" val="3548839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156E05-2507-D686-CB01-1C5A1B902991}"/>
              </a:ext>
            </a:extLst>
          </p:cNvPr>
          <p:cNvSpPr>
            <a:spLocks noGrp="1"/>
          </p:cNvSpPr>
          <p:nvPr>
            <p:ph type="title"/>
          </p:nvPr>
        </p:nvSpPr>
        <p:spPr>
          <a:xfrm>
            <a:off x="640080" y="325369"/>
            <a:ext cx="4368602" cy="1956841"/>
          </a:xfrm>
        </p:spPr>
        <p:txBody>
          <a:bodyPr anchor="b">
            <a:normAutofit/>
          </a:bodyPr>
          <a:lstStyle/>
          <a:p>
            <a:r>
              <a:rPr lang="en-GB" sz="5400"/>
              <a:t>Legislation</a:t>
            </a:r>
          </a:p>
        </p:txBody>
      </p:sp>
      <p:sp>
        <p:nvSpPr>
          <p:cNvPr id="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323523-5538-7A9E-E159-3B3D44BFDE85}"/>
              </a:ext>
            </a:extLst>
          </p:cNvPr>
          <p:cNvSpPr>
            <a:spLocks noGrp="1"/>
          </p:cNvSpPr>
          <p:nvPr>
            <p:ph idx="1"/>
          </p:nvPr>
        </p:nvSpPr>
        <p:spPr>
          <a:xfrm>
            <a:off x="640080" y="2872899"/>
            <a:ext cx="4243589" cy="3320668"/>
          </a:xfrm>
        </p:spPr>
        <p:txBody>
          <a:bodyPr>
            <a:normAutofit/>
          </a:bodyPr>
          <a:lstStyle/>
          <a:p>
            <a:r>
              <a:rPr lang="en-GB" sz="1500" dirty="0"/>
              <a:t>1787 Slavery was identified, with campaigners coming together (</a:t>
            </a:r>
            <a:r>
              <a:rPr lang="en-GB" sz="1500" dirty="0">
                <a:effectLst/>
                <a:ea typeface="Calibri" panose="020F0502020204030204" pitchFamily="34" charset="0"/>
              </a:rPr>
              <a:t>Thomas Clarkson and Granville Sharp) who created a society for the abolition of the slave trade.</a:t>
            </a:r>
          </a:p>
          <a:p>
            <a:r>
              <a:rPr lang="en-GB" sz="1500" dirty="0">
                <a:effectLst/>
                <a:latin typeface="Arial" panose="020B0604020202020204" pitchFamily="34" charset="0"/>
                <a:ea typeface="Calibri" panose="020F0502020204030204" pitchFamily="34" charset="0"/>
              </a:rPr>
              <a:t>However, later in 1807 the slave trade “in the British Empire was abolished”. </a:t>
            </a:r>
          </a:p>
          <a:p>
            <a:r>
              <a:rPr lang="en-GB" sz="1500" dirty="0">
                <a:effectLst/>
                <a:latin typeface="Arial" panose="020B0604020202020204" pitchFamily="34" charset="0"/>
                <a:ea typeface="Calibri" panose="020F0502020204030204" pitchFamily="34" charset="0"/>
              </a:rPr>
              <a:t>Other countries in the Colonies only seen any changes being made with slavery from 1838 (Amidu, 2023). </a:t>
            </a:r>
          </a:p>
          <a:p>
            <a:r>
              <a:rPr lang="en-GB" sz="1500" dirty="0">
                <a:effectLst/>
                <a:latin typeface="Arial" panose="020B0604020202020204" pitchFamily="34" charset="0"/>
                <a:ea typeface="Calibri" panose="020F0502020204030204" pitchFamily="34" charset="0"/>
              </a:rPr>
              <a:t>Furthermore in 1833 this is where the slavery act was passed through in Britain (Henry, 2018). </a:t>
            </a:r>
            <a:endParaRPr lang="en-GB" sz="1500" dirty="0"/>
          </a:p>
        </p:txBody>
      </p:sp>
      <p:pic>
        <p:nvPicPr>
          <p:cNvPr id="5" name="Picture 4" descr="A gavel and a sign on a table&#10;&#10;Description automatically generated">
            <a:extLst>
              <a:ext uri="{FF2B5EF4-FFF2-40B4-BE49-F238E27FC236}">
                <a16:creationId xmlns:a16="http://schemas.microsoft.com/office/drawing/2014/main" id="{C2471F60-12A9-AE95-EBFF-B25B82153B9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2515" r="2053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DE3C49B3-8593-57E3-4F54-010D6DCB64E9}"/>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thebluediamondgallery.com/legal/legislati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9139583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6A6A5B-48F1-FCFE-0C0E-723E1F82EE94}"/>
              </a:ext>
            </a:extLst>
          </p:cNvPr>
          <p:cNvSpPr>
            <a:spLocks noGrp="1"/>
          </p:cNvSpPr>
          <p:nvPr>
            <p:ph type="title"/>
          </p:nvPr>
        </p:nvSpPr>
        <p:spPr>
          <a:xfrm>
            <a:off x="761800" y="762001"/>
            <a:ext cx="5334197" cy="1708242"/>
          </a:xfrm>
        </p:spPr>
        <p:txBody>
          <a:bodyPr anchor="ctr">
            <a:normAutofit/>
          </a:bodyPr>
          <a:lstStyle/>
          <a:p>
            <a:r>
              <a:rPr lang="en-GB" sz="4000" dirty="0"/>
              <a:t>Legislation</a:t>
            </a:r>
          </a:p>
        </p:txBody>
      </p:sp>
      <p:sp>
        <p:nvSpPr>
          <p:cNvPr id="3" name="Content Placeholder 2">
            <a:extLst>
              <a:ext uri="{FF2B5EF4-FFF2-40B4-BE49-F238E27FC236}">
                <a16:creationId xmlns:a16="http://schemas.microsoft.com/office/drawing/2014/main" id="{2A5DF0A8-F72D-471E-3EDA-0595573080C1}"/>
              </a:ext>
            </a:extLst>
          </p:cNvPr>
          <p:cNvSpPr>
            <a:spLocks noGrp="1"/>
          </p:cNvSpPr>
          <p:nvPr>
            <p:ph idx="1"/>
          </p:nvPr>
        </p:nvSpPr>
        <p:spPr>
          <a:xfrm>
            <a:off x="761800" y="2470244"/>
            <a:ext cx="5334197" cy="3769835"/>
          </a:xfrm>
        </p:spPr>
        <p:txBody>
          <a:bodyPr anchor="ctr">
            <a:normAutofit/>
          </a:bodyPr>
          <a:lstStyle/>
          <a:p>
            <a:r>
              <a:rPr lang="en-GB" sz="1600" dirty="0">
                <a:effectLst/>
                <a:latin typeface="Arial" panose="020B0604020202020204" pitchFamily="34" charset="0"/>
                <a:ea typeface="Calibri" panose="020F0502020204030204" pitchFamily="34" charset="0"/>
              </a:rPr>
              <a:t>Later in 2015 the Modern Slavery Act came into force with the bill created.</a:t>
            </a:r>
          </a:p>
          <a:p>
            <a:pPr>
              <a:spcAft>
                <a:spcPts val="800"/>
              </a:spcAft>
            </a:pPr>
            <a:r>
              <a:rPr lang="en-GB" sz="1600" dirty="0">
                <a:effectLst/>
                <a:latin typeface="Arial" panose="020B0604020202020204" pitchFamily="34" charset="0"/>
                <a:ea typeface="Calibri" panose="020F0502020204030204" pitchFamily="34" charset="0"/>
              </a:rPr>
              <a:t>This legislation was put into force to ensure that all standard of disclosure and transparency were adhered to ensuring all occupations were following the Modern Slavery Act 2015 (UK Government, 2022).</a:t>
            </a:r>
          </a:p>
          <a:p>
            <a:pPr>
              <a:spcAft>
                <a:spcPts val="800"/>
              </a:spcAft>
            </a:pPr>
            <a:r>
              <a:rPr lang="en-GB" sz="1600" dirty="0">
                <a:effectLst/>
                <a:latin typeface="Arial" panose="020B0604020202020204" pitchFamily="34" charset="0"/>
                <a:ea typeface="Calibri" panose="020F0502020204030204" pitchFamily="34" charset="0"/>
              </a:rPr>
              <a:t> This act replaces section 62 of the Sexual Offenses Act 2003 as it now refers this act to “an offence of exploitation not only sexual exploitation offences”. The Modern Slavery Act (2015) covers a large depth of legislation to ensure these individuals are protected, within the legislation Slavery and Trafficking Prevention Orders (STPO’s) and Slavery and Trafficking Risk Orders (STRO’s) (Dent, 2021).</a:t>
            </a:r>
            <a:endParaRPr lang="en-GB" sz="1600" dirty="0"/>
          </a:p>
        </p:txBody>
      </p:sp>
      <p:pic>
        <p:nvPicPr>
          <p:cNvPr id="20" name="Picture 19" descr="Front steps and columns of a majestic city building">
            <a:extLst>
              <a:ext uri="{FF2B5EF4-FFF2-40B4-BE49-F238E27FC236}">
                <a16:creationId xmlns:a16="http://schemas.microsoft.com/office/drawing/2014/main" id="{0903BFB1-695C-DD55-6EB5-58297319BF7A}"/>
              </a:ext>
            </a:extLst>
          </p:cNvPr>
          <p:cNvPicPr>
            <a:picLocks noChangeAspect="1"/>
          </p:cNvPicPr>
          <p:nvPr/>
        </p:nvPicPr>
        <p:blipFill rotWithShape="1">
          <a:blip r:embed="rId3"/>
          <a:srcRect l="22907" r="25256"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813790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B878BE-BBB0-D432-E9F4-026C0EBC117A}"/>
              </a:ext>
            </a:extLst>
          </p:cNvPr>
          <p:cNvSpPr>
            <a:spLocks noGrp="1"/>
          </p:cNvSpPr>
          <p:nvPr>
            <p:ph type="title"/>
          </p:nvPr>
        </p:nvSpPr>
        <p:spPr>
          <a:xfrm>
            <a:off x="838201" y="365125"/>
            <a:ext cx="5251316" cy="1807305"/>
          </a:xfrm>
        </p:spPr>
        <p:txBody>
          <a:bodyPr>
            <a:normAutofit/>
          </a:bodyPr>
          <a:lstStyle/>
          <a:p>
            <a:r>
              <a:rPr lang="en-GB" dirty="0"/>
              <a:t>STRO’s and STPO’s</a:t>
            </a:r>
          </a:p>
        </p:txBody>
      </p:sp>
      <p:sp>
        <p:nvSpPr>
          <p:cNvPr id="3" name="Content Placeholder 2">
            <a:extLst>
              <a:ext uri="{FF2B5EF4-FFF2-40B4-BE49-F238E27FC236}">
                <a16:creationId xmlns:a16="http://schemas.microsoft.com/office/drawing/2014/main" id="{168D190F-5223-A734-1C0D-374812EB4001}"/>
              </a:ext>
            </a:extLst>
          </p:cNvPr>
          <p:cNvSpPr>
            <a:spLocks noGrp="1"/>
          </p:cNvSpPr>
          <p:nvPr>
            <p:ph idx="1"/>
          </p:nvPr>
        </p:nvSpPr>
        <p:spPr>
          <a:xfrm>
            <a:off x="838200" y="2333297"/>
            <a:ext cx="4619621" cy="3843666"/>
          </a:xfrm>
        </p:spPr>
        <p:txBody>
          <a:bodyPr>
            <a:normAutofit fontScale="92500" lnSpcReduction="10000"/>
          </a:bodyPr>
          <a:lstStyle/>
          <a:p>
            <a:r>
              <a:rPr lang="en-GB" sz="1900" dirty="0"/>
              <a:t>Slavery and trafficking Prevention Order (STRO’s) – introduced to ensure that those who have already been charged within committing these offences have restricted activities up until further order or for the next five years.</a:t>
            </a:r>
          </a:p>
          <a:p>
            <a:endParaRPr lang="en-GB" sz="1900" dirty="0"/>
          </a:p>
          <a:p>
            <a:r>
              <a:rPr lang="en-GB" sz="1900" dirty="0"/>
              <a:t>Slavery and Trafficking Risk Order (STRO’s) – introduced for individuals who have not been charged with an offense within this area but can be at risk to committing these crimes. This is effective until an offence is committed or if no offence monitoring over the following two-year period.</a:t>
            </a:r>
          </a:p>
          <a:p>
            <a:r>
              <a:rPr lang="en-GB" sz="1900" dirty="0"/>
              <a:t>(Dent, 2021)</a:t>
            </a:r>
          </a:p>
        </p:txBody>
      </p:sp>
      <p:pic>
        <p:nvPicPr>
          <p:cNvPr id="16" name="Picture 15" descr="Large skydiving group mid-air">
            <a:extLst>
              <a:ext uri="{FF2B5EF4-FFF2-40B4-BE49-F238E27FC236}">
                <a16:creationId xmlns:a16="http://schemas.microsoft.com/office/drawing/2014/main" id="{EED1DD96-5D94-C366-E1DA-64C321E075E6}"/>
              </a:ext>
            </a:extLst>
          </p:cNvPr>
          <p:cNvPicPr>
            <a:picLocks noChangeAspect="1"/>
          </p:cNvPicPr>
          <p:nvPr/>
        </p:nvPicPr>
        <p:blipFill rotWithShape="1">
          <a:blip r:embed="rId3"/>
          <a:srcRect l="21674" r="20507"/>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5730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CF4DC8B-FEA6-D1C3-359F-1AED03B2938E}"/>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Why was the Modern Slavery Act 2015 introduced?</a:t>
            </a:r>
          </a:p>
        </p:txBody>
      </p:sp>
      <p:graphicFrame>
        <p:nvGraphicFramePr>
          <p:cNvPr id="5" name="Content Placeholder 2">
            <a:extLst>
              <a:ext uri="{FF2B5EF4-FFF2-40B4-BE49-F238E27FC236}">
                <a16:creationId xmlns:a16="http://schemas.microsoft.com/office/drawing/2014/main" id="{ACDEA6FF-2929-4D2C-6B80-2FD8811879F6}"/>
              </a:ext>
            </a:extLst>
          </p:cNvPr>
          <p:cNvGraphicFramePr>
            <a:graphicFrameLocks noGrp="1"/>
          </p:cNvGraphicFramePr>
          <p:nvPr>
            <p:ph idx="1"/>
            <p:extLst>
              <p:ext uri="{D42A27DB-BD31-4B8C-83A1-F6EECF244321}">
                <p14:modId xmlns:p14="http://schemas.microsoft.com/office/powerpoint/2010/main" val="101114458"/>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14223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D31098-6ECB-1AA2-32D8-0B29AF0C481A}"/>
              </a:ext>
            </a:extLst>
          </p:cNvPr>
          <p:cNvSpPr>
            <a:spLocks noGrp="1"/>
          </p:cNvSpPr>
          <p:nvPr>
            <p:ph type="title"/>
          </p:nvPr>
        </p:nvSpPr>
        <p:spPr>
          <a:xfrm>
            <a:off x="804672" y="1412489"/>
            <a:ext cx="2871095" cy="2156621"/>
          </a:xfrm>
        </p:spPr>
        <p:txBody>
          <a:bodyPr vert="horz" lIns="91440" tIns="45720" rIns="91440" bIns="45720" rtlCol="0" anchor="t">
            <a:normAutofit/>
          </a:bodyPr>
          <a:lstStyle/>
          <a:p>
            <a:r>
              <a:rPr lang="en-US" sz="3600" kern="1200" dirty="0">
                <a:solidFill>
                  <a:srgbClr val="FFFFFF"/>
                </a:solidFill>
                <a:latin typeface="+mj-lt"/>
                <a:ea typeface="+mj-ea"/>
                <a:cs typeface="+mj-cs"/>
              </a:rPr>
              <a:t>Criticisms </a:t>
            </a:r>
          </a:p>
        </p:txBody>
      </p:sp>
      <p:sp>
        <p:nvSpPr>
          <p:cNvPr id="3" name="Content Placeholder 2">
            <a:extLst>
              <a:ext uri="{FF2B5EF4-FFF2-40B4-BE49-F238E27FC236}">
                <a16:creationId xmlns:a16="http://schemas.microsoft.com/office/drawing/2014/main" id="{FAFA57D8-1EBF-29DD-D0F4-D2ECF37093FF}"/>
              </a:ext>
            </a:extLst>
          </p:cNvPr>
          <p:cNvSpPr>
            <a:spLocks noGrp="1"/>
          </p:cNvSpPr>
          <p:nvPr>
            <p:ph idx="1"/>
          </p:nvPr>
        </p:nvSpPr>
        <p:spPr>
          <a:xfrm>
            <a:off x="5198993" y="1412489"/>
            <a:ext cx="2926080" cy="4363844"/>
          </a:xfrm>
        </p:spPr>
        <p:txBody>
          <a:bodyPr vert="horz" lIns="91440" tIns="45720" rIns="91440" bIns="45720" rtlCol="0">
            <a:normAutofit/>
          </a:bodyPr>
          <a:lstStyle/>
          <a:p>
            <a:r>
              <a:rPr lang="en-US" sz="1300" dirty="0">
                <a:effectLst/>
              </a:rPr>
              <a:t>A key criticism to the act is that there is not enough focus on the right of those affected by slavery, therefore through campaigns to ensure victims identifications are available with witness protection orders in place providing </a:t>
            </a:r>
            <a:r>
              <a:rPr lang="en-US" sz="1300" dirty="0" err="1">
                <a:effectLst/>
              </a:rPr>
              <a:t>specialised</a:t>
            </a:r>
            <a:r>
              <a:rPr lang="en-US" sz="1300" dirty="0">
                <a:effectLst/>
              </a:rPr>
              <a:t> protections to prevent children from being re-trafficked.</a:t>
            </a:r>
          </a:p>
          <a:p>
            <a:r>
              <a:rPr lang="en-US" sz="1300" dirty="0"/>
              <a:t>No law implemented to stop supply chains overseas who use modern slavery, good are still being brought into the UK</a:t>
            </a:r>
          </a:p>
          <a:p>
            <a:r>
              <a:rPr lang="en-US" sz="1300" dirty="0"/>
              <a:t>Barrier caused as that does not support trying to stop modern slavery and human trafficking.</a:t>
            </a:r>
          </a:p>
          <a:p>
            <a:r>
              <a:rPr lang="en-US" sz="1300" dirty="0"/>
              <a:t>No law stopping an offence being made by British Citizens who are overseas. So, if they return to this country, they could not be accountable for the offence.</a:t>
            </a:r>
          </a:p>
        </p:txBody>
      </p:sp>
      <p:sp>
        <p:nvSpPr>
          <p:cNvPr id="5" name="TextBox 4">
            <a:extLst>
              <a:ext uri="{FF2B5EF4-FFF2-40B4-BE49-F238E27FC236}">
                <a16:creationId xmlns:a16="http://schemas.microsoft.com/office/drawing/2014/main" id="{22C52227-5927-CF68-6551-ED76210BF53A}"/>
              </a:ext>
            </a:extLst>
          </p:cNvPr>
          <p:cNvSpPr txBox="1"/>
          <p:nvPr/>
        </p:nvSpPr>
        <p:spPr>
          <a:xfrm>
            <a:off x="8451604" y="1412489"/>
            <a:ext cx="2926080" cy="43638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effectLst/>
              </a:rPr>
              <a:t>(Anti-Slavery International, 2015).</a:t>
            </a:r>
            <a:endParaRPr lang="en-US" sz="2000" dirty="0"/>
          </a:p>
        </p:txBody>
      </p:sp>
    </p:spTree>
    <p:extLst>
      <p:ext uri="{BB962C8B-B14F-4D97-AF65-F5344CB8AC3E}">
        <p14:creationId xmlns:p14="http://schemas.microsoft.com/office/powerpoint/2010/main" val="27887633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7BE599-25D7-2657-1AFF-3CDF72474777}"/>
              </a:ext>
            </a:extLst>
          </p:cNvPr>
          <p:cNvSpPr>
            <a:spLocks noGrp="1"/>
          </p:cNvSpPr>
          <p:nvPr>
            <p:ph type="title"/>
          </p:nvPr>
        </p:nvSpPr>
        <p:spPr>
          <a:xfrm>
            <a:off x="6248400" y="365125"/>
            <a:ext cx="5105398" cy="1952744"/>
          </a:xfrm>
        </p:spPr>
        <p:txBody>
          <a:bodyPr>
            <a:normAutofit/>
          </a:bodyPr>
          <a:lstStyle/>
          <a:p>
            <a:r>
              <a:rPr lang="en-GB" dirty="0"/>
              <a:t>Key Challenges</a:t>
            </a:r>
          </a:p>
        </p:txBody>
      </p:sp>
      <p:sp>
        <p:nvSpPr>
          <p:cNvPr id="12" name="Freeform: Shape 11">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6116569"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7" name="Graphic 6" descr="Group">
            <a:extLst>
              <a:ext uri="{FF2B5EF4-FFF2-40B4-BE49-F238E27FC236}">
                <a16:creationId xmlns:a16="http://schemas.microsoft.com/office/drawing/2014/main" id="{CFFC53BA-DDB3-1420-B802-ABB94A3CF36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1134" y="1918107"/>
            <a:ext cx="3195204" cy="3195204"/>
          </a:xfrm>
          <a:prstGeom prst="rect">
            <a:avLst/>
          </a:prstGeom>
        </p:spPr>
      </p:pic>
      <p:sp>
        <p:nvSpPr>
          <p:cNvPr id="3" name="Content Placeholder 2">
            <a:extLst>
              <a:ext uri="{FF2B5EF4-FFF2-40B4-BE49-F238E27FC236}">
                <a16:creationId xmlns:a16="http://schemas.microsoft.com/office/drawing/2014/main" id="{F6952900-D19B-9C03-9962-DA07B7A3C553}"/>
              </a:ext>
            </a:extLst>
          </p:cNvPr>
          <p:cNvSpPr>
            <a:spLocks noGrp="1"/>
          </p:cNvSpPr>
          <p:nvPr>
            <p:ph idx="1"/>
          </p:nvPr>
        </p:nvSpPr>
        <p:spPr>
          <a:xfrm>
            <a:off x="6248400" y="2497257"/>
            <a:ext cx="5105398" cy="3679705"/>
          </a:xfrm>
        </p:spPr>
        <p:txBody>
          <a:bodyPr>
            <a:normAutofit/>
          </a:bodyPr>
          <a:lstStyle/>
          <a:p>
            <a:r>
              <a:rPr lang="en-GB" sz="2000" dirty="0"/>
              <a:t>Legal Assistance </a:t>
            </a:r>
          </a:p>
          <a:p>
            <a:r>
              <a:rPr lang="en-GB" sz="2000" dirty="0"/>
              <a:t>Vulnerability </a:t>
            </a:r>
          </a:p>
          <a:p>
            <a:r>
              <a:rPr lang="en-GB" sz="2000" dirty="0"/>
              <a:t>Exploitation </a:t>
            </a:r>
          </a:p>
          <a:p>
            <a:r>
              <a:rPr lang="en-GB" sz="2000" dirty="0"/>
              <a:t>Victims</a:t>
            </a:r>
          </a:p>
        </p:txBody>
      </p:sp>
    </p:spTree>
    <p:extLst>
      <p:ext uri="{BB962C8B-B14F-4D97-AF65-F5344CB8AC3E}">
        <p14:creationId xmlns:p14="http://schemas.microsoft.com/office/powerpoint/2010/main" val="14637966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holding each other's hands">
            <a:extLst>
              <a:ext uri="{FF2B5EF4-FFF2-40B4-BE49-F238E27FC236}">
                <a16:creationId xmlns:a16="http://schemas.microsoft.com/office/drawing/2014/main" id="{EF3C1259-A3A0-C5F7-0613-BEFE09AA71B1}"/>
              </a:ext>
            </a:extLst>
          </p:cNvPr>
          <p:cNvPicPr>
            <a:picLocks noChangeAspect="1"/>
          </p:cNvPicPr>
          <p:nvPr/>
        </p:nvPicPr>
        <p:blipFill rotWithShape="1">
          <a:blip r:embed="rId3"/>
          <a:srcRect t="7664" b="8067"/>
          <a:stretch/>
        </p:blipFill>
        <p:spPr>
          <a:xfrm>
            <a:off x="1" y="1"/>
            <a:ext cx="12192000" cy="6857999"/>
          </a:xfrm>
          <a:prstGeom prst="rect">
            <a:avLst/>
          </a:prstGeom>
        </p:spPr>
      </p:pic>
      <p:sp useBgFill="1">
        <p:nvSpPr>
          <p:cNvPr id="11" name="Freeform: Shape 10">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0D451DF-55EB-9DA5-32E3-42F54A091E37}"/>
              </a:ext>
            </a:extLst>
          </p:cNvPr>
          <p:cNvSpPr>
            <a:spLocks noGrp="1"/>
          </p:cNvSpPr>
          <p:nvPr>
            <p:ph type="title"/>
          </p:nvPr>
        </p:nvSpPr>
        <p:spPr>
          <a:xfrm>
            <a:off x="1037809" y="1071350"/>
            <a:ext cx="4775162" cy="1339382"/>
          </a:xfrm>
        </p:spPr>
        <p:txBody>
          <a:bodyPr>
            <a:normAutofit/>
          </a:bodyPr>
          <a:lstStyle/>
          <a:p>
            <a:pPr algn="ctr"/>
            <a:r>
              <a:rPr lang="en-GB" sz="3600"/>
              <a:t>Key Challenges </a:t>
            </a:r>
          </a:p>
        </p:txBody>
      </p:sp>
      <p:sp>
        <p:nvSpPr>
          <p:cNvPr id="1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59C02D-CD09-824D-8C58-BBD43DE0BAA3}"/>
              </a:ext>
            </a:extLst>
          </p:cNvPr>
          <p:cNvSpPr>
            <a:spLocks noGrp="1"/>
          </p:cNvSpPr>
          <p:nvPr>
            <p:ph idx="1"/>
          </p:nvPr>
        </p:nvSpPr>
        <p:spPr>
          <a:xfrm>
            <a:off x="1189319" y="2547257"/>
            <a:ext cx="4458446" cy="3109740"/>
          </a:xfrm>
        </p:spPr>
        <p:txBody>
          <a:bodyPr anchor="ctr">
            <a:normAutofit/>
          </a:bodyPr>
          <a:lstStyle/>
          <a:p>
            <a:pPr marL="0" indent="0">
              <a:buNone/>
            </a:pPr>
            <a:r>
              <a:rPr lang="en-GB" sz="1900" dirty="0"/>
              <a:t>Legal Assistance </a:t>
            </a:r>
          </a:p>
          <a:p>
            <a:r>
              <a:rPr lang="en-GB" sz="1900" dirty="0"/>
              <a:t> </a:t>
            </a:r>
            <a:r>
              <a:rPr lang="en-GB" sz="1900" dirty="0">
                <a:effectLst/>
                <a:latin typeface="Arial" panose="020B0604020202020204" pitchFamily="34" charset="0"/>
                <a:ea typeface="Calibri" panose="020F0502020204030204" pitchFamily="34" charset="0"/>
              </a:rPr>
              <a:t>Ruthven (2015) suggests that more needs to be done with victims accessing legal aid.</a:t>
            </a:r>
          </a:p>
          <a:p>
            <a:r>
              <a:rPr lang="en-GB" sz="1900" dirty="0">
                <a:latin typeface="Arial" panose="020B0604020202020204" pitchFamily="34" charset="0"/>
                <a:ea typeface="Calibri" panose="020F0502020204030204" pitchFamily="34" charset="0"/>
              </a:rPr>
              <a:t>Victims only have access to legal aid if they have given consent to be referred to authorities with providing evidence of being a victim.</a:t>
            </a:r>
            <a:endParaRPr lang="en-GB" sz="1900" dirty="0"/>
          </a:p>
          <a:p>
            <a:r>
              <a:rPr lang="en-GB" sz="1900" dirty="0"/>
              <a:t>Self-referral can be dangerous and difficult. Why? </a:t>
            </a:r>
          </a:p>
        </p:txBody>
      </p:sp>
    </p:spTree>
    <p:extLst>
      <p:ext uri="{BB962C8B-B14F-4D97-AF65-F5344CB8AC3E}">
        <p14:creationId xmlns:p14="http://schemas.microsoft.com/office/powerpoint/2010/main" val="11595637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7AD6A5C-C038-C921-3751-35BA2A62CEAF}"/>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Why are individuals exploited?</a:t>
            </a:r>
          </a:p>
        </p:txBody>
      </p:sp>
      <p:sp>
        <p:nvSpPr>
          <p:cNvPr id="3" name="Content Placeholder 2">
            <a:extLst>
              <a:ext uri="{FF2B5EF4-FFF2-40B4-BE49-F238E27FC236}">
                <a16:creationId xmlns:a16="http://schemas.microsoft.com/office/drawing/2014/main" id="{340B40B4-9C31-9814-B746-5819A4A59936}"/>
              </a:ext>
            </a:extLst>
          </p:cNvPr>
          <p:cNvSpPr>
            <a:spLocks noGrp="1"/>
          </p:cNvSpPr>
          <p:nvPr>
            <p:ph idx="1"/>
          </p:nvPr>
        </p:nvSpPr>
        <p:spPr>
          <a:xfrm>
            <a:off x="6172200" y="804672"/>
            <a:ext cx="5221224" cy="5230368"/>
          </a:xfrm>
        </p:spPr>
        <p:txBody>
          <a:bodyPr anchor="ctr">
            <a:normAutofit/>
          </a:bodyPr>
          <a:lstStyle/>
          <a:p>
            <a:r>
              <a:rPr lang="en-GB" sz="1800" dirty="0">
                <a:solidFill>
                  <a:schemeClr val="tx2"/>
                </a:solidFill>
              </a:rPr>
              <a:t>Multiple forms of abuse – Coercion, extortion, threatening behaviour, physical or sexual abuse, emotional abuse and many more </a:t>
            </a:r>
            <a:r>
              <a:rPr lang="en-GB" sz="1800" dirty="0">
                <a:solidFill>
                  <a:schemeClr val="tx2"/>
                </a:solidFill>
                <a:effectLst/>
                <a:latin typeface="Times New Roman" panose="02020603050405020304" pitchFamily="18" charset="0"/>
              </a:rPr>
              <a:t>(Kiss and Zimmerman, 2019).</a:t>
            </a:r>
          </a:p>
          <a:p>
            <a:pPr marL="0" indent="0">
              <a:buNone/>
            </a:pPr>
            <a:r>
              <a:rPr lang="en-GB" sz="1800" dirty="0">
                <a:solidFill>
                  <a:schemeClr val="tx2"/>
                </a:solidFill>
                <a:latin typeface="Times New Roman" panose="02020603050405020304" pitchFamily="18" charset="0"/>
              </a:rPr>
              <a:t>Vulnerability</a:t>
            </a:r>
          </a:p>
          <a:p>
            <a:r>
              <a:rPr lang="en-GB" sz="1800" dirty="0">
                <a:solidFill>
                  <a:schemeClr val="tx2"/>
                </a:solidFill>
                <a:latin typeface="Times New Roman" panose="02020603050405020304" pitchFamily="18" charset="0"/>
              </a:rPr>
              <a:t>Children can often be a key target as perpetrators groom children by making promises, controlling behaviours leading to violence and threats (Wood, 2020).</a:t>
            </a:r>
          </a:p>
          <a:p>
            <a:r>
              <a:rPr lang="en-GB" sz="1800" dirty="0">
                <a:solidFill>
                  <a:schemeClr val="tx2"/>
                </a:solidFill>
                <a:latin typeface="Times New Roman" panose="02020603050405020304" pitchFamily="18" charset="0"/>
              </a:rPr>
              <a:t>Money as a driving factor.</a:t>
            </a:r>
          </a:p>
          <a:p>
            <a:pPr marL="0" indent="0">
              <a:buNone/>
            </a:pPr>
            <a:r>
              <a:rPr lang="en-GB" sz="1800" dirty="0">
                <a:solidFill>
                  <a:schemeClr val="tx2"/>
                </a:solidFill>
                <a:effectLst/>
                <a:latin typeface="Times New Roman" panose="02020603050405020304" pitchFamily="18" charset="0"/>
              </a:rPr>
              <a:t>(NSPCC, 2016).</a:t>
            </a:r>
            <a:endParaRPr lang="en-GB" sz="1800" dirty="0">
              <a:solidFill>
                <a:schemeClr val="tx2"/>
              </a:solidFill>
            </a:endParaRPr>
          </a:p>
        </p:txBody>
      </p:sp>
    </p:spTree>
    <p:extLst>
      <p:ext uri="{BB962C8B-B14F-4D97-AF65-F5344CB8AC3E}">
        <p14:creationId xmlns:p14="http://schemas.microsoft.com/office/powerpoint/2010/main" val="41990265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335A262-7106-4571-BE09-CFA60A9DB0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A6F043C-2A2A-4ECE-99FC-9670FAF956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133600" y="685800"/>
            <a:ext cx="10058400" cy="5486400"/>
          </a:xfrm>
          <a:prstGeom prst="rect">
            <a:avLst/>
          </a:prstGeom>
          <a:solidFill>
            <a:schemeClr val="bg1">
              <a:lumMod val="9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2" name="Title 1">
            <a:extLst>
              <a:ext uri="{FF2B5EF4-FFF2-40B4-BE49-F238E27FC236}">
                <a16:creationId xmlns:a16="http://schemas.microsoft.com/office/drawing/2014/main" id="{0E569325-3BB4-E4C1-AA12-504D87A8DE5C}"/>
              </a:ext>
            </a:extLst>
          </p:cNvPr>
          <p:cNvSpPr>
            <a:spLocks noGrp="1"/>
          </p:cNvSpPr>
          <p:nvPr>
            <p:ph type="title"/>
          </p:nvPr>
        </p:nvSpPr>
        <p:spPr>
          <a:xfrm>
            <a:off x="1463040" y="685800"/>
            <a:ext cx="5087172" cy="1692835"/>
          </a:xfrm>
        </p:spPr>
        <p:txBody>
          <a:bodyPr vert="horz" lIns="91440" tIns="45720" rIns="91440" bIns="45720" rtlCol="0" anchor="t">
            <a:normAutofit fontScale="90000"/>
          </a:bodyPr>
          <a:lstStyle/>
          <a:p>
            <a:r>
              <a:rPr lang="en-US" sz="3500" dirty="0"/>
              <a:t>How can victims be brought into these industries, how are they made vulnerable?</a:t>
            </a:r>
          </a:p>
        </p:txBody>
      </p:sp>
      <p:sp>
        <p:nvSpPr>
          <p:cNvPr id="29" name="Rectangle 28">
            <a:extLst>
              <a:ext uri="{FF2B5EF4-FFF2-40B4-BE49-F238E27FC236}">
                <a16:creationId xmlns:a16="http://schemas.microsoft.com/office/drawing/2014/main" id="{046FE5A8-8C9A-4D97-A7C4-214929653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764"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E9EDB44-762E-3E7E-4852-F4F7EA09F2E6}"/>
              </a:ext>
            </a:extLst>
          </p:cNvPr>
          <p:cNvSpPr txBox="1"/>
          <p:nvPr/>
        </p:nvSpPr>
        <p:spPr>
          <a:xfrm>
            <a:off x="4405306" y="6191935"/>
            <a:ext cx="6166884" cy="646331"/>
          </a:xfrm>
          <a:prstGeom prst="rect">
            <a:avLst/>
          </a:prstGeom>
          <a:noFill/>
        </p:spPr>
        <p:txBody>
          <a:bodyPr wrap="square">
            <a:spAutoFit/>
          </a:bodyPr>
          <a:lstStyle/>
          <a:p>
            <a:pPr>
              <a:spcAft>
                <a:spcPts val="600"/>
              </a:spcAft>
            </a:pPr>
            <a:r>
              <a:rPr lang="en-GB" dirty="0">
                <a:effectLst/>
                <a:latin typeface="Times New Roman" panose="02020603050405020304" pitchFamily="18" charset="0"/>
              </a:rPr>
              <a:t>(UNITED NATIONS: United Nations Office on Drugs and Crime, 2013)</a:t>
            </a:r>
            <a:endParaRPr lang="en-GB" dirty="0"/>
          </a:p>
        </p:txBody>
      </p:sp>
      <p:pic>
        <p:nvPicPr>
          <p:cNvPr id="21" name="Picture 20">
            <a:extLst>
              <a:ext uri="{FF2B5EF4-FFF2-40B4-BE49-F238E27FC236}">
                <a16:creationId xmlns:a16="http://schemas.microsoft.com/office/drawing/2014/main" id="{39C1A0BB-1648-A7E8-5D07-6D320B4950C0}"/>
              </a:ext>
            </a:extLst>
          </p:cNvPr>
          <p:cNvPicPr>
            <a:picLocks noChangeAspect="1"/>
          </p:cNvPicPr>
          <p:nvPr/>
        </p:nvPicPr>
        <p:blipFill rotWithShape="1">
          <a:blip r:embed="rId3"/>
          <a:srcRect l="12978" r="20273" b="2"/>
          <a:stretch/>
        </p:blipFill>
        <p:spPr>
          <a:xfrm>
            <a:off x="6860989" y="1048447"/>
            <a:ext cx="4805082" cy="4805082"/>
          </a:xfrm>
          <a:prstGeom prst="rect">
            <a:avLst/>
          </a:prstGeom>
        </p:spPr>
      </p:pic>
      <p:sp>
        <p:nvSpPr>
          <p:cNvPr id="31" name="Rectangle 30">
            <a:extLst>
              <a:ext uri="{FF2B5EF4-FFF2-40B4-BE49-F238E27FC236}">
                <a16:creationId xmlns:a16="http://schemas.microsoft.com/office/drawing/2014/main" id="{B6297F2B-78AD-4022-83A4-78FC55E11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9522A36-D594-3B39-F23D-42989CD5B693}"/>
              </a:ext>
            </a:extLst>
          </p:cNvPr>
          <p:cNvGraphicFramePr>
            <a:graphicFrameLocks noGrp="1"/>
          </p:cNvGraphicFramePr>
          <p:nvPr>
            <p:ph idx="1"/>
            <p:extLst>
              <p:ext uri="{D42A27DB-BD31-4B8C-83A1-F6EECF244321}">
                <p14:modId xmlns:p14="http://schemas.microsoft.com/office/powerpoint/2010/main" val="4211846619"/>
              </p:ext>
            </p:extLst>
          </p:nvPr>
        </p:nvGraphicFramePr>
        <p:xfrm>
          <a:off x="1463040" y="2562784"/>
          <a:ext cx="5087172" cy="36094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982019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E3442-5564-CFA3-D4C5-70B1DC0D5B1D}"/>
              </a:ext>
            </a:extLst>
          </p:cNvPr>
          <p:cNvSpPr>
            <a:spLocks noGrp="1"/>
          </p:cNvSpPr>
          <p:nvPr>
            <p:ph type="title"/>
          </p:nvPr>
        </p:nvSpPr>
        <p:spPr/>
        <p:txBody>
          <a:bodyPr/>
          <a:lstStyle/>
          <a:p>
            <a:r>
              <a:rPr lang="en-GB" dirty="0"/>
              <a:t>Key Challenge</a:t>
            </a:r>
          </a:p>
        </p:txBody>
      </p:sp>
      <p:sp>
        <p:nvSpPr>
          <p:cNvPr id="3" name="Content Placeholder 2">
            <a:extLst>
              <a:ext uri="{FF2B5EF4-FFF2-40B4-BE49-F238E27FC236}">
                <a16:creationId xmlns:a16="http://schemas.microsoft.com/office/drawing/2014/main" id="{5F244E65-033D-44AE-ADB1-B716D6E3D8F8}"/>
              </a:ext>
            </a:extLst>
          </p:cNvPr>
          <p:cNvSpPr>
            <a:spLocks noGrp="1"/>
          </p:cNvSpPr>
          <p:nvPr>
            <p:ph idx="1"/>
          </p:nvPr>
        </p:nvSpPr>
        <p:spPr/>
        <p:txBody>
          <a:bodyPr/>
          <a:lstStyle/>
          <a:p>
            <a:pPr marL="0" indent="0">
              <a:buNone/>
            </a:pPr>
            <a:r>
              <a:rPr lang="en-GB" dirty="0"/>
              <a:t>Exploitation</a:t>
            </a:r>
          </a:p>
        </p:txBody>
      </p:sp>
      <p:pic>
        <p:nvPicPr>
          <p:cNvPr id="4" name="Picture 3">
            <a:extLst>
              <a:ext uri="{FF2B5EF4-FFF2-40B4-BE49-F238E27FC236}">
                <a16:creationId xmlns:a16="http://schemas.microsoft.com/office/drawing/2014/main" id="{BA6FF0CC-B739-8CAC-6AD0-CE601A4EC403}"/>
              </a:ext>
            </a:extLst>
          </p:cNvPr>
          <p:cNvPicPr>
            <a:picLocks noChangeAspect="1"/>
          </p:cNvPicPr>
          <p:nvPr/>
        </p:nvPicPr>
        <p:blipFill>
          <a:blip r:embed="rId3"/>
          <a:stretch>
            <a:fillRect/>
          </a:stretch>
        </p:blipFill>
        <p:spPr>
          <a:xfrm>
            <a:off x="4385549" y="217356"/>
            <a:ext cx="7501651" cy="6423288"/>
          </a:xfrm>
          <a:prstGeom prst="rect">
            <a:avLst/>
          </a:prstGeom>
        </p:spPr>
      </p:pic>
      <p:sp>
        <p:nvSpPr>
          <p:cNvPr id="6" name="TextBox 5">
            <a:extLst>
              <a:ext uri="{FF2B5EF4-FFF2-40B4-BE49-F238E27FC236}">
                <a16:creationId xmlns:a16="http://schemas.microsoft.com/office/drawing/2014/main" id="{C2CA67AB-7B33-4F94-40BD-BD020E808752}"/>
              </a:ext>
            </a:extLst>
          </p:cNvPr>
          <p:cNvSpPr txBox="1"/>
          <p:nvPr/>
        </p:nvSpPr>
        <p:spPr>
          <a:xfrm>
            <a:off x="148856" y="5954233"/>
            <a:ext cx="8080744" cy="523220"/>
          </a:xfrm>
          <a:prstGeom prst="rect">
            <a:avLst/>
          </a:prstGeom>
          <a:noFill/>
        </p:spPr>
        <p:txBody>
          <a:bodyPr wrap="square">
            <a:spAutoFit/>
          </a:bodyPr>
          <a:lstStyle/>
          <a:p>
            <a:r>
              <a:rPr lang="en-GB" sz="2800" dirty="0">
                <a:effectLst/>
              </a:rPr>
              <a:t>(Zimmerman and Kiss, 2017</a:t>
            </a:r>
            <a:r>
              <a:rPr lang="en-GB" sz="2800" dirty="0">
                <a:effectLst/>
                <a:latin typeface="Times New Roman" panose="02020603050405020304" pitchFamily="18" charset="0"/>
              </a:rPr>
              <a:t>)</a:t>
            </a:r>
            <a:endParaRPr lang="en-GB" dirty="0"/>
          </a:p>
        </p:txBody>
      </p:sp>
    </p:spTree>
    <p:extLst>
      <p:ext uri="{BB962C8B-B14F-4D97-AF65-F5344CB8AC3E}">
        <p14:creationId xmlns:p14="http://schemas.microsoft.com/office/powerpoint/2010/main" val="4683708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06D16-B2D7-FBD6-2D64-194C23D3C28C}"/>
              </a:ext>
            </a:extLst>
          </p:cNvPr>
          <p:cNvSpPr>
            <a:spLocks noGrp="1"/>
          </p:cNvSpPr>
          <p:nvPr>
            <p:ph type="title"/>
          </p:nvPr>
        </p:nvSpPr>
        <p:spPr/>
        <p:txBody>
          <a:bodyPr/>
          <a:lstStyle/>
          <a:p>
            <a:r>
              <a:rPr lang="en-GB" dirty="0"/>
              <a:t>Safeguarding Measures</a:t>
            </a:r>
          </a:p>
        </p:txBody>
      </p:sp>
      <p:graphicFrame>
        <p:nvGraphicFramePr>
          <p:cNvPr id="5" name="Content Placeholder 2">
            <a:extLst>
              <a:ext uri="{FF2B5EF4-FFF2-40B4-BE49-F238E27FC236}">
                <a16:creationId xmlns:a16="http://schemas.microsoft.com/office/drawing/2014/main" id="{5E631D42-61F6-C1C9-D091-A36B7D2CFCB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133791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5F79F-D17E-BA21-E898-6C7D79FCDB02}"/>
              </a:ext>
            </a:extLst>
          </p:cNvPr>
          <p:cNvSpPr>
            <a:spLocks noGrp="1"/>
          </p:cNvSpPr>
          <p:nvPr>
            <p:ph type="title"/>
          </p:nvPr>
        </p:nvSpPr>
        <p:spPr/>
        <p:txBody>
          <a:bodyPr/>
          <a:lstStyle/>
          <a:p>
            <a:r>
              <a:rPr lang="en-GB" dirty="0"/>
              <a:t>NRM Criticisms  </a:t>
            </a:r>
          </a:p>
        </p:txBody>
      </p:sp>
      <p:graphicFrame>
        <p:nvGraphicFramePr>
          <p:cNvPr id="6" name="Content Placeholder 2">
            <a:extLst>
              <a:ext uri="{FF2B5EF4-FFF2-40B4-BE49-F238E27FC236}">
                <a16:creationId xmlns:a16="http://schemas.microsoft.com/office/drawing/2014/main" id="{D696FE02-1B80-3F04-E51C-9FDD66264AD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273996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FE753-3707-DD4F-7B42-9AA70CC0EF50}"/>
              </a:ext>
            </a:extLst>
          </p:cNvPr>
          <p:cNvSpPr>
            <a:spLocks noGrp="1"/>
          </p:cNvSpPr>
          <p:nvPr>
            <p:ph type="title"/>
          </p:nvPr>
        </p:nvSpPr>
        <p:spPr/>
        <p:txBody>
          <a:bodyPr/>
          <a:lstStyle/>
          <a:p>
            <a:r>
              <a:rPr lang="en-GB" dirty="0"/>
              <a:t>Barriers</a:t>
            </a:r>
          </a:p>
        </p:txBody>
      </p:sp>
      <p:graphicFrame>
        <p:nvGraphicFramePr>
          <p:cNvPr id="5" name="Content Placeholder 2">
            <a:extLst>
              <a:ext uri="{FF2B5EF4-FFF2-40B4-BE49-F238E27FC236}">
                <a16:creationId xmlns:a16="http://schemas.microsoft.com/office/drawing/2014/main" id="{090ED467-4380-F876-5D5C-CFD57488C76D}"/>
              </a:ext>
            </a:extLst>
          </p:cNvPr>
          <p:cNvGraphicFramePr>
            <a:graphicFrameLocks noGrp="1"/>
          </p:cNvGraphicFramePr>
          <p:nvPr>
            <p:ph idx="1"/>
            <p:extLst>
              <p:ext uri="{D42A27DB-BD31-4B8C-83A1-F6EECF244321}">
                <p14:modId xmlns:p14="http://schemas.microsoft.com/office/powerpoint/2010/main" val="2793512076"/>
              </p:ext>
            </p:extLst>
          </p:nvPr>
        </p:nvGraphicFramePr>
        <p:xfrm>
          <a:off x="138113" y="776287"/>
          <a:ext cx="11353800" cy="5305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20334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020063-2385-44AC-BD67-258E1F0B9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E014A0B-5338-4077-AFE9-A90D04D44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725CF6-153D-8C41-65D5-1B876821BE64}"/>
              </a:ext>
            </a:extLst>
          </p:cNvPr>
          <p:cNvSpPr>
            <a:spLocks noGrp="1"/>
          </p:cNvSpPr>
          <p:nvPr>
            <p:ph type="title"/>
          </p:nvPr>
        </p:nvSpPr>
        <p:spPr>
          <a:xfrm>
            <a:off x="1179576" y="1261423"/>
            <a:ext cx="9829800" cy="1325880"/>
          </a:xfrm>
        </p:spPr>
        <p:txBody>
          <a:bodyPr anchor="b">
            <a:normAutofit/>
          </a:bodyPr>
          <a:lstStyle/>
          <a:p>
            <a:pPr algn="ctr"/>
            <a:r>
              <a:rPr lang="en-GB" sz="3600">
                <a:solidFill>
                  <a:schemeClr val="tx2"/>
                </a:solidFill>
              </a:rPr>
              <a:t>Victim Support</a:t>
            </a:r>
          </a:p>
        </p:txBody>
      </p:sp>
      <p:grpSp>
        <p:nvGrpSpPr>
          <p:cNvPr id="14" name="Group 13">
            <a:extLst>
              <a:ext uri="{FF2B5EF4-FFF2-40B4-BE49-F238E27FC236}">
                <a16:creationId xmlns:a16="http://schemas.microsoft.com/office/drawing/2014/main" id="{78127680-150F-4A90-9950-F66392578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9"/>
            <a:chOff x="-305" y="-1"/>
            <a:chExt cx="3832880" cy="2876136"/>
          </a:xfrm>
        </p:grpSpPr>
        <p:sp>
          <p:nvSpPr>
            <p:cNvPr id="15" name="Freeform: Shape 14">
              <a:extLst>
                <a:ext uri="{FF2B5EF4-FFF2-40B4-BE49-F238E27FC236}">
                  <a16:creationId xmlns:a16="http://schemas.microsoft.com/office/drawing/2014/main" id="{5088F97A-8362-4967-B664-D748B846E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30F9DEDE-4318-412A-81C5-C8C90F689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09E97DE9-7844-4707-8928-1CD88ADB7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EC58954E-44A5-4A0D-97A9-8A2BB43D6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86021802-A628-1F61-8C79-82113DDC4508}"/>
              </a:ext>
            </a:extLst>
          </p:cNvPr>
          <p:cNvSpPr>
            <a:spLocks noGrp="1"/>
          </p:cNvSpPr>
          <p:nvPr>
            <p:ph idx="1"/>
          </p:nvPr>
        </p:nvSpPr>
        <p:spPr>
          <a:xfrm>
            <a:off x="804672" y="2827419"/>
            <a:ext cx="5126896" cy="3227626"/>
          </a:xfrm>
        </p:spPr>
        <p:txBody>
          <a:bodyPr anchor="ctr">
            <a:normAutofit/>
          </a:bodyPr>
          <a:lstStyle/>
          <a:p>
            <a:r>
              <a:rPr lang="en-GB" sz="1800">
                <a:solidFill>
                  <a:schemeClr val="tx2"/>
                </a:solidFill>
              </a:rPr>
              <a:t>Police </a:t>
            </a:r>
          </a:p>
          <a:p>
            <a:r>
              <a:rPr lang="en-GB" sz="1800">
                <a:solidFill>
                  <a:schemeClr val="tx2"/>
                </a:solidFill>
              </a:rPr>
              <a:t>Modern Slavery and exploitation helpline – 0800 012 1700</a:t>
            </a:r>
          </a:p>
          <a:p>
            <a:r>
              <a:rPr lang="en-GB" sz="1800">
                <a:solidFill>
                  <a:schemeClr val="tx2"/>
                </a:solidFill>
              </a:rPr>
              <a:t>Salvation Army referral helpline – 0800 808 3733</a:t>
            </a:r>
          </a:p>
          <a:p>
            <a:r>
              <a:rPr lang="en-GB" sz="1800">
                <a:solidFill>
                  <a:schemeClr val="tx2"/>
                </a:solidFill>
              </a:rPr>
              <a:t>Children – NSPCC – 0808 800 5000</a:t>
            </a:r>
          </a:p>
          <a:p>
            <a:r>
              <a:rPr lang="en-GB" sz="1800">
                <a:solidFill>
                  <a:schemeClr val="tx2"/>
                </a:solidFill>
              </a:rPr>
              <a:t>Local victim support teams</a:t>
            </a:r>
          </a:p>
          <a:p>
            <a:r>
              <a:rPr lang="en-GB" sz="1800">
                <a:solidFill>
                  <a:schemeClr val="tx2"/>
                </a:solidFill>
              </a:rPr>
              <a:t>Victim support.org</a:t>
            </a:r>
          </a:p>
          <a:p>
            <a:r>
              <a:rPr lang="en-GB" sz="1800">
                <a:solidFill>
                  <a:schemeClr val="tx2"/>
                </a:solidFill>
              </a:rPr>
              <a:t>Online resource - MySupportSpace</a:t>
            </a:r>
          </a:p>
        </p:txBody>
      </p:sp>
      <p:grpSp>
        <p:nvGrpSpPr>
          <p:cNvPr id="20" name="Group 19">
            <a:extLst>
              <a:ext uri="{FF2B5EF4-FFF2-40B4-BE49-F238E27FC236}">
                <a16:creationId xmlns:a16="http://schemas.microsoft.com/office/drawing/2014/main" id="{466920E5-8640-4C24-A775-8647637094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5732" y="4852038"/>
            <a:ext cx="2151670" cy="1860256"/>
            <a:chOff x="-305" y="-4155"/>
            <a:chExt cx="2514948" cy="2174333"/>
          </a:xfrm>
        </p:grpSpPr>
        <p:sp>
          <p:nvSpPr>
            <p:cNvPr id="21" name="Freeform: Shape 20">
              <a:extLst>
                <a:ext uri="{FF2B5EF4-FFF2-40B4-BE49-F238E27FC236}">
                  <a16:creationId xmlns:a16="http://schemas.microsoft.com/office/drawing/2014/main" id="{2CBA3142-5A82-43CE-87A2-EB14B17A5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AEF5A1C7-9938-4A33-A5A4-2B05353B3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262A936D-E9F6-4A68-82C2-1D1CC77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4" name="Freeform: Shape 23">
              <a:extLst>
                <a:ext uri="{FF2B5EF4-FFF2-40B4-BE49-F238E27FC236}">
                  <a16:creationId xmlns:a16="http://schemas.microsoft.com/office/drawing/2014/main" id="{C68A9229-BBBE-4934-9700-BA72A1BB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Graphic 4">
            <a:extLst>
              <a:ext uri="{FF2B5EF4-FFF2-40B4-BE49-F238E27FC236}">
                <a16:creationId xmlns:a16="http://schemas.microsoft.com/office/drawing/2014/main" id="{E9242043-ED0B-E083-9B78-057C68A127A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6429378" y="3076364"/>
            <a:ext cx="4954693" cy="2740029"/>
          </a:xfrm>
          <a:prstGeom prst="rect">
            <a:avLst/>
          </a:prstGeom>
        </p:spPr>
      </p:pic>
    </p:spTree>
    <p:extLst>
      <p:ext uri="{BB962C8B-B14F-4D97-AF65-F5344CB8AC3E}">
        <p14:creationId xmlns:p14="http://schemas.microsoft.com/office/powerpoint/2010/main" val="34683103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97434-AEE3-0BC9-D7D6-A30E97ADB5C9}"/>
              </a:ext>
            </a:extLst>
          </p:cNvPr>
          <p:cNvSpPr>
            <a:spLocks noGrp="1"/>
          </p:cNvSpPr>
          <p:nvPr>
            <p:ph type="title"/>
          </p:nvPr>
        </p:nvSpPr>
        <p:spPr/>
        <p:txBody>
          <a:bodyPr/>
          <a:lstStyle/>
          <a:p>
            <a:r>
              <a:rPr lang="en-GB" dirty="0"/>
              <a:t>Summary of points </a:t>
            </a:r>
          </a:p>
        </p:txBody>
      </p:sp>
      <p:sp>
        <p:nvSpPr>
          <p:cNvPr id="3" name="Content Placeholder 2">
            <a:extLst>
              <a:ext uri="{FF2B5EF4-FFF2-40B4-BE49-F238E27FC236}">
                <a16:creationId xmlns:a16="http://schemas.microsoft.com/office/drawing/2014/main" id="{446D4712-53ED-8758-270B-2E9FCE9FD56B}"/>
              </a:ext>
            </a:extLst>
          </p:cNvPr>
          <p:cNvSpPr>
            <a:spLocks noGrp="1"/>
          </p:cNvSpPr>
          <p:nvPr>
            <p:ph idx="1"/>
          </p:nvPr>
        </p:nvSpPr>
        <p:spPr/>
        <p:txBody>
          <a:bodyPr/>
          <a:lstStyle/>
          <a:p>
            <a:r>
              <a:rPr lang="en-GB" dirty="0"/>
              <a:t>Modern Slavery and Human Trafficking issues are still increasing.</a:t>
            </a:r>
          </a:p>
          <a:p>
            <a:r>
              <a:rPr lang="en-GB" dirty="0"/>
              <a:t>Identified that the government need to finalise the new modern slavery strategy plan in order for victims to be receiving the support they need as well as tacking these offences.</a:t>
            </a:r>
          </a:p>
          <a:p>
            <a:r>
              <a:rPr lang="en-GB" dirty="0"/>
              <a:t>More awareness needs to be raised</a:t>
            </a:r>
          </a:p>
          <a:p>
            <a:r>
              <a:rPr lang="en-GB" dirty="0"/>
              <a:t>Victims should be receiving housing and support not just from the NRM.</a:t>
            </a:r>
          </a:p>
        </p:txBody>
      </p:sp>
    </p:spTree>
    <p:extLst>
      <p:ext uri="{BB962C8B-B14F-4D97-AF65-F5344CB8AC3E}">
        <p14:creationId xmlns:p14="http://schemas.microsoft.com/office/powerpoint/2010/main" val="10633415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2E077E47-051A-FC83-B2FD-88568BB3C9C0}"/>
              </a:ext>
            </a:extLst>
          </p:cNvPr>
          <p:cNvGraphicFramePr>
            <a:graphicFrameLocks noGrp="1"/>
          </p:cNvGraphicFramePr>
          <p:nvPr>
            <p:ph idx="1"/>
            <p:extLst>
              <p:ext uri="{D42A27DB-BD31-4B8C-83A1-F6EECF244321}">
                <p14:modId xmlns:p14="http://schemas.microsoft.com/office/powerpoint/2010/main" val="226849452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929961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06D16-B2D7-FBD6-2D64-194C23D3C28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3CFC6FD-D393-EBC6-831B-5BADED8E6FB1}"/>
              </a:ext>
            </a:extLst>
          </p:cNvPr>
          <p:cNvSpPr>
            <a:spLocks noGrp="1"/>
          </p:cNvSpPr>
          <p:nvPr>
            <p:ph idx="1"/>
          </p:nvPr>
        </p:nvSpPr>
        <p:spPr/>
        <p:txBody>
          <a:bodyPr>
            <a:normAutofit fontScale="55000" lnSpcReduction="20000"/>
          </a:bodyPr>
          <a:lstStyle/>
          <a:p>
            <a:pPr>
              <a:lnSpc>
                <a:spcPct val="150000"/>
              </a:lnSpc>
              <a:spcAft>
                <a:spcPts val="1200"/>
              </a:spcAft>
            </a:pPr>
            <a:r>
              <a:rPr lang="en-US" sz="1800" kern="0" dirty="0">
                <a:effectLst/>
                <a:latin typeface="Calibri" panose="020F0502020204030204" pitchFamily="34" charset="0"/>
                <a:ea typeface="Times New Roman" panose="02020603050405020304" pitchFamily="18" charset="0"/>
                <a:cs typeface="Calibri" panose="020F0502020204030204" pitchFamily="34" charset="0"/>
              </a:rPr>
              <a:t>Amidu, M. (2023). </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1807 Abolition of the Slave Trade</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UK Parliament . Available at: </a:t>
            </a:r>
            <a:r>
              <a:rPr lang="en-US" sz="1800" u="none" strike="noStrike"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https://www.parliament.uk/about/living-heritage/evolutionofparliament/2015-parliament-in-the-making/get-involved1/2015-banners-exhibition/maria-amidu/1807-abolition-of-the-slave-trade/</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[Accessed 30 Nov. 2023].</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kern="0" dirty="0">
                <a:effectLst/>
                <a:latin typeface="Calibri" panose="020F0502020204030204" pitchFamily="34" charset="0"/>
                <a:ea typeface="Times New Roman" panose="02020603050405020304" pitchFamily="18" charset="0"/>
                <a:cs typeface="Calibri" panose="020F0502020204030204" pitchFamily="34" charset="0"/>
              </a:rPr>
              <a:t>Anti-Slavery Commissioner (2015). </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HM Government Modern Slavery Strategy</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HM Government</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London: Home Office- UK </a:t>
            </a:r>
            <a:r>
              <a:rPr lang="en-US" sz="1800" kern="0" dirty="0" err="1">
                <a:effectLst/>
                <a:latin typeface="Calibri" panose="020F0502020204030204" pitchFamily="34" charset="0"/>
                <a:ea typeface="Times New Roman" panose="02020603050405020304" pitchFamily="18" charset="0"/>
                <a:cs typeface="Calibri" panose="020F0502020204030204" pitchFamily="34" charset="0"/>
              </a:rPr>
              <a:t>Governemnt</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pp.31–59. Available at: </a:t>
            </a:r>
            <a:r>
              <a:rPr lang="en-US" sz="1800" u="none" strike="noStrike"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https://www.antislaverycommissioner.co.uk/media/1079/modern_slavery_strategy_final_dec2015.pdf</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[Accessed 1 Nov. 2023].</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kern="0" dirty="0">
                <a:effectLst/>
                <a:latin typeface="Calibri" panose="020F0502020204030204" pitchFamily="34" charset="0"/>
                <a:ea typeface="Times New Roman" panose="02020603050405020304" pitchFamily="18" charset="0"/>
                <a:cs typeface="Calibri" panose="020F0502020204030204" pitchFamily="34" charset="0"/>
              </a:rPr>
              <a:t>Anti-Slavery International (2015). </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Analysis of Modern Slavery Act</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Anti-Slavery International. Available at: </a:t>
            </a:r>
            <a:r>
              <a:rPr lang="en-US" sz="1800" u="none" strike="noStrike"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5"/>
              </a:rPr>
              <a:t>https://www.antislavery.org/latest/analysis-modern-slavery-act/</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[Accessed 1 Dec. 2023].</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kern="0" dirty="0">
                <a:effectLst/>
                <a:latin typeface="Calibri" panose="020F0502020204030204" pitchFamily="34" charset="0"/>
                <a:ea typeface="Times New Roman" panose="02020603050405020304" pitchFamily="18" charset="0"/>
                <a:cs typeface="Calibri" panose="020F0502020204030204" pitchFamily="34" charset="0"/>
              </a:rPr>
              <a:t>Bradley, K. (2014). </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Modern slavery strategy</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GOV.UK. Available at: </a:t>
            </a:r>
            <a:r>
              <a:rPr lang="en-US" sz="1800" u="none" strike="noStrike"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6"/>
              </a:rPr>
              <a:t>https://www.gov.uk/government/publications/modern-slavery-strategy</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[Accessed 3 Dec. 2023].</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kern="0" dirty="0">
                <a:effectLst/>
                <a:latin typeface="Calibri" panose="020F0502020204030204" pitchFamily="34" charset="0"/>
                <a:ea typeface="Times New Roman" panose="02020603050405020304" pitchFamily="18" charset="0"/>
                <a:cs typeface="Calibri" panose="020F0502020204030204" pitchFamily="34" charset="0"/>
              </a:rPr>
              <a:t>Bryant, K. and Landman, T. (2020). Combatting Human Trafficking since Palermo: What Do We Know about What Works? </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Journal of Human Trafficking</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6(2), pp.1–22. </a:t>
            </a:r>
            <a:r>
              <a:rPr lang="en-US" sz="1800" kern="0" dirty="0" err="1">
                <a:effectLst/>
                <a:latin typeface="Calibri" panose="020F0502020204030204" pitchFamily="34" charset="0"/>
                <a:ea typeface="Times New Roman" panose="02020603050405020304" pitchFamily="18" charset="0"/>
                <a:cs typeface="Calibri" panose="020F0502020204030204" pitchFamily="34" charset="0"/>
              </a:rPr>
              <a:t>doi:</a:t>
            </a:r>
            <a:r>
              <a:rPr lang="en-US" sz="1800" u="none" strike="noStrike" kern="0" dirty="0" err="1">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7"/>
              </a:rPr>
              <a:t>https</a:t>
            </a:r>
            <a:r>
              <a:rPr lang="en-US" sz="1800" u="none" strike="noStrike"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7"/>
              </a:rPr>
              <a:t>://doi.org/10.1080/23322705.2020.1690097</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kern="0" dirty="0">
                <a:effectLst/>
                <a:latin typeface="Calibri" panose="020F0502020204030204" pitchFamily="34" charset="0"/>
                <a:ea typeface="Times New Roman" panose="02020603050405020304" pitchFamily="18" charset="0"/>
                <a:cs typeface="Calibri" panose="020F0502020204030204" pitchFamily="34" charset="0"/>
              </a:rPr>
              <a:t>Council of Europe (2006). Council of Europe: Convention on Action Against Trafficking in Human Beings. </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International Legal Materials</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45(1), pp.12–76. </a:t>
            </a:r>
            <a:r>
              <a:rPr lang="en-US" sz="1800" kern="0" dirty="0" err="1">
                <a:effectLst/>
                <a:latin typeface="Calibri" panose="020F0502020204030204" pitchFamily="34" charset="0"/>
                <a:ea typeface="Times New Roman" panose="02020603050405020304" pitchFamily="18" charset="0"/>
                <a:cs typeface="Calibri" panose="020F0502020204030204" pitchFamily="34" charset="0"/>
              </a:rPr>
              <a:t>doi:</a:t>
            </a:r>
            <a:r>
              <a:rPr lang="en-US" sz="1800" u="none" strike="noStrike" kern="0" dirty="0" err="1">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8"/>
              </a:rPr>
              <a:t>https</a:t>
            </a:r>
            <a:r>
              <a:rPr lang="en-US" sz="1800" u="none" strike="noStrike"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8"/>
              </a:rPr>
              <a:t>://doi.org/10.1017/s0020782900006513</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kern="0" dirty="0">
                <a:effectLst/>
                <a:latin typeface="Calibri" panose="020F0502020204030204" pitchFamily="34" charset="0"/>
                <a:ea typeface="Times New Roman" panose="02020603050405020304" pitchFamily="18" charset="0"/>
                <a:cs typeface="Calibri" panose="020F0502020204030204" pitchFamily="34" charset="0"/>
              </a:rPr>
              <a:t>Dent, J. (2021). Modern Slavery Act 2015: Recent Developments. </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commonslibrary.parliament.uk</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[online] 07656(1), pp.1–26. Available at: </a:t>
            </a:r>
            <a:r>
              <a:rPr lang="en-US" sz="1800" u="none" strike="noStrike"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9"/>
              </a:rPr>
              <a:t>https://commonslibrary.parliament.uk/research-briefings/cbp-7656/</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[Accessed 1 Dec. 2023].</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0112631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D3388-28EA-8913-033A-4694EB17E67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23A80E9-8779-4036-0594-C2DABF0ACF44}"/>
              </a:ext>
            </a:extLst>
          </p:cNvPr>
          <p:cNvSpPr>
            <a:spLocks noGrp="1"/>
          </p:cNvSpPr>
          <p:nvPr>
            <p:ph idx="1"/>
          </p:nvPr>
        </p:nvSpPr>
        <p:spPr>
          <a:xfrm>
            <a:off x="838200" y="1357314"/>
            <a:ext cx="10515600" cy="5500686"/>
          </a:xfrm>
        </p:spPr>
        <p:txBody>
          <a:bodyPr>
            <a:normAutofit fontScale="55000" lnSpcReduction="20000"/>
          </a:bodyPr>
          <a:lstStyle/>
          <a:p>
            <a:pPr>
              <a:lnSpc>
                <a:spcPct val="150000"/>
              </a:lnSpc>
              <a:spcAft>
                <a:spcPts val="1200"/>
              </a:spcAft>
            </a:pPr>
            <a:r>
              <a:rPr lang="en-US" sz="1800" kern="0" dirty="0">
                <a:effectLst/>
                <a:latin typeface="Calibri" panose="020F0502020204030204" pitchFamily="34" charset="0"/>
                <a:ea typeface="Times New Roman" panose="02020603050405020304" pitchFamily="18" charset="0"/>
                <a:cs typeface="Calibri" panose="020F0502020204030204" pitchFamily="34" charset="0"/>
              </a:rPr>
              <a:t>Haynes, J. (2015). The Modern Slavery Act (2015): A Legislative Commentary. </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Statute Law Review</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37(1), pp.33–56. </a:t>
            </a:r>
            <a:r>
              <a:rPr lang="en-US" sz="1800" kern="0" dirty="0" err="1">
                <a:effectLst/>
                <a:latin typeface="Calibri" panose="020F0502020204030204" pitchFamily="34" charset="0"/>
                <a:ea typeface="Times New Roman" panose="02020603050405020304" pitchFamily="18" charset="0"/>
                <a:cs typeface="Calibri" panose="020F0502020204030204" pitchFamily="34" charset="0"/>
              </a:rPr>
              <a:t>doi:</a:t>
            </a:r>
            <a:r>
              <a:rPr lang="en-US" sz="1800" u="none" strike="noStrike" kern="0" dirty="0" err="1">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https</a:t>
            </a:r>
            <a:r>
              <a:rPr lang="en-US" sz="1800" u="none" strike="noStrike"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://doi.org/10.1093/</a:t>
            </a:r>
            <a:r>
              <a:rPr lang="en-US" sz="1800" u="none" strike="noStrike" kern="0" dirty="0" err="1">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slr</a:t>
            </a:r>
            <a:r>
              <a:rPr lang="en-US" sz="1800" u="none" strike="noStrike"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/hmv024</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kern="0" dirty="0">
                <a:effectLst/>
                <a:latin typeface="Calibri" panose="020F0502020204030204" pitchFamily="34" charset="0"/>
                <a:ea typeface="Times New Roman" panose="02020603050405020304" pitchFamily="18" charset="0"/>
                <a:cs typeface="Calibri" panose="020F0502020204030204" pitchFamily="34" charset="0"/>
              </a:rPr>
              <a:t>Henry, N.L. (2018). Slavery Abolition Act | History &amp; Impact. In: </a:t>
            </a:r>
            <a:r>
              <a:rPr lang="en-US" sz="1800" i="1" kern="0" dirty="0" err="1">
                <a:effectLst/>
                <a:latin typeface="Calibri" panose="020F0502020204030204" pitchFamily="34" charset="0"/>
                <a:ea typeface="Times New Roman" panose="02020603050405020304" pitchFamily="18" charset="0"/>
                <a:cs typeface="Calibri" panose="020F0502020204030204" pitchFamily="34" charset="0"/>
              </a:rPr>
              <a:t>Encyclopædia</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 Britannica</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pp.1–24. Available at: </a:t>
            </a:r>
            <a:r>
              <a:rPr lang="en-US" sz="1800" u="none" strike="noStrike"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https://www.britannica.com/topic/Slavery-Abolition-Act</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[Accessed 29 Nov. 2023].</a:t>
            </a:r>
          </a:p>
          <a:p>
            <a:pPr>
              <a:lnSpc>
                <a:spcPct val="150000"/>
              </a:lnSpc>
              <a:spcAft>
                <a:spcPts val="1200"/>
              </a:spcAft>
            </a:pPr>
            <a:r>
              <a:rPr lang="en-GB" sz="1900" dirty="0" err="1">
                <a:effectLst/>
              </a:rPr>
              <a:t>Heys</a:t>
            </a:r>
            <a:r>
              <a:rPr lang="en-GB" sz="1900" dirty="0">
                <a:effectLst/>
              </a:rPr>
              <a:t>, A., Barlow, C., Murphy, C. and McKee, A. (2022). A Review of Modern Slavery in Britain: Understanding the Unique Experience of British Victims and Why it Matters. </a:t>
            </a:r>
            <a:r>
              <a:rPr lang="en-GB" sz="1900" i="1" dirty="0">
                <a:effectLst/>
              </a:rPr>
              <a:t>Journal of Victimology and Victim Justice</a:t>
            </a:r>
            <a:r>
              <a:rPr lang="en-GB" sz="1900" dirty="0">
                <a:effectLst/>
              </a:rPr>
              <a:t>, 5(1), p.251660692211171. </a:t>
            </a:r>
            <a:r>
              <a:rPr lang="en-GB" sz="1900" dirty="0" err="1">
                <a:effectLst/>
              </a:rPr>
              <a:t>doi:https</a:t>
            </a:r>
            <a:r>
              <a:rPr lang="en-GB" sz="1900" dirty="0">
                <a:effectLst/>
              </a:rPr>
              <a:t>://doi.org/10.1177/25166069221117190.</a:t>
            </a:r>
            <a:endParaRPr lang="en-GB" sz="1900" kern="100" dirty="0">
              <a:effectLst/>
              <a:ea typeface="Times New Roman" panose="02020603050405020304" pitchFamily="18" charset="0"/>
              <a:cs typeface="Times New Roman" panose="02020603050405020304" pitchFamily="18" charset="0"/>
            </a:endParaRPr>
          </a:p>
          <a:p>
            <a:pPr>
              <a:lnSpc>
                <a:spcPct val="150000"/>
              </a:lnSpc>
              <a:spcAft>
                <a:spcPts val="1200"/>
              </a:spcAft>
            </a:pPr>
            <a:r>
              <a:rPr lang="en-US" sz="1800" kern="0" dirty="0">
                <a:effectLst/>
                <a:latin typeface="Calibri" panose="020F0502020204030204" pitchFamily="34" charset="0"/>
                <a:ea typeface="Times New Roman" panose="02020603050405020304" pitchFamily="18" charset="0"/>
                <a:cs typeface="Calibri" panose="020F0502020204030204" pitchFamily="34" charset="0"/>
              </a:rPr>
              <a:t>Home Office (2019). </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Independent Review of the Modern Slavery Act 2015: Final Report</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Gov.UK</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UK Parliament : Home Office Department, pp.1–9. Available at: </a:t>
            </a:r>
            <a:r>
              <a:rPr lang="en-US" sz="1800" u="none" strike="noStrike"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5"/>
              </a:rPr>
              <a:t>https://assets.publishing.service.gov.uk/media/5ce5116e40f0b627de48663d/Independent_review_of_the_Modern_Slavery_Act_-_final_report.pdf</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[Accessed 1 Dec. 2023].</a:t>
            </a:r>
          </a:p>
          <a:p>
            <a:pPr>
              <a:lnSpc>
                <a:spcPct val="150000"/>
              </a:lnSpc>
            </a:pPr>
            <a:r>
              <a:rPr lang="en-GB" sz="1800" dirty="0">
                <a:effectLst/>
              </a:rPr>
              <a:t>Home Office (2014). </a:t>
            </a:r>
            <a:r>
              <a:rPr lang="en-GB" sz="1800" i="1" dirty="0">
                <a:effectLst/>
              </a:rPr>
              <a:t>Review of the National Referral Mechanism for victims of human trafficking</a:t>
            </a:r>
            <a:r>
              <a:rPr lang="en-GB" sz="1800" dirty="0">
                <a:effectLst/>
              </a:rPr>
              <a:t>. London: Home Office, pp.4–80. Available at: https://www.antislaverycommissioner.co.uk/media/1062/review_of_the_national_referral_mechanism_for_victims_of_human_trafficking.pdf [Accessed 11 Dec. 2023].</a:t>
            </a:r>
            <a:endParaRPr lang="en-GB" sz="1800" kern="100" dirty="0">
              <a:effectLst/>
              <a:ea typeface="Times New Roman" panose="02020603050405020304" pitchFamily="18" charset="0"/>
              <a:cs typeface="Times New Roman" panose="02020603050405020304" pitchFamily="18" charset="0"/>
            </a:endParaRPr>
          </a:p>
          <a:p>
            <a:pPr>
              <a:lnSpc>
                <a:spcPct val="150000"/>
              </a:lnSpc>
              <a:spcAft>
                <a:spcPts val="1200"/>
              </a:spcAft>
            </a:pPr>
            <a:r>
              <a:rPr lang="en-US" sz="1800" kern="0" dirty="0">
                <a:effectLst/>
                <a:latin typeface="Calibri" panose="020F0502020204030204" pitchFamily="34" charset="0"/>
                <a:ea typeface="Times New Roman" panose="02020603050405020304" pitchFamily="18" charset="0"/>
                <a:cs typeface="Calibri" panose="020F0502020204030204" pitchFamily="34" charset="0"/>
              </a:rPr>
              <a:t>Home Office (2023). </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Modern Slavery: National Referral Mechanism and Duty to Notify statistics UK, Quarter 2 2023 – April to June</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GOV.UK. Available at: </a:t>
            </a:r>
            <a:r>
              <a:rPr lang="en-US" sz="1800" u="none" strike="noStrike"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6"/>
              </a:rPr>
              <a:t>https://www.gov.uk/government/statistics/modern-slavery-national-referral-mechanism-and-duty-to-notify-statistics-uk-april-to-june-2023/modern-slavery-national-referral-mechanism-and-duty-to-notify-statistics-uk-quarter-2-2023-april-to-june</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[Accessed 30 Nov. 2023].</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kern="0" dirty="0">
                <a:effectLst/>
                <a:latin typeface="Calibri" panose="020F0502020204030204" pitchFamily="34" charset="0"/>
                <a:ea typeface="Times New Roman" panose="02020603050405020304" pitchFamily="18" charset="0"/>
                <a:cs typeface="Calibri" panose="020F0502020204030204" pitchFamily="34" charset="0"/>
              </a:rPr>
              <a:t>House of Commons (2023). </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Home Affairs Committee - Human Trafficking</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Parliament.UK</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London: Home Affairs Committee, pp.1–102. Available at: </a:t>
            </a:r>
            <a:r>
              <a:rPr lang="en-US" sz="1800" u="none" strike="noStrike"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7"/>
              </a:rPr>
              <a:t>https://committees.parliament.uk/publications/42482/documents/211207/default/</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[Accessed 10 Dec. 2023].</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kern="0" dirty="0">
                <a:effectLst/>
                <a:latin typeface="Calibri" panose="020F0502020204030204" pitchFamily="34" charset="0"/>
                <a:ea typeface="Times New Roman" panose="02020603050405020304" pitchFamily="18" charset="0"/>
                <a:cs typeface="Calibri" panose="020F0502020204030204" pitchFamily="34" charset="0"/>
              </a:rPr>
              <a:t>Kiss, L. and Zimmerman, C. (2019). Human trafficking and labor exploitation: Toward identifying, implementing, and evaluating effective responses. </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PLOS Medicine</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16(1), p.e1002740. </a:t>
            </a:r>
            <a:r>
              <a:rPr lang="en-US" sz="1800" kern="0" dirty="0" err="1">
                <a:effectLst/>
                <a:latin typeface="Calibri" panose="020F0502020204030204" pitchFamily="34" charset="0"/>
                <a:ea typeface="Times New Roman" panose="02020603050405020304" pitchFamily="18" charset="0"/>
                <a:cs typeface="Calibri" panose="020F0502020204030204" pitchFamily="34" charset="0"/>
              </a:rPr>
              <a:t>doi:</a:t>
            </a:r>
            <a:r>
              <a:rPr lang="en-US" sz="1800" u="none" strike="noStrike" kern="0" dirty="0" err="1">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8"/>
              </a:rPr>
              <a:t>https</a:t>
            </a:r>
            <a:r>
              <a:rPr lang="en-US" sz="1800" u="none" strike="noStrike"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8"/>
              </a:rPr>
              <a:t>://doi.org/10.1371/journal.pmed.1002740</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9504212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CA41E-69DC-3620-B43A-6486FF0B889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F020F9E-BCBE-8A69-65D3-4329C85ADBD2}"/>
              </a:ext>
            </a:extLst>
          </p:cNvPr>
          <p:cNvSpPr>
            <a:spLocks noGrp="1"/>
          </p:cNvSpPr>
          <p:nvPr>
            <p:ph idx="1"/>
          </p:nvPr>
        </p:nvSpPr>
        <p:spPr/>
        <p:txBody>
          <a:bodyPr>
            <a:normAutofit fontScale="62500" lnSpcReduction="20000"/>
          </a:bodyPr>
          <a:lstStyle/>
          <a:p>
            <a:pPr>
              <a:lnSpc>
                <a:spcPct val="150000"/>
              </a:lnSpc>
              <a:spcAft>
                <a:spcPts val="1200"/>
              </a:spcAft>
            </a:pPr>
            <a:r>
              <a:rPr lang="en-US" sz="1800" kern="0" dirty="0">
                <a:effectLst/>
                <a:latin typeface="Calibri" panose="020F0502020204030204" pitchFamily="34" charset="0"/>
                <a:ea typeface="Times New Roman" panose="02020603050405020304" pitchFamily="18" charset="0"/>
                <a:cs typeface="Calibri" panose="020F0502020204030204" pitchFamily="34" charset="0"/>
              </a:rPr>
              <a:t>National Crime Agency (2023). </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Modern slavery and human trafficking</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www.nationalcrimeagency.gov.uk. Available at: </a:t>
            </a:r>
            <a:r>
              <a:rPr lang="en-US" sz="1800" u="none" strike="noStrike"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https://www.nationalcrimeagency.gov.uk/what-we-do/crime-threats/modern-slavery-and-human-trafficking#:~:text=Referrals%20for%20modern%20slavery%20and</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[Accessed 1 Dec. 2023].</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kern="0" dirty="0">
                <a:effectLst/>
                <a:latin typeface="Calibri" panose="020F0502020204030204" pitchFamily="34" charset="0"/>
                <a:ea typeface="Times New Roman" panose="02020603050405020304" pitchFamily="18" charset="0"/>
                <a:cs typeface="Calibri" panose="020F0502020204030204" pitchFamily="34" charset="0"/>
              </a:rPr>
              <a:t>NSPCC (2016). </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Child trafficking</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[online] NSPCC. Available at: </a:t>
            </a:r>
            <a:r>
              <a:rPr lang="en-US" sz="1800" u="none" strike="noStrike"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https://www.nspcc.org.uk/what-is-child-abuse/types-of-abuse/child-trafficking/</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[Accessed 26 Nov. 2023].</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kern="0" dirty="0">
                <a:effectLst/>
                <a:latin typeface="Calibri" panose="020F0502020204030204" pitchFamily="34" charset="0"/>
                <a:ea typeface="Times New Roman" panose="02020603050405020304" pitchFamily="18" charset="0"/>
                <a:cs typeface="Calibri" panose="020F0502020204030204" pitchFamily="34" charset="0"/>
              </a:rPr>
              <a:t>Ruthven, D. (2015). </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The Modern Slavery Act: what’s in it for migrant workers?</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Barrow Cadbury Trust. Available at: </a:t>
            </a:r>
            <a:r>
              <a:rPr lang="en-US" sz="1800" u="none" strike="noStrike"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5"/>
              </a:rPr>
              <a:t>https://barrowcadbury.org.uk/migration-case-studies/the-modern-slavery-act-whats-in-it-for-migrant-workers/</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[Accessed 2 Dec. 2023].</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kern="0" dirty="0">
                <a:effectLst/>
                <a:latin typeface="Calibri" panose="020F0502020204030204" pitchFamily="34" charset="0"/>
                <a:ea typeface="Times New Roman" panose="02020603050405020304" pitchFamily="18" charset="0"/>
                <a:cs typeface="Calibri" panose="020F0502020204030204" pitchFamily="34" charset="0"/>
              </a:rPr>
              <a:t>Schwarz, K. and Williams-Woods, A. (2022). Protection and Support for Survivors of Modern Slavery in the UK: Assessing Current Provision and What We Need to Change. </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Journal of Poverty and Social Justice</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30(2), pp.1–22. </a:t>
            </a:r>
            <a:r>
              <a:rPr lang="en-US" sz="1800" kern="0" dirty="0" err="1">
                <a:effectLst/>
                <a:latin typeface="Calibri" panose="020F0502020204030204" pitchFamily="34" charset="0"/>
                <a:ea typeface="Times New Roman" panose="02020603050405020304" pitchFamily="18" charset="0"/>
                <a:cs typeface="Calibri" panose="020F0502020204030204" pitchFamily="34" charset="0"/>
              </a:rPr>
              <a:t>doi:</a:t>
            </a:r>
            <a:r>
              <a:rPr lang="en-US" sz="1800" u="none" strike="noStrike" kern="0" dirty="0" err="1">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6"/>
              </a:rPr>
              <a:t>https</a:t>
            </a:r>
            <a:r>
              <a:rPr lang="en-US" sz="1800" u="none" strike="noStrike"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6"/>
              </a:rPr>
              <a:t>://doi.org/10.1332/175982721x16418164636200</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kern="0" dirty="0">
                <a:effectLst/>
                <a:latin typeface="Calibri" panose="020F0502020204030204" pitchFamily="34" charset="0"/>
                <a:ea typeface="Times New Roman" panose="02020603050405020304" pitchFamily="18" charset="0"/>
                <a:cs typeface="Calibri" panose="020F0502020204030204" pitchFamily="34" charset="0"/>
              </a:rPr>
              <a:t>Stripe, N. (2021). </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Understanding the impact of the pandemic on levels of crime in England and Wales | National Statistical</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blog.ons.gov.uk. Available at: </a:t>
            </a:r>
            <a:r>
              <a:rPr lang="en-US" sz="1800" u="none" strike="noStrike"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7"/>
              </a:rPr>
              <a:t>https://blog.ons.gov.uk/2021/11/04/understanding-the-impact-of-the-pandemic-on-levels-of-crime-in-england-and-wales/</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[Accessed 24 Nov. 2023].</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kern="0" dirty="0">
                <a:effectLst/>
                <a:latin typeface="Calibri" panose="020F0502020204030204" pitchFamily="34" charset="0"/>
                <a:ea typeface="Times New Roman" panose="02020603050405020304" pitchFamily="18" charset="0"/>
                <a:cs typeface="Calibri" panose="020F0502020204030204" pitchFamily="34" charset="0"/>
              </a:rPr>
              <a:t>Thornton, S. (2021). </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New joint report on modern slavery and financial services</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Independent Anti-Slavery Commissioner. Available at: </a:t>
            </a:r>
            <a:r>
              <a:rPr lang="en-US" sz="1800" u="none" strike="noStrike"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8"/>
              </a:rPr>
              <a:t>https://www.antislaverycommissioner.co.uk/news-insights/new-joint-report-on-modern-slavery-and-financial-services/</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[Accessed 4 Dec. 2023].</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2030375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3F3FA-6929-0512-8FA6-23F98EC82B9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C321378-6ABE-1AAE-556E-776506B17BBD}"/>
              </a:ext>
            </a:extLst>
          </p:cNvPr>
          <p:cNvSpPr>
            <a:spLocks noGrp="1"/>
          </p:cNvSpPr>
          <p:nvPr>
            <p:ph idx="1"/>
          </p:nvPr>
        </p:nvSpPr>
        <p:spPr/>
        <p:txBody>
          <a:bodyPr>
            <a:normAutofit fontScale="62500" lnSpcReduction="20000"/>
          </a:bodyPr>
          <a:lstStyle/>
          <a:p>
            <a:pPr>
              <a:lnSpc>
                <a:spcPct val="150000"/>
              </a:lnSpc>
              <a:spcAft>
                <a:spcPts val="1200"/>
              </a:spcAft>
            </a:pPr>
            <a:r>
              <a:rPr lang="en-US" sz="1800" kern="0" dirty="0">
                <a:effectLst/>
                <a:latin typeface="Calibri" panose="020F0502020204030204" pitchFamily="34" charset="0"/>
                <a:ea typeface="Times New Roman" panose="02020603050405020304" pitchFamily="18" charset="0"/>
                <a:cs typeface="Calibri" panose="020F0502020204030204" pitchFamily="34" charset="0"/>
              </a:rPr>
              <a:t>UK Government (2022). </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Modern Slavery Act Policy and Statement 2022 to 2023</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GOV.UK. Available at: </a:t>
            </a:r>
            <a:r>
              <a:rPr lang="en-US" sz="1800" u="none" strike="noStrike"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https://www.gov.uk/government/publications/modern-slavery-act-policy-and-statement-2022-to-2023</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[Accessed 27 Nov. 2023].</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kern="0" dirty="0">
                <a:effectLst/>
                <a:latin typeface="Calibri" panose="020F0502020204030204" pitchFamily="34" charset="0"/>
                <a:ea typeface="Times New Roman" panose="02020603050405020304" pitchFamily="18" charset="0"/>
                <a:cs typeface="Calibri" panose="020F0502020204030204" pitchFamily="34" charset="0"/>
              </a:rPr>
              <a:t>UK Parliament (2023). </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UK Parliament Modern Slavery and Human Trafficking Policy</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UK Parliament. Available at: </a:t>
            </a:r>
            <a:r>
              <a:rPr lang="en-US" sz="1800" u="none" strike="noStrike"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https://websearch.parliament.uk/?q=%20%20%20https://www.parliament.uk/globalmodern-slavery--human-trafficking-policy-february-2023-</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[Accessed 20 Nov. 2023].</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kern="0" dirty="0">
                <a:effectLst/>
                <a:latin typeface="Calibri" panose="020F0502020204030204" pitchFamily="34" charset="0"/>
                <a:ea typeface="Times New Roman" panose="02020603050405020304" pitchFamily="18" charset="0"/>
                <a:cs typeface="Calibri" panose="020F0502020204030204" pitchFamily="34" charset="0"/>
              </a:rPr>
              <a:t>UNITED NATIONS: United Nations Office on Drugs and Crime (2013). </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Abuse of a position of vulnerability and other " means " within the definition of trafficking in persons Issue Paper</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United Nation Office of Drugs and Crime</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New York: UNODC, pp.1–108. Available at: </a:t>
            </a:r>
            <a:r>
              <a:rPr lang="en-US" sz="1800" u="none" strike="noStrike"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5"/>
              </a:rPr>
              <a:t>https://www.unodc.org/documents/human-trafficking/2012/UNODC_2012_Issue_Paper_-_Abuse_of_a_Position_of_Vulnerability.pdf</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kern="0" dirty="0">
                <a:effectLst/>
                <a:latin typeface="Calibri" panose="020F0502020204030204" pitchFamily="34" charset="0"/>
                <a:ea typeface="Times New Roman" panose="02020603050405020304" pitchFamily="18" charset="0"/>
                <a:cs typeface="Calibri" panose="020F0502020204030204" pitchFamily="34" charset="0"/>
              </a:rPr>
              <a:t>Wood, L.C.N. (2020). Child modern slavery, trafficking and health: a practical review of factors contributing to children’s vulnerability and the potential impacts of severe exploitation on health. </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BMJ </a:t>
            </a:r>
            <a:r>
              <a:rPr lang="en-US" sz="1800" i="1" kern="0" dirty="0" err="1">
                <a:effectLst/>
                <a:latin typeface="Calibri" panose="020F0502020204030204" pitchFamily="34" charset="0"/>
                <a:ea typeface="Times New Roman" panose="02020603050405020304" pitchFamily="18" charset="0"/>
                <a:cs typeface="Calibri" panose="020F0502020204030204" pitchFamily="34" charset="0"/>
              </a:rPr>
              <a:t>Paediatrics</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 Open</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4(1), p.e000327. </a:t>
            </a:r>
            <a:r>
              <a:rPr lang="en-US" sz="1800" kern="0" dirty="0" err="1">
                <a:effectLst/>
                <a:latin typeface="Calibri" panose="020F0502020204030204" pitchFamily="34" charset="0"/>
                <a:ea typeface="Times New Roman" panose="02020603050405020304" pitchFamily="18" charset="0"/>
                <a:cs typeface="Calibri" panose="020F0502020204030204" pitchFamily="34" charset="0"/>
              </a:rPr>
              <a:t>doi:</a:t>
            </a:r>
            <a:r>
              <a:rPr lang="en-US" sz="1800" u="none" strike="noStrike" kern="0" dirty="0" err="1">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6"/>
              </a:rPr>
              <a:t>https</a:t>
            </a:r>
            <a:r>
              <a:rPr lang="en-US" sz="1800" u="none" strike="noStrike"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6"/>
              </a:rPr>
              <a:t>://doi.org/10.1136/bmjpo-2018-000327</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kern="0" dirty="0">
                <a:effectLst/>
                <a:latin typeface="Calibri" panose="020F0502020204030204" pitchFamily="34" charset="0"/>
                <a:ea typeface="Times New Roman" panose="02020603050405020304" pitchFamily="18" charset="0"/>
                <a:cs typeface="Calibri" panose="020F0502020204030204" pitchFamily="34" charset="0"/>
              </a:rPr>
              <a:t>Wooditch, A.C. and </a:t>
            </a:r>
            <a:r>
              <a:rPr lang="en-US" sz="1800" kern="0" dirty="0" err="1">
                <a:effectLst/>
                <a:latin typeface="Calibri" panose="020F0502020204030204" pitchFamily="34" charset="0"/>
                <a:ea typeface="Times New Roman" panose="02020603050405020304" pitchFamily="18" charset="0"/>
                <a:cs typeface="Calibri" panose="020F0502020204030204" pitchFamily="34" charset="0"/>
              </a:rPr>
              <a:t>Steverson</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L.A. (2017). Human Trafficking. In: </a:t>
            </a:r>
            <a:r>
              <a:rPr lang="en-US" sz="1800" i="1" kern="0" dirty="0">
                <a:effectLst/>
                <a:latin typeface="Calibri" panose="020F0502020204030204" pitchFamily="34" charset="0"/>
                <a:ea typeface="Times New Roman" panose="02020603050405020304" pitchFamily="18" charset="0"/>
                <a:cs typeface="Calibri" panose="020F0502020204030204" pitchFamily="34" charset="0"/>
              </a:rPr>
              <a:t>Encyclopedia Britannica</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pp.1–14. Available at: </a:t>
            </a:r>
            <a:r>
              <a:rPr lang="en-US" sz="1800" u="none" strike="noStrike"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7"/>
              </a:rPr>
              <a:t>https://www.britannica.com/topic/human-trafficking</a:t>
            </a:r>
            <a:r>
              <a:rPr lang="en-US" sz="1800" kern="0" dirty="0">
                <a:effectLst/>
                <a:latin typeface="Calibri" panose="020F0502020204030204" pitchFamily="34" charset="0"/>
                <a:ea typeface="Times New Roman" panose="02020603050405020304" pitchFamily="18" charset="0"/>
                <a:cs typeface="Calibri" panose="020F0502020204030204" pitchFamily="34" charset="0"/>
              </a:rPr>
              <a:t> [Accessed 22 Nov. 2023].</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kern="0" dirty="0">
                <a:effectLst/>
                <a:latin typeface="Calibri" panose="020F0502020204030204" pitchFamily="34" charset="0"/>
                <a:ea typeface="Times New Roman" panose="02020603050405020304" pitchFamily="18" charset="0"/>
              </a:rPr>
              <a:t>Zimmerman, C. and Kiss, L. (2017). Human trafficking and exploitation: A global health concern. </a:t>
            </a:r>
            <a:r>
              <a:rPr lang="en-US" sz="1800" i="1" kern="0" dirty="0">
                <a:effectLst/>
                <a:latin typeface="Calibri" panose="020F0502020204030204" pitchFamily="34" charset="0"/>
                <a:ea typeface="Times New Roman" panose="02020603050405020304" pitchFamily="18" charset="0"/>
              </a:rPr>
              <a:t>PLOS Medicine</a:t>
            </a:r>
            <a:r>
              <a:rPr lang="en-US" sz="1800" kern="0" dirty="0">
                <a:effectLst/>
                <a:latin typeface="Calibri" panose="020F0502020204030204" pitchFamily="34" charset="0"/>
                <a:ea typeface="Times New Roman" panose="02020603050405020304" pitchFamily="18" charset="0"/>
              </a:rPr>
              <a:t>, 14(11), p.e1002437. </a:t>
            </a:r>
            <a:r>
              <a:rPr lang="en-US" sz="1800" kern="0" dirty="0" err="1">
                <a:effectLst/>
                <a:latin typeface="Calibri" panose="020F0502020204030204" pitchFamily="34" charset="0"/>
                <a:ea typeface="Times New Roman" panose="02020603050405020304" pitchFamily="18" charset="0"/>
              </a:rPr>
              <a:t>doi:</a:t>
            </a:r>
            <a:r>
              <a:rPr lang="en-US" sz="1800" u="none" strike="noStrike" kern="0" dirty="0" err="1">
                <a:solidFill>
                  <a:srgbClr val="0563C1"/>
                </a:solidFill>
                <a:effectLst/>
                <a:latin typeface="Calibri" panose="020F0502020204030204" pitchFamily="34" charset="0"/>
                <a:ea typeface="Times New Roman" panose="02020603050405020304" pitchFamily="18" charset="0"/>
                <a:hlinkClick r:id="rId8"/>
              </a:rPr>
              <a:t>https</a:t>
            </a:r>
            <a:r>
              <a:rPr lang="en-US" sz="1800" u="none" strike="noStrike" kern="0" dirty="0">
                <a:solidFill>
                  <a:srgbClr val="0563C1"/>
                </a:solidFill>
                <a:effectLst/>
                <a:latin typeface="Calibri" panose="020F0502020204030204" pitchFamily="34" charset="0"/>
                <a:ea typeface="Times New Roman" panose="02020603050405020304" pitchFamily="18" charset="0"/>
                <a:hlinkClick r:id="rId8"/>
              </a:rPr>
              <a:t>://doi.org/10.1371/journal.pmed.1002437</a:t>
            </a:r>
            <a:endParaRPr lang="en-GB" dirty="0"/>
          </a:p>
        </p:txBody>
      </p:sp>
    </p:spTree>
    <p:extLst>
      <p:ext uri="{BB962C8B-B14F-4D97-AF65-F5344CB8AC3E}">
        <p14:creationId xmlns:p14="http://schemas.microsoft.com/office/powerpoint/2010/main" val="30991190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0" ma:contentTypeDescription="Create a new document." ma:contentTypeScope="" ma:versionID="8c5f53de9d7b599d457b412304ec10db">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b7fb970bd7d2ddb9ad2976c4981f5778"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_activity" ma:index="14"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e49ff73-cec0-4379-9da8-63ff3cc411bb" xsi:nil="true"/>
  </documentManagement>
</p:properties>
</file>

<file path=customXml/itemProps1.xml><?xml version="1.0" encoding="utf-8"?>
<ds:datastoreItem xmlns:ds="http://schemas.openxmlformats.org/officeDocument/2006/customXml" ds:itemID="{085E9423-E6C9-471C-A3D3-CB6644EAA362}">
  <ds:schemaRefs>
    <ds:schemaRef ds:uri="http://schemas.microsoft.com/sharepoint/v3/contenttype/forms"/>
  </ds:schemaRefs>
</ds:datastoreItem>
</file>

<file path=customXml/itemProps2.xml><?xml version="1.0" encoding="utf-8"?>
<ds:datastoreItem xmlns:ds="http://schemas.openxmlformats.org/officeDocument/2006/customXml" ds:itemID="{CFB84723-BD25-436E-820F-0C92601500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09956F3-1BFE-4DD5-98FE-CEB91C0F8E25}">
  <ds:schemaRefs>
    <ds:schemaRef ds:uri="90b58af8-24e5-4252-ab67-b2f2985aee88"/>
    <ds:schemaRef ds:uri="http://schemas.microsoft.com/office/2006/documentManagement/types"/>
    <ds:schemaRef ds:uri="http://purl.org/dc/dcmitype/"/>
    <ds:schemaRef ds:uri="http://www.w3.org/XML/1998/namespace"/>
    <ds:schemaRef ds:uri="http://purl.org/dc/elements/1.1/"/>
    <ds:schemaRef ds:uri="http://purl.org/dc/terms/"/>
    <ds:schemaRef ds:uri="be49ff73-cec0-4379-9da8-63ff3cc411bb"/>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3302</TotalTime>
  <Words>3654</Words>
  <Application>Microsoft Office PowerPoint</Application>
  <PresentationFormat>Widescreen</PresentationFormat>
  <Paragraphs>223</Paragraphs>
  <Slides>28</Slides>
  <Notes>28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Arial</vt:lpstr>
      <vt:lpstr>Calibri</vt:lpstr>
      <vt:lpstr>Calibri Light</vt:lpstr>
      <vt:lpstr>Helvetica Neue Medium</vt:lpstr>
      <vt:lpstr>Open Sans</vt:lpstr>
      <vt:lpstr>Times New Roman</vt:lpstr>
      <vt:lpstr>Office Theme</vt:lpstr>
      <vt:lpstr>Human Trafficking and Modern Slavery  </vt:lpstr>
      <vt:lpstr>Objectives   </vt:lpstr>
      <vt:lpstr>What is Modern Slavery and Human Trafficking?</vt:lpstr>
      <vt:lpstr>Financial Profit Margins within these crimes</vt:lpstr>
      <vt:lpstr>Key Statistics </vt:lpstr>
      <vt:lpstr>What had an impact to increase these numbers?</vt:lpstr>
      <vt:lpstr>Government Modern Slavery Strategy </vt:lpstr>
      <vt:lpstr>Is the Modern Slavery Strategy Plan working?</vt:lpstr>
      <vt:lpstr>Legislation</vt:lpstr>
      <vt:lpstr>Legislation</vt:lpstr>
      <vt:lpstr>STRO’s and STPO’s</vt:lpstr>
      <vt:lpstr>Why was the Modern Slavery Act 2015 introduced?</vt:lpstr>
      <vt:lpstr>Criticisms </vt:lpstr>
      <vt:lpstr>Key Challenges</vt:lpstr>
      <vt:lpstr>Key Challenges </vt:lpstr>
      <vt:lpstr>Why are individuals exploited?</vt:lpstr>
      <vt:lpstr>How can victims be brought into these industries, how are they made vulnerable?</vt:lpstr>
      <vt:lpstr>Key Challenge</vt:lpstr>
      <vt:lpstr>Safeguarding Measures</vt:lpstr>
      <vt:lpstr>NRM Criticisms  </vt:lpstr>
      <vt:lpstr>Barriers</vt:lpstr>
      <vt:lpstr>Victim Support</vt:lpstr>
      <vt:lpstr>Summary of points </vt:lpstr>
      <vt:lpstr>PowerPoint Presentation</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Kirsty Jones-Higginson (1901468)</dc:creator>
  <cp:lastModifiedBy>Kirsty Jones-Higginson (1901468)</cp:lastModifiedBy>
  <cp:revision>2</cp:revision>
  <cp:lastPrinted>2023-12-14T06:49:03Z</cp:lastPrinted>
  <dcterms:created xsi:type="dcterms:W3CDTF">2023-12-03T15:50:18Z</dcterms:created>
  <dcterms:modified xsi:type="dcterms:W3CDTF">2023-12-14T09:53:44Z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