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67" r:id="rId4"/>
    <p:sldId id="265" r:id="rId5"/>
    <p:sldId id="258" r:id="rId6"/>
    <p:sldId id="264" r:id="rId7"/>
    <p:sldId id="269" r:id="rId8"/>
    <p:sldId id="261" r:id="rId9"/>
    <p:sldId id="262" r:id="rId10"/>
    <p:sldId id="270"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429" autoAdjust="0"/>
  </p:normalViewPr>
  <p:slideViewPr>
    <p:cSldViewPr>
      <p:cViewPr varScale="1">
        <p:scale>
          <a:sx n="55" d="100"/>
          <a:sy n="55" d="100"/>
        </p:scale>
        <p:origin x="-158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C0E214-B389-4D9E-B40D-D753E7A6A201}" type="datetimeFigureOut">
              <a:rPr lang="en-GB" smtClean="0"/>
              <a:t>22/03/2020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73F9E7-8FA0-4CFD-A7A3-412F9CD6CBB1}" type="slidenum">
              <a:rPr lang="en-GB" smtClean="0"/>
              <a:t>‹#›</a:t>
            </a:fld>
            <a:endParaRPr lang="en-GB" dirty="0"/>
          </a:p>
        </p:txBody>
      </p:sp>
    </p:spTree>
    <p:extLst>
      <p:ext uri="{BB962C8B-B14F-4D97-AF65-F5344CB8AC3E}">
        <p14:creationId xmlns:p14="http://schemas.microsoft.com/office/powerpoint/2010/main" val="2270917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873F9E7-8FA0-4CFD-A7A3-412F9CD6CBB1}" type="slidenum">
              <a:rPr lang="en-GB" smtClean="0"/>
              <a:t>2</a:t>
            </a:fld>
            <a:endParaRPr lang="en-GB" dirty="0"/>
          </a:p>
        </p:txBody>
      </p:sp>
    </p:spTree>
    <p:extLst>
      <p:ext uri="{BB962C8B-B14F-4D97-AF65-F5344CB8AC3E}">
        <p14:creationId xmlns:p14="http://schemas.microsoft.com/office/powerpoint/2010/main" val="24213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873F9E7-8FA0-4CFD-A7A3-412F9CD6CBB1}" type="slidenum">
              <a:rPr lang="en-GB" smtClean="0"/>
              <a:t>3</a:t>
            </a:fld>
            <a:endParaRPr lang="en-GB" dirty="0"/>
          </a:p>
        </p:txBody>
      </p:sp>
    </p:spTree>
    <p:extLst>
      <p:ext uri="{BB962C8B-B14F-4D97-AF65-F5344CB8AC3E}">
        <p14:creationId xmlns:p14="http://schemas.microsoft.com/office/powerpoint/2010/main" val="66948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73F9E7-8FA0-4CFD-A7A3-412F9CD6CBB1}" type="slidenum">
              <a:rPr lang="en-GB" smtClean="0"/>
              <a:t>4</a:t>
            </a:fld>
            <a:endParaRPr lang="en-GB" dirty="0"/>
          </a:p>
        </p:txBody>
      </p:sp>
    </p:spTree>
    <p:extLst>
      <p:ext uri="{BB962C8B-B14F-4D97-AF65-F5344CB8AC3E}">
        <p14:creationId xmlns:p14="http://schemas.microsoft.com/office/powerpoint/2010/main" val="567970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73F9E7-8FA0-4CFD-A7A3-412F9CD6CBB1}" type="slidenum">
              <a:rPr lang="en-GB" smtClean="0"/>
              <a:t>6</a:t>
            </a:fld>
            <a:endParaRPr lang="en-GB" dirty="0"/>
          </a:p>
        </p:txBody>
      </p:sp>
    </p:spTree>
    <p:extLst>
      <p:ext uri="{BB962C8B-B14F-4D97-AF65-F5344CB8AC3E}">
        <p14:creationId xmlns:p14="http://schemas.microsoft.com/office/powerpoint/2010/main" val="1896044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873F9E7-8FA0-4CFD-A7A3-412F9CD6CBB1}" type="slidenum">
              <a:rPr lang="en-GB" smtClean="0"/>
              <a:t>9</a:t>
            </a:fld>
            <a:endParaRPr lang="en-GB" dirty="0"/>
          </a:p>
        </p:txBody>
      </p:sp>
    </p:spTree>
    <p:extLst>
      <p:ext uri="{BB962C8B-B14F-4D97-AF65-F5344CB8AC3E}">
        <p14:creationId xmlns:p14="http://schemas.microsoft.com/office/powerpoint/2010/main" val="2173347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390674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2221757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1036190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180818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2208667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3928780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284491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3814352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3822008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2863403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8566FA-C44E-4517-9496-72BA23768321}" type="datetimeFigureOut">
              <a:rPr lang="en-GB" smtClean="0"/>
              <a:t>22/03/2020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16E621-0A73-4779-8B11-0108B9A80E41}" type="slidenum">
              <a:rPr lang="en-GB" smtClean="0"/>
              <a:t>‹#›</a:t>
            </a:fld>
            <a:endParaRPr lang="en-GB" dirty="0"/>
          </a:p>
        </p:txBody>
      </p:sp>
    </p:spTree>
    <p:extLst>
      <p:ext uri="{BB962C8B-B14F-4D97-AF65-F5344CB8AC3E}">
        <p14:creationId xmlns:p14="http://schemas.microsoft.com/office/powerpoint/2010/main" val="677619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566FA-C44E-4517-9496-72BA23768321}" type="datetimeFigureOut">
              <a:rPr lang="en-GB" smtClean="0"/>
              <a:t>22/03/2020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16E621-0A73-4779-8B11-0108B9A80E41}" type="slidenum">
              <a:rPr lang="en-GB" smtClean="0"/>
              <a:t>‹#›</a:t>
            </a:fld>
            <a:endParaRPr lang="en-GB" dirty="0"/>
          </a:p>
        </p:txBody>
      </p:sp>
    </p:spTree>
    <p:extLst>
      <p:ext uri="{BB962C8B-B14F-4D97-AF65-F5344CB8AC3E}">
        <p14:creationId xmlns:p14="http://schemas.microsoft.com/office/powerpoint/2010/main" val="14192670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2800" dirty="0">
                <a:latin typeface="Times New Roman" panose="02020603050405020304" pitchFamily="18" charset="0"/>
                <a:cs typeface="Times New Roman" panose="02020603050405020304" pitchFamily="18" charset="0"/>
              </a:rPr>
              <a:t>Present a seminar that critically explores how Education for Sustainability and Global Citizenship (ESDGC) can promote understanding of global issues. Utilise case studies either from your own educational context or best practice case studies to support your presentation</a:t>
            </a:r>
          </a:p>
        </p:txBody>
      </p:sp>
    </p:spTree>
    <p:extLst>
      <p:ext uri="{BB962C8B-B14F-4D97-AF65-F5344CB8AC3E}">
        <p14:creationId xmlns:p14="http://schemas.microsoft.com/office/powerpoint/2010/main" val="3766025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imes New Roman" panose="02020603050405020304" pitchFamily="18" charset="0"/>
                <a:cs typeface="Times New Roman" panose="02020603050405020304" pitchFamily="18" charset="0"/>
              </a:rPr>
              <a:t>What is ESDGC?</a:t>
            </a:r>
            <a:endParaRPr lang="en-GB"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lgn="ctr">
              <a:buNone/>
            </a:pPr>
            <a:r>
              <a:rPr lang="en-GB" sz="1600" dirty="0" smtClean="0">
                <a:latin typeface="Times New Roman" panose="02020603050405020304" pitchFamily="18" charset="0"/>
                <a:cs typeface="Times New Roman" panose="02020603050405020304" pitchFamily="18" charset="0"/>
              </a:rPr>
              <a:t>‘ESDGC enables students to develop the skills, knowledge and values to participate in decision-making about the way we do things individually and collectively, both locally and globally, which promotes a more equitable and sustainable world’ </a:t>
            </a:r>
            <a:r>
              <a:rPr lang="en-GB" sz="1600" dirty="0" smtClean="0">
                <a:latin typeface="Times New Roman" panose="02020603050405020304" pitchFamily="18" charset="0"/>
                <a:cs typeface="Times New Roman" panose="02020603050405020304" pitchFamily="18" charset="0"/>
              </a:rPr>
              <a:t>(Welsh Assembly Government, 2008,</a:t>
            </a:r>
            <a:r>
              <a:rPr lang="en-GB" sz="1600" dirty="0" smtClean="0">
                <a:latin typeface="Times New Roman" panose="02020603050405020304" pitchFamily="18" charset="0"/>
                <a:cs typeface="Times New Roman" panose="02020603050405020304" pitchFamily="18" charset="0"/>
              </a:rPr>
              <a:t> </a:t>
            </a:r>
            <a:r>
              <a:rPr lang="en-GB" sz="1600" dirty="0" smtClean="0">
                <a:latin typeface="Times New Roman" panose="02020603050405020304" pitchFamily="18" charset="0"/>
                <a:cs typeface="Times New Roman" panose="02020603050405020304" pitchFamily="18" charset="0"/>
              </a:rPr>
              <a:t>p. 5)</a:t>
            </a:r>
          </a:p>
          <a:p>
            <a:pPr marL="0" indent="0" algn="ctr">
              <a:buNone/>
            </a:pPr>
            <a:endParaRPr lang="en-GB" sz="1600" dirty="0" smtClean="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Prepare young people for 21</a:t>
            </a:r>
            <a:r>
              <a:rPr lang="en-GB" sz="1600" baseline="30000" dirty="0" smtClean="0">
                <a:latin typeface="Times New Roman" panose="02020603050405020304" pitchFamily="18" charset="0"/>
                <a:cs typeface="Times New Roman" panose="02020603050405020304" pitchFamily="18" charset="0"/>
              </a:rPr>
              <a:t>st</a:t>
            </a:r>
            <a:r>
              <a:rPr lang="en-GB" sz="1600" dirty="0" smtClean="0">
                <a:latin typeface="Times New Roman" panose="02020603050405020304" pitchFamily="18" charset="0"/>
                <a:cs typeface="Times New Roman" panose="02020603050405020304" pitchFamily="18" charset="0"/>
              </a:rPr>
              <a:t> century life</a:t>
            </a:r>
          </a:p>
          <a:p>
            <a:pPr marL="0" indent="0">
              <a:buNone/>
            </a:pPr>
            <a:endParaRPr lang="en-GB" sz="1600" dirty="0" smtClean="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Integrated approach to understanding and valuing our planet</a:t>
            </a:r>
          </a:p>
          <a:p>
            <a:pPr marL="0" indent="0">
              <a:buNone/>
            </a:pPr>
            <a:endParaRPr lang="en-GB" sz="1600" dirty="0" smtClean="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Recognition of  an all too often unfair, unjust, unequitable and prejudice societies and norms</a:t>
            </a:r>
          </a:p>
          <a:p>
            <a:pPr marL="0" indent="0">
              <a:buNone/>
            </a:pPr>
            <a:endParaRPr lang="en-GB" sz="1600" dirty="0" smtClean="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Aims to provide critical thinking skills to engage and enthuse learners</a:t>
            </a:r>
          </a:p>
          <a:p>
            <a:pPr marL="0" indent="0">
              <a:buNone/>
            </a:pPr>
            <a:endParaRPr lang="en-GB" sz="1600" dirty="0" smtClean="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Provides young people with the power to shape their future through knowledge, understanding and the ability to invoke change on a personal, local, national and global level</a:t>
            </a:r>
          </a:p>
          <a:p>
            <a:pPr algn="ctr"/>
            <a:endParaRPr lang="en-GB" sz="1400" dirty="0"/>
          </a:p>
        </p:txBody>
      </p:sp>
    </p:spTree>
    <p:extLst>
      <p:ext uri="{BB962C8B-B14F-4D97-AF65-F5344CB8AC3E}">
        <p14:creationId xmlns:p14="http://schemas.microsoft.com/office/powerpoint/2010/main" val="3904650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imes New Roman" panose="02020603050405020304" pitchFamily="18" charset="0"/>
                <a:cs typeface="Times New Roman" panose="02020603050405020304" pitchFamily="18" charset="0"/>
              </a:rPr>
              <a:t>ESDGC in Wales</a:t>
            </a:r>
            <a:endParaRPr lang="en-GB"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marL="0" indent="0" algn="ctr">
              <a:buNone/>
            </a:pPr>
            <a:r>
              <a:rPr lang="en-GB" sz="1600" dirty="0">
                <a:latin typeface="Times New Roman" panose="02020603050405020304" pitchFamily="18" charset="0"/>
                <a:cs typeface="Times New Roman" panose="02020603050405020304" pitchFamily="18" charset="0"/>
              </a:rPr>
              <a:t>Government of Wales Act </a:t>
            </a:r>
            <a:r>
              <a:rPr lang="en-GB" sz="1600" dirty="0" smtClean="0">
                <a:latin typeface="Times New Roman" panose="02020603050405020304" pitchFamily="18" charset="0"/>
                <a:cs typeface="Times New Roman" panose="02020603050405020304" pitchFamily="18" charset="0"/>
              </a:rPr>
              <a:t>1998 outlines the Welsh Governments duty to promote sustainable development throughout the country on a micro and miso level</a:t>
            </a:r>
          </a:p>
          <a:p>
            <a:endParaRPr lang="en-GB" sz="1600" dirty="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 Develop an economy which does not negatively impact on the environment and natural resources</a:t>
            </a:r>
            <a:endParaRPr lang="en-GB" sz="1600" dirty="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Take active steps to tackle poverty</a:t>
            </a:r>
            <a:endParaRPr lang="en-GB" sz="1600" dirty="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Eliminate prejudice and discrimination and encourage and embrace diversity</a:t>
            </a:r>
            <a:endParaRPr lang="en-GB" sz="1600" dirty="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Support individuals to lead a healthy and interdependent lifestyle</a:t>
            </a:r>
            <a:endParaRPr lang="en-GB" sz="1600" dirty="0">
              <a:latin typeface="Times New Roman" panose="02020603050405020304" pitchFamily="18" charset="0"/>
              <a:cs typeface="Times New Roman" panose="02020603050405020304" pitchFamily="18" charset="0"/>
            </a:endParaRPr>
          </a:p>
          <a:p>
            <a:r>
              <a:rPr lang="en-GB" sz="1600" dirty="0" smtClean="0">
                <a:latin typeface="Times New Roman" panose="02020603050405020304" pitchFamily="18" charset="0"/>
                <a:cs typeface="Times New Roman" panose="02020603050405020304" pitchFamily="18" charset="0"/>
              </a:rPr>
              <a:t>National Reginal Governments for Sustainable Development (NRG4SD) </a:t>
            </a:r>
          </a:p>
          <a:p>
            <a:r>
              <a:rPr lang="en-GB" sz="1600" dirty="0" smtClean="0">
                <a:latin typeface="Times New Roman" panose="02020603050405020304" pitchFamily="18" charset="0"/>
                <a:cs typeface="Times New Roman" panose="02020603050405020304" pitchFamily="18" charset="0"/>
              </a:rPr>
              <a:t>Estyn Common Inspection Framework (2004)</a:t>
            </a:r>
          </a:p>
          <a:p>
            <a:endParaRPr lang="en-GB" sz="1600" dirty="0">
              <a:latin typeface="Times New Roman" panose="02020603050405020304" pitchFamily="18" charset="0"/>
              <a:cs typeface="Times New Roman" panose="02020603050405020304" pitchFamily="18" charset="0"/>
            </a:endParaRPr>
          </a:p>
          <a:p>
            <a:pPr marL="0" indent="0" algn="ctr">
              <a:buNone/>
            </a:pPr>
            <a:r>
              <a:rPr lang="en-GB" sz="1600" b="1" u="sng" dirty="0" smtClean="0">
                <a:latin typeface="Times New Roman" panose="02020603050405020304" pitchFamily="18" charset="0"/>
                <a:cs typeface="Times New Roman" panose="02020603050405020304" pitchFamily="18" charset="0"/>
              </a:rPr>
              <a:t>Is it Working?</a:t>
            </a:r>
          </a:p>
          <a:p>
            <a:r>
              <a:rPr lang="en-GB" sz="1600" dirty="0" smtClean="0">
                <a:latin typeface="Times New Roman" panose="02020603050405020304" pitchFamily="18" charset="0"/>
                <a:cs typeface="Times New Roman" panose="02020603050405020304" pitchFamily="18" charset="0"/>
              </a:rPr>
              <a:t>A survey found ‘a great disparity of delivery throughout Wales’ </a:t>
            </a:r>
            <a:r>
              <a:rPr lang="en-GB" sz="1600" dirty="0">
                <a:latin typeface="Times New Roman" panose="02020603050405020304" pitchFamily="18" charset="0"/>
                <a:cs typeface="Times New Roman" panose="02020603050405020304" pitchFamily="18" charset="0"/>
              </a:rPr>
              <a:t>(Welsh Assembly Government, 2008, p. 5)</a:t>
            </a:r>
          </a:p>
          <a:p>
            <a:r>
              <a:rPr lang="en-GB" sz="1600" dirty="0" smtClean="0">
                <a:latin typeface="Times New Roman" panose="02020603050405020304" pitchFamily="18" charset="0"/>
                <a:cs typeface="Times New Roman" panose="02020603050405020304" pitchFamily="18" charset="0"/>
              </a:rPr>
              <a:t>‘main </a:t>
            </a:r>
            <a:r>
              <a:rPr lang="en-GB" sz="1600" dirty="0">
                <a:latin typeface="Times New Roman" panose="02020603050405020304" pitchFamily="18" charset="0"/>
                <a:cs typeface="Times New Roman" panose="02020603050405020304" pitchFamily="18" charset="0"/>
              </a:rPr>
              <a:t>stumbling block seemed to be the lack of a clear view of what ESDGC is </a:t>
            </a:r>
            <a:r>
              <a:rPr lang="en-GB" sz="1600" dirty="0" smtClean="0">
                <a:latin typeface="Times New Roman" panose="02020603050405020304" pitchFamily="18" charset="0"/>
                <a:cs typeface="Times New Roman" panose="02020603050405020304" pitchFamily="18" charset="0"/>
              </a:rPr>
              <a:t>about’ </a:t>
            </a:r>
            <a:r>
              <a:rPr lang="en-GB" sz="1600" dirty="0">
                <a:latin typeface="Times New Roman" panose="02020603050405020304" pitchFamily="18" charset="0"/>
                <a:cs typeface="Times New Roman" panose="02020603050405020304" pitchFamily="18" charset="0"/>
              </a:rPr>
              <a:t>(Welsh Assembly Government, 2008, p. 5)</a:t>
            </a:r>
          </a:p>
          <a:p>
            <a:endParaRPr lang="en-GB" sz="1600" b="1" u="sng" dirty="0"/>
          </a:p>
        </p:txBody>
      </p:sp>
    </p:spTree>
    <p:extLst>
      <p:ext uri="{BB962C8B-B14F-4D97-AF65-F5344CB8AC3E}">
        <p14:creationId xmlns:p14="http://schemas.microsoft.com/office/powerpoint/2010/main" val="2895379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latin typeface="Times New Roman" panose="02020603050405020304" pitchFamily="18" charset="0"/>
                <a:cs typeface="Times New Roman" panose="02020603050405020304" pitchFamily="18" charset="0"/>
              </a:rPr>
              <a:t>Nine </a:t>
            </a:r>
            <a:r>
              <a:rPr lang="en-GB" u="sng" dirty="0" smtClean="0">
                <a:latin typeface="Times New Roman" panose="02020603050405020304" pitchFamily="18" charset="0"/>
                <a:cs typeface="Times New Roman" panose="02020603050405020304" pitchFamily="18" charset="0"/>
              </a:rPr>
              <a:t>‘key concepts’ </a:t>
            </a:r>
            <a:r>
              <a:rPr lang="en-GB" u="sng" dirty="0" smtClean="0">
                <a:latin typeface="Times New Roman" panose="02020603050405020304" pitchFamily="18" charset="0"/>
                <a:cs typeface="Times New Roman" panose="02020603050405020304" pitchFamily="18" charset="0"/>
              </a:rPr>
              <a:t>which underpin ESDGC</a:t>
            </a:r>
            <a:endParaRPr lang="en-GB"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77500" lnSpcReduction="20000"/>
          </a:bodyPr>
          <a:lstStyle/>
          <a:p>
            <a:pPr marL="0" indent="0">
              <a:buNone/>
            </a:pPr>
            <a:endParaRPr lang="en-GB" dirty="0" smtClean="0"/>
          </a:p>
          <a:p>
            <a:pPr marL="0" indent="0">
              <a:buNone/>
            </a:pPr>
            <a:r>
              <a:rPr lang="en-GB" dirty="0" smtClean="0">
                <a:latin typeface="Times New Roman" panose="02020603050405020304" pitchFamily="18" charset="0"/>
                <a:cs typeface="Times New Roman" panose="02020603050405020304" pitchFamily="18" charset="0"/>
              </a:rPr>
              <a:t>• interdependence </a:t>
            </a:r>
          </a:p>
          <a:p>
            <a:pPr marL="0" indent="0">
              <a:buNone/>
            </a:pPr>
            <a:r>
              <a:rPr lang="en-GB" dirty="0" smtClean="0">
                <a:latin typeface="Times New Roman" panose="02020603050405020304" pitchFamily="18" charset="0"/>
                <a:cs typeface="Times New Roman" panose="02020603050405020304" pitchFamily="18" charset="0"/>
              </a:rPr>
              <a:t>• citizenship and stewardship </a:t>
            </a:r>
          </a:p>
          <a:p>
            <a:pPr marL="0" indent="0">
              <a:buNone/>
            </a:pPr>
            <a:r>
              <a:rPr lang="en-GB" dirty="0" smtClean="0">
                <a:latin typeface="Times New Roman" panose="02020603050405020304" pitchFamily="18" charset="0"/>
                <a:cs typeface="Times New Roman" panose="02020603050405020304" pitchFamily="18" charset="0"/>
              </a:rPr>
              <a:t>• needs and rights </a:t>
            </a:r>
          </a:p>
          <a:p>
            <a:pPr marL="0" indent="0">
              <a:buNone/>
            </a:pPr>
            <a:r>
              <a:rPr lang="en-GB" dirty="0" smtClean="0">
                <a:latin typeface="Times New Roman" panose="02020603050405020304" pitchFamily="18" charset="0"/>
                <a:cs typeface="Times New Roman" panose="02020603050405020304" pitchFamily="18" charset="0"/>
              </a:rPr>
              <a:t>• diversity </a:t>
            </a:r>
          </a:p>
          <a:p>
            <a:pPr marL="0" indent="0">
              <a:buNone/>
            </a:pPr>
            <a:r>
              <a:rPr lang="en-GB" dirty="0" smtClean="0">
                <a:latin typeface="Times New Roman" panose="02020603050405020304" pitchFamily="18" charset="0"/>
                <a:cs typeface="Times New Roman" panose="02020603050405020304" pitchFamily="18" charset="0"/>
              </a:rPr>
              <a:t>• sustainable change </a:t>
            </a:r>
          </a:p>
          <a:p>
            <a:pPr marL="0" indent="0">
              <a:buNone/>
            </a:pPr>
            <a:r>
              <a:rPr lang="en-GB" dirty="0" smtClean="0">
                <a:latin typeface="Times New Roman" panose="02020603050405020304" pitchFamily="18" charset="0"/>
                <a:cs typeface="Times New Roman" panose="02020603050405020304" pitchFamily="18" charset="0"/>
              </a:rPr>
              <a:t>• quality of life </a:t>
            </a:r>
          </a:p>
          <a:p>
            <a:pPr marL="0" indent="0">
              <a:buNone/>
            </a:pPr>
            <a:r>
              <a:rPr lang="en-GB" dirty="0" smtClean="0">
                <a:latin typeface="Times New Roman" panose="02020603050405020304" pitchFamily="18" charset="0"/>
                <a:cs typeface="Times New Roman" panose="02020603050405020304" pitchFamily="18" charset="0"/>
              </a:rPr>
              <a:t>• uncertainty and precaution </a:t>
            </a:r>
          </a:p>
          <a:p>
            <a:pPr marL="0" indent="0">
              <a:buNone/>
            </a:pPr>
            <a:r>
              <a:rPr lang="en-GB" dirty="0" smtClean="0">
                <a:latin typeface="Times New Roman" panose="02020603050405020304" pitchFamily="18" charset="0"/>
                <a:cs typeface="Times New Roman" panose="02020603050405020304" pitchFamily="18" charset="0"/>
              </a:rPr>
              <a:t>• values and perceptions </a:t>
            </a:r>
          </a:p>
          <a:p>
            <a:pPr marL="0" indent="0">
              <a:buNone/>
            </a:pPr>
            <a:r>
              <a:rPr lang="en-GB" dirty="0" smtClean="0">
                <a:latin typeface="Times New Roman" panose="02020603050405020304" pitchFamily="18" charset="0"/>
                <a:cs typeface="Times New Roman" panose="02020603050405020304" pitchFamily="18" charset="0"/>
              </a:rPr>
              <a:t>• conflict resolution </a:t>
            </a:r>
          </a:p>
          <a:p>
            <a:pPr marL="0" indent="0" algn="r">
              <a:buNone/>
            </a:pPr>
            <a:r>
              <a:rPr lang="en-GB" dirty="0">
                <a:latin typeface="Times New Roman" panose="02020603050405020304" pitchFamily="18" charset="0"/>
                <a:cs typeface="Times New Roman" panose="02020603050405020304" pitchFamily="18" charset="0"/>
              </a:rPr>
              <a:t>(Welsh Assembly Government, 2008, p. </a:t>
            </a:r>
            <a:r>
              <a:rPr lang="en-GB" dirty="0" smtClean="0">
                <a:latin typeface="Times New Roman" panose="02020603050405020304" pitchFamily="18" charset="0"/>
                <a:cs typeface="Times New Roman" panose="02020603050405020304" pitchFamily="18" charset="0"/>
              </a:rPr>
              <a:t>50)</a:t>
            </a:r>
            <a:endParaRPr lang="en-GB" dirty="0">
              <a:latin typeface="Times New Roman" panose="02020603050405020304" pitchFamily="18" charset="0"/>
              <a:cs typeface="Times New Roman" panose="02020603050405020304" pitchFamily="18" charset="0"/>
            </a:endParaRPr>
          </a:p>
          <a:p>
            <a:pPr marL="0" indent="0" algn="r">
              <a:buNone/>
            </a:pPr>
            <a:endParaRPr lang="en-GB" dirty="0"/>
          </a:p>
        </p:txBody>
      </p:sp>
    </p:spTree>
    <p:extLst>
      <p:ext uri="{BB962C8B-B14F-4D97-AF65-F5344CB8AC3E}">
        <p14:creationId xmlns:p14="http://schemas.microsoft.com/office/powerpoint/2010/main" val="1078432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imes New Roman" panose="02020603050405020304" pitchFamily="18" charset="0"/>
                <a:cs typeface="Times New Roman" panose="02020603050405020304" pitchFamily="18" charset="0"/>
              </a:rPr>
              <a:t>7 Themes of ESDGC</a:t>
            </a:r>
            <a:endParaRPr lang="en-GB" u="sng" dirty="0">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9542" y="1600200"/>
            <a:ext cx="6184915"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508104" y="5949280"/>
            <a:ext cx="3312368" cy="646331"/>
          </a:xfrm>
          <a:prstGeom prst="rect">
            <a:avLst/>
          </a:prstGeom>
          <a:noFill/>
        </p:spPr>
        <p:txBody>
          <a:bodyPr wrap="square" rtlCol="0">
            <a:spAutoFit/>
          </a:bodyPr>
          <a:lstStyle/>
          <a:p>
            <a:pPr algn="ctr"/>
            <a:r>
              <a:rPr lang="en-GB" dirty="0">
                <a:latin typeface="Times New Roman" panose="02020603050405020304" pitchFamily="18" charset="0"/>
                <a:cs typeface="Times New Roman" panose="02020603050405020304" pitchFamily="18" charset="0"/>
              </a:rPr>
              <a:t>(Welsh Assembly Government, 2008, p</a:t>
            </a:r>
            <a:r>
              <a:rPr lang="en-GB" dirty="0" smtClean="0">
                <a:latin typeface="Times New Roman" panose="02020603050405020304" pitchFamily="18" charset="0"/>
                <a:cs typeface="Times New Roman" panose="02020603050405020304" pitchFamily="18" charset="0"/>
              </a:rPr>
              <a:t>. 14)</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642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a:bodyPr>
          <a:lstStyle/>
          <a:p>
            <a:pPr marL="0" indent="0" algn="ctr">
              <a:buNone/>
            </a:pPr>
            <a:r>
              <a:rPr lang="en-GB" u="sng" dirty="0" smtClean="0">
                <a:latin typeface="Times New Roman" panose="02020603050405020304" pitchFamily="18" charset="0"/>
                <a:cs typeface="Times New Roman" panose="02020603050405020304" pitchFamily="18" charset="0"/>
              </a:rPr>
              <a:t>Succeeding with Education, Employment and Training (SWEET) and Welsh Baccalaureate Qualification</a:t>
            </a:r>
          </a:p>
          <a:p>
            <a:r>
              <a:rPr lang="en-GB" sz="1900" dirty="0" smtClean="0">
                <a:latin typeface="Times New Roman" panose="02020603050405020304" pitchFamily="18" charset="0"/>
                <a:cs typeface="Times New Roman" panose="02020603050405020304" pitchFamily="18" charset="0"/>
              </a:rPr>
              <a:t>Level 1 and Level 2 Qualification</a:t>
            </a:r>
          </a:p>
          <a:p>
            <a:r>
              <a:rPr lang="en-GB" sz="1900" dirty="0" smtClean="0">
                <a:latin typeface="Times New Roman" panose="02020603050405020304" pitchFamily="18" charset="0"/>
                <a:cs typeface="Times New Roman" panose="02020603050405020304" pitchFamily="18" charset="0"/>
              </a:rPr>
              <a:t>Modules cover </a:t>
            </a:r>
            <a:r>
              <a:rPr lang="en-GB" sz="1900" dirty="0">
                <a:latin typeface="Times New Roman" panose="02020603050405020304" pitchFamily="18" charset="0"/>
                <a:cs typeface="Times New Roman" panose="02020603050405020304" pitchFamily="18" charset="0"/>
              </a:rPr>
              <a:t>P</a:t>
            </a:r>
            <a:r>
              <a:rPr lang="en-GB" sz="1900" dirty="0" smtClean="0">
                <a:latin typeface="Times New Roman" panose="02020603050405020304" pitchFamily="18" charset="0"/>
                <a:cs typeface="Times New Roman" panose="02020603050405020304" pitchFamily="18" charset="0"/>
              </a:rPr>
              <a:t>ersonal Identity, discrimination, Global Citizenship, Community projects and Enterprise</a:t>
            </a:r>
          </a:p>
          <a:p>
            <a:r>
              <a:rPr lang="en-GB" sz="1900" dirty="0" smtClean="0">
                <a:latin typeface="Times New Roman" panose="02020603050405020304" pitchFamily="18" charset="0"/>
                <a:cs typeface="Times New Roman" panose="02020603050405020304" pitchFamily="18" charset="0"/>
              </a:rPr>
              <a:t>Facilitation of learning</a:t>
            </a:r>
          </a:p>
          <a:p>
            <a:r>
              <a:rPr lang="en-GB" sz="1900" dirty="0" smtClean="0">
                <a:latin typeface="Times New Roman" panose="02020603050405020304" pitchFamily="18" charset="0"/>
                <a:cs typeface="Times New Roman" panose="02020603050405020304" pitchFamily="18" charset="0"/>
              </a:rPr>
              <a:t>Discussions and creative learning </a:t>
            </a:r>
          </a:p>
          <a:p>
            <a:pPr marL="0" indent="0" algn="ctr">
              <a:buNone/>
            </a:pPr>
            <a:r>
              <a:rPr lang="en-GB" sz="1900" b="1" u="sng" dirty="0" smtClean="0">
                <a:latin typeface="Times New Roman" panose="02020603050405020304" pitchFamily="18" charset="0"/>
                <a:cs typeface="Times New Roman" panose="02020603050405020304" pitchFamily="18" charset="0"/>
              </a:rPr>
              <a:t>Barriers</a:t>
            </a:r>
          </a:p>
          <a:p>
            <a:pPr>
              <a:buFont typeface="Wingdings" panose="05000000000000000000" pitchFamily="2" charset="2"/>
              <a:buChar char="Ø"/>
            </a:pPr>
            <a:r>
              <a:rPr lang="en-GB" sz="1900" dirty="0" smtClean="0">
                <a:latin typeface="Times New Roman" panose="02020603050405020304" pitchFamily="18" charset="0"/>
                <a:cs typeface="Times New Roman" panose="02020603050405020304" pitchFamily="18" charset="0"/>
              </a:rPr>
              <a:t>Would need to ensure facilitator has the skills needed to foster dialogue</a:t>
            </a:r>
          </a:p>
          <a:p>
            <a:pPr>
              <a:buFont typeface="Wingdings" panose="05000000000000000000" pitchFamily="2" charset="2"/>
              <a:buChar char="Ø"/>
            </a:pPr>
            <a:r>
              <a:rPr lang="en-GB" sz="1900" dirty="0" smtClean="0">
                <a:latin typeface="Times New Roman" panose="02020603050405020304" pitchFamily="18" charset="0"/>
                <a:cs typeface="Times New Roman" panose="02020603050405020304" pitchFamily="18" charset="0"/>
              </a:rPr>
              <a:t>Some schools use these qualifications as an afterthought</a:t>
            </a:r>
          </a:p>
          <a:p>
            <a:pPr>
              <a:buFont typeface="Wingdings" panose="05000000000000000000" pitchFamily="2" charset="2"/>
              <a:buChar char="Ø"/>
            </a:pPr>
            <a:r>
              <a:rPr lang="en-GB" sz="1900" dirty="0" smtClean="0">
                <a:latin typeface="Times New Roman" panose="02020603050405020304" pitchFamily="18" charset="0"/>
                <a:cs typeface="Times New Roman" panose="02020603050405020304" pitchFamily="18" charset="0"/>
              </a:rPr>
              <a:t>Pupils do not enjoy because resources are not interesting or engaging</a:t>
            </a:r>
          </a:p>
          <a:p>
            <a:pPr>
              <a:buFont typeface="Wingdings" panose="05000000000000000000" pitchFamily="2" charset="2"/>
              <a:buChar char="Ø"/>
            </a:pPr>
            <a:r>
              <a:rPr lang="en-GB" sz="1900" dirty="0" smtClean="0">
                <a:latin typeface="Times New Roman" panose="02020603050405020304" pitchFamily="18" charset="0"/>
                <a:cs typeface="Times New Roman" panose="02020603050405020304" pitchFamily="18" charset="0"/>
              </a:rPr>
              <a:t>Not seen as an important subject by many in society</a:t>
            </a:r>
          </a:p>
          <a:p>
            <a:endParaRPr lang="en-GB" dirty="0" smtClean="0"/>
          </a:p>
          <a:p>
            <a:endParaRPr lang="en-GB" dirty="0"/>
          </a:p>
        </p:txBody>
      </p:sp>
    </p:spTree>
    <p:extLst>
      <p:ext uri="{BB962C8B-B14F-4D97-AF65-F5344CB8AC3E}">
        <p14:creationId xmlns:p14="http://schemas.microsoft.com/office/powerpoint/2010/main" val="1488471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latin typeface="Times New Roman" panose="02020603050405020304" pitchFamily="18" charset="0"/>
                <a:cs typeface="Times New Roman" panose="02020603050405020304" pitchFamily="18" charset="0"/>
              </a:rPr>
              <a:t>Eco </a:t>
            </a:r>
            <a:r>
              <a:rPr lang="en-GB" u="sng" dirty="0" smtClean="0">
                <a:latin typeface="Times New Roman" panose="02020603050405020304" pitchFamily="18" charset="0"/>
                <a:cs typeface="Times New Roman" panose="02020603050405020304" pitchFamily="18" charset="0"/>
              </a:rPr>
              <a:t>Committee</a:t>
            </a:r>
            <a:endParaRPr lang="en-GB"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GB" sz="1800" dirty="0" smtClean="0">
                <a:latin typeface="Times New Roman" panose="02020603050405020304" pitchFamily="18" charset="0"/>
                <a:cs typeface="Times New Roman" panose="02020603050405020304" pitchFamily="18" charset="0"/>
              </a:rPr>
              <a:t>Ensure recycling is done throughout the school</a:t>
            </a:r>
          </a:p>
          <a:p>
            <a:r>
              <a:rPr lang="en-GB" sz="1800" dirty="0" smtClean="0">
                <a:latin typeface="Times New Roman" panose="02020603050405020304" pitchFamily="18" charset="0"/>
                <a:cs typeface="Times New Roman" panose="02020603050405020304" pitchFamily="18" charset="0"/>
              </a:rPr>
              <a:t>Installing water fountains </a:t>
            </a:r>
          </a:p>
          <a:p>
            <a:r>
              <a:rPr lang="en-GB" sz="1800" dirty="0" smtClean="0">
                <a:latin typeface="Times New Roman" panose="02020603050405020304" pitchFamily="18" charset="0"/>
                <a:cs typeface="Times New Roman" panose="02020603050405020304" pitchFamily="18" charset="0"/>
              </a:rPr>
              <a:t>Providing every pupil with reusable water bottles</a:t>
            </a:r>
          </a:p>
          <a:p>
            <a:r>
              <a:rPr lang="en-GB" sz="1800" dirty="0" smtClean="0">
                <a:latin typeface="Times New Roman" panose="02020603050405020304" pitchFamily="18" charset="0"/>
                <a:cs typeface="Times New Roman" panose="02020603050405020304" pitchFamily="18" charset="0"/>
              </a:rPr>
              <a:t>Recycling bins in every classroom</a:t>
            </a:r>
          </a:p>
          <a:p>
            <a:pPr marL="0" indent="0" algn="ctr">
              <a:buNone/>
            </a:pPr>
            <a:r>
              <a:rPr lang="en-GB" sz="1800" b="1" u="sng" dirty="0" smtClean="0">
                <a:latin typeface="Times New Roman" panose="02020603050405020304" pitchFamily="18" charset="0"/>
                <a:cs typeface="Times New Roman" panose="02020603050405020304" pitchFamily="18" charset="0"/>
              </a:rPr>
              <a:t>Barriers</a:t>
            </a:r>
          </a:p>
          <a:p>
            <a:pPr>
              <a:buFont typeface="Wingdings" panose="05000000000000000000" pitchFamily="2" charset="2"/>
              <a:buChar char="Ø"/>
            </a:pPr>
            <a:r>
              <a:rPr lang="en-GB" sz="1800" dirty="0" smtClean="0">
                <a:latin typeface="Times New Roman" panose="02020603050405020304" pitchFamily="18" charset="0"/>
                <a:cs typeface="Times New Roman" panose="02020603050405020304" pitchFamily="18" charset="0"/>
              </a:rPr>
              <a:t>Local shops using single use plastic</a:t>
            </a:r>
          </a:p>
          <a:p>
            <a:pPr>
              <a:buFont typeface="Wingdings" panose="05000000000000000000" pitchFamily="2" charset="2"/>
              <a:buChar char="Ø"/>
            </a:pPr>
            <a:r>
              <a:rPr lang="en-GB" sz="1800" dirty="0" smtClean="0">
                <a:latin typeface="Times New Roman" panose="02020603050405020304" pitchFamily="18" charset="0"/>
                <a:cs typeface="Times New Roman" panose="02020603050405020304" pitchFamily="18" charset="0"/>
              </a:rPr>
              <a:t>Canteen using polystyrene trays for staff</a:t>
            </a:r>
          </a:p>
          <a:p>
            <a:pPr>
              <a:buFont typeface="Wingdings" panose="05000000000000000000" pitchFamily="2" charset="2"/>
              <a:buChar char="Ø"/>
            </a:pPr>
            <a:r>
              <a:rPr lang="en-GB" sz="1800" dirty="0" smtClean="0">
                <a:latin typeface="Times New Roman" panose="02020603050405020304" pitchFamily="18" charset="0"/>
                <a:cs typeface="Times New Roman" panose="02020603050405020304" pitchFamily="18" charset="0"/>
              </a:rPr>
              <a:t>No employee responsible for ensuring recycling is done</a:t>
            </a:r>
          </a:p>
          <a:p>
            <a:pPr>
              <a:buFont typeface="Wingdings" panose="05000000000000000000" pitchFamily="2" charset="2"/>
              <a:buChar char="Ø"/>
            </a:pPr>
            <a:r>
              <a:rPr lang="en-GB" sz="1800" dirty="0" smtClean="0">
                <a:latin typeface="Times New Roman" panose="02020603050405020304" pitchFamily="18" charset="0"/>
                <a:cs typeface="Times New Roman" panose="02020603050405020304" pitchFamily="18" charset="0"/>
              </a:rPr>
              <a:t>No law or legislation in place for schools</a:t>
            </a:r>
          </a:p>
          <a:p>
            <a:pPr>
              <a:buFont typeface="Wingdings" panose="05000000000000000000" pitchFamily="2" charset="2"/>
              <a:buChar char="Ø"/>
            </a:pPr>
            <a:endParaRPr lang="en-GB" sz="1800" dirty="0" smtClean="0"/>
          </a:p>
        </p:txBody>
      </p:sp>
      <p:sp>
        <p:nvSpPr>
          <p:cNvPr id="4" name="AutoShape 2" descr="C:\Users\Windows 7 User\Documents\Year 4\recycling-symbols-explained-what-do-all-the-recycling-symbols-mean.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48569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imes New Roman" panose="02020603050405020304" pitchFamily="18" charset="0"/>
                <a:cs typeface="Times New Roman" panose="02020603050405020304" pitchFamily="18" charset="0"/>
              </a:rPr>
              <a:t>Benefits of ESDGC</a:t>
            </a:r>
            <a:endParaRPr lang="en-GB"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marL="0" indent="0" algn="ctr">
              <a:buNone/>
            </a:pPr>
            <a:r>
              <a:rPr lang="en-GB" sz="1600" dirty="0" smtClean="0">
                <a:latin typeface="Times New Roman" panose="02020603050405020304" pitchFamily="18" charset="0"/>
                <a:cs typeface="Times New Roman" panose="02020603050405020304" pitchFamily="18" charset="0"/>
              </a:rPr>
              <a:t>‘If </a:t>
            </a:r>
            <a:r>
              <a:rPr lang="en-GB" sz="1600" dirty="0">
                <a:latin typeface="Times New Roman" panose="02020603050405020304" pitchFamily="18" charset="0"/>
                <a:cs typeface="Times New Roman" panose="02020603050405020304" pitchFamily="18" charset="0"/>
              </a:rPr>
              <a:t>it is to succeed, ESDGC needs to be addressed by the whole school community, not just teachers and learners, but parents, carers, governors, visitors and non-teaching staff. To be effective ESDGC needs to be embedded across the curriculum and infused throughout the life of the </a:t>
            </a:r>
            <a:r>
              <a:rPr lang="en-GB" sz="1600" dirty="0" smtClean="0">
                <a:latin typeface="Times New Roman" panose="02020603050405020304" pitchFamily="18" charset="0"/>
                <a:cs typeface="Times New Roman" panose="02020603050405020304" pitchFamily="18" charset="0"/>
              </a:rPr>
              <a:t>school’ </a:t>
            </a:r>
            <a:r>
              <a:rPr lang="en-GB" sz="1600" dirty="0">
                <a:latin typeface="Times New Roman" panose="02020603050405020304" pitchFamily="18" charset="0"/>
                <a:cs typeface="Times New Roman" panose="02020603050405020304" pitchFamily="18" charset="0"/>
              </a:rPr>
              <a:t>(Welsh Assembly Government, 2008, p. </a:t>
            </a:r>
            <a:r>
              <a:rPr lang="en-GB" sz="1600" dirty="0" smtClean="0">
                <a:latin typeface="Times New Roman" panose="02020603050405020304" pitchFamily="18" charset="0"/>
                <a:cs typeface="Times New Roman" panose="02020603050405020304" pitchFamily="18" charset="0"/>
              </a:rPr>
              <a:t>6)</a:t>
            </a:r>
            <a:endParaRPr lang="en-GB" sz="1600" dirty="0">
              <a:latin typeface="Times New Roman" panose="02020603050405020304" pitchFamily="18" charset="0"/>
              <a:cs typeface="Times New Roman" panose="02020603050405020304" pitchFamily="18" charset="0"/>
            </a:endParaRPr>
          </a:p>
          <a:p>
            <a:pPr marL="0" indent="0" algn="ctr">
              <a:buNone/>
            </a:pPr>
            <a:endParaRPr lang="en-GB" sz="1600" dirty="0">
              <a:latin typeface="Times New Roman" panose="02020603050405020304" pitchFamily="18" charset="0"/>
              <a:cs typeface="Times New Roman" panose="02020603050405020304" pitchFamily="18" charset="0"/>
            </a:endParaRPr>
          </a:p>
          <a:p>
            <a:pPr algn="ctr">
              <a:buFont typeface="Wingdings" panose="05000000000000000000" pitchFamily="2" charset="2"/>
              <a:buChar char="Ø"/>
            </a:pPr>
            <a:r>
              <a:rPr lang="en-GB" sz="1600" dirty="0">
                <a:latin typeface="Times New Roman" panose="02020603050405020304" pitchFamily="18" charset="0"/>
                <a:cs typeface="Times New Roman" panose="02020603050405020304" pitchFamily="18" charset="0"/>
              </a:rPr>
              <a:t>Developing thinking across the </a:t>
            </a:r>
            <a:r>
              <a:rPr lang="en-GB" sz="1600" dirty="0" smtClean="0">
                <a:latin typeface="Times New Roman" panose="02020603050405020304" pitchFamily="18" charset="0"/>
                <a:cs typeface="Times New Roman" panose="02020603050405020304" pitchFamily="18" charset="0"/>
              </a:rPr>
              <a:t>curriculum</a:t>
            </a:r>
          </a:p>
          <a:p>
            <a:pPr algn="ct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Interpersonal Skills</a:t>
            </a:r>
          </a:p>
          <a:p>
            <a:pPr algn="ct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Critical Thinking</a:t>
            </a:r>
          </a:p>
          <a:p>
            <a:pPr algn="ct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Discussion of morals, values and beliefs</a:t>
            </a:r>
          </a:p>
          <a:p>
            <a:pPr algn="ct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Taking responsibility</a:t>
            </a:r>
          </a:p>
          <a:p>
            <a:pPr algn="ct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Raising awareness</a:t>
            </a:r>
          </a:p>
          <a:p>
            <a:pPr algn="ct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Fostering empathy and responsibility for future generations</a:t>
            </a:r>
          </a:p>
          <a:p>
            <a:pPr marL="0" indent="0" algn="ctr">
              <a:buNone/>
            </a:pPr>
            <a:endParaRPr lang="en-GB" sz="1600" dirty="0"/>
          </a:p>
          <a:p>
            <a:pPr marL="0" indent="0" algn="ctr">
              <a:buNone/>
            </a:pPr>
            <a:endParaRPr lang="en-GB" sz="1600" dirty="0" smtClean="0"/>
          </a:p>
          <a:p>
            <a:pPr marL="0" indent="0" algn="ctr">
              <a:buNone/>
            </a:pPr>
            <a:endParaRPr lang="en-GB" sz="1600" dirty="0"/>
          </a:p>
          <a:p>
            <a:pPr marL="0" indent="0" algn="ctr">
              <a:buNone/>
            </a:pPr>
            <a:endParaRPr lang="en-GB" sz="1600" dirty="0" smtClean="0"/>
          </a:p>
          <a:p>
            <a:pPr marL="0" indent="0" algn="ctr">
              <a:buNone/>
            </a:pPr>
            <a:r>
              <a:rPr lang="en-GB" sz="1600" dirty="0" smtClean="0"/>
              <a:t> </a:t>
            </a:r>
            <a:endParaRPr lang="en-GB" sz="1600" dirty="0"/>
          </a:p>
        </p:txBody>
      </p:sp>
    </p:spTree>
    <p:extLst>
      <p:ext uri="{BB962C8B-B14F-4D97-AF65-F5344CB8AC3E}">
        <p14:creationId xmlns:p14="http://schemas.microsoft.com/office/powerpoint/2010/main" val="436759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imes New Roman" panose="02020603050405020304" pitchFamily="18" charset="0"/>
                <a:cs typeface="Times New Roman" panose="02020603050405020304" pitchFamily="18" charset="0"/>
              </a:rPr>
              <a:t>Barriers of ESDGC</a:t>
            </a:r>
            <a:endParaRPr lang="en-GB"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lgn="ctr">
              <a:buNone/>
            </a:pPr>
            <a:r>
              <a:rPr lang="en-GB" sz="1600" dirty="0">
                <a:latin typeface="Times New Roman" panose="02020603050405020304" pitchFamily="18" charset="0"/>
                <a:cs typeface="Times New Roman" panose="02020603050405020304" pitchFamily="18" charset="0"/>
              </a:rPr>
              <a:t>‘For these are turbulent times. The world is getting younger, and aspirations for human rights and dignity are rising. Societies are more connected than ever, but intolerance and conflict remain rife’ </a:t>
            </a:r>
            <a:r>
              <a:rPr lang="en-GB" sz="1600" dirty="0" smtClean="0">
                <a:latin typeface="Times New Roman" panose="02020603050405020304" pitchFamily="18" charset="0"/>
                <a:cs typeface="Times New Roman" panose="02020603050405020304" pitchFamily="18" charset="0"/>
              </a:rPr>
              <a:t>(UNESCO, 2015, p</a:t>
            </a:r>
            <a:r>
              <a:rPr lang="en-GB" sz="1600" dirty="0">
                <a:latin typeface="Times New Roman" panose="02020603050405020304" pitchFamily="18" charset="0"/>
                <a:cs typeface="Times New Roman" panose="02020603050405020304" pitchFamily="18" charset="0"/>
              </a:rPr>
              <a:t>. 3</a:t>
            </a:r>
            <a:r>
              <a:rPr lang="en-GB" sz="1600" dirty="0" smtClean="0">
                <a:latin typeface="Times New Roman" panose="02020603050405020304" pitchFamily="18" charset="0"/>
                <a:cs typeface="Times New Roman" panose="02020603050405020304" pitchFamily="18" charset="0"/>
              </a:rPr>
              <a:t>)</a:t>
            </a:r>
          </a:p>
          <a:p>
            <a:pPr marL="0" indent="0" algn="ctr">
              <a:buNone/>
            </a:pPr>
            <a:endParaRPr lang="en-GB" sz="16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Whole school initiative</a:t>
            </a:r>
          </a:p>
          <a:p>
            <a:pP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Lack of funding</a:t>
            </a:r>
          </a:p>
          <a:p>
            <a:pPr>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Prejudice and discrimination of all forms</a:t>
            </a:r>
          </a:p>
          <a:p>
            <a:pPr marL="0" indent="0">
              <a:buNone/>
            </a:pPr>
            <a:endParaRPr lang="en-GB" sz="1600" dirty="0">
              <a:latin typeface="Times New Roman" panose="02020603050405020304" pitchFamily="18" charset="0"/>
              <a:cs typeface="Times New Roman" panose="02020603050405020304" pitchFamily="18" charset="0"/>
            </a:endParaRPr>
          </a:p>
          <a:p>
            <a:pPr marL="0" indent="0">
              <a:buNone/>
            </a:pPr>
            <a:r>
              <a:rPr lang="en-GB" sz="1700" dirty="0" smtClean="0">
                <a:latin typeface="Times New Roman" panose="02020603050405020304" pitchFamily="18" charset="0"/>
                <a:cs typeface="Times New Roman" panose="02020603050405020304" pitchFamily="18" charset="0"/>
              </a:rPr>
              <a:t>‘The </a:t>
            </a:r>
            <a:r>
              <a:rPr lang="en-GB" sz="1700" dirty="0">
                <a:latin typeface="Times New Roman" panose="02020603050405020304" pitchFamily="18" charset="0"/>
                <a:cs typeface="Times New Roman" panose="02020603050405020304" pitchFamily="18" charset="0"/>
              </a:rPr>
              <a:t>world is changing – education must also change. Societies everywhere are undergoing deep transformation, and this calls for new forms of education to foster the competencies that societies and economies need, today and </a:t>
            </a:r>
            <a:r>
              <a:rPr lang="en-GB" sz="1700" dirty="0" smtClean="0">
                <a:latin typeface="Times New Roman" panose="02020603050405020304" pitchFamily="18" charset="0"/>
                <a:cs typeface="Times New Roman" panose="02020603050405020304" pitchFamily="18" charset="0"/>
              </a:rPr>
              <a:t>tomorrow’ (UNESCO, 2015, p. 3)</a:t>
            </a:r>
            <a:endParaRPr lang="en-GB"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9682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Reference List</a:t>
            </a:r>
            <a:endParaRPr lang="en-GB" u="sng" dirty="0"/>
          </a:p>
        </p:txBody>
      </p:sp>
      <p:sp>
        <p:nvSpPr>
          <p:cNvPr id="3" name="Content Placeholder 2"/>
          <p:cNvSpPr>
            <a:spLocks noGrp="1"/>
          </p:cNvSpPr>
          <p:nvPr>
            <p:ph idx="1"/>
          </p:nvPr>
        </p:nvSpPr>
        <p:spPr/>
        <p:txBody>
          <a:bodyPr>
            <a:normAutofit/>
          </a:bodyPr>
          <a:lstStyle/>
          <a:p>
            <a:r>
              <a:rPr lang="en-GB" sz="1800" dirty="0">
                <a:latin typeface="Times New Roman" panose="02020603050405020304" pitchFamily="18" charset="0"/>
                <a:cs typeface="Times New Roman" panose="02020603050405020304" pitchFamily="18" charset="0"/>
              </a:rPr>
              <a:t>Welsh Assembly Government, 2008. Education For Sustainable Development And Global Citizenship - A Common Understanding For Schools. Department for Children, Education, Lifelong Learning and Skills, pp.5, 6, 14, 50</a:t>
            </a:r>
            <a:r>
              <a:rPr lang="en-GB" sz="1800" dirty="0">
                <a:latin typeface="Times New Roman" panose="02020603050405020304" pitchFamily="18" charset="0"/>
                <a:cs typeface="Times New Roman" panose="02020603050405020304" pitchFamily="18" charset="0"/>
              </a:rPr>
              <a:t>.</a:t>
            </a:r>
          </a:p>
          <a:p>
            <a:endParaRPr lang="en-GB" sz="1800" dirty="0">
              <a:latin typeface="Times New Roman" panose="02020603050405020304" pitchFamily="18" charset="0"/>
              <a:cs typeface="Times New Roman" panose="02020603050405020304" pitchFamily="18" charset="0"/>
            </a:endParaRPr>
          </a:p>
          <a:p>
            <a:r>
              <a:rPr lang="en-GB" sz="1800" dirty="0">
                <a:latin typeface="Times New Roman" panose="02020603050405020304" pitchFamily="18" charset="0"/>
                <a:cs typeface="Times New Roman" panose="02020603050405020304" pitchFamily="18" charset="0"/>
              </a:rPr>
              <a:t>Welsh Assembly Government, 2008. Education For Sustainable Development And Global Citizenship. Department for Children, Education, Lifelong Learning and Skills, p.5.</a:t>
            </a:r>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a:p>
            <a:r>
              <a:rPr lang="en-GB" sz="1800" dirty="0">
                <a:latin typeface="Times New Roman" panose="02020603050405020304" pitchFamily="18" charset="0"/>
                <a:cs typeface="Times New Roman" panose="02020603050405020304" pitchFamily="18" charset="0"/>
              </a:rPr>
              <a:t>UNESCO, 2015</a:t>
            </a:r>
            <a:r>
              <a:rPr lang="en-GB" sz="1800" dirty="0">
                <a:latin typeface="Times New Roman" panose="02020603050405020304" pitchFamily="18" charset="0"/>
                <a:cs typeface="Times New Roman" panose="02020603050405020304" pitchFamily="18" charset="0"/>
              </a:rPr>
              <a:t>. Towards A Global Common Good? Rethinking Education. [online] Available at: &lt;https://unesdoc.unesco.org/ark:/48223/pf0000232555&gt; [Accessed 17 March 2020].</a:t>
            </a:r>
            <a:endParaRPr lang="en-GB"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625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723</TotalTime>
  <Words>727</Words>
  <Application>Microsoft Office PowerPoint</Application>
  <PresentationFormat>On-screen Show (4:3)</PresentationFormat>
  <Paragraphs>94</Paragraphs>
  <Slides>10</Slides>
  <Notes>5</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Present a seminar that critically explores how Education for Sustainability and Global Citizenship (ESDGC) can promote understanding of global issues. Utilise case studies either from your own educational context or best practice case studies to support your presentation</vt:lpstr>
      <vt:lpstr>What is ESDGC?</vt:lpstr>
      <vt:lpstr>ESDGC in Wales</vt:lpstr>
      <vt:lpstr>Nine ‘key concepts’ which underpin ESDGC</vt:lpstr>
      <vt:lpstr>7 Themes of ESDGC</vt:lpstr>
      <vt:lpstr>PowerPoint Presentation</vt:lpstr>
      <vt:lpstr>Eco Committee</vt:lpstr>
      <vt:lpstr>Benefits of ESDGC</vt:lpstr>
      <vt:lpstr>Barriers of ESDGC</vt:lpstr>
      <vt:lpstr>Reference List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 a seminar that critically explores how Education for Sustainability and Global Citizenship (ESDGC) can promote understanding of global issues. Utilise case studies either from your own educational context or best practice case studies to support your presentation</dc:title>
  <dc:creator>Windows 7 User</dc:creator>
  <cp:lastModifiedBy>Windows 7 User</cp:lastModifiedBy>
  <cp:revision>35</cp:revision>
  <dcterms:created xsi:type="dcterms:W3CDTF">2020-03-21T22:49:25Z</dcterms:created>
  <dcterms:modified xsi:type="dcterms:W3CDTF">2020-03-22T23:07:53Z</dcterms:modified>
</cp:coreProperties>
</file>