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2"/>
  </p:notesMasterIdLst>
  <p:sldIdLst>
    <p:sldId id="305" r:id="rId2"/>
    <p:sldId id="301" r:id="rId3"/>
    <p:sldId id="332" r:id="rId4"/>
    <p:sldId id="333" r:id="rId5"/>
    <p:sldId id="656" r:id="rId6"/>
    <p:sldId id="695" r:id="rId7"/>
    <p:sldId id="715" r:id="rId8"/>
    <p:sldId id="696" r:id="rId9"/>
    <p:sldId id="697" r:id="rId10"/>
    <p:sldId id="699" r:id="rId11"/>
    <p:sldId id="698" r:id="rId12"/>
    <p:sldId id="701" r:id="rId13"/>
    <p:sldId id="702" r:id="rId14"/>
    <p:sldId id="683" r:id="rId15"/>
    <p:sldId id="703" r:id="rId16"/>
    <p:sldId id="704" r:id="rId17"/>
    <p:sldId id="705" r:id="rId18"/>
    <p:sldId id="706" r:id="rId19"/>
    <p:sldId id="707" r:id="rId20"/>
    <p:sldId id="682" r:id="rId21"/>
    <p:sldId id="708" r:id="rId22"/>
    <p:sldId id="709" r:id="rId23"/>
    <p:sldId id="710" r:id="rId24"/>
    <p:sldId id="711" r:id="rId25"/>
    <p:sldId id="677" r:id="rId26"/>
    <p:sldId id="712" r:id="rId27"/>
    <p:sldId id="713" r:id="rId28"/>
    <p:sldId id="714" r:id="rId29"/>
    <p:sldId id="716" r:id="rId30"/>
    <p:sldId id="358"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4E3432E-073B-4EB1-A23C-4EF0253EF650}">
          <p14:sldIdLst>
            <p14:sldId id="305"/>
            <p14:sldId id="301"/>
            <p14:sldId id="332"/>
            <p14:sldId id="333"/>
            <p14:sldId id="656"/>
            <p14:sldId id="695"/>
            <p14:sldId id="715"/>
            <p14:sldId id="696"/>
            <p14:sldId id="697"/>
            <p14:sldId id="699"/>
            <p14:sldId id="698"/>
            <p14:sldId id="701"/>
            <p14:sldId id="702"/>
            <p14:sldId id="683"/>
            <p14:sldId id="703"/>
            <p14:sldId id="704"/>
            <p14:sldId id="705"/>
            <p14:sldId id="706"/>
            <p14:sldId id="707"/>
            <p14:sldId id="682"/>
            <p14:sldId id="708"/>
            <p14:sldId id="709"/>
            <p14:sldId id="710"/>
            <p14:sldId id="711"/>
            <p14:sldId id="677"/>
            <p14:sldId id="712"/>
            <p14:sldId id="713"/>
            <p14:sldId id="714"/>
            <p14:sldId id="716"/>
            <p14:sldId id="358"/>
          </p14:sldIdLst>
        </p14:section>
      </p14:sectionLst>
    </p:ex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hn Smith" initials="JS" lastIdx="1" clrIdx="0">
    <p:extLst>
      <p:ext uri="{19B8F6BF-5375-455C-9EA6-DF929625EA0E}">
        <p15:presenceInfo xmlns:p15="http://schemas.microsoft.com/office/powerpoint/2012/main" userId="9b063a417eaaafc6"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818" autoAdjust="0"/>
    <p:restoredTop sz="94825" autoAdjust="0"/>
  </p:normalViewPr>
  <p:slideViewPr>
    <p:cSldViewPr snapToGrid="0">
      <p:cViewPr varScale="1">
        <p:scale>
          <a:sx n="67" d="100"/>
          <a:sy n="67" d="100"/>
        </p:scale>
        <p:origin x="66" y="51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309145-9A16-4C7B-BDD4-AB850F91A316}" type="datetimeFigureOut">
              <a:rPr lang="en-GB" smtClean="0"/>
              <a:t>08/06/2020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F38C69-6BB2-4D41-B3DB-AE84440306C0}" type="slidenum">
              <a:rPr lang="en-GB" smtClean="0"/>
              <a:t>‹#›</a:t>
            </a:fld>
            <a:endParaRPr lang="en-GB"/>
          </a:p>
        </p:txBody>
      </p:sp>
    </p:spTree>
    <p:extLst>
      <p:ext uri="{BB962C8B-B14F-4D97-AF65-F5344CB8AC3E}">
        <p14:creationId xmlns:p14="http://schemas.microsoft.com/office/powerpoint/2010/main" val="1353196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FC389B6E-2FB0-46BF-B585-AA2DEE060802}" type="slidenum">
              <a:rPr lang="en-GB" smtClean="0"/>
              <a:t>1</a:t>
            </a:fld>
            <a:endParaRPr lang="en-GB"/>
          </a:p>
        </p:txBody>
      </p:sp>
    </p:spTree>
    <p:extLst>
      <p:ext uri="{BB962C8B-B14F-4D97-AF65-F5344CB8AC3E}">
        <p14:creationId xmlns:p14="http://schemas.microsoft.com/office/powerpoint/2010/main" val="12325210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D7F204EB-8065-45EC-9F92-13161125E549}" type="datetimeFigureOut">
              <a:rPr lang="en-GB" smtClean="0"/>
              <a:t>08/06/2020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626200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547617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F204EB-8065-45EC-9F92-13161125E549}" type="datetimeFigureOut">
              <a:rPr lang="en-GB" smtClean="0"/>
              <a:t>08/06/2020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376887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7F204EB-8065-45EC-9F92-13161125E549}" type="datetimeFigureOut">
              <a:rPr lang="en-GB" smtClean="0"/>
              <a:t>08/06/2020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0650036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F204EB-8065-45EC-9F92-13161125E549}" type="datetimeFigureOut">
              <a:rPr lang="en-GB" smtClean="0"/>
              <a:t>08/06/2020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33883458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7F204EB-8065-45EC-9F92-13161125E549}" type="datetimeFigureOut">
              <a:rPr lang="en-GB" smtClean="0"/>
              <a:t>08/06/2020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9294156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7F204EB-8065-45EC-9F92-13161125E549}" type="datetimeFigureOut">
              <a:rPr lang="en-GB" smtClean="0"/>
              <a:t>08/06/2020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3450515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08/06/2020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27244396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7F204EB-8065-45EC-9F92-13161125E549}" type="datetimeFigureOut">
              <a:rPr lang="en-GB" smtClean="0"/>
              <a:t>08/06/2020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0E087CF-98FE-4047-A0C6-41AB023D876C}"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9949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spTree>
    <p:extLst>
      <p:ext uri="{BB962C8B-B14F-4D97-AF65-F5344CB8AC3E}">
        <p14:creationId xmlns:p14="http://schemas.microsoft.com/office/powerpoint/2010/main" val="1199441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F204EB-8065-45EC-9F92-13161125E549}" type="datetimeFigureOut">
              <a:rPr lang="en-GB" smtClean="0"/>
              <a:t>08/06/2020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0E087CF-98FE-4047-A0C6-41AB023D876C}"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584251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D7F204EB-8065-45EC-9F92-13161125E549}" type="datetimeFigureOut">
              <a:rPr lang="en-GB" smtClean="0"/>
              <a:t>08/06/2020</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A0E087CF-98FE-4047-A0C6-41AB023D876C}"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0761571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ABC736F-FD1E-4980-876D-E5C3877393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D98EE46-797C-45B8-8337-491B94E058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rgbClr val="0083B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34501" y="640080"/>
            <a:ext cx="4019429" cy="3339348"/>
          </a:xfrm>
        </p:spPr>
        <p:txBody>
          <a:bodyPr anchor="b">
            <a:normAutofit/>
          </a:bodyPr>
          <a:lstStyle/>
          <a:p>
            <a:r>
              <a:rPr lang="en-GB" sz="4400" b="1">
                <a:solidFill>
                  <a:srgbClr val="FFFFFF"/>
                </a:solidFill>
              </a:rPr>
              <a:t>Methods and Approaches in Interfaith Studies</a:t>
            </a:r>
            <a:endParaRPr lang="en-GB" sz="4400">
              <a:solidFill>
                <a:srgbClr val="FFFFFF"/>
              </a:solidFill>
            </a:endParaRPr>
          </a:p>
        </p:txBody>
      </p:sp>
      <p:sp>
        <p:nvSpPr>
          <p:cNvPr id="3" name="Subtitle 2"/>
          <p:cNvSpPr>
            <a:spLocks noGrp="1"/>
          </p:cNvSpPr>
          <p:nvPr>
            <p:ph type="subTitle" idx="1"/>
          </p:nvPr>
        </p:nvSpPr>
        <p:spPr>
          <a:xfrm>
            <a:off x="638921" y="4315017"/>
            <a:ext cx="4015009" cy="1893939"/>
          </a:xfrm>
        </p:spPr>
        <p:txBody>
          <a:bodyPr anchor="t">
            <a:normAutofit/>
          </a:bodyPr>
          <a:lstStyle/>
          <a:p>
            <a:pPr algn="r"/>
            <a:r>
              <a:rPr lang="en-GB" sz="1600">
                <a:solidFill>
                  <a:srgbClr val="FFFFFF"/>
                </a:solidFill>
              </a:rPr>
              <a:t>Dr Angus M Slater</a:t>
            </a:r>
          </a:p>
        </p:txBody>
      </p:sp>
      <p:cxnSp>
        <p:nvCxnSpPr>
          <p:cNvPr id="12" name="Straight Connector 11">
            <a:extLst>
              <a:ext uri="{FF2B5EF4-FFF2-40B4-BE49-F238E27FC236}">
                <a16:creationId xmlns:a16="http://schemas.microsoft.com/office/drawing/2014/main" id="{4E4CA735-62CB-4665-AA7D-4A259E3F7C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039130" y="4156010"/>
            <a:ext cx="3566160" cy="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3915B512-930A-40F0-82A6-4895B71A9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396" y="0"/>
            <a:ext cx="6909991" cy="6858000"/>
          </a:xfrm>
          <a:prstGeom prst="rect">
            <a:avLst/>
          </a:prstGeom>
          <a:blipFill dpi="0" rotWithShape="1">
            <a:blip r:embed="rId3">
              <a:duotone>
                <a:schemeClr val="accent1">
                  <a:shade val="45000"/>
                  <a:satMod val="135000"/>
                </a:schemeClr>
                <a:prstClr val="white"/>
              </a:duotone>
            </a:blip>
            <a:srcRect/>
            <a:tile tx="6350" ty="-101600" sx="70000" sy="70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solidFill>
                <a:prstClr val="white"/>
              </a:solidFill>
            </a:endParaRPr>
          </a:p>
        </p:txBody>
      </p:sp>
    </p:spTree>
    <p:extLst>
      <p:ext uri="{BB962C8B-B14F-4D97-AF65-F5344CB8AC3E}">
        <p14:creationId xmlns:p14="http://schemas.microsoft.com/office/powerpoint/2010/main" val="2508490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AD79ED-9FC1-414C-A266-C09D433A31BF}"/>
              </a:ext>
            </a:extLst>
          </p:cNvPr>
          <p:cNvSpPr>
            <a:spLocks noGrp="1"/>
          </p:cNvSpPr>
          <p:nvPr>
            <p:ph type="title"/>
          </p:nvPr>
        </p:nvSpPr>
        <p:spPr/>
        <p:txBody>
          <a:bodyPr>
            <a:normAutofit/>
          </a:bodyPr>
          <a:lstStyle/>
          <a:p>
            <a:pPr algn="l"/>
            <a:r>
              <a:rPr lang="en-GB" dirty="0"/>
              <a:t>Introduction to Comparative Theology</a:t>
            </a:r>
          </a:p>
        </p:txBody>
      </p:sp>
      <p:sp>
        <p:nvSpPr>
          <p:cNvPr id="3" name="Text Placeholder 2">
            <a:extLst>
              <a:ext uri="{FF2B5EF4-FFF2-40B4-BE49-F238E27FC236}">
                <a16:creationId xmlns:a16="http://schemas.microsoft.com/office/drawing/2014/main" id="{6A7BE71C-F5F9-4130-BE52-57C006FDEAF2}"/>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531238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53" name="Straight Connector 52">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2C5FB64-5302-4211-8A7F-9A83FCA9E94F}"/>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t>Revision</a:t>
            </a:r>
          </a:p>
        </p:txBody>
      </p:sp>
      <p:pic>
        <p:nvPicPr>
          <p:cNvPr id="6" name="Content Placeholder 5">
            <a:extLst>
              <a:ext uri="{FF2B5EF4-FFF2-40B4-BE49-F238E27FC236}">
                <a16:creationId xmlns:a16="http://schemas.microsoft.com/office/drawing/2014/main" id="{4C246771-A4E8-4419-9014-C160D825DD54}"/>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p:blipFill>
        <p:spPr>
          <a:xfrm>
            <a:off x="1024127" y="2589796"/>
            <a:ext cx="3615605" cy="3041361"/>
          </a:xfrm>
          <a:prstGeom prst="rect">
            <a:avLst/>
          </a:prstGeom>
        </p:spPr>
      </p:pic>
      <p:sp>
        <p:nvSpPr>
          <p:cNvPr id="3" name="Content Placeholder 2">
            <a:extLst>
              <a:ext uri="{FF2B5EF4-FFF2-40B4-BE49-F238E27FC236}">
                <a16:creationId xmlns:a16="http://schemas.microsoft.com/office/drawing/2014/main" id="{B79B9D55-A241-4AE1-9934-391D8DB04F0F}"/>
              </a:ext>
            </a:extLst>
          </p:cNvPr>
          <p:cNvSpPr>
            <a:spLocks noGrp="1"/>
          </p:cNvSpPr>
          <p:nvPr>
            <p:ph sz="half" idx="1"/>
          </p:nvPr>
        </p:nvSpPr>
        <p:spPr>
          <a:xfrm>
            <a:off x="5063613" y="2286000"/>
            <a:ext cx="5680587" cy="4023360"/>
          </a:xfrm>
        </p:spPr>
        <p:txBody>
          <a:bodyPr vert="horz" lIns="45720" tIns="45720" rIns="45720" bIns="45720" rtlCol="0">
            <a:normAutofit/>
          </a:bodyPr>
          <a:lstStyle/>
          <a:p>
            <a:r>
              <a:rPr lang="en-US" sz="2000"/>
              <a:t>In the last section, we finished off our examination of the typology that the Theology of Religions rests on, looking at some of the key critiques offered of it. This has hopefully deepened your knowledge of the paradigm itself, but also the central location it occupies in much interfaith discussion and practice </a:t>
            </a:r>
          </a:p>
          <a:p>
            <a:endParaRPr lang="en-US" sz="2000"/>
          </a:p>
          <a:p>
            <a:r>
              <a:rPr lang="en-US" sz="2000"/>
              <a:t>In this section and the next, we examine another operative paradigm in interfaith studies, that of Comparative Theology. This will give us an awareness of an alternative model of dialogue. </a:t>
            </a:r>
          </a:p>
        </p:txBody>
      </p:sp>
    </p:spTree>
    <p:extLst>
      <p:ext uri="{BB962C8B-B14F-4D97-AF65-F5344CB8AC3E}">
        <p14:creationId xmlns:p14="http://schemas.microsoft.com/office/powerpoint/2010/main" val="24618575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67" name="Straight Connector 64">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A65979B-2D00-42A8-964D-4A9245E6A5CA}"/>
              </a:ext>
            </a:extLst>
          </p:cNvPr>
          <p:cNvSpPr>
            <a:spLocks noGrp="1"/>
          </p:cNvSpPr>
          <p:nvPr>
            <p:ph type="title"/>
          </p:nvPr>
        </p:nvSpPr>
        <p:spPr>
          <a:xfrm>
            <a:off x="1024128" y="585216"/>
            <a:ext cx="9720072" cy="1499616"/>
          </a:xfrm>
        </p:spPr>
        <p:txBody>
          <a:bodyPr vert="horz" lIns="91440" tIns="45720" rIns="91440" bIns="45720" rtlCol="0" anchor="ctr">
            <a:normAutofit/>
          </a:bodyPr>
          <a:lstStyle/>
          <a:p>
            <a:r>
              <a:rPr lang="en-US"/>
              <a:t>Revision</a:t>
            </a:r>
          </a:p>
        </p:txBody>
      </p:sp>
      <p:pic>
        <p:nvPicPr>
          <p:cNvPr id="6" name="Content Placeholder 5">
            <a:extLst>
              <a:ext uri="{FF2B5EF4-FFF2-40B4-BE49-F238E27FC236}">
                <a16:creationId xmlns:a16="http://schemas.microsoft.com/office/drawing/2014/main" id="{5CE41DAA-8E40-414A-815F-680A5B38D397}"/>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p:blipFill>
        <p:spPr>
          <a:xfrm>
            <a:off x="1150258" y="2386051"/>
            <a:ext cx="3363342" cy="3448851"/>
          </a:xfrm>
          <a:prstGeom prst="rect">
            <a:avLst/>
          </a:prstGeom>
        </p:spPr>
      </p:pic>
      <p:sp>
        <p:nvSpPr>
          <p:cNvPr id="3" name="Content Placeholder 2">
            <a:extLst>
              <a:ext uri="{FF2B5EF4-FFF2-40B4-BE49-F238E27FC236}">
                <a16:creationId xmlns:a16="http://schemas.microsoft.com/office/drawing/2014/main" id="{0BC12428-EBDC-41C7-8ED9-7FFD434E8481}"/>
              </a:ext>
            </a:extLst>
          </p:cNvPr>
          <p:cNvSpPr>
            <a:spLocks noGrp="1"/>
          </p:cNvSpPr>
          <p:nvPr>
            <p:ph sz="half" idx="1"/>
          </p:nvPr>
        </p:nvSpPr>
        <p:spPr>
          <a:xfrm>
            <a:off x="5063613" y="2286000"/>
            <a:ext cx="5680587" cy="4023360"/>
          </a:xfrm>
        </p:spPr>
        <p:txBody>
          <a:bodyPr vert="horz" lIns="45720" tIns="45720" rIns="45720" bIns="45720" rtlCol="0">
            <a:normAutofit/>
          </a:bodyPr>
          <a:lstStyle/>
          <a:p>
            <a:pPr marL="0" indent="0">
              <a:buNone/>
            </a:pPr>
            <a:r>
              <a:rPr lang="en-US" sz="1900"/>
              <a:t>You also had four readings to complete all from </a:t>
            </a:r>
            <a:r>
              <a:rPr lang="en-US" sz="1900" i="1"/>
              <a:t>Twenty First Century Theologies of Religion </a:t>
            </a:r>
            <a:r>
              <a:rPr lang="en-US" sz="1900"/>
              <a:t>which should have given you a useful start to your first assessment. </a:t>
            </a:r>
          </a:p>
          <a:p>
            <a:pPr marL="0" indent="0">
              <a:buNone/>
            </a:pPr>
            <a:endParaRPr lang="en-US" sz="1900"/>
          </a:p>
          <a:p>
            <a:pPr marL="0" indent="0">
              <a:buNone/>
            </a:pPr>
            <a:r>
              <a:rPr lang="en-US" sz="1900"/>
              <a:t>Each reading attempted to offer a description and analysis of a different wide-ranging critique of the theology of religions typology as a whole, as well as their relation to specific positions within it.</a:t>
            </a:r>
          </a:p>
          <a:p>
            <a:pPr marL="0" indent="0">
              <a:buNone/>
            </a:pPr>
            <a:endParaRPr lang="en-US" sz="1900"/>
          </a:p>
          <a:p>
            <a:pPr marL="0" indent="0">
              <a:buNone/>
            </a:pPr>
            <a:r>
              <a:rPr lang="en-US" sz="1900"/>
              <a:t>Make sure that you engage with the discussion forums on Moodle and offer up a question for reflection for the group. </a:t>
            </a:r>
          </a:p>
        </p:txBody>
      </p:sp>
    </p:spTree>
    <p:extLst>
      <p:ext uri="{BB962C8B-B14F-4D97-AF65-F5344CB8AC3E}">
        <p14:creationId xmlns:p14="http://schemas.microsoft.com/office/powerpoint/2010/main" val="9515500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Comparative Theology	</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4086600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5" name="Straight Connector 24">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4F42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6E4C74-1F10-4F5B-8A0E-FE4C1B3F40EC}"/>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Comparative Theology	</a:t>
            </a:r>
          </a:p>
        </p:txBody>
      </p:sp>
      <p:pic>
        <p:nvPicPr>
          <p:cNvPr id="6" name="Content Placeholder 5">
            <a:extLst>
              <a:ext uri="{FF2B5EF4-FFF2-40B4-BE49-F238E27FC236}">
                <a16:creationId xmlns:a16="http://schemas.microsoft.com/office/drawing/2014/main" id="{7C22A2F3-8366-42B4-9EDB-8B2C8BE0FDD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5270" r="1" b="15287"/>
          <a:stretch/>
        </p:blipFill>
        <p:spPr>
          <a:xfrm>
            <a:off x="327547" y="321733"/>
            <a:ext cx="7058306" cy="4107392"/>
          </a:xfrm>
          <a:prstGeom prst="rect">
            <a:avLst/>
          </a:prstGeom>
        </p:spPr>
      </p:pic>
      <p:sp>
        <p:nvSpPr>
          <p:cNvPr id="29" name="Rectangle 28">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A5E8AFF-932C-4D3A-9417-8AC416CEC38C}"/>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1700">
                <a:solidFill>
                  <a:srgbClr val="FFFFFF"/>
                </a:solidFill>
              </a:rPr>
              <a:t>We have had the opportunity over the last few sections to engage with the typology of the theology of religions, a feature that influences a great deal of current discussion in the field of interfaith studies and practice in instances of interfaith dialogue.</a:t>
            </a:r>
          </a:p>
          <a:p>
            <a:r>
              <a:rPr lang="en-US" sz="1700">
                <a:solidFill>
                  <a:srgbClr val="FFFFFF"/>
                </a:solidFill>
              </a:rPr>
              <a:t>During the rest of the course, I want us to become familiar with other, alternative, approaches that offer up different ways of approaching the issues. One of these is the methodology of Comparative Theology, which has become a prominent academic practice over the last 20 years or so. </a:t>
            </a:r>
          </a:p>
        </p:txBody>
      </p:sp>
    </p:spTree>
    <p:extLst>
      <p:ext uri="{BB962C8B-B14F-4D97-AF65-F5344CB8AC3E}">
        <p14:creationId xmlns:p14="http://schemas.microsoft.com/office/powerpoint/2010/main" val="2818900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43" name="Straight Connector 4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45" name="Rectangle 44">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365D6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D70CA4-1AC1-4D81-A10E-7BF95B407ADB}"/>
              </a:ext>
            </a:extLst>
          </p:cNvPr>
          <p:cNvSpPr>
            <a:spLocks noGrp="1"/>
          </p:cNvSpPr>
          <p:nvPr>
            <p:ph type="title"/>
          </p:nvPr>
        </p:nvSpPr>
        <p:spPr>
          <a:xfrm>
            <a:off x="524256" y="4767072"/>
            <a:ext cx="6594189" cy="1625210"/>
          </a:xfrm>
        </p:spPr>
        <p:txBody>
          <a:bodyPr vert="horz" lIns="91440" tIns="45720" rIns="91440" bIns="45720" rtlCol="0" anchor="ctr">
            <a:normAutofit/>
          </a:bodyPr>
          <a:lstStyle/>
          <a:p>
            <a:pPr algn="r"/>
            <a:r>
              <a:rPr lang="en-US">
                <a:solidFill>
                  <a:srgbClr val="FFFFFF"/>
                </a:solidFill>
              </a:rPr>
              <a:t>Comparative Theology	</a:t>
            </a:r>
          </a:p>
        </p:txBody>
      </p:sp>
      <p:pic>
        <p:nvPicPr>
          <p:cNvPr id="6" name="Content Placeholder 5">
            <a:extLst>
              <a:ext uri="{FF2B5EF4-FFF2-40B4-BE49-F238E27FC236}">
                <a16:creationId xmlns:a16="http://schemas.microsoft.com/office/drawing/2014/main" id="{775092AD-D0E3-40A6-B261-2441AD930E9A}"/>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2807" r="1" b="9344"/>
          <a:stretch/>
        </p:blipFill>
        <p:spPr>
          <a:xfrm>
            <a:off x="327547" y="321733"/>
            <a:ext cx="7058306" cy="4107392"/>
          </a:xfrm>
          <a:prstGeom prst="rect">
            <a:avLst/>
          </a:prstGeom>
        </p:spPr>
      </p:pic>
      <p:sp>
        <p:nvSpPr>
          <p:cNvPr id="47" name="Rectangle 46">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1DDF313-9580-4F88-876B-675DD13D19D8}"/>
              </a:ext>
            </a:extLst>
          </p:cNvPr>
          <p:cNvSpPr>
            <a:spLocks noGrp="1"/>
          </p:cNvSpPr>
          <p:nvPr>
            <p:ph sz="half" idx="1"/>
          </p:nvPr>
        </p:nvSpPr>
        <p:spPr>
          <a:xfrm>
            <a:off x="8029319" y="917725"/>
            <a:ext cx="3424739" cy="4852362"/>
          </a:xfrm>
        </p:spPr>
        <p:txBody>
          <a:bodyPr vert="horz" lIns="45720" tIns="45720" rIns="45720" bIns="45720" rtlCol="0" anchor="ctr">
            <a:normAutofit/>
          </a:bodyPr>
          <a:lstStyle/>
          <a:p>
            <a:r>
              <a:rPr lang="en-US" sz="2000">
                <a:solidFill>
                  <a:srgbClr val="FFFFFF"/>
                </a:solidFill>
              </a:rPr>
              <a:t>Once we have examined Comparative Theology, this module then moves onto the third approach we are covering – that of Hermeneutics, or the reading of texts. </a:t>
            </a:r>
          </a:p>
          <a:p>
            <a:r>
              <a:rPr lang="en-US" sz="2000">
                <a:solidFill>
                  <a:srgbClr val="FFFFFF"/>
                </a:solidFill>
              </a:rPr>
              <a:t>Comparative Theology is particularly interesting for us at this juncture because it represents a distinct methodology (a way of doing things) in the field of interfaith studies, and produces stimulating inter-faith content through its methodology. </a:t>
            </a:r>
          </a:p>
          <a:p>
            <a:endParaRPr lang="en-US" sz="2000">
              <a:solidFill>
                <a:srgbClr val="FFFFFF"/>
              </a:solidFill>
            </a:endParaRPr>
          </a:p>
        </p:txBody>
      </p:sp>
    </p:spTree>
    <p:extLst>
      <p:ext uri="{BB962C8B-B14F-4D97-AF65-F5344CB8AC3E}">
        <p14:creationId xmlns:p14="http://schemas.microsoft.com/office/powerpoint/2010/main" val="25886582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7F46202-046B-4F0F-8412-7A94B7667198}"/>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Comparative Theology	</a:t>
            </a:r>
          </a:p>
        </p:txBody>
      </p:sp>
      <p:sp>
        <p:nvSpPr>
          <p:cNvPr id="3" name="Content Placeholder 2">
            <a:extLst>
              <a:ext uri="{FF2B5EF4-FFF2-40B4-BE49-F238E27FC236}">
                <a16:creationId xmlns:a16="http://schemas.microsoft.com/office/drawing/2014/main" id="{F2CE10A9-6428-4836-B718-6FD66277E22B}"/>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It contains within it both the internal reflection apparent in the theology of religions typology (what my tradition thinks of others) and also external reflection about how the other influences and shapes our own traditions. </a:t>
            </a:r>
          </a:p>
          <a:p>
            <a:pPr marL="0" indent="0">
              <a:buNone/>
            </a:pPr>
            <a:r>
              <a:rPr lang="en-US"/>
              <a:t>It also seeks to avoid many of the seeming dead-ends within the use of the theology of religions as a foundation for dialogue, moving the conversation on from a consideration only of salvation and truth, towards religious practices and beliefs. </a:t>
            </a:r>
          </a:p>
          <a:p>
            <a:endParaRPr lang="en-US"/>
          </a:p>
        </p:txBody>
      </p:sp>
      <p:pic>
        <p:nvPicPr>
          <p:cNvPr id="6" name="Content Placeholder 5">
            <a:extLst>
              <a:ext uri="{FF2B5EF4-FFF2-40B4-BE49-F238E27FC236}">
                <a16:creationId xmlns:a16="http://schemas.microsoft.com/office/drawing/2014/main" id="{189211F2-BE50-4326-8B13-B93C129784C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 b="227"/>
          <a:stretch/>
        </p:blipFill>
        <p:spPr>
          <a:xfrm>
            <a:off x="7552266" y="10"/>
            <a:ext cx="4639733" cy="6857990"/>
          </a:xfrm>
          <a:prstGeom prst="rect">
            <a:avLst/>
          </a:prstGeom>
        </p:spPr>
      </p:pic>
    </p:spTree>
    <p:extLst>
      <p:ext uri="{BB962C8B-B14F-4D97-AF65-F5344CB8AC3E}">
        <p14:creationId xmlns:p14="http://schemas.microsoft.com/office/powerpoint/2010/main" val="2195334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3F6BEDB-84CB-4546-9C3A-F5CD503130C0}"/>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Comparative Theology</a:t>
            </a:r>
          </a:p>
        </p:txBody>
      </p:sp>
      <p:sp>
        <p:nvSpPr>
          <p:cNvPr id="3" name="Content Placeholder 2">
            <a:extLst>
              <a:ext uri="{FF2B5EF4-FFF2-40B4-BE49-F238E27FC236}">
                <a16:creationId xmlns:a16="http://schemas.microsoft.com/office/drawing/2014/main" id="{85E55AC1-A09E-4D46-AE65-C66FBC22D9F4}"/>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So having said all that, what is Comparative Theology?</a:t>
            </a:r>
          </a:p>
          <a:p>
            <a:pPr marL="0" indent="0">
              <a:buNone/>
            </a:pPr>
            <a:r>
              <a:rPr lang="en-US"/>
              <a:t>Comparative Theology holds in tension the divergent positions of comparison (with another) and theology (thinking about one’s own tradition).</a:t>
            </a:r>
          </a:p>
          <a:p>
            <a:pPr marL="0" indent="0">
              <a:buNone/>
            </a:pPr>
            <a:r>
              <a:rPr lang="en-US"/>
              <a:t>It seeks to develop both an appropriate methodology for interfaith discussion and to provide useful internal tradition discussions through learning about the other.</a:t>
            </a:r>
          </a:p>
          <a:p>
            <a:endParaRPr lang="en-US"/>
          </a:p>
        </p:txBody>
      </p:sp>
      <p:pic>
        <p:nvPicPr>
          <p:cNvPr id="6" name="Content Placeholder 5">
            <a:extLst>
              <a:ext uri="{FF2B5EF4-FFF2-40B4-BE49-F238E27FC236}">
                <a16:creationId xmlns:a16="http://schemas.microsoft.com/office/drawing/2014/main" id="{C7D828A4-26BF-47F3-BD1C-A5A6990B665E}"/>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4019" r="-2" b="10619"/>
          <a:stretch/>
        </p:blipFill>
        <p:spPr>
          <a:xfrm>
            <a:off x="7552266" y="10"/>
            <a:ext cx="4639733" cy="6857990"/>
          </a:xfrm>
          <a:prstGeom prst="rect">
            <a:avLst/>
          </a:prstGeom>
        </p:spPr>
      </p:pic>
    </p:spTree>
    <p:extLst>
      <p:ext uri="{BB962C8B-B14F-4D97-AF65-F5344CB8AC3E}">
        <p14:creationId xmlns:p14="http://schemas.microsoft.com/office/powerpoint/2010/main" val="24153661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31" name="Straight Connector 3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3" name="Rectangle 3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945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688D23-3829-467D-A153-D9327EF1C3CF}"/>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Comparative Theology</a:t>
            </a:r>
          </a:p>
        </p:txBody>
      </p:sp>
      <p:cxnSp>
        <p:nvCxnSpPr>
          <p:cNvPr id="35" name="Straight Connector 3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431EE98-7411-4170-AC77-5CFEFB93EB94}"/>
              </a:ext>
            </a:extLst>
          </p:cNvPr>
          <p:cNvSpPr>
            <a:spLocks noGrp="1"/>
          </p:cNvSpPr>
          <p:nvPr>
            <p:ph sz="half" idx="1"/>
          </p:nvPr>
        </p:nvSpPr>
        <p:spPr>
          <a:xfrm>
            <a:off x="1024128" y="2286000"/>
            <a:ext cx="6007027" cy="4023360"/>
          </a:xfrm>
        </p:spPr>
        <p:txBody>
          <a:bodyPr vert="horz" lIns="45720" tIns="45720" rIns="45720" bIns="45720" rtlCol="0">
            <a:normAutofit/>
          </a:bodyPr>
          <a:lstStyle/>
          <a:p>
            <a:r>
              <a:rPr lang="en-US">
                <a:solidFill>
                  <a:srgbClr val="FFFFFF"/>
                </a:solidFill>
              </a:rPr>
              <a:t>It emerges in the 1980’s onwards, alongside much of the work in the Theology of Religions in the academy, and comes to greater prominence over time, especially through the work of Francis X Clooney. </a:t>
            </a:r>
          </a:p>
          <a:p>
            <a:r>
              <a:rPr lang="en-US">
                <a:solidFill>
                  <a:srgbClr val="FFFFFF"/>
                </a:solidFill>
              </a:rPr>
              <a:t>Two particular definitions follows this slide – take the time to consider and dissect them carefully. Comparative Theology stresses method – so it is important to be clear on its aims and objectives before passing judgement!</a:t>
            </a:r>
          </a:p>
        </p:txBody>
      </p:sp>
      <p:pic>
        <p:nvPicPr>
          <p:cNvPr id="6" name="Content Placeholder 5">
            <a:extLst>
              <a:ext uri="{FF2B5EF4-FFF2-40B4-BE49-F238E27FC236}">
                <a16:creationId xmlns:a16="http://schemas.microsoft.com/office/drawing/2014/main" id="{356505B7-0A7B-44CF-9FC3-B6958EFEC554}"/>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r="14362"/>
          <a:stretch/>
        </p:blipFill>
        <p:spPr>
          <a:xfrm>
            <a:off x="7552266" y="10"/>
            <a:ext cx="4639734" cy="6857990"/>
          </a:xfrm>
          <a:prstGeom prst="rect">
            <a:avLst/>
          </a:prstGeom>
        </p:spPr>
      </p:pic>
    </p:spTree>
    <p:extLst>
      <p:ext uri="{BB962C8B-B14F-4D97-AF65-F5344CB8AC3E}">
        <p14:creationId xmlns:p14="http://schemas.microsoft.com/office/powerpoint/2010/main" val="16308924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D4D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E5EB41-8495-4508-835B-BD3736E7A0C9}"/>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Comparative Theology</a:t>
            </a:r>
          </a:p>
        </p:txBody>
      </p:sp>
      <p:cxnSp>
        <p:nvCxnSpPr>
          <p:cNvPr id="24" name="Straight Connector 23">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F707A85-B9B8-4884-934D-68097A472153}"/>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i="1">
                <a:solidFill>
                  <a:srgbClr val="FFFFFF"/>
                </a:solidFill>
              </a:rPr>
              <a:t>“Comparative theology – comparative and theological beginning to end – marks acts of faith seeking understanding which are rooted in a particular faith tradition but which, from that foundation, venture into learning from one or more other faith traditions. This learning is sought for the sake of fresh theological insights that are indebted to the newly encountered tradition/s as well as the home tradition.”</a:t>
            </a:r>
          </a:p>
          <a:p>
            <a:pPr marL="0" indent="0">
              <a:buNone/>
            </a:pPr>
            <a:endParaRPr lang="en-US" i="1">
              <a:solidFill>
                <a:srgbClr val="FFFFFF"/>
              </a:solidFill>
            </a:endParaRPr>
          </a:p>
          <a:p>
            <a:pPr marL="0" indent="0">
              <a:buNone/>
            </a:pPr>
            <a:r>
              <a:rPr lang="en-US">
                <a:solidFill>
                  <a:srgbClr val="FFFFFF"/>
                </a:solidFill>
              </a:rPr>
              <a:t>Clooney, 2010, Comparative Theology, p.10</a:t>
            </a:r>
          </a:p>
        </p:txBody>
      </p:sp>
      <p:pic>
        <p:nvPicPr>
          <p:cNvPr id="6" name="Content Placeholder 5">
            <a:extLst>
              <a:ext uri="{FF2B5EF4-FFF2-40B4-BE49-F238E27FC236}">
                <a16:creationId xmlns:a16="http://schemas.microsoft.com/office/drawing/2014/main" id="{874CD9D3-94F8-4C3C-AB2A-EBD1A472A263}"/>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3777" r="11106"/>
          <a:stretch/>
        </p:blipFill>
        <p:spPr>
          <a:xfrm>
            <a:off x="7552266" y="10"/>
            <a:ext cx="4639734" cy="6857990"/>
          </a:xfrm>
          <a:prstGeom prst="rect">
            <a:avLst/>
          </a:prstGeom>
        </p:spPr>
      </p:pic>
    </p:spTree>
    <p:extLst>
      <p:ext uri="{BB962C8B-B14F-4D97-AF65-F5344CB8AC3E}">
        <p14:creationId xmlns:p14="http://schemas.microsoft.com/office/powerpoint/2010/main" val="10271416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0A28AC0-1D1B-4BE9-BCBA-66B486329353}"/>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Comparative Theology</a:t>
            </a:r>
          </a:p>
        </p:txBody>
      </p:sp>
      <p:sp>
        <p:nvSpPr>
          <p:cNvPr id="3" name="Content Placeholder 2">
            <a:extLst>
              <a:ext uri="{FF2B5EF4-FFF2-40B4-BE49-F238E27FC236}">
                <a16:creationId xmlns:a16="http://schemas.microsoft.com/office/drawing/2014/main" id="{8E170804-4297-4BEB-97DF-EE2FF729DB30}"/>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i="1"/>
              <a:t>“In comparative theology, faith and practice are explored and transformed by attention to parallel theological dimensions of one or more religious or theological traditions, examined historically or in the contemporary context. As a discipline within the academy, this communal and intercommunal faith and practice are open to the analyses, comments, and questions of insiders to the involved traditions, and to scholars not necessarily defined by any such commitments.”</a:t>
            </a:r>
          </a:p>
          <a:p>
            <a:pPr marL="0" indent="0">
              <a:buNone/>
            </a:pPr>
            <a:r>
              <a:rPr lang="en-US"/>
              <a:t>American Academy of Religion, Comparative Theology Board</a:t>
            </a:r>
          </a:p>
        </p:txBody>
      </p:sp>
      <p:pic>
        <p:nvPicPr>
          <p:cNvPr id="6" name="Content Placeholder 5">
            <a:extLst>
              <a:ext uri="{FF2B5EF4-FFF2-40B4-BE49-F238E27FC236}">
                <a16:creationId xmlns:a16="http://schemas.microsoft.com/office/drawing/2014/main" id="{39CC6137-19C7-4974-BB96-A7EFF99F093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429" r="15960" b="-1"/>
          <a:stretch/>
        </p:blipFill>
        <p:spPr>
          <a:xfrm>
            <a:off x="7552266" y="10"/>
            <a:ext cx="4639733" cy="6857990"/>
          </a:xfrm>
          <a:prstGeom prst="rect">
            <a:avLst/>
          </a:prstGeom>
        </p:spPr>
      </p:pic>
    </p:spTree>
    <p:extLst>
      <p:ext uri="{BB962C8B-B14F-4D97-AF65-F5344CB8AC3E}">
        <p14:creationId xmlns:p14="http://schemas.microsoft.com/office/powerpoint/2010/main" val="17642564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9" name="Straight Connector 28">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1" name="Rectangle 30">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EB266-433B-4266-BEDC-0194885BF502}"/>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Comparative Theology</a:t>
            </a:r>
          </a:p>
        </p:txBody>
      </p:sp>
      <p:pic>
        <p:nvPicPr>
          <p:cNvPr id="6" name="Content Placeholder 5">
            <a:extLst>
              <a:ext uri="{FF2B5EF4-FFF2-40B4-BE49-F238E27FC236}">
                <a16:creationId xmlns:a16="http://schemas.microsoft.com/office/drawing/2014/main" id="{6F96A5C0-A0CC-405B-8BB9-6E463D58E75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1847" b="18534"/>
          <a:stretch/>
        </p:blipFill>
        <p:spPr>
          <a:xfrm>
            <a:off x="327547" y="321733"/>
            <a:ext cx="5688020" cy="3899748"/>
          </a:xfrm>
          <a:prstGeom prst="rect">
            <a:avLst/>
          </a:prstGeom>
        </p:spPr>
      </p:pic>
      <p:sp>
        <p:nvSpPr>
          <p:cNvPr id="33" name="Rectangle 32">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286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E65FDC-170D-4B3D-9BD9-EB5F4E250701}"/>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pPr marL="0" indent="0">
              <a:buNone/>
            </a:pPr>
            <a:r>
              <a:rPr lang="en-US" sz="1700">
                <a:solidFill>
                  <a:srgbClr val="FFFFFF"/>
                </a:solidFill>
              </a:rPr>
              <a:t>Take some time to read the two definitions offered and work through the implications of the various approaches taken. </a:t>
            </a:r>
          </a:p>
          <a:p>
            <a:pPr marL="0" indent="0">
              <a:buNone/>
            </a:pPr>
            <a:r>
              <a:rPr lang="en-US" sz="1700">
                <a:solidFill>
                  <a:srgbClr val="FFFFFF"/>
                </a:solidFill>
              </a:rPr>
              <a:t>Then answer these questions – they will help us to ground our later discussion of comparative theology.</a:t>
            </a:r>
          </a:p>
          <a:p>
            <a:pPr marL="0" indent="0">
              <a:buNone/>
            </a:pPr>
            <a:r>
              <a:rPr lang="en-US" sz="1700">
                <a:solidFill>
                  <a:srgbClr val="FFFFFF"/>
                </a:solidFill>
              </a:rPr>
              <a:t>How does comparative theology differ from current and normative forms of interfaith “dialogue”?</a:t>
            </a:r>
          </a:p>
          <a:p>
            <a:pPr marL="0" indent="0">
              <a:buNone/>
            </a:pPr>
            <a:r>
              <a:rPr lang="en-US" sz="1700">
                <a:solidFill>
                  <a:srgbClr val="FFFFFF"/>
                </a:solidFill>
              </a:rPr>
              <a:t>What is the identifiable aim of comparative theology – is this aim useful?</a:t>
            </a:r>
          </a:p>
          <a:p>
            <a:pPr marL="0" indent="0">
              <a:buNone/>
            </a:pPr>
            <a:r>
              <a:rPr lang="en-US" sz="1700">
                <a:solidFill>
                  <a:srgbClr val="FFFFFF"/>
                </a:solidFill>
              </a:rPr>
              <a:t>How is the comparative theological approach different from religious studies – the phenomenological study of religious practices and beliefs?</a:t>
            </a:r>
          </a:p>
          <a:p>
            <a:pPr marL="0" indent="0">
              <a:buNone/>
            </a:pPr>
            <a:r>
              <a:rPr lang="en-US" sz="1700">
                <a:solidFill>
                  <a:srgbClr val="FFFFFF"/>
                </a:solidFill>
              </a:rPr>
              <a:t>What do we think drives the interest / need for comparative theology? What role does it fulfil?</a:t>
            </a:r>
          </a:p>
          <a:p>
            <a:endParaRPr lang="en-US" sz="1700">
              <a:solidFill>
                <a:srgbClr val="FFFFFF"/>
              </a:solidFill>
            </a:endParaRPr>
          </a:p>
        </p:txBody>
      </p:sp>
    </p:spTree>
    <p:extLst>
      <p:ext uri="{BB962C8B-B14F-4D97-AF65-F5344CB8AC3E}">
        <p14:creationId xmlns:p14="http://schemas.microsoft.com/office/powerpoint/2010/main" val="27507594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What Comparative Theology is not…</a:t>
            </a:r>
          </a:p>
        </p:txBody>
      </p:sp>
      <p:sp>
        <p:nvSpPr>
          <p:cNvPr id="3" name="Text Placeholder 2"/>
          <p:cNvSpPr>
            <a:spLocks noGrp="1"/>
          </p:cNvSpPr>
          <p:nvPr>
            <p:ph type="body" idx="1"/>
          </p:nvPr>
        </p:nvSpPr>
        <p:spPr/>
        <p:txBody>
          <a:bodyPr/>
          <a:lstStyle/>
          <a:p>
            <a:endParaRPr lang="en-GB"/>
          </a:p>
        </p:txBody>
      </p:sp>
    </p:spTree>
    <p:extLst>
      <p:ext uri="{BB962C8B-B14F-4D97-AF65-F5344CB8AC3E}">
        <p14:creationId xmlns:p14="http://schemas.microsoft.com/office/powerpoint/2010/main" val="3858998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1161EA-0E7B-48FF-8F4E-F8E6C60A8460}"/>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Comparative Theology &amp; Comparative Religion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B78FD8-1514-4CA7-9E8A-A0220FE98561}"/>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I want to take a little bit of time to ensure the clarity of difference between comparative theology and some other, similar approaches that you may come across in your reading. An example of this is the field of comparative religion. </a:t>
            </a:r>
          </a:p>
          <a:p>
            <a:pPr marL="0" indent="0">
              <a:buNone/>
            </a:pPr>
            <a:r>
              <a:rPr lang="en-US" sz="2000">
                <a:solidFill>
                  <a:srgbClr val="FFFFFF"/>
                </a:solidFill>
              </a:rPr>
              <a:t>Comparative theology and comparative religion obviously share a desire to compare different aspects of religious faiths. However, the use of the term “theology”, instead of religion, is important as it designates the position from which this comparison is to be done – a subjective and faith-defined one in the case of theology and a “neutral” point of view in the case of religion.</a:t>
            </a:r>
          </a:p>
          <a:p>
            <a:pPr marL="0" indent="0">
              <a:buNone/>
            </a:pPr>
            <a:endParaRPr lang="en-US" sz="2000">
              <a:solidFill>
                <a:srgbClr val="FFFFFF"/>
              </a:solidFill>
            </a:endParaRPr>
          </a:p>
          <a:p>
            <a:endParaRPr lang="en-US" sz="2000">
              <a:solidFill>
                <a:srgbClr val="FFFFFF"/>
              </a:solidFill>
            </a:endParaRPr>
          </a:p>
        </p:txBody>
      </p:sp>
      <p:pic>
        <p:nvPicPr>
          <p:cNvPr id="6" name="Content Placeholder 5" descr="A picture containing clock&#10;&#10;Description automatically generated">
            <a:extLst>
              <a:ext uri="{FF2B5EF4-FFF2-40B4-BE49-F238E27FC236}">
                <a16:creationId xmlns:a16="http://schemas.microsoft.com/office/drawing/2014/main" id="{25983AAD-A1C4-4442-9B0B-A04BC1D176CF}"/>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2304"/>
          <a:stretch/>
        </p:blipFill>
        <p:spPr>
          <a:xfrm>
            <a:off x="7552266" y="10"/>
            <a:ext cx="4639734" cy="6857990"/>
          </a:xfrm>
          <a:prstGeom prst="rect">
            <a:avLst/>
          </a:prstGeom>
        </p:spPr>
      </p:pic>
    </p:spTree>
    <p:extLst>
      <p:ext uri="{BB962C8B-B14F-4D97-AF65-F5344CB8AC3E}">
        <p14:creationId xmlns:p14="http://schemas.microsoft.com/office/powerpoint/2010/main" val="4720856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3" name="Straight Connector 22">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C0C6A329-0E3C-4A63-A988-904D164B8FAE}"/>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Comparative Theology &amp; Comparative Religion</a:t>
            </a:r>
          </a:p>
        </p:txBody>
      </p:sp>
      <p:sp>
        <p:nvSpPr>
          <p:cNvPr id="3" name="Content Placeholder 2">
            <a:extLst>
              <a:ext uri="{FF2B5EF4-FFF2-40B4-BE49-F238E27FC236}">
                <a16:creationId xmlns:a16="http://schemas.microsoft.com/office/drawing/2014/main" id="{D5E43000-32DF-4F81-BE4F-16CE33964116}"/>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Rather than emphasizing a religiously-detached position, comparative theology is deeply rooted </a:t>
            </a:r>
            <a:r>
              <a:rPr lang="en-US" i="1"/>
              <a:t>within</a:t>
            </a:r>
            <a:r>
              <a:rPr lang="en-US"/>
              <a:t> a particular religious tradition</a:t>
            </a:r>
          </a:p>
          <a:p>
            <a:pPr marL="0" indent="0">
              <a:buNone/>
            </a:pPr>
            <a:endParaRPr lang="en-US"/>
          </a:p>
          <a:p>
            <a:pPr marL="0" indent="0">
              <a:buNone/>
            </a:pPr>
            <a:r>
              <a:rPr lang="en-US"/>
              <a:t>Comparative Theology and Theology of Religions are both interested in the relationship between one faith and another – for example the relationship between Christianity and other faiths.</a:t>
            </a:r>
          </a:p>
          <a:p>
            <a:endParaRPr lang="en-US"/>
          </a:p>
        </p:txBody>
      </p:sp>
      <p:pic>
        <p:nvPicPr>
          <p:cNvPr id="6" name="Content Placeholder 5">
            <a:extLst>
              <a:ext uri="{FF2B5EF4-FFF2-40B4-BE49-F238E27FC236}">
                <a16:creationId xmlns:a16="http://schemas.microsoft.com/office/drawing/2014/main" id="{1A95FF66-234E-4744-88D5-87AF7A768C87}"/>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5234" r="13985"/>
          <a:stretch/>
        </p:blipFill>
        <p:spPr>
          <a:xfrm>
            <a:off x="7552266" y="10"/>
            <a:ext cx="4639733" cy="6857990"/>
          </a:xfrm>
          <a:prstGeom prst="rect">
            <a:avLst/>
          </a:prstGeom>
        </p:spPr>
      </p:pic>
    </p:spTree>
    <p:extLst>
      <p:ext uri="{BB962C8B-B14F-4D97-AF65-F5344CB8AC3E}">
        <p14:creationId xmlns:p14="http://schemas.microsoft.com/office/powerpoint/2010/main" val="127263470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233DC2-2CDC-4E96-98C9-D5405F83EE1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Comparative Theology &amp; Comparative Religion</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E307AE-AC65-46A3-B176-C2ECDD93DF71}"/>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1900">
                <a:solidFill>
                  <a:srgbClr val="FFFFFF"/>
                </a:solidFill>
              </a:rPr>
              <a:t>However, they differ over </a:t>
            </a:r>
            <a:r>
              <a:rPr lang="en-US" sz="1900" b="1">
                <a:solidFill>
                  <a:srgbClr val="FFFFFF"/>
                </a:solidFill>
              </a:rPr>
              <a:t>why</a:t>
            </a:r>
            <a:r>
              <a:rPr lang="en-US" sz="1900">
                <a:solidFill>
                  <a:srgbClr val="FFFFFF"/>
                </a:solidFill>
              </a:rPr>
              <a:t> they are interested in other faiths – the theology of religions seeks to understand how other religious fit into Christian theological claims e.g. salvation, while comparative theology seeks to understand other religions in order to better understand it’s own tradition.</a:t>
            </a:r>
          </a:p>
          <a:p>
            <a:pPr marL="0" indent="0">
              <a:buNone/>
            </a:pPr>
            <a:r>
              <a:rPr lang="en-US" sz="1900">
                <a:solidFill>
                  <a:srgbClr val="FFFFFF"/>
                </a:solidFill>
              </a:rPr>
              <a:t>As Clooney states:</a:t>
            </a:r>
            <a:br>
              <a:rPr lang="en-US" sz="1900">
                <a:solidFill>
                  <a:srgbClr val="FFFFFF"/>
                </a:solidFill>
              </a:rPr>
            </a:br>
            <a:br>
              <a:rPr lang="en-US" sz="1900">
                <a:solidFill>
                  <a:srgbClr val="FFFFFF"/>
                </a:solidFill>
              </a:rPr>
            </a:br>
            <a:r>
              <a:rPr lang="en-US" sz="1900" i="1">
                <a:solidFill>
                  <a:srgbClr val="FFFFFF"/>
                </a:solidFill>
              </a:rPr>
              <a:t>Comparative theology is not primarily about which religion is the true one, but about learning across religious borders in a way that discloses the truth of my faith, in the light of their faith</a:t>
            </a:r>
          </a:p>
          <a:p>
            <a:pPr marL="0" indent="0">
              <a:buNone/>
            </a:pPr>
            <a:r>
              <a:rPr lang="en-US" sz="1900">
                <a:solidFill>
                  <a:srgbClr val="FFFFFF"/>
                </a:solidFill>
              </a:rPr>
              <a:t>Clooney, p. 15-16</a:t>
            </a:r>
          </a:p>
          <a:p>
            <a:endParaRPr lang="en-US" sz="1900">
              <a:solidFill>
                <a:srgbClr val="FFFFFF"/>
              </a:solidFill>
            </a:endParaRPr>
          </a:p>
        </p:txBody>
      </p:sp>
      <p:pic>
        <p:nvPicPr>
          <p:cNvPr id="6" name="Content Placeholder 5" descr="A close up of text on a black background&#10;&#10;Description automatically generated">
            <a:extLst>
              <a:ext uri="{FF2B5EF4-FFF2-40B4-BE49-F238E27FC236}">
                <a16:creationId xmlns:a16="http://schemas.microsoft.com/office/drawing/2014/main" id="{F083D672-EC47-4F2B-B924-EC31D2EDE369}"/>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831" r="7923" b="-1"/>
          <a:stretch/>
        </p:blipFill>
        <p:spPr>
          <a:xfrm>
            <a:off x="7552266" y="10"/>
            <a:ext cx="4639734" cy="6857990"/>
          </a:xfrm>
          <a:prstGeom prst="rect">
            <a:avLst/>
          </a:prstGeom>
        </p:spPr>
      </p:pic>
    </p:spTree>
    <p:extLst>
      <p:ext uri="{BB962C8B-B14F-4D97-AF65-F5344CB8AC3E}">
        <p14:creationId xmlns:p14="http://schemas.microsoft.com/office/powerpoint/2010/main" val="31108958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F8A9C57-78D5-4B2F-8575-52938F75015C}"/>
              </a:ext>
            </a:extLst>
          </p:cNvPr>
          <p:cNvSpPr>
            <a:spLocks noGrp="1"/>
          </p:cNvSpPr>
          <p:nvPr>
            <p:ph type="title"/>
          </p:nvPr>
        </p:nvSpPr>
        <p:spPr>
          <a:xfrm>
            <a:off x="1024128" y="585216"/>
            <a:ext cx="6066818" cy="1499616"/>
          </a:xfrm>
        </p:spPr>
        <p:txBody>
          <a:bodyPr vert="horz" lIns="91440" tIns="45720" rIns="91440" bIns="45720" rtlCol="0" anchor="ctr">
            <a:normAutofit/>
          </a:bodyPr>
          <a:lstStyle/>
          <a:p>
            <a:r>
              <a:rPr lang="en-US"/>
              <a:t>Comparative Theology &amp; Comparative Religion</a:t>
            </a:r>
          </a:p>
        </p:txBody>
      </p:sp>
      <p:sp>
        <p:nvSpPr>
          <p:cNvPr id="3" name="Content Placeholder 2">
            <a:extLst>
              <a:ext uri="{FF2B5EF4-FFF2-40B4-BE49-F238E27FC236}">
                <a16:creationId xmlns:a16="http://schemas.microsoft.com/office/drawing/2014/main" id="{8D638F77-818C-44E3-B0A2-6F8932B2F785}"/>
              </a:ext>
            </a:extLst>
          </p:cNvPr>
          <p:cNvSpPr>
            <a:spLocks noGrp="1"/>
          </p:cNvSpPr>
          <p:nvPr>
            <p:ph sz="half" idx="1"/>
          </p:nvPr>
        </p:nvSpPr>
        <p:spPr>
          <a:xfrm>
            <a:off x="1024128" y="2286000"/>
            <a:ext cx="6066818" cy="4023360"/>
          </a:xfrm>
        </p:spPr>
        <p:txBody>
          <a:bodyPr vert="horz" lIns="45720" tIns="45720" rIns="45720" bIns="45720" rtlCol="0">
            <a:normAutofit/>
          </a:bodyPr>
          <a:lstStyle/>
          <a:p>
            <a:pPr marL="0" indent="0">
              <a:buNone/>
            </a:pPr>
            <a:r>
              <a:rPr lang="en-US"/>
              <a:t>Comparative theology shares with interreligious dialogue a commitment to engage in dialogue and listen carefully to the religious other. </a:t>
            </a:r>
          </a:p>
          <a:p>
            <a:pPr marL="0" indent="0">
              <a:buNone/>
            </a:pPr>
            <a:endParaRPr lang="en-US"/>
          </a:p>
          <a:p>
            <a:pPr marL="0" indent="0">
              <a:buNone/>
            </a:pPr>
            <a:r>
              <a:rPr lang="en-US"/>
              <a:t>It must, however, go further than just listening – the methodology of comparative theology requires reflection on the meaning of the other, and its meaning for our own tradition.</a:t>
            </a:r>
          </a:p>
          <a:p>
            <a:endParaRPr lang="en-US"/>
          </a:p>
        </p:txBody>
      </p:sp>
      <p:pic>
        <p:nvPicPr>
          <p:cNvPr id="6" name="Content Placeholder 5">
            <a:extLst>
              <a:ext uri="{FF2B5EF4-FFF2-40B4-BE49-F238E27FC236}">
                <a16:creationId xmlns:a16="http://schemas.microsoft.com/office/drawing/2014/main" id="{27FE0D50-7E98-4F3D-8233-DA5A6CF462F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365" r="12624"/>
          <a:stretch/>
        </p:blipFill>
        <p:spPr>
          <a:xfrm>
            <a:off x="7552266" y="10"/>
            <a:ext cx="4639733" cy="6857990"/>
          </a:xfrm>
          <a:prstGeom prst="rect">
            <a:avLst/>
          </a:prstGeom>
        </p:spPr>
      </p:pic>
    </p:spTree>
    <p:extLst>
      <p:ext uri="{BB962C8B-B14F-4D97-AF65-F5344CB8AC3E}">
        <p14:creationId xmlns:p14="http://schemas.microsoft.com/office/powerpoint/2010/main" val="31183338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2" name="Straight Connector 2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3D4B5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A9D339-C12F-474D-912E-9ACF266A42E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Comparative Theology &amp; Comparative Religion</a:t>
            </a:r>
          </a:p>
        </p:txBody>
      </p:sp>
      <p:cxnSp>
        <p:nvCxnSpPr>
          <p:cNvPr id="26" name="Straight Connector 2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39FB55-1353-4258-878B-8E7EAD66358B}"/>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a:solidFill>
                  <a:srgbClr val="FFFFFF"/>
                </a:solidFill>
              </a:rPr>
              <a:t>Similarly, comparative theology is not necessarily about coming to an agreement, or about truth claims, or about social action. It is more about reflection, understanding, and self-awareness of the processes and structures of religious traditions.</a:t>
            </a:r>
          </a:p>
          <a:p>
            <a:pPr marL="0" indent="0">
              <a:buNone/>
            </a:pPr>
            <a:r>
              <a:rPr lang="en-US">
                <a:solidFill>
                  <a:srgbClr val="FFFFFF"/>
                </a:solidFill>
              </a:rPr>
              <a:t>As Clooney again states:</a:t>
            </a:r>
          </a:p>
          <a:p>
            <a:pPr marL="0" indent="0">
              <a:buNone/>
            </a:pPr>
            <a:r>
              <a:rPr lang="en-US" i="1">
                <a:solidFill>
                  <a:srgbClr val="FFFFFF"/>
                </a:solidFill>
              </a:rPr>
              <a:t>The comparative theologian must do more than listen to others explain their faith; she must be willing to study their traditions deeply alongside her own, taking both to heart</a:t>
            </a:r>
          </a:p>
          <a:p>
            <a:pPr marL="0" indent="0">
              <a:buNone/>
            </a:pPr>
            <a:r>
              <a:rPr lang="en-US">
                <a:solidFill>
                  <a:srgbClr val="FFFFFF"/>
                </a:solidFill>
              </a:rPr>
              <a:t>Clooney, p.13</a:t>
            </a:r>
          </a:p>
          <a:p>
            <a:pPr marL="0" indent="0">
              <a:buNone/>
            </a:pPr>
            <a:endParaRPr lang="en-US">
              <a:solidFill>
                <a:srgbClr val="FFFFFF"/>
              </a:solidFill>
            </a:endParaRPr>
          </a:p>
          <a:p>
            <a:endParaRPr lang="en-US">
              <a:solidFill>
                <a:srgbClr val="FFFFFF"/>
              </a:solidFill>
            </a:endParaRPr>
          </a:p>
        </p:txBody>
      </p:sp>
      <p:pic>
        <p:nvPicPr>
          <p:cNvPr id="6" name="Content Placeholder 5">
            <a:extLst>
              <a:ext uri="{FF2B5EF4-FFF2-40B4-BE49-F238E27FC236}">
                <a16:creationId xmlns:a16="http://schemas.microsoft.com/office/drawing/2014/main" id="{95DBB97F-7B8E-4909-8FDE-AC4E6C68BB9C}"/>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8043" r="12129"/>
          <a:stretch/>
        </p:blipFill>
        <p:spPr>
          <a:xfrm>
            <a:off x="7552266" y="10"/>
            <a:ext cx="4639734" cy="6857990"/>
          </a:xfrm>
          <a:prstGeom prst="rect">
            <a:avLst/>
          </a:prstGeom>
        </p:spPr>
      </p:pic>
    </p:spTree>
    <p:extLst>
      <p:ext uri="{BB962C8B-B14F-4D97-AF65-F5344CB8AC3E}">
        <p14:creationId xmlns:p14="http://schemas.microsoft.com/office/powerpoint/2010/main" val="14148384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Comparative </a:t>
            </a:r>
            <a:r>
              <a:rPr lang="en-GB" b="1" dirty="0"/>
              <a:t>Theology</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65656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6"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7" name="Rectangle 21">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758EC1-F10F-4D24-9F59-2C0F6915F394}"/>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Comparative Theology</a:t>
            </a:r>
          </a:p>
        </p:txBody>
      </p:sp>
      <p:pic>
        <p:nvPicPr>
          <p:cNvPr id="6" name="Content Placeholder 5" descr="A picture containing man, person, water, sitting&#10;&#10;Description automatically generated">
            <a:extLst>
              <a:ext uri="{FF2B5EF4-FFF2-40B4-BE49-F238E27FC236}">
                <a16:creationId xmlns:a16="http://schemas.microsoft.com/office/drawing/2014/main" id="{ABE3616C-C5BF-4D2D-868E-20C9BF96B38D}"/>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t="2056"/>
          <a:stretch/>
        </p:blipFill>
        <p:spPr>
          <a:xfrm>
            <a:off x="327547" y="321733"/>
            <a:ext cx="5688020" cy="3899748"/>
          </a:xfrm>
          <a:prstGeom prst="rect">
            <a:avLst/>
          </a:prstGeom>
        </p:spPr>
      </p:pic>
      <p:sp>
        <p:nvSpPr>
          <p:cNvPr id="28" name="Rectangle 23">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87483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2330F09-9508-492D-A98B-B1D8EEB4EA3B}"/>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pPr marL="0" indent="0">
              <a:buNone/>
            </a:pPr>
            <a:r>
              <a:rPr lang="en-US">
                <a:solidFill>
                  <a:srgbClr val="FFFFFF"/>
                </a:solidFill>
              </a:rPr>
              <a:t>So, comparative theology is about the study of another faith in order to learn from their insights, theologies and stories, to deepen our understanding of our own traditions</a:t>
            </a:r>
          </a:p>
          <a:p>
            <a:pPr marL="0" indent="0">
              <a:buNone/>
            </a:pPr>
            <a:r>
              <a:rPr lang="en-US">
                <a:solidFill>
                  <a:srgbClr val="FFFFFF"/>
                </a:solidFill>
              </a:rPr>
              <a:t>The theology aspect of this is important – a religion may, in its scriptures, tell us a story about the nature of Creation and how man and woman came to be, but the task of theology is to tell us </a:t>
            </a:r>
            <a:r>
              <a:rPr lang="en-US" b="1">
                <a:solidFill>
                  <a:srgbClr val="FFFFFF"/>
                </a:solidFill>
              </a:rPr>
              <a:t>what this means </a:t>
            </a:r>
            <a:r>
              <a:rPr lang="en-US">
                <a:solidFill>
                  <a:srgbClr val="FFFFFF"/>
                </a:solidFill>
              </a:rPr>
              <a:t>and </a:t>
            </a:r>
            <a:r>
              <a:rPr lang="en-US" b="1">
                <a:solidFill>
                  <a:srgbClr val="FFFFFF"/>
                </a:solidFill>
              </a:rPr>
              <a:t>how this fits</a:t>
            </a:r>
            <a:r>
              <a:rPr lang="en-US">
                <a:solidFill>
                  <a:srgbClr val="FFFFFF"/>
                </a:solidFill>
              </a:rPr>
              <a:t> into other aspects of faith. In doing so, theology attempts to explain belief – to offer up the meaning of the stories and traditions that make up religions. </a:t>
            </a:r>
          </a:p>
          <a:p>
            <a:endParaRPr lang="en-US">
              <a:solidFill>
                <a:srgbClr val="FFFFFF"/>
              </a:solidFill>
            </a:endParaRPr>
          </a:p>
        </p:txBody>
      </p:sp>
    </p:spTree>
    <p:extLst>
      <p:ext uri="{BB962C8B-B14F-4D97-AF65-F5344CB8AC3E}">
        <p14:creationId xmlns:p14="http://schemas.microsoft.com/office/powerpoint/2010/main" val="21853637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0" name="Straight Connector 19">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622294-47CB-4FB3-8D85-7F863F1E3370}"/>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Comparative Theology</a:t>
            </a:r>
          </a:p>
        </p:txBody>
      </p:sp>
      <p:pic>
        <p:nvPicPr>
          <p:cNvPr id="6" name="Content Placeholder 5" descr="A picture containing indoor, table, sitting, girl&#10;&#10;Description automatically generated">
            <a:extLst>
              <a:ext uri="{FF2B5EF4-FFF2-40B4-BE49-F238E27FC236}">
                <a16:creationId xmlns:a16="http://schemas.microsoft.com/office/drawing/2014/main" id="{F1422363-6FD0-4CA9-96AA-B2A76D0BDD88}"/>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15095"/>
          <a:stretch/>
        </p:blipFill>
        <p:spPr>
          <a:xfrm>
            <a:off x="327547" y="321733"/>
            <a:ext cx="5688020" cy="3899748"/>
          </a:xfrm>
          <a:prstGeom prst="rect">
            <a:avLst/>
          </a:prstGeom>
        </p:spPr>
      </p:pic>
      <p:sp>
        <p:nvSpPr>
          <p:cNvPr id="24" name="Rectangle 23">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60376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EF1618-9103-43B5-9402-FA4E87AD2FBC}"/>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pPr marL="0" indent="0">
              <a:buNone/>
            </a:pPr>
            <a:r>
              <a:rPr lang="en-US">
                <a:solidFill>
                  <a:srgbClr val="FFFFFF"/>
                </a:solidFill>
              </a:rPr>
              <a:t>For all religious traditions, theology is both the </a:t>
            </a:r>
            <a:r>
              <a:rPr lang="en-US" b="1">
                <a:solidFill>
                  <a:srgbClr val="FFFFFF"/>
                </a:solidFill>
              </a:rPr>
              <a:t>subject</a:t>
            </a:r>
            <a:r>
              <a:rPr lang="en-US">
                <a:solidFill>
                  <a:srgbClr val="FFFFFF"/>
                </a:solidFill>
              </a:rPr>
              <a:t> and the </a:t>
            </a:r>
            <a:r>
              <a:rPr lang="en-US" b="1">
                <a:solidFill>
                  <a:srgbClr val="FFFFFF"/>
                </a:solidFill>
              </a:rPr>
              <a:t>object</a:t>
            </a:r>
            <a:r>
              <a:rPr lang="en-US">
                <a:solidFill>
                  <a:srgbClr val="FFFFFF"/>
                </a:solidFill>
              </a:rPr>
              <a:t> of comparative theology. </a:t>
            </a:r>
          </a:p>
          <a:p>
            <a:pPr marL="0" indent="0">
              <a:buNone/>
            </a:pPr>
            <a:endParaRPr lang="en-US">
              <a:solidFill>
                <a:srgbClr val="FFFFFF"/>
              </a:solidFill>
            </a:endParaRPr>
          </a:p>
          <a:p>
            <a:pPr marL="0" indent="0">
              <a:buNone/>
            </a:pPr>
            <a:r>
              <a:rPr lang="en-US">
                <a:solidFill>
                  <a:srgbClr val="FFFFFF"/>
                </a:solidFill>
              </a:rPr>
              <a:t>The subject – comparative theology investigates the method by which other religions have theologically explored their own texts, traditions, and practices, and how their theological systems have brought out meaning and connections within them.</a:t>
            </a:r>
          </a:p>
          <a:p>
            <a:endParaRPr lang="en-US">
              <a:solidFill>
                <a:srgbClr val="FFFFFF"/>
              </a:solidFill>
            </a:endParaRPr>
          </a:p>
          <a:p>
            <a:endParaRPr lang="en-US">
              <a:solidFill>
                <a:srgbClr val="FFFFFF"/>
              </a:solidFill>
            </a:endParaRPr>
          </a:p>
        </p:txBody>
      </p:sp>
    </p:spTree>
    <p:extLst>
      <p:ext uri="{BB962C8B-B14F-4D97-AF65-F5344CB8AC3E}">
        <p14:creationId xmlns:p14="http://schemas.microsoft.com/office/powerpoint/2010/main" val="27351277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7AED7C-54E6-43DF-8FAF-72B2AF6F3555}"/>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Comparative Theology</a:t>
            </a:r>
          </a:p>
        </p:txBody>
      </p:sp>
      <p:pic>
        <p:nvPicPr>
          <p:cNvPr id="6" name="Content Placeholder 5" descr="A picture containing horse, standing, white, man&#10;&#10;Description automatically generated">
            <a:extLst>
              <a:ext uri="{FF2B5EF4-FFF2-40B4-BE49-F238E27FC236}">
                <a16:creationId xmlns:a16="http://schemas.microsoft.com/office/drawing/2014/main" id="{EF9B6EAB-9EDC-4E1B-BC87-3678BB6BB5EB}"/>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102" r="-102" b="13759"/>
          <a:stretch/>
        </p:blipFill>
        <p:spPr>
          <a:xfrm>
            <a:off x="327547" y="321733"/>
            <a:ext cx="5688020" cy="3899748"/>
          </a:xfrm>
          <a:prstGeom prst="rect">
            <a:avLst/>
          </a:prstGeom>
        </p:spPr>
      </p:pic>
      <p:sp>
        <p:nvSpPr>
          <p:cNvPr id="19"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F52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5BC8FA2-CA65-4F67-92E6-7EB455A1B268}"/>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pPr marL="0" indent="0">
              <a:buNone/>
            </a:pPr>
            <a:r>
              <a:rPr lang="en-US" sz="2000" dirty="0">
                <a:solidFill>
                  <a:srgbClr val="FFFFFF"/>
                </a:solidFill>
              </a:rPr>
              <a:t>The object – the purpose of engaging in learning about other faith traditions in comparative theology is so that our understanding of our own faiths is expanded and improved. This is us doing theology in our own traditions, by learning about other traditions.</a:t>
            </a:r>
          </a:p>
          <a:p>
            <a:pPr marL="0" indent="0">
              <a:buNone/>
            </a:pPr>
            <a:endParaRPr lang="en-US" sz="2000" dirty="0">
              <a:solidFill>
                <a:srgbClr val="FFFFFF"/>
              </a:solidFill>
            </a:endParaRPr>
          </a:p>
          <a:p>
            <a:pPr marL="0" indent="0">
              <a:buNone/>
            </a:pPr>
            <a:r>
              <a:rPr lang="en-US" sz="2000" dirty="0">
                <a:solidFill>
                  <a:srgbClr val="FFFFFF"/>
                </a:solidFill>
              </a:rPr>
              <a:t>Thus, comparative theology is a classic example of St Augustine’s definition of what theology as a whole is:</a:t>
            </a:r>
          </a:p>
          <a:p>
            <a:pPr marL="0" indent="0">
              <a:buNone/>
            </a:pPr>
            <a:r>
              <a:rPr lang="en-US" sz="2000" dirty="0">
                <a:solidFill>
                  <a:srgbClr val="FFFFFF"/>
                </a:solidFill>
              </a:rPr>
              <a:t>“faith seeking understanding”</a:t>
            </a:r>
          </a:p>
          <a:p>
            <a:pPr marL="0" indent="0">
              <a:buNone/>
            </a:pPr>
            <a:r>
              <a:rPr lang="en-US" sz="2000" dirty="0">
                <a:solidFill>
                  <a:srgbClr val="FFFFFF"/>
                </a:solidFill>
              </a:rPr>
              <a:t>or</a:t>
            </a:r>
          </a:p>
          <a:p>
            <a:pPr marL="0" indent="0">
              <a:buNone/>
            </a:pPr>
            <a:r>
              <a:rPr lang="en-US" sz="2000" dirty="0">
                <a:solidFill>
                  <a:srgbClr val="FFFFFF"/>
                </a:solidFill>
              </a:rPr>
              <a:t>“fides </a:t>
            </a:r>
            <a:r>
              <a:rPr lang="en-US" sz="2000" dirty="0" err="1">
                <a:solidFill>
                  <a:srgbClr val="FFFFFF"/>
                </a:solidFill>
              </a:rPr>
              <a:t>quaerens</a:t>
            </a:r>
            <a:r>
              <a:rPr lang="en-US" sz="2000" dirty="0">
                <a:solidFill>
                  <a:srgbClr val="FFFFFF"/>
                </a:solidFill>
              </a:rPr>
              <a:t> </a:t>
            </a:r>
            <a:r>
              <a:rPr lang="en-US" sz="2000" dirty="0" err="1">
                <a:solidFill>
                  <a:srgbClr val="FFFFFF"/>
                </a:solidFill>
              </a:rPr>
              <a:t>intellectum</a:t>
            </a:r>
            <a:r>
              <a:rPr lang="en-US" sz="2000" dirty="0">
                <a:solidFill>
                  <a:srgbClr val="FFFFFF"/>
                </a:solidFill>
              </a:rPr>
              <a:t>”</a:t>
            </a:r>
          </a:p>
          <a:p>
            <a:endParaRPr lang="en-US" sz="2000" dirty="0">
              <a:solidFill>
                <a:srgbClr val="FFFFFF"/>
              </a:solidFill>
            </a:endParaRPr>
          </a:p>
          <a:p>
            <a:endParaRPr lang="en-US" sz="2000" dirty="0">
              <a:solidFill>
                <a:srgbClr val="FFFFFF"/>
              </a:solidFill>
            </a:endParaRPr>
          </a:p>
        </p:txBody>
      </p:sp>
    </p:spTree>
    <p:extLst>
      <p:ext uri="{BB962C8B-B14F-4D97-AF65-F5344CB8AC3E}">
        <p14:creationId xmlns:p14="http://schemas.microsoft.com/office/powerpoint/2010/main" val="18181438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7"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2">
            <a:extLst>
              <a:ext uri="{FF2B5EF4-FFF2-40B4-BE49-F238E27FC236}">
                <a16:creationId xmlns:a16="http://schemas.microsoft.com/office/drawing/2014/main" id="{27B7C6F6-4579-4D42-9857-ED1B2EE07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7" y="4382347"/>
            <a:ext cx="5688020" cy="2153919"/>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9D6C58-FD04-4750-AEB3-125413874779}"/>
              </a:ext>
            </a:extLst>
          </p:cNvPr>
          <p:cNvSpPr>
            <a:spLocks noGrp="1"/>
          </p:cNvSpPr>
          <p:nvPr>
            <p:ph type="title"/>
          </p:nvPr>
        </p:nvSpPr>
        <p:spPr>
          <a:xfrm>
            <a:off x="573024" y="4608575"/>
            <a:ext cx="5242560" cy="1765715"/>
          </a:xfrm>
        </p:spPr>
        <p:txBody>
          <a:bodyPr vert="horz" lIns="91440" tIns="45720" rIns="91440" bIns="45720" rtlCol="0" anchor="ctr">
            <a:normAutofit/>
          </a:bodyPr>
          <a:lstStyle/>
          <a:p>
            <a:pPr algn="r"/>
            <a:r>
              <a:rPr lang="en-US" sz="4400">
                <a:solidFill>
                  <a:srgbClr val="FFFFFF"/>
                </a:solidFill>
              </a:rPr>
              <a:t>Comparative Theology</a:t>
            </a:r>
          </a:p>
        </p:txBody>
      </p:sp>
      <p:pic>
        <p:nvPicPr>
          <p:cNvPr id="6" name="Content Placeholder 5" descr="A picture containing building, old, man, sitting&#10;&#10;Description automatically generated">
            <a:extLst>
              <a:ext uri="{FF2B5EF4-FFF2-40B4-BE49-F238E27FC236}">
                <a16:creationId xmlns:a16="http://schemas.microsoft.com/office/drawing/2014/main" id="{0CD7A133-516E-452E-8337-22220F29435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b="7662"/>
          <a:stretch/>
        </p:blipFill>
        <p:spPr>
          <a:xfrm>
            <a:off x="327547" y="321733"/>
            <a:ext cx="5688020" cy="3899748"/>
          </a:xfrm>
          <a:prstGeom prst="rect">
            <a:avLst/>
          </a:prstGeom>
        </p:spPr>
      </p:pic>
      <p:sp>
        <p:nvSpPr>
          <p:cNvPr id="19" name="Rectangle 14">
            <a:extLst>
              <a:ext uri="{FF2B5EF4-FFF2-40B4-BE49-F238E27FC236}">
                <a16:creationId xmlns:a16="http://schemas.microsoft.com/office/drawing/2014/main" id="{7E6D8249-E901-4E71-B15A-A7F5D7F7B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6434" y="321732"/>
            <a:ext cx="5693835" cy="6214534"/>
          </a:xfrm>
          <a:prstGeom prst="rect">
            <a:avLst/>
          </a:prstGeom>
          <a:solidFill>
            <a:srgbClr val="57573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68C4FE-37AC-4D8B-A14B-3CCE64908C49}"/>
              </a:ext>
            </a:extLst>
          </p:cNvPr>
          <p:cNvSpPr>
            <a:spLocks noGrp="1"/>
          </p:cNvSpPr>
          <p:nvPr>
            <p:ph sz="half" idx="1"/>
          </p:nvPr>
        </p:nvSpPr>
        <p:spPr>
          <a:xfrm>
            <a:off x="6661065" y="974875"/>
            <a:ext cx="4724573" cy="4852362"/>
          </a:xfrm>
        </p:spPr>
        <p:txBody>
          <a:bodyPr vert="horz" lIns="45720" tIns="45720" rIns="45720" bIns="45720" rtlCol="0" anchor="ctr">
            <a:normAutofit/>
          </a:bodyPr>
          <a:lstStyle/>
          <a:p>
            <a:pPr marL="0" indent="0">
              <a:buNone/>
            </a:pPr>
            <a:r>
              <a:rPr lang="en-US" sz="1700">
                <a:solidFill>
                  <a:srgbClr val="FFFFFF"/>
                </a:solidFill>
              </a:rPr>
              <a:t>Some examples of this can be seen in the various ways in which alternative religious approaches can illuminate the strengths and weaknesses of our own traditions. For example: </a:t>
            </a:r>
          </a:p>
          <a:p>
            <a:pPr marL="0" indent="0">
              <a:buNone/>
            </a:pPr>
            <a:br>
              <a:rPr lang="en-US" sz="1700">
                <a:solidFill>
                  <a:srgbClr val="FFFFFF"/>
                </a:solidFill>
              </a:rPr>
            </a:br>
            <a:r>
              <a:rPr lang="en-US" sz="1700">
                <a:solidFill>
                  <a:srgbClr val="FFFFFF"/>
                </a:solidFill>
              </a:rPr>
              <a:t>Gender – How do Hindu approaches and understanding of matters to do with gender roles and divinity illuminate Christian theological discussions of women priests?</a:t>
            </a:r>
          </a:p>
          <a:p>
            <a:pPr marL="0" indent="0">
              <a:buNone/>
            </a:pPr>
            <a:r>
              <a:rPr lang="en-US" sz="1700">
                <a:solidFill>
                  <a:srgbClr val="FFFFFF"/>
                </a:solidFill>
              </a:rPr>
              <a:t>Race – How do Christian and Jewish theological approaches to shared scriptural references to the ‘Curse of Ham’ differ in their understanding of race?</a:t>
            </a:r>
          </a:p>
          <a:p>
            <a:pPr marL="0" indent="0">
              <a:buNone/>
            </a:pPr>
            <a:r>
              <a:rPr lang="en-US" sz="1700">
                <a:solidFill>
                  <a:srgbClr val="FFFFFF"/>
                </a:solidFill>
              </a:rPr>
              <a:t>Sexuality – How might liberal Christian approaches to matters of sexuality and scripture be a useful sources for methods of approaching similar passages of scripture in Islam?</a:t>
            </a:r>
          </a:p>
        </p:txBody>
      </p:sp>
    </p:spTree>
    <p:extLst>
      <p:ext uri="{BB962C8B-B14F-4D97-AF65-F5344CB8AC3E}">
        <p14:creationId xmlns:p14="http://schemas.microsoft.com/office/powerpoint/2010/main" val="31372132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r>
              <a:rPr lang="en-GB" dirty="0"/>
              <a:t>Key figures</a:t>
            </a:r>
          </a:p>
        </p:txBody>
      </p:sp>
      <p:sp>
        <p:nvSpPr>
          <p:cNvPr id="3" name="Text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667612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2" name="Straight Connector 11">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5475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2C4785-6A65-48A6-BC19-656E0DB352AE}"/>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Francis X. Clooney</a:t>
            </a:r>
          </a:p>
        </p:txBody>
      </p:sp>
      <p:cxnSp>
        <p:nvCxnSpPr>
          <p:cNvPr id="16" name="Straight Connector 15">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6082AB-F1E7-49D9-85F3-083D0BB375B9}"/>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a:solidFill>
                  <a:srgbClr val="FFFFFF"/>
                </a:solidFill>
              </a:rPr>
              <a:t>As we have already seen, Clooney is a central figure in Comparative Theology – he is often seen as the originator of the comparative theological approach in the 1980’s (although he dates it’s inception to a much earlier point)</a:t>
            </a:r>
          </a:p>
          <a:p>
            <a:pPr marL="0" indent="0">
              <a:buNone/>
            </a:pPr>
            <a:r>
              <a:rPr lang="en-US" sz="2000">
                <a:solidFill>
                  <a:srgbClr val="FFFFFF"/>
                </a:solidFill>
              </a:rPr>
              <a:t>His background is as a Roman Catholic priest and a scholar of Hinduism.</a:t>
            </a:r>
          </a:p>
          <a:p>
            <a:pPr marL="0" indent="0">
              <a:buNone/>
            </a:pPr>
            <a:r>
              <a:rPr lang="en-US" sz="2000">
                <a:solidFill>
                  <a:srgbClr val="FFFFFF"/>
                </a:solidFill>
              </a:rPr>
              <a:t>His publication, </a:t>
            </a:r>
            <a:r>
              <a:rPr lang="en-US" sz="2000" i="1">
                <a:solidFill>
                  <a:srgbClr val="FFFFFF"/>
                </a:solidFill>
              </a:rPr>
              <a:t>Hindu God, Christian God</a:t>
            </a:r>
            <a:r>
              <a:rPr lang="en-US" sz="2000">
                <a:solidFill>
                  <a:srgbClr val="FFFFFF"/>
                </a:solidFill>
              </a:rPr>
              <a:t>, in 2001 gave an insight into the form of Comparative Theology – looking at the way in which the Hindu concept of the divine can illuminate Christian concepts of God.</a:t>
            </a:r>
          </a:p>
          <a:p>
            <a:endParaRPr lang="en-US" sz="2000">
              <a:solidFill>
                <a:srgbClr val="FFFFFF"/>
              </a:solidFill>
            </a:endParaRPr>
          </a:p>
        </p:txBody>
      </p:sp>
      <p:pic>
        <p:nvPicPr>
          <p:cNvPr id="7" name="Content Placeholder 5" descr="A person wearing a suit and tie&#10;&#10;Description automatically generated">
            <a:extLst>
              <a:ext uri="{FF2B5EF4-FFF2-40B4-BE49-F238E27FC236}">
                <a16:creationId xmlns:a16="http://schemas.microsoft.com/office/drawing/2014/main" id="{6F01A9CA-F5BC-425C-BB32-841BD829E152}"/>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9211" r="8101" b="1"/>
          <a:stretch/>
        </p:blipFill>
        <p:spPr>
          <a:xfrm>
            <a:off x="7552266" y="10"/>
            <a:ext cx="4639734" cy="6857990"/>
          </a:xfrm>
          <a:prstGeom prst="rect">
            <a:avLst/>
          </a:prstGeom>
        </p:spPr>
      </p:pic>
    </p:spTree>
    <p:extLst>
      <p:ext uri="{BB962C8B-B14F-4D97-AF65-F5344CB8AC3E}">
        <p14:creationId xmlns:p14="http://schemas.microsoft.com/office/powerpoint/2010/main" val="144307548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48354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F77954-4776-4AED-853E-B98D61742FE6}"/>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Keith Ward</a:t>
            </a:r>
          </a:p>
        </p:txBody>
      </p:sp>
      <p:cxnSp>
        <p:nvCxnSpPr>
          <p:cNvPr id="15" name="Straight Connector 14">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B97AF5A-D6D4-4EB9-A305-2F72069D7B42}"/>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None/>
            </a:pPr>
            <a:r>
              <a:rPr lang="en-US" sz="2000" dirty="0" err="1">
                <a:solidFill>
                  <a:srgbClr val="FFFFFF"/>
                </a:solidFill>
              </a:rPr>
              <a:t>Keither</a:t>
            </a:r>
            <a:r>
              <a:rPr lang="en-US" sz="2000" dirty="0">
                <a:solidFill>
                  <a:srgbClr val="FFFFFF"/>
                </a:solidFill>
              </a:rPr>
              <a:t> Ward received a BA from the </a:t>
            </a:r>
            <a:r>
              <a:rPr lang="en-US" sz="2000" b="1" dirty="0">
                <a:solidFill>
                  <a:srgbClr val="FFFFFF"/>
                </a:solidFill>
              </a:rPr>
              <a:t>University of Wales</a:t>
            </a:r>
            <a:r>
              <a:rPr lang="en-US" sz="2000" dirty="0">
                <a:solidFill>
                  <a:srgbClr val="FFFFFF"/>
                </a:solidFill>
              </a:rPr>
              <a:t>, is an Anglican priest, and was eventually the </a:t>
            </a:r>
            <a:r>
              <a:rPr lang="en-US" sz="2000" dirty="0" err="1">
                <a:solidFill>
                  <a:srgbClr val="FFFFFF"/>
                </a:solidFill>
              </a:rPr>
              <a:t>Regius</a:t>
            </a:r>
            <a:r>
              <a:rPr lang="en-US" sz="2000" dirty="0">
                <a:solidFill>
                  <a:srgbClr val="FFFFFF"/>
                </a:solidFill>
              </a:rPr>
              <a:t> Professor of Divinity at the University of Oxford.</a:t>
            </a:r>
          </a:p>
          <a:p>
            <a:pPr marL="0" indent="0">
              <a:buNone/>
            </a:pPr>
            <a:r>
              <a:rPr lang="en-US" sz="2000" dirty="0">
                <a:solidFill>
                  <a:srgbClr val="FFFFFF"/>
                </a:solidFill>
              </a:rPr>
              <a:t>Ward describes comparative theology as a way of doing theology in which scholars holding different world-views share together in the investigation of concepts of ultimate reality, the final human goal, and the way to achieve it.</a:t>
            </a:r>
          </a:p>
          <a:p>
            <a:pPr marL="0" indent="0">
              <a:buNone/>
            </a:pPr>
            <a:endParaRPr lang="en-US" sz="2000" dirty="0">
              <a:solidFill>
                <a:srgbClr val="FFFFFF"/>
              </a:solidFill>
            </a:endParaRPr>
          </a:p>
          <a:p>
            <a:pPr marL="0" indent="0">
              <a:buNone/>
            </a:pPr>
            <a:r>
              <a:rPr lang="en-US" sz="2000" dirty="0">
                <a:solidFill>
                  <a:srgbClr val="FFFFFF"/>
                </a:solidFill>
              </a:rPr>
              <a:t>Ward is a massively prolific writer, with scores of books exploring almost every aspect of Christian theology. </a:t>
            </a:r>
          </a:p>
        </p:txBody>
      </p:sp>
      <p:pic>
        <p:nvPicPr>
          <p:cNvPr id="6" name="Content Placeholder 5">
            <a:extLst>
              <a:ext uri="{FF2B5EF4-FFF2-40B4-BE49-F238E27FC236}">
                <a16:creationId xmlns:a16="http://schemas.microsoft.com/office/drawing/2014/main" id="{F5A7AB4D-E264-4959-ABC0-E8430FEAFE16}"/>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4375"/>
          <a:stretch/>
        </p:blipFill>
        <p:spPr>
          <a:xfrm>
            <a:off x="7552266" y="10"/>
            <a:ext cx="4639734" cy="6857990"/>
          </a:xfrm>
          <a:prstGeom prst="rect">
            <a:avLst/>
          </a:prstGeom>
        </p:spPr>
      </p:pic>
    </p:spTree>
    <p:extLst>
      <p:ext uri="{BB962C8B-B14F-4D97-AF65-F5344CB8AC3E}">
        <p14:creationId xmlns:p14="http://schemas.microsoft.com/office/powerpoint/2010/main" val="93139740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15F1CC53-719A-4763-BF30-5E25A63CEF3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6109556B-EAE9-4435-B409-0519F2CBDB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552267" cy="6858000"/>
          </a:xfrm>
          <a:prstGeom prst="rect">
            <a:avLst/>
          </a:prstGeom>
          <a:solidFill>
            <a:srgbClr val="553D1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63122-E8AD-400E-A431-978C90F2E828}"/>
              </a:ext>
            </a:extLst>
          </p:cNvPr>
          <p:cNvSpPr>
            <a:spLocks noGrp="1"/>
          </p:cNvSpPr>
          <p:nvPr>
            <p:ph type="title"/>
          </p:nvPr>
        </p:nvSpPr>
        <p:spPr>
          <a:xfrm>
            <a:off x="1024128" y="585216"/>
            <a:ext cx="6007027" cy="1499616"/>
          </a:xfrm>
        </p:spPr>
        <p:txBody>
          <a:bodyPr vert="horz" lIns="91440" tIns="45720" rIns="91440" bIns="45720" rtlCol="0" anchor="ctr">
            <a:normAutofit/>
          </a:bodyPr>
          <a:lstStyle/>
          <a:p>
            <a:r>
              <a:rPr lang="en-US">
                <a:solidFill>
                  <a:srgbClr val="FFFFFF"/>
                </a:solidFill>
              </a:rPr>
              <a:t>Robert Neville</a:t>
            </a:r>
          </a:p>
        </p:txBody>
      </p:sp>
      <p:cxnSp>
        <p:nvCxnSpPr>
          <p:cNvPr id="20" name="Straight Connector 19">
            <a:extLst>
              <a:ext uri="{FF2B5EF4-FFF2-40B4-BE49-F238E27FC236}">
                <a16:creationId xmlns:a16="http://schemas.microsoft.com/office/drawing/2014/main" id="{5814CCBE-423E-41B2-A9F3-82679F490EF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ABFD97-7D41-4011-BCF6-5BE0971A7885}"/>
              </a:ext>
            </a:extLst>
          </p:cNvPr>
          <p:cNvSpPr>
            <a:spLocks noGrp="1"/>
          </p:cNvSpPr>
          <p:nvPr>
            <p:ph sz="half" idx="1"/>
          </p:nvPr>
        </p:nvSpPr>
        <p:spPr>
          <a:xfrm>
            <a:off x="1024128" y="2286000"/>
            <a:ext cx="6007027" cy="4023360"/>
          </a:xfrm>
        </p:spPr>
        <p:txBody>
          <a:bodyPr vert="horz" lIns="45720" tIns="45720" rIns="45720" bIns="45720" rtlCol="0">
            <a:normAutofit/>
          </a:bodyPr>
          <a:lstStyle/>
          <a:p>
            <a:pPr marL="0" indent="0">
              <a:buFont typeface="Arial" panose="020B0604020202020204" pitchFamily="34" charset="0"/>
              <a:buNone/>
            </a:pPr>
            <a:r>
              <a:rPr lang="en-US">
                <a:solidFill>
                  <a:srgbClr val="FFFFFF"/>
                </a:solidFill>
              </a:rPr>
              <a:t>Robert Neville is a scholar of Taoism and Confucianism who has written comparative theological pieces looking at topics like Creation in these and the Christian tradition. </a:t>
            </a:r>
          </a:p>
          <a:p>
            <a:pPr marL="0" indent="0">
              <a:buFont typeface="Arial" panose="020B0604020202020204" pitchFamily="34" charset="0"/>
              <a:buNone/>
            </a:pPr>
            <a:r>
              <a:rPr lang="en-US">
                <a:solidFill>
                  <a:srgbClr val="FFFFFF"/>
                </a:solidFill>
              </a:rPr>
              <a:t>He is most prominent for his notion of “vague” comparison – comparisons that do not aim for exact matches, but make enough sense for mutual comprehension</a:t>
            </a:r>
          </a:p>
          <a:p>
            <a:pPr marL="0" indent="0">
              <a:buNone/>
            </a:pPr>
            <a:r>
              <a:rPr lang="en-US">
                <a:solidFill>
                  <a:srgbClr val="FFFFFF"/>
                </a:solidFill>
              </a:rPr>
              <a:t>e.g. </a:t>
            </a:r>
            <a:r>
              <a:rPr lang="en-US" i="1">
                <a:solidFill>
                  <a:srgbClr val="FFFFFF"/>
                </a:solidFill>
              </a:rPr>
              <a:t>all swans are coloured</a:t>
            </a:r>
            <a:r>
              <a:rPr lang="en-US">
                <a:solidFill>
                  <a:srgbClr val="FFFFFF"/>
                </a:solidFill>
              </a:rPr>
              <a:t> is a vague description that allows for both </a:t>
            </a:r>
            <a:r>
              <a:rPr lang="en-US" i="1">
                <a:solidFill>
                  <a:srgbClr val="FFFFFF"/>
                </a:solidFill>
              </a:rPr>
              <a:t>all swans are black</a:t>
            </a:r>
            <a:r>
              <a:rPr lang="en-US">
                <a:solidFill>
                  <a:srgbClr val="FFFFFF"/>
                </a:solidFill>
              </a:rPr>
              <a:t> and </a:t>
            </a:r>
            <a:r>
              <a:rPr lang="en-US" i="1">
                <a:solidFill>
                  <a:srgbClr val="FFFFFF"/>
                </a:solidFill>
              </a:rPr>
              <a:t>all swans are white.</a:t>
            </a:r>
            <a:endParaRPr lang="en-US">
              <a:solidFill>
                <a:srgbClr val="FFFFFF"/>
              </a:solidFill>
            </a:endParaRPr>
          </a:p>
        </p:txBody>
      </p:sp>
      <p:pic>
        <p:nvPicPr>
          <p:cNvPr id="6" name="Content Placeholder 5">
            <a:extLst>
              <a:ext uri="{FF2B5EF4-FFF2-40B4-BE49-F238E27FC236}">
                <a16:creationId xmlns:a16="http://schemas.microsoft.com/office/drawing/2014/main" id="{750CB067-8C52-40B2-8BFA-CA041B5DEC11}"/>
              </a:ext>
            </a:extLst>
          </p:cNvPr>
          <p:cNvPicPr>
            <a:picLocks noGrp="1" noChangeAspect="1"/>
          </p:cNvPicPr>
          <p:nvPr>
            <p:ph sz="half" idx="2"/>
          </p:nvPr>
        </p:nvPicPr>
        <p:blipFill rotWithShape="1">
          <a:blip r:embed="rId2">
            <a:extLst>
              <a:ext uri="{28A0092B-C50C-407E-A947-70E740481C1C}">
                <a14:useLocalDpi xmlns:a14="http://schemas.microsoft.com/office/drawing/2010/main" val="0"/>
              </a:ext>
            </a:extLst>
          </a:blip>
          <a:srcRect l="6485" r="25860"/>
          <a:stretch/>
        </p:blipFill>
        <p:spPr>
          <a:xfrm>
            <a:off x="7552266" y="10"/>
            <a:ext cx="4639734" cy="6857990"/>
          </a:xfrm>
          <a:prstGeom prst="rect">
            <a:avLst/>
          </a:prstGeom>
        </p:spPr>
      </p:pic>
    </p:spTree>
    <p:extLst>
      <p:ext uri="{BB962C8B-B14F-4D97-AF65-F5344CB8AC3E}">
        <p14:creationId xmlns:p14="http://schemas.microsoft.com/office/powerpoint/2010/main" val="6458227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1" name="Straight Connector 10">
            <a:extLst>
              <a:ext uri="{FF2B5EF4-FFF2-40B4-BE49-F238E27FC236}">
                <a16:creationId xmlns:a16="http://schemas.microsoft.com/office/drawing/2014/main" id="{9200C8B5-FB5A-4F8B-A9BD-693C051418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FAE1107-CEC3-4041-8BAA-CDB6F6759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6854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822C81-460A-41FA-9466-D4392324AEF0}"/>
              </a:ext>
            </a:extLst>
          </p:cNvPr>
          <p:cNvSpPr>
            <a:spLocks noGrp="1"/>
          </p:cNvSpPr>
          <p:nvPr>
            <p:ph type="title"/>
          </p:nvPr>
        </p:nvSpPr>
        <p:spPr>
          <a:xfrm>
            <a:off x="1024129" y="585216"/>
            <a:ext cx="3779085" cy="1499616"/>
          </a:xfrm>
        </p:spPr>
        <p:txBody>
          <a:bodyPr vert="horz" lIns="91440" tIns="45720" rIns="91440" bIns="45720" rtlCol="0" anchor="ctr">
            <a:normAutofit/>
          </a:bodyPr>
          <a:lstStyle/>
          <a:p>
            <a:r>
              <a:rPr lang="en-US">
                <a:solidFill>
                  <a:srgbClr val="FFFFFF"/>
                </a:solidFill>
              </a:rPr>
              <a:t>Comparative Theology</a:t>
            </a:r>
          </a:p>
        </p:txBody>
      </p:sp>
      <p:cxnSp>
        <p:nvCxnSpPr>
          <p:cNvPr id="15" name="Straight Connector 14">
            <a:extLst>
              <a:ext uri="{FF2B5EF4-FFF2-40B4-BE49-F238E27FC236}">
                <a16:creationId xmlns:a16="http://schemas.microsoft.com/office/drawing/2014/main" id="{1AEA88FB-F5DD-45CE-AAE1-7B33D0ABDD2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D7B7113-7396-4973-AF97-DCA9B1984FDD}"/>
              </a:ext>
            </a:extLst>
          </p:cNvPr>
          <p:cNvSpPr>
            <a:spLocks noGrp="1"/>
          </p:cNvSpPr>
          <p:nvPr>
            <p:ph sz="half" idx="1"/>
          </p:nvPr>
        </p:nvSpPr>
        <p:spPr>
          <a:xfrm>
            <a:off x="1024129" y="2286000"/>
            <a:ext cx="3791711" cy="3931920"/>
          </a:xfrm>
        </p:spPr>
        <p:txBody>
          <a:bodyPr vert="horz" lIns="45720" tIns="45720" rIns="45720" bIns="45720" rtlCol="0">
            <a:normAutofit/>
          </a:bodyPr>
          <a:lstStyle/>
          <a:p>
            <a:r>
              <a:rPr lang="en-US" sz="1700">
                <a:solidFill>
                  <a:srgbClr val="FFFFFF"/>
                </a:solidFill>
              </a:rPr>
              <a:t>In this section, we have examined the structure and aims of the comparative theological approach, hopefully providing a sold foundation for reflection in this area.</a:t>
            </a:r>
          </a:p>
          <a:p>
            <a:endParaRPr lang="en-US" sz="1700">
              <a:solidFill>
                <a:srgbClr val="FFFFFF"/>
              </a:solidFill>
            </a:endParaRPr>
          </a:p>
          <a:p>
            <a:r>
              <a:rPr lang="en-US" sz="1700">
                <a:solidFill>
                  <a:srgbClr val="FFFFFF"/>
                </a:solidFill>
              </a:rPr>
              <a:t>In the next section, we will examine some common critiques of the comparative theological approach, before moving into the application of the comparative theological method to aspects of hermeneutics (the reading of texts) – in preparation for the third theme of the module as a whole. </a:t>
            </a:r>
          </a:p>
        </p:txBody>
      </p:sp>
      <p:pic>
        <p:nvPicPr>
          <p:cNvPr id="6" name="Content Placeholder 5" descr="A picture containing building&#10;&#10;Description automatically generated">
            <a:extLst>
              <a:ext uri="{FF2B5EF4-FFF2-40B4-BE49-F238E27FC236}">
                <a16:creationId xmlns:a16="http://schemas.microsoft.com/office/drawing/2014/main" id="{14A2C389-4829-4B76-A5D4-CF08843D812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096000" y="701039"/>
            <a:ext cx="5455921" cy="5455921"/>
          </a:xfrm>
          <a:prstGeom prst="rect">
            <a:avLst/>
          </a:prstGeom>
        </p:spPr>
      </p:pic>
    </p:spTree>
    <p:extLst>
      <p:ext uri="{BB962C8B-B14F-4D97-AF65-F5344CB8AC3E}">
        <p14:creationId xmlns:p14="http://schemas.microsoft.com/office/powerpoint/2010/main" val="2725763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FC5CE6-8875-43B7-9CC4-FC2026981346}"/>
              </a:ext>
            </a:extLst>
          </p:cNvPr>
          <p:cNvSpPr>
            <a:spLocks noGrp="1"/>
          </p:cNvSpPr>
          <p:nvPr>
            <p:ph type="title"/>
          </p:nvPr>
        </p:nvSpPr>
        <p:spPr/>
        <p:txBody>
          <a:bodyPr/>
          <a:lstStyle/>
          <a:p>
            <a:r>
              <a:rPr lang="en-GB" dirty="0"/>
              <a:t>Readings</a:t>
            </a:r>
          </a:p>
        </p:txBody>
      </p:sp>
      <p:sp>
        <p:nvSpPr>
          <p:cNvPr id="3" name="Content Placeholder 2">
            <a:extLst>
              <a:ext uri="{FF2B5EF4-FFF2-40B4-BE49-F238E27FC236}">
                <a16:creationId xmlns:a16="http://schemas.microsoft.com/office/drawing/2014/main" id="{B40C5963-A2F9-4CA0-BDE4-6BC0F4BE75F1}"/>
              </a:ext>
            </a:extLst>
          </p:cNvPr>
          <p:cNvSpPr>
            <a:spLocks noGrp="1"/>
          </p:cNvSpPr>
          <p:nvPr>
            <p:ph sz="half" idx="1"/>
          </p:nvPr>
        </p:nvSpPr>
        <p:spPr/>
        <p:txBody>
          <a:bodyPr>
            <a:normAutofit/>
          </a:bodyPr>
          <a:lstStyle/>
          <a:p>
            <a:pPr marL="0" indent="0">
              <a:buNone/>
            </a:pPr>
            <a:r>
              <a:rPr lang="en-GB" dirty="0"/>
              <a:t>Winkler U, “What is Comparative Theology?” in Cheetham D et al (eds)(2011) </a:t>
            </a:r>
            <a:r>
              <a:rPr lang="en-GB" i="1" dirty="0"/>
              <a:t>Interreligious Hermeneutics in Pluralistic Europe, </a:t>
            </a:r>
            <a:r>
              <a:rPr lang="en-GB" dirty="0"/>
              <a:t>Leiden: Brill, p. 231-264.</a:t>
            </a:r>
          </a:p>
          <a:p>
            <a:pPr marL="0" indent="0">
              <a:buNone/>
            </a:pPr>
            <a:endParaRPr lang="en-GB" dirty="0"/>
          </a:p>
          <a:p>
            <a:pPr marL="0" indent="0">
              <a:buNone/>
            </a:pPr>
            <a:r>
              <a:rPr lang="en-GB" dirty="0"/>
              <a:t>Clooney F, “Comparative Theology” in Tanner K et al (eds) (2007) </a:t>
            </a:r>
            <a:r>
              <a:rPr lang="en-GB" i="1" dirty="0"/>
              <a:t>The Oxford Handbook of Systematic Theology</a:t>
            </a:r>
            <a:r>
              <a:rPr lang="en-GB" dirty="0"/>
              <a:t>, Oxford: Oxford University Press</a:t>
            </a:r>
          </a:p>
          <a:p>
            <a:pPr marL="0" indent="0">
              <a:buNone/>
            </a:pPr>
            <a:endParaRPr lang="en-GB" dirty="0"/>
          </a:p>
          <a:p>
            <a:pPr marL="0" indent="0"/>
            <a:endParaRPr lang="en-GB" dirty="0"/>
          </a:p>
          <a:p>
            <a:pPr marL="0" indent="0"/>
            <a:endParaRPr lang="en-GB" dirty="0"/>
          </a:p>
          <a:p>
            <a:endParaRPr lang="en-GB" dirty="0"/>
          </a:p>
        </p:txBody>
      </p:sp>
      <p:sp>
        <p:nvSpPr>
          <p:cNvPr id="4" name="Content Placeholder 3">
            <a:extLst>
              <a:ext uri="{FF2B5EF4-FFF2-40B4-BE49-F238E27FC236}">
                <a16:creationId xmlns:a16="http://schemas.microsoft.com/office/drawing/2014/main" id="{E709C9B8-B94F-4746-98DD-A396519E8D0A}"/>
              </a:ext>
            </a:extLst>
          </p:cNvPr>
          <p:cNvSpPr>
            <a:spLocks noGrp="1"/>
          </p:cNvSpPr>
          <p:nvPr>
            <p:ph sz="half" idx="2"/>
          </p:nvPr>
        </p:nvSpPr>
        <p:spPr/>
        <p:txBody>
          <a:bodyPr>
            <a:normAutofit/>
          </a:bodyPr>
          <a:lstStyle/>
          <a:p>
            <a:pPr marL="0" indent="0">
              <a:buNone/>
            </a:pPr>
            <a:r>
              <a:rPr lang="en-GB" dirty="0"/>
              <a:t>Hedges P, (2016) “Comparative Theology and Hermeneutics: A Gadamerian Approach to Interreligious Interpretation”,</a:t>
            </a:r>
            <a:r>
              <a:rPr lang="en-GB" i="1" dirty="0"/>
              <a:t> Religions</a:t>
            </a:r>
            <a:r>
              <a:rPr lang="en-GB" dirty="0"/>
              <a:t>, Vol.7 No.7</a:t>
            </a:r>
          </a:p>
          <a:p>
            <a:pPr marL="0" indent="0">
              <a:buNone/>
            </a:pPr>
            <a:endParaRPr lang="en-GB" dirty="0"/>
          </a:p>
          <a:p>
            <a:pPr marL="0" indent="0">
              <a:buNone/>
            </a:pPr>
            <a:r>
              <a:rPr lang="en-GB" dirty="0"/>
              <a:t>Bernhardt R, (2012) “Comparative Theology: Between Theology and Religious Studies”, </a:t>
            </a:r>
            <a:r>
              <a:rPr lang="en-GB" i="1" dirty="0"/>
              <a:t>Religions</a:t>
            </a:r>
            <a:r>
              <a:rPr lang="en-GB" dirty="0"/>
              <a:t>, Vol.3, pp. 964-972</a:t>
            </a:r>
          </a:p>
        </p:txBody>
      </p:sp>
    </p:spTree>
    <p:extLst>
      <p:ext uri="{BB962C8B-B14F-4D97-AF65-F5344CB8AC3E}">
        <p14:creationId xmlns:p14="http://schemas.microsoft.com/office/powerpoint/2010/main" val="22181849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TotalTime>
  <Words>2131</Words>
  <Application>Microsoft Office PowerPoint</Application>
  <PresentationFormat>Widescreen</PresentationFormat>
  <Paragraphs>113</Paragraphs>
  <Slides>30</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30</vt:i4>
      </vt:variant>
    </vt:vector>
  </HeadingPairs>
  <TitlesOfParts>
    <vt:vector size="36" baseType="lpstr">
      <vt:lpstr>Arial</vt:lpstr>
      <vt:lpstr>Calibri</vt:lpstr>
      <vt:lpstr>Tw Cen MT</vt:lpstr>
      <vt:lpstr>Tw Cen MT Condensed</vt:lpstr>
      <vt:lpstr>Wingdings 3</vt:lpstr>
      <vt:lpstr>Integral</vt:lpstr>
      <vt:lpstr>Methods and Approaches in Interfaith Studies</vt:lpstr>
      <vt:lpstr>Introduction to Comparative Theology</vt:lpstr>
      <vt:lpstr>Revision</vt:lpstr>
      <vt:lpstr>Revision</vt:lpstr>
      <vt:lpstr>Comparative Theology </vt:lpstr>
      <vt:lpstr>Comparative Theology </vt:lpstr>
      <vt:lpstr>Comparative Theology </vt:lpstr>
      <vt:lpstr>Comparative Theology </vt:lpstr>
      <vt:lpstr>Comparative Theology</vt:lpstr>
      <vt:lpstr>Comparative Theology</vt:lpstr>
      <vt:lpstr>Comparative Theology</vt:lpstr>
      <vt:lpstr>Comparative Theology</vt:lpstr>
      <vt:lpstr>Comparative Theology</vt:lpstr>
      <vt:lpstr>What Comparative Theology is not…</vt:lpstr>
      <vt:lpstr>Comparative Theology &amp; Comparative Religion</vt:lpstr>
      <vt:lpstr>Comparative Theology &amp; Comparative Religion</vt:lpstr>
      <vt:lpstr>Comparative Theology &amp; Comparative Religion</vt:lpstr>
      <vt:lpstr>Comparative Theology &amp; Comparative Religion</vt:lpstr>
      <vt:lpstr>Comparative Theology &amp; Comparative Religion</vt:lpstr>
      <vt:lpstr>Comparative Theology</vt:lpstr>
      <vt:lpstr>Comparative Theology</vt:lpstr>
      <vt:lpstr>Comparative Theology</vt:lpstr>
      <vt:lpstr>Comparative Theology</vt:lpstr>
      <vt:lpstr>Comparative Theology</vt:lpstr>
      <vt:lpstr>Key figures</vt:lpstr>
      <vt:lpstr>Francis X. Clooney</vt:lpstr>
      <vt:lpstr>Keith Ward</vt:lpstr>
      <vt:lpstr>Robert Neville</vt:lpstr>
      <vt:lpstr>Comparative Theology</vt:lpstr>
      <vt:lpstr>Readings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Methods and Approaches in Interfaith Studies</dc:title>
  <dc:creator>John Smith</dc:creator>
  <cp:lastModifiedBy>John Smith</cp:lastModifiedBy>
  <cp:revision>1</cp:revision>
  <dcterms:created xsi:type="dcterms:W3CDTF">2020-06-08T11:26:14Z</dcterms:created>
  <dcterms:modified xsi:type="dcterms:W3CDTF">2020-06-08T11:30:11Z</dcterms:modified>
</cp:coreProperties>
</file>