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sldIdLst>
    <p:sldId id="256" r:id="rId2"/>
    <p:sldId id="257" r:id="rId3"/>
    <p:sldId id="259" r:id="rId4"/>
    <p:sldId id="268" r:id="rId5"/>
    <p:sldId id="260" r:id="rId6"/>
    <p:sldId id="267" r:id="rId7"/>
    <p:sldId id="261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63" r:id="rId17"/>
    <p:sldId id="264" r:id="rId18"/>
    <p:sldId id="265" r:id="rId19"/>
    <p:sldId id="26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8924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295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2901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1247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8850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5959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998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745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02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595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5700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7362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5984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1454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00991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3593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5466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CDEA5F4-BF65-4B87-B8C3-AE5A6628CEC4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07E1B18-7D97-40AF-B69E-371D1A7C0B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0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SPSS</a:t>
            </a:r>
            <a:br>
              <a:rPr lang="en-GB" dirty="0" smtClean="0"/>
            </a:br>
            <a:r>
              <a:rPr lang="en-GB" dirty="0" smtClean="0"/>
              <a:t>T-Tests &amp; </a:t>
            </a:r>
            <a:r>
              <a:rPr lang="en-GB" dirty="0" smtClean="0"/>
              <a:t>Chi-Squared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Caroline Lohmann-Hancock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77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Aims &amp;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To explore T-Tests and Chi square Tests</a:t>
            </a:r>
          </a:p>
          <a:p>
            <a:pPr lvl="1"/>
            <a:r>
              <a:rPr lang="en-GB" smtClean="0"/>
              <a:t>To input data into SPSS</a:t>
            </a:r>
          </a:p>
          <a:p>
            <a:pPr lvl="1"/>
            <a:r>
              <a:rPr lang="en-GB" smtClean="0"/>
              <a:t>To decide upon a statistical test</a:t>
            </a:r>
          </a:p>
          <a:p>
            <a:pPr lvl="1"/>
            <a:r>
              <a:rPr lang="en-GB" smtClean="0"/>
              <a:t>To run a statistical test </a:t>
            </a:r>
          </a:p>
          <a:p>
            <a:pPr lvl="1"/>
            <a:r>
              <a:rPr lang="en-GB" smtClean="0"/>
              <a:t>To explore the results</a:t>
            </a:r>
          </a:p>
          <a:p>
            <a:pPr lvl="1"/>
            <a:r>
              <a:rPr lang="en-GB" smtClean="0"/>
              <a:t>To write up the results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48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Chi-Squared for Two-Way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Research Question type:</a:t>
            </a:r>
          </a:p>
          <a:p>
            <a:pPr lvl="1"/>
            <a:r>
              <a:rPr lang="en-GB" dirty="0" smtClean="0"/>
              <a:t>Association of </a:t>
            </a:r>
            <a:r>
              <a:rPr lang="en-GB" dirty="0" smtClean="0">
                <a:solidFill>
                  <a:srgbClr val="FF0000"/>
                </a:solidFill>
              </a:rPr>
              <a:t>Two</a:t>
            </a:r>
            <a:r>
              <a:rPr lang="en-GB" dirty="0" smtClean="0"/>
              <a:t> Variables</a:t>
            </a:r>
          </a:p>
          <a:p>
            <a:r>
              <a:rPr lang="en-GB" b="1" dirty="0" smtClean="0"/>
              <a:t>What kind of Variables: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Categorical</a:t>
            </a:r>
            <a:r>
              <a:rPr lang="en-GB" dirty="0" smtClean="0"/>
              <a:t> (nominal or Ordinal with a few categories)</a:t>
            </a:r>
          </a:p>
          <a:p>
            <a:r>
              <a:rPr lang="en-GB" b="1" dirty="0" smtClean="0"/>
              <a:t>Common Applications: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Association</a:t>
            </a:r>
            <a:r>
              <a:rPr lang="en-GB" dirty="0" smtClean="0"/>
              <a:t> between </a:t>
            </a:r>
            <a:r>
              <a:rPr lang="en-GB" dirty="0" smtClean="0">
                <a:solidFill>
                  <a:srgbClr val="FF0000"/>
                </a:solidFill>
              </a:rPr>
              <a:t>two categorical </a:t>
            </a:r>
            <a:r>
              <a:rPr lang="en-GB" dirty="0" smtClean="0"/>
              <a:t>(nominal or ordinal) variables from questionnaires data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52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Set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</a:t>
            </a:r>
            <a:r>
              <a:rPr lang="en-GB" b="1" dirty="0"/>
              <a:t>Example: Personality and Colour Preference </a:t>
            </a:r>
            <a:endParaRPr lang="en-GB" dirty="0"/>
          </a:p>
          <a:p>
            <a:pPr lvl="1"/>
            <a:r>
              <a:rPr lang="en-GB" dirty="0"/>
              <a:t>A group of students were classified in terms of their personality (introvert or extrovert) and colour preference (red, yellow, green or blue). Personality and colour preference are </a:t>
            </a:r>
            <a:r>
              <a:rPr lang="en-GB" b="1" dirty="0"/>
              <a:t>categorical data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Open data Set:</a:t>
            </a:r>
          </a:p>
          <a:p>
            <a:pPr lvl="1"/>
            <a:r>
              <a:rPr lang="en-GB" dirty="0" smtClean="0"/>
              <a:t>Variable Missing Personality Colour</a:t>
            </a:r>
          </a:p>
          <a:p>
            <a:pPr lvl="1"/>
            <a:r>
              <a:rPr lang="en-GB" dirty="0" smtClean="0"/>
              <a:t>Now code the 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43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Data Set in SPSS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Variable 1</a:t>
            </a:r>
          </a:p>
          <a:p>
            <a:pPr lvl="1"/>
            <a:r>
              <a:rPr lang="en-GB" dirty="0" smtClean="0"/>
              <a:t>Student ID = none</a:t>
            </a:r>
          </a:p>
          <a:p>
            <a:r>
              <a:rPr lang="en-GB" dirty="0" smtClean="0"/>
              <a:t>Variable 2</a:t>
            </a:r>
            <a:endParaRPr lang="en-GB" dirty="0"/>
          </a:p>
          <a:p>
            <a:pPr lvl="1"/>
            <a:r>
              <a:rPr lang="en-GB" dirty="0" smtClean="0"/>
              <a:t>Introvert = 1</a:t>
            </a:r>
          </a:p>
          <a:p>
            <a:pPr lvl="1"/>
            <a:r>
              <a:rPr lang="en-GB" dirty="0" smtClean="0"/>
              <a:t>Extrovert = 2</a:t>
            </a:r>
          </a:p>
          <a:p>
            <a:r>
              <a:rPr lang="en-GB" dirty="0" smtClean="0"/>
              <a:t>Variable 3</a:t>
            </a:r>
            <a:endParaRPr lang="en-GB" dirty="0"/>
          </a:p>
          <a:p>
            <a:pPr lvl="1"/>
            <a:r>
              <a:rPr lang="en-GB" dirty="0" smtClean="0"/>
              <a:t>Red = 1</a:t>
            </a:r>
          </a:p>
          <a:p>
            <a:pPr lvl="1"/>
            <a:r>
              <a:rPr lang="en-GB" dirty="0" smtClean="0"/>
              <a:t>Yellow = </a:t>
            </a:r>
            <a:r>
              <a:rPr lang="en-GB" dirty="0"/>
              <a:t>2</a:t>
            </a:r>
            <a:endParaRPr lang="en-GB" dirty="0" smtClean="0"/>
          </a:p>
          <a:p>
            <a:pPr lvl="1"/>
            <a:r>
              <a:rPr lang="en-GB" dirty="0" smtClean="0"/>
              <a:t>Green =3 </a:t>
            </a:r>
          </a:p>
          <a:p>
            <a:pPr lvl="1"/>
            <a:r>
              <a:rPr lang="en-GB" dirty="0" smtClean="0"/>
              <a:t>Blue =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69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39773" t="-353" r="27374" b="56939"/>
          <a:stretch/>
        </p:blipFill>
        <p:spPr bwMode="auto">
          <a:xfrm>
            <a:off x="683741" y="667265"/>
            <a:ext cx="10873945" cy="54616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5506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Which Test?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Decide upon the correct test to:</a:t>
            </a:r>
          </a:p>
          <a:p>
            <a:pPr lvl="1"/>
            <a:r>
              <a:rPr lang="en-GB" dirty="0" smtClean="0"/>
              <a:t>400 students in the group</a:t>
            </a:r>
          </a:p>
          <a:p>
            <a:r>
              <a:rPr lang="en-GB" dirty="0" smtClean="0"/>
              <a:t>Cross-Tabulation or a Contingency Table</a:t>
            </a:r>
          </a:p>
          <a:p>
            <a:pPr lvl="1"/>
            <a:r>
              <a:rPr lang="en-GB" dirty="0" smtClean="0"/>
              <a:t>Run a cross-tab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02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Bar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This </a:t>
            </a:r>
            <a:r>
              <a:rPr lang="en-GB" dirty="0"/>
              <a:t>appears to indicate a significant association between colour preference and personality. </a:t>
            </a:r>
            <a:endParaRPr lang="en-GB" dirty="0" smtClean="0"/>
          </a:p>
          <a:p>
            <a:pPr lvl="1"/>
            <a:r>
              <a:rPr lang="en-GB" dirty="0" smtClean="0"/>
              <a:t>In variable view</a:t>
            </a:r>
          </a:p>
          <a:p>
            <a:pPr lvl="1"/>
            <a:r>
              <a:rPr lang="en-GB" dirty="0" smtClean="0"/>
              <a:t>Analyse</a:t>
            </a:r>
          </a:p>
          <a:p>
            <a:pPr lvl="1"/>
            <a:r>
              <a:rPr lang="en-GB" dirty="0" smtClean="0"/>
              <a:t>Descriptive Statistics</a:t>
            </a:r>
          </a:p>
          <a:p>
            <a:pPr lvl="1"/>
            <a:r>
              <a:rPr lang="en-GB" dirty="0" smtClean="0"/>
              <a:t>Cross-Tabs</a:t>
            </a:r>
          </a:p>
          <a:p>
            <a:pPr lvl="1"/>
            <a:r>
              <a:rPr lang="en-GB" dirty="0"/>
              <a:t>Drag Colour Preference to Rows</a:t>
            </a:r>
          </a:p>
          <a:p>
            <a:pPr lvl="1"/>
            <a:r>
              <a:rPr lang="en-GB" dirty="0" smtClean="0"/>
              <a:t>Drag Personality to Column</a:t>
            </a:r>
          </a:p>
          <a:p>
            <a:pPr lvl="1"/>
            <a:r>
              <a:rPr lang="en-GB" dirty="0" smtClean="0"/>
              <a:t>Click Display clustered bar charts</a:t>
            </a:r>
          </a:p>
          <a:p>
            <a:pPr lvl="1"/>
            <a:r>
              <a:rPr lang="en-GB" dirty="0" smtClean="0"/>
              <a:t>Unclick suppress tables</a:t>
            </a:r>
          </a:p>
          <a:p>
            <a:pPr lvl="1"/>
            <a:r>
              <a:rPr lang="en-GB" dirty="0" smtClean="0"/>
              <a:t>Click OK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60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Processing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Right Click on Table</a:t>
            </a:r>
          </a:p>
          <a:p>
            <a:r>
              <a:rPr lang="en-GB" dirty="0" smtClean="0"/>
              <a:t>Copy Special</a:t>
            </a:r>
          </a:p>
          <a:p>
            <a:r>
              <a:rPr lang="en-GB" dirty="0" smtClean="0"/>
              <a:t>Tick ONLY Image</a:t>
            </a:r>
          </a:p>
          <a:p>
            <a:r>
              <a:rPr lang="en-GB" dirty="0" smtClean="0"/>
              <a:t>Paste into document</a:t>
            </a:r>
          </a:p>
          <a:p>
            <a:pPr lvl="1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4559" y="2556932"/>
            <a:ext cx="6970467" cy="1572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61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Colour Preference * Personality </a:t>
            </a:r>
            <a:r>
              <a:rPr lang="en-GB" dirty="0" err="1" smtClean="0"/>
              <a:t>Crosstabulation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Right Click on Table</a:t>
            </a:r>
          </a:p>
          <a:p>
            <a:r>
              <a:rPr lang="en-GB" dirty="0" smtClean="0"/>
              <a:t>Copy Special</a:t>
            </a:r>
          </a:p>
          <a:p>
            <a:r>
              <a:rPr lang="en-GB" dirty="0" smtClean="0"/>
              <a:t>Tick ONLY Image</a:t>
            </a:r>
          </a:p>
          <a:p>
            <a:r>
              <a:rPr lang="en-GB" dirty="0" smtClean="0"/>
              <a:t>Paste into document</a:t>
            </a:r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0988" y="2494778"/>
            <a:ext cx="6305609" cy="3381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19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Bar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Right Click on Table</a:t>
            </a:r>
          </a:p>
          <a:p>
            <a:r>
              <a:rPr lang="en-GB" dirty="0"/>
              <a:t>Copy Special</a:t>
            </a:r>
          </a:p>
          <a:p>
            <a:r>
              <a:rPr lang="en-GB" dirty="0"/>
              <a:t>Tick ONLY Image</a:t>
            </a:r>
          </a:p>
          <a:p>
            <a:r>
              <a:rPr lang="en-GB" dirty="0"/>
              <a:t>Paste into </a:t>
            </a:r>
            <a:r>
              <a:rPr lang="en-GB" dirty="0" smtClean="0"/>
              <a:t>document</a:t>
            </a:r>
          </a:p>
          <a:p>
            <a:r>
              <a:rPr lang="en-GB" dirty="0" smtClean="0"/>
              <a:t>Double clicking on image in Output view</a:t>
            </a:r>
          </a:p>
          <a:p>
            <a:pPr lvl="1"/>
            <a:r>
              <a:rPr lang="en-GB" dirty="0" smtClean="0"/>
              <a:t>You will be able to edit parts of the graph</a:t>
            </a:r>
          </a:p>
          <a:p>
            <a:pPr lvl="1"/>
            <a:r>
              <a:rPr lang="en-GB" dirty="0" smtClean="0"/>
              <a:t>Double click on section you wish to change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4794" y="982132"/>
            <a:ext cx="4869315" cy="3901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06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Hypotheses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null hypothesis is: </a:t>
            </a:r>
          </a:p>
          <a:p>
            <a:pPr lvl="1"/>
            <a:r>
              <a:rPr lang="en-GB" dirty="0" smtClean="0"/>
              <a:t>H0: Colour preference is not associated with personality </a:t>
            </a:r>
          </a:p>
          <a:p>
            <a:r>
              <a:rPr lang="en-GB" dirty="0" smtClean="0"/>
              <a:t>The alternative hypothesis is: </a:t>
            </a:r>
          </a:p>
          <a:p>
            <a:pPr lvl="1"/>
            <a:r>
              <a:rPr lang="en-GB" dirty="0" smtClean="0"/>
              <a:t>H1: Colour preference is associated with personality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46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Carrying Out the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Select Analyse</a:t>
            </a:r>
          </a:p>
          <a:p>
            <a:pPr lvl="1"/>
            <a:r>
              <a:rPr lang="en-GB" dirty="0" smtClean="0"/>
              <a:t>Descriptive Statistics</a:t>
            </a:r>
          </a:p>
          <a:p>
            <a:pPr lvl="1"/>
            <a:r>
              <a:rPr lang="en-GB" dirty="0" smtClean="0"/>
              <a:t>Crosstabs</a:t>
            </a:r>
          </a:p>
          <a:p>
            <a:pPr lvl="1"/>
            <a:r>
              <a:rPr lang="en-GB" dirty="0" smtClean="0"/>
              <a:t>Select personality for rows</a:t>
            </a:r>
          </a:p>
          <a:p>
            <a:pPr lvl="1"/>
            <a:r>
              <a:rPr lang="en-GB" dirty="0" smtClean="0"/>
              <a:t>Select colour preference for columns</a:t>
            </a:r>
          </a:p>
          <a:p>
            <a:pPr lvl="1"/>
            <a:r>
              <a:rPr lang="en-GB" dirty="0" smtClean="0"/>
              <a:t>Click on statistics button</a:t>
            </a:r>
          </a:p>
          <a:p>
            <a:pPr lvl="2"/>
            <a:r>
              <a:rPr lang="en-GB" dirty="0" smtClean="0"/>
              <a:t>Select Chi-Squared </a:t>
            </a:r>
          </a:p>
          <a:p>
            <a:pPr lvl="2"/>
            <a:r>
              <a:rPr lang="en-GB" dirty="0" smtClean="0"/>
              <a:t>Click continue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Click on Cells</a:t>
            </a:r>
          </a:p>
          <a:p>
            <a:pPr lvl="1"/>
            <a:r>
              <a:rPr lang="en-GB" dirty="0" smtClean="0"/>
              <a:t>Select ‘expected’ in Counts</a:t>
            </a:r>
          </a:p>
          <a:p>
            <a:pPr lvl="1"/>
            <a:r>
              <a:rPr lang="en-GB" dirty="0" smtClean="0"/>
              <a:t>Select continue</a:t>
            </a:r>
          </a:p>
          <a:p>
            <a:pPr lvl="1"/>
            <a:r>
              <a:rPr lang="en-GB" dirty="0" smtClean="0"/>
              <a:t>Select 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5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Results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Pearson </a:t>
            </a:r>
            <a:r>
              <a:rPr lang="en-GB" dirty="0"/>
              <a:t>Chi-Squared statistic, </a:t>
            </a:r>
            <a:r>
              <a:rPr lang="en-GB" i="1" dirty="0" smtClean="0"/>
              <a:t>x</a:t>
            </a:r>
            <a:r>
              <a:rPr lang="en-GB" baseline="30000" dirty="0" smtClean="0"/>
              <a:t>2 = </a:t>
            </a:r>
            <a:r>
              <a:rPr lang="en-GB" dirty="0" smtClean="0"/>
              <a:t>71.200 </a:t>
            </a:r>
          </a:p>
          <a:p>
            <a:r>
              <a:rPr lang="en-GB" dirty="0" smtClean="0"/>
              <a:t>Corresponding </a:t>
            </a:r>
            <a:r>
              <a:rPr lang="en-GB" dirty="0"/>
              <a:t>to p &lt; </a:t>
            </a:r>
            <a:r>
              <a:rPr lang="en-GB" dirty="0" smtClean="0"/>
              <a:t>0.001</a:t>
            </a:r>
          </a:p>
          <a:p>
            <a:r>
              <a:rPr lang="en-GB" dirty="0" smtClean="0"/>
              <a:t>Therefore </a:t>
            </a:r>
            <a:r>
              <a:rPr lang="en-GB" dirty="0"/>
              <a:t>we reject the </a:t>
            </a:r>
            <a:r>
              <a:rPr lang="en-GB" dirty="0" smtClean="0"/>
              <a:t>Null Hypothesis</a:t>
            </a:r>
          </a:p>
          <a:p>
            <a:r>
              <a:rPr lang="en-GB" dirty="0" smtClean="0"/>
              <a:t>Accept the Alternative Hypothesis that </a:t>
            </a:r>
          </a:p>
          <a:p>
            <a:pPr lvl="1"/>
            <a:r>
              <a:rPr lang="en-GB" dirty="0" smtClean="0"/>
              <a:t>There is very </a:t>
            </a:r>
            <a:r>
              <a:rPr lang="en-GB" dirty="0"/>
              <a:t>strong evidence of an association between </a:t>
            </a:r>
            <a:r>
              <a:rPr lang="en-GB" i="1" dirty="0"/>
              <a:t>Personality </a:t>
            </a:r>
            <a:r>
              <a:rPr lang="en-GB" dirty="0"/>
              <a:t>and </a:t>
            </a:r>
            <a:r>
              <a:rPr lang="en-GB" i="1" dirty="0"/>
              <a:t>Colour</a:t>
            </a:r>
            <a:r>
              <a:rPr lang="en-GB" dirty="0"/>
              <a:t>.</a:t>
            </a:r>
          </a:p>
          <a:p>
            <a:endParaRPr lang="en-GB" sz="1600" i="1" dirty="0" smtClean="0"/>
          </a:p>
          <a:p>
            <a:endParaRPr lang="en-GB" sz="1600" i="1" dirty="0"/>
          </a:p>
          <a:p>
            <a:r>
              <a:rPr lang="en-GB" sz="1600" i="1" dirty="0" smtClean="0"/>
              <a:t>Note </a:t>
            </a:r>
            <a:r>
              <a:rPr lang="en-GB" sz="1600" i="1" dirty="0"/>
              <a:t>“a.” at the bottom of the table indicates that the analysis is valid. We require less than 20% </a:t>
            </a:r>
            <a:r>
              <a:rPr lang="en-GB" sz="1600" i="1" dirty="0" smtClean="0"/>
              <a:t>to have </a:t>
            </a:r>
            <a:r>
              <a:rPr lang="en-GB" sz="1600" i="1" dirty="0"/>
              <a:t>an expected count less than 5 and none to have an expected count less than 1.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4332" y="2388973"/>
            <a:ext cx="5232327" cy="262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22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 paired T-Test is used to compare</a:t>
            </a:r>
          </a:p>
          <a:p>
            <a:pPr lvl="1"/>
            <a:r>
              <a:rPr lang="en-GB" dirty="0" smtClean="0"/>
              <a:t>2 population means</a:t>
            </a:r>
          </a:p>
          <a:p>
            <a:pPr lvl="1"/>
            <a:r>
              <a:rPr lang="en-GB" dirty="0" smtClean="0"/>
              <a:t>Where you have 2 samples in which observations in one sample can be paired with </a:t>
            </a:r>
            <a:r>
              <a:rPr lang="en-GB" dirty="0" err="1" smtClean="0"/>
              <a:t>obsrvations</a:t>
            </a:r>
            <a:r>
              <a:rPr lang="en-GB" dirty="0" smtClean="0"/>
              <a:t> in the other sample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Before and after observations on the same subject:</a:t>
            </a:r>
          </a:p>
          <a:p>
            <a:pPr lvl="2"/>
            <a:r>
              <a:rPr lang="en-GB" dirty="0" smtClean="0"/>
              <a:t>Students’ diagnostic test results before and after a particular module or course</a:t>
            </a:r>
          </a:p>
          <a:p>
            <a:pPr lvl="1"/>
            <a:r>
              <a:rPr lang="en-GB" dirty="0" smtClean="0"/>
              <a:t>A comparison of 2 different methods of measurement or 2 different treatments where the measurements/treatments are applied to the same subjects</a:t>
            </a:r>
          </a:p>
          <a:p>
            <a:pPr lvl="2"/>
            <a:r>
              <a:rPr lang="en-GB" dirty="0" smtClean="0"/>
              <a:t>Blood pressure measurements using a stethoscope and a </a:t>
            </a:r>
            <a:r>
              <a:rPr lang="en-GB" dirty="0" err="1" smtClean="0"/>
              <a:t>dynamap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324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Set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12238777"/>
              </p:ext>
            </p:extLst>
          </p:nvPr>
        </p:nvGraphicFramePr>
        <p:xfrm>
          <a:off x="1298575" y="2560638"/>
          <a:ext cx="4717482" cy="34244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72494"/>
                <a:gridCol w="1572494"/>
                <a:gridCol w="1572494"/>
              </a:tblGrid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Student Number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Pre-Module Score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Post-Module Score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17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24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24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17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23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23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14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13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14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24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17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  <a:tr h="1579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17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16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252" marR="90252" marT="0" marB="0"/>
                </a:tc>
              </a:tr>
            </a:tbl>
          </a:graphicData>
        </a:graphic>
      </p:graphicFrame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Input the data set into SPSS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28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Which Test?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Decide upon the correct test to:</a:t>
            </a:r>
          </a:p>
          <a:p>
            <a:pPr lvl="1"/>
            <a:r>
              <a:rPr lang="en-GB" dirty="0" err="1" smtClean="0"/>
              <a:t>Kdfj;lkajf;lkdjflkadjsf;lkajdf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Write up the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01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80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104</TotalTime>
  <Words>628</Words>
  <Application>Microsoft Office PowerPoint</Application>
  <PresentationFormat>Widescreen</PresentationFormat>
  <Paragraphs>173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Garamond</vt:lpstr>
      <vt:lpstr>Times New Roman</vt:lpstr>
      <vt:lpstr>Organic</vt:lpstr>
      <vt:lpstr>SPSS T-Tests &amp; Chi-Squared </vt:lpstr>
      <vt:lpstr>Aims &amp; Objectives</vt:lpstr>
      <vt:lpstr>Chi-Squared for Two-Way Tables</vt:lpstr>
      <vt:lpstr>Data Set</vt:lpstr>
      <vt:lpstr>Code Data Set in SPSS</vt:lpstr>
      <vt:lpstr>PowerPoint Presentation</vt:lpstr>
      <vt:lpstr>Which Test?</vt:lpstr>
      <vt:lpstr>Frequency Bar</vt:lpstr>
      <vt:lpstr>Case Processing Summary</vt:lpstr>
      <vt:lpstr>Colour Preference * Personality Crosstabulation</vt:lpstr>
      <vt:lpstr>Bar Chart</vt:lpstr>
      <vt:lpstr>Hypotheses </vt:lpstr>
      <vt:lpstr>Carrying Out the Analysis</vt:lpstr>
      <vt:lpstr>Results </vt:lpstr>
      <vt:lpstr>T-Tests</vt:lpstr>
      <vt:lpstr>Data Set</vt:lpstr>
      <vt:lpstr>Which Test?</vt:lpstr>
      <vt:lpstr>Write up the Results</vt:lpstr>
      <vt:lpstr>Conclusions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SPSS T-Tests &amp; Chi </dc:title>
  <dc:creator>Caroline Lohmann-Hancock</dc:creator>
  <cp:lastModifiedBy>Caroline Lohmann-Hancock</cp:lastModifiedBy>
  <cp:revision>9</cp:revision>
  <dcterms:created xsi:type="dcterms:W3CDTF">2017-02-21T15:11:56Z</dcterms:created>
  <dcterms:modified xsi:type="dcterms:W3CDTF">2017-02-21T17:30:55Z</dcterms:modified>
</cp:coreProperties>
</file>