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Lst>
  <p:sldSz cx="30240288" cy="21240750"/>
  <p:notesSz cx="7010400" cy="9296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10D85"/>
    <a:srgbClr val="5C888A"/>
    <a:srgbClr val="F9D31A"/>
    <a:srgbClr val="FF00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068" autoAdjust="0"/>
    <p:restoredTop sz="94692"/>
  </p:normalViewPr>
  <p:slideViewPr>
    <p:cSldViewPr snapToGrid="0" snapToObjects="1">
      <p:cViewPr>
        <p:scale>
          <a:sx n="55" d="100"/>
          <a:sy n="55" d="100"/>
        </p:scale>
        <p:origin x="240" y="-10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68022" y="3476208"/>
            <a:ext cx="25704245" cy="7394928"/>
          </a:xfrm>
        </p:spPr>
        <p:txBody>
          <a:bodyPr anchor="b"/>
          <a:lstStyle>
            <a:lvl1pPr algn="ctr">
              <a:defRPr sz="18583"/>
            </a:lvl1pPr>
          </a:lstStyle>
          <a:p>
            <a:r>
              <a:rPr lang="en-US"/>
              <a:t>Click to edit Master title style</a:t>
            </a:r>
          </a:p>
        </p:txBody>
      </p:sp>
      <p:sp>
        <p:nvSpPr>
          <p:cNvPr id="3" name="Subtitle 2"/>
          <p:cNvSpPr>
            <a:spLocks noGrp="1"/>
          </p:cNvSpPr>
          <p:nvPr>
            <p:ph type="subTitle" idx="1"/>
          </p:nvPr>
        </p:nvSpPr>
        <p:spPr>
          <a:xfrm>
            <a:off x="3780036" y="11156312"/>
            <a:ext cx="22680216" cy="5128263"/>
          </a:xfrm>
        </p:spPr>
        <p:txBody>
          <a:bodyPr/>
          <a:lstStyle>
            <a:lvl1pPr marL="0" indent="0" algn="ctr">
              <a:buNone/>
              <a:defRPr sz="7433"/>
            </a:lvl1pPr>
            <a:lvl2pPr marL="1416040" indent="0" algn="ctr">
              <a:buNone/>
              <a:defRPr sz="6194"/>
            </a:lvl2pPr>
            <a:lvl3pPr marL="2832080" indent="0" algn="ctr">
              <a:buNone/>
              <a:defRPr sz="5575"/>
            </a:lvl3pPr>
            <a:lvl4pPr marL="4248120" indent="0" algn="ctr">
              <a:buNone/>
              <a:defRPr sz="4956"/>
            </a:lvl4pPr>
            <a:lvl5pPr marL="5664159" indent="0" algn="ctr">
              <a:buNone/>
              <a:defRPr sz="4956"/>
            </a:lvl5pPr>
            <a:lvl6pPr marL="7080199" indent="0" algn="ctr">
              <a:buNone/>
              <a:defRPr sz="4956"/>
            </a:lvl6pPr>
            <a:lvl7pPr marL="8496239" indent="0" algn="ctr">
              <a:buNone/>
              <a:defRPr sz="4956"/>
            </a:lvl7pPr>
            <a:lvl8pPr marL="9912279" indent="0" algn="ctr">
              <a:buNone/>
              <a:defRPr sz="4956"/>
            </a:lvl8pPr>
            <a:lvl9pPr marL="11328319" indent="0" algn="ctr">
              <a:buNone/>
              <a:defRPr sz="4956"/>
            </a:lvl9pPr>
          </a:lstStyle>
          <a:p>
            <a:r>
              <a:rPr lang="en-US"/>
              <a:t>Click to edit Master subtitle style</a:t>
            </a:r>
          </a:p>
        </p:txBody>
      </p:sp>
      <p:sp>
        <p:nvSpPr>
          <p:cNvPr id="4" name="Date Placeholder 3"/>
          <p:cNvSpPr>
            <a:spLocks noGrp="1"/>
          </p:cNvSpPr>
          <p:nvPr>
            <p:ph type="dt" sz="half" idx="10"/>
          </p:nvPr>
        </p:nvSpPr>
        <p:spPr/>
        <p:txBody>
          <a:bodyPr/>
          <a:lstStyle/>
          <a:p>
            <a:fld id="{C9E503D6-CE29-4495-A49C-6F831A581398}" type="datetimeFigureOut">
              <a:rPr lang="en-GB" smtClean="0"/>
              <a:t>12/05/2021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E8398-C0B7-4593-AF0F-777B9DDD154D}" type="slidenum">
              <a:rPr lang="en-GB" smtClean="0"/>
              <a:t>‹#›</a:t>
            </a:fld>
            <a:endParaRPr lang="en-GB"/>
          </a:p>
        </p:txBody>
      </p:sp>
    </p:spTree>
    <p:extLst>
      <p:ext uri="{BB962C8B-B14F-4D97-AF65-F5344CB8AC3E}">
        <p14:creationId xmlns:p14="http://schemas.microsoft.com/office/powerpoint/2010/main" val="36715175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9E503D6-CE29-4495-A49C-6F831A581398}" type="datetimeFigureOut">
              <a:rPr lang="en-GB" smtClean="0"/>
              <a:t>12/05/2021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E8398-C0B7-4593-AF0F-777B9DDD154D}" type="slidenum">
              <a:rPr lang="en-GB" smtClean="0"/>
              <a:t>‹#›</a:t>
            </a:fld>
            <a:endParaRPr lang="en-GB"/>
          </a:p>
        </p:txBody>
      </p:sp>
    </p:spTree>
    <p:extLst>
      <p:ext uri="{BB962C8B-B14F-4D97-AF65-F5344CB8AC3E}">
        <p14:creationId xmlns:p14="http://schemas.microsoft.com/office/powerpoint/2010/main" val="1606555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3272" y="5295443"/>
            <a:ext cx="26082248" cy="8835560"/>
          </a:xfrm>
        </p:spPr>
        <p:txBody>
          <a:bodyPr anchor="b"/>
          <a:lstStyle>
            <a:lvl1pPr>
              <a:defRPr sz="18583"/>
            </a:lvl1pPr>
          </a:lstStyle>
          <a:p>
            <a:r>
              <a:rPr lang="en-US"/>
              <a:t>Click to edit Master title style</a:t>
            </a:r>
          </a:p>
        </p:txBody>
      </p:sp>
      <p:sp>
        <p:nvSpPr>
          <p:cNvPr id="3" name="Text Placeholder 2"/>
          <p:cNvSpPr>
            <a:spLocks noGrp="1"/>
          </p:cNvSpPr>
          <p:nvPr>
            <p:ph type="body" idx="1"/>
          </p:nvPr>
        </p:nvSpPr>
        <p:spPr>
          <a:xfrm>
            <a:off x="2063272" y="14214591"/>
            <a:ext cx="26082248" cy="4646413"/>
          </a:xfrm>
        </p:spPr>
        <p:txBody>
          <a:bodyPr/>
          <a:lstStyle>
            <a:lvl1pPr marL="0" indent="0">
              <a:buNone/>
              <a:defRPr sz="7433">
                <a:solidFill>
                  <a:schemeClr val="tx1"/>
                </a:solidFill>
              </a:defRPr>
            </a:lvl1pPr>
            <a:lvl2pPr marL="1416040" indent="0">
              <a:buNone/>
              <a:defRPr sz="6194">
                <a:solidFill>
                  <a:schemeClr val="tx1">
                    <a:tint val="75000"/>
                  </a:schemeClr>
                </a:solidFill>
              </a:defRPr>
            </a:lvl2pPr>
            <a:lvl3pPr marL="2832080" indent="0">
              <a:buNone/>
              <a:defRPr sz="5575">
                <a:solidFill>
                  <a:schemeClr val="tx1">
                    <a:tint val="75000"/>
                  </a:schemeClr>
                </a:solidFill>
              </a:defRPr>
            </a:lvl3pPr>
            <a:lvl4pPr marL="4248120" indent="0">
              <a:buNone/>
              <a:defRPr sz="4956">
                <a:solidFill>
                  <a:schemeClr val="tx1">
                    <a:tint val="75000"/>
                  </a:schemeClr>
                </a:solidFill>
              </a:defRPr>
            </a:lvl4pPr>
            <a:lvl5pPr marL="5664159" indent="0">
              <a:buNone/>
              <a:defRPr sz="4956">
                <a:solidFill>
                  <a:schemeClr val="tx1">
                    <a:tint val="75000"/>
                  </a:schemeClr>
                </a:solidFill>
              </a:defRPr>
            </a:lvl5pPr>
            <a:lvl6pPr marL="7080199" indent="0">
              <a:buNone/>
              <a:defRPr sz="4956">
                <a:solidFill>
                  <a:schemeClr val="tx1">
                    <a:tint val="75000"/>
                  </a:schemeClr>
                </a:solidFill>
              </a:defRPr>
            </a:lvl6pPr>
            <a:lvl7pPr marL="8496239" indent="0">
              <a:buNone/>
              <a:defRPr sz="4956">
                <a:solidFill>
                  <a:schemeClr val="tx1">
                    <a:tint val="75000"/>
                  </a:schemeClr>
                </a:solidFill>
              </a:defRPr>
            </a:lvl7pPr>
            <a:lvl8pPr marL="9912279" indent="0">
              <a:buNone/>
              <a:defRPr sz="4956">
                <a:solidFill>
                  <a:schemeClr val="tx1">
                    <a:tint val="75000"/>
                  </a:schemeClr>
                </a:solidFill>
              </a:defRPr>
            </a:lvl8pPr>
            <a:lvl9pPr marL="11328319" indent="0">
              <a:buNone/>
              <a:defRPr sz="4956">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E503D6-CE29-4495-A49C-6F831A581398}" type="datetimeFigureOut">
              <a:rPr lang="en-GB" smtClean="0"/>
              <a:t>12/05/2021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E8398-C0B7-4593-AF0F-777B9DDD154D}" type="slidenum">
              <a:rPr lang="en-GB" smtClean="0"/>
              <a:t>‹#›</a:t>
            </a:fld>
            <a:endParaRPr lang="en-GB"/>
          </a:p>
        </p:txBody>
      </p:sp>
    </p:spTree>
    <p:extLst>
      <p:ext uri="{BB962C8B-B14F-4D97-AF65-F5344CB8AC3E}">
        <p14:creationId xmlns:p14="http://schemas.microsoft.com/office/powerpoint/2010/main" val="20360119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079020" y="5654366"/>
            <a:ext cx="12852122" cy="134770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5309146" y="5654366"/>
            <a:ext cx="12852122" cy="134770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9E503D6-CE29-4495-A49C-6F831A581398}" type="datetimeFigureOut">
              <a:rPr lang="en-GB" smtClean="0"/>
              <a:t>12/05/2021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6E8398-C0B7-4593-AF0F-777B9DDD154D}" type="slidenum">
              <a:rPr lang="en-GB" smtClean="0"/>
              <a:t>‹#›</a:t>
            </a:fld>
            <a:endParaRPr lang="en-GB"/>
          </a:p>
        </p:txBody>
      </p:sp>
    </p:spTree>
    <p:extLst>
      <p:ext uri="{BB962C8B-B14F-4D97-AF65-F5344CB8AC3E}">
        <p14:creationId xmlns:p14="http://schemas.microsoft.com/office/powerpoint/2010/main" val="24839445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2959" y="1130878"/>
            <a:ext cx="26082248" cy="4105563"/>
          </a:xfrm>
        </p:spPr>
        <p:txBody>
          <a:bodyPr/>
          <a:lstStyle/>
          <a:p>
            <a:r>
              <a:rPr lang="en-US"/>
              <a:t>Click to edit Master title style</a:t>
            </a:r>
          </a:p>
        </p:txBody>
      </p:sp>
      <p:sp>
        <p:nvSpPr>
          <p:cNvPr id="3" name="Text Placeholder 2"/>
          <p:cNvSpPr>
            <a:spLocks noGrp="1"/>
          </p:cNvSpPr>
          <p:nvPr>
            <p:ph type="body" idx="1"/>
          </p:nvPr>
        </p:nvSpPr>
        <p:spPr>
          <a:xfrm>
            <a:off x="2082962" y="5206935"/>
            <a:ext cx="12793057" cy="2551839"/>
          </a:xfrm>
        </p:spPr>
        <p:txBody>
          <a:bodyPr anchor="b"/>
          <a:lstStyle>
            <a:lvl1pPr marL="0" indent="0">
              <a:buNone/>
              <a:defRPr sz="7433" b="1"/>
            </a:lvl1pPr>
            <a:lvl2pPr marL="1416040" indent="0">
              <a:buNone/>
              <a:defRPr sz="6194" b="1"/>
            </a:lvl2pPr>
            <a:lvl3pPr marL="2832080" indent="0">
              <a:buNone/>
              <a:defRPr sz="5575" b="1"/>
            </a:lvl3pPr>
            <a:lvl4pPr marL="4248120" indent="0">
              <a:buNone/>
              <a:defRPr sz="4956" b="1"/>
            </a:lvl4pPr>
            <a:lvl5pPr marL="5664159" indent="0">
              <a:buNone/>
              <a:defRPr sz="4956" b="1"/>
            </a:lvl5pPr>
            <a:lvl6pPr marL="7080199" indent="0">
              <a:buNone/>
              <a:defRPr sz="4956" b="1"/>
            </a:lvl6pPr>
            <a:lvl7pPr marL="8496239" indent="0">
              <a:buNone/>
              <a:defRPr sz="4956" b="1"/>
            </a:lvl7pPr>
            <a:lvl8pPr marL="9912279" indent="0">
              <a:buNone/>
              <a:defRPr sz="4956" b="1"/>
            </a:lvl8pPr>
            <a:lvl9pPr marL="11328319" indent="0">
              <a:buNone/>
              <a:defRPr sz="4956" b="1"/>
            </a:lvl9pPr>
          </a:lstStyle>
          <a:p>
            <a:pPr lvl="0"/>
            <a:r>
              <a:rPr lang="en-US"/>
              <a:t>Click to edit Master text styles</a:t>
            </a:r>
          </a:p>
        </p:txBody>
      </p:sp>
      <p:sp>
        <p:nvSpPr>
          <p:cNvPr id="4" name="Content Placeholder 3"/>
          <p:cNvSpPr>
            <a:spLocks noGrp="1"/>
          </p:cNvSpPr>
          <p:nvPr>
            <p:ph sz="half" idx="2"/>
          </p:nvPr>
        </p:nvSpPr>
        <p:spPr>
          <a:xfrm>
            <a:off x="2082962" y="7758774"/>
            <a:ext cx="12793057" cy="11411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5309148" y="5206935"/>
            <a:ext cx="12856061" cy="2551839"/>
          </a:xfrm>
        </p:spPr>
        <p:txBody>
          <a:bodyPr anchor="b"/>
          <a:lstStyle>
            <a:lvl1pPr marL="0" indent="0">
              <a:buNone/>
              <a:defRPr sz="7433" b="1"/>
            </a:lvl1pPr>
            <a:lvl2pPr marL="1416040" indent="0">
              <a:buNone/>
              <a:defRPr sz="6194" b="1"/>
            </a:lvl2pPr>
            <a:lvl3pPr marL="2832080" indent="0">
              <a:buNone/>
              <a:defRPr sz="5575" b="1"/>
            </a:lvl3pPr>
            <a:lvl4pPr marL="4248120" indent="0">
              <a:buNone/>
              <a:defRPr sz="4956" b="1"/>
            </a:lvl4pPr>
            <a:lvl5pPr marL="5664159" indent="0">
              <a:buNone/>
              <a:defRPr sz="4956" b="1"/>
            </a:lvl5pPr>
            <a:lvl6pPr marL="7080199" indent="0">
              <a:buNone/>
              <a:defRPr sz="4956" b="1"/>
            </a:lvl6pPr>
            <a:lvl7pPr marL="8496239" indent="0">
              <a:buNone/>
              <a:defRPr sz="4956" b="1"/>
            </a:lvl7pPr>
            <a:lvl8pPr marL="9912279" indent="0">
              <a:buNone/>
              <a:defRPr sz="4956" b="1"/>
            </a:lvl8pPr>
            <a:lvl9pPr marL="11328319" indent="0">
              <a:buNone/>
              <a:defRPr sz="4956" b="1"/>
            </a:lvl9pPr>
          </a:lstStyle>
          <a:p>
            <a:pPr lvl="0"/>
            <a:r>
              <a:rPr lang="en-US"/>
              <a:t>Click to edit Master text styles</a:t>
            </a:r>
          </a:p>
        </p:txBody>
      </p:sp>
      <p:sp>
        <p:nvSpPr>
          <p:cNvPr id="6" name="Content Placeholder 5"/>
          <p:cNvSpPr>
            <a:spLocks noGrp="1"/>
          </p:cNvSpPr>
          <p:nvPr>
            <p:ph sz="quarter" idx="4"/>
          </p:nvPr>
        </p:nvSpPr>
        <p:spPr>
          <a:xfrm>
            <a:off x="15309148" y="7758774"/>
            <a:ext cx="12856061" cy="11411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9E503D6-CE29-4495-A49C-6F831A581398}" type="datetimeFigureOut">
              <a:rPr lang="en-GB" smtClean="0"/>
              <a:t>12/05/2021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6E8398-C0B7-4593-AF0F-777B9DDD154D}" type="slidenum">
              <a:rPr lang="en-GB" smtClean="0"/>
              <a:t>‹#›</a:t>
            </a:fld>
            <a:endParaRPr lang="en-GB"/>
          </a:p>
        </p:txBody>
      </p:sp>
    </p:spTree>
    <p:extLst>
      <p:ext uri="{BB962C8B-B14F-4D97-AF65-F5344CB8AC3E}">
        <p14:creationId xmlns:p14="http://schemas.microsoft.com/office/powerpoint/2010/main" val="905759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9E503D6-CE29-4495-A49C-6F831A581398}" type="datetimeFigureOut">
              <a:rPr lang="en-GB" smtClean="0"/>
              <a:t>12/05/2021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6E8398-C0B7-4593-AF0F-777B9DDD154D}" type="slidenum">
              <a:rPr lang="en-GB" smtClean="0"/>
              <a:t>‹#›</a:t>
            </a:fld>
            <a:endParaRPr lang="en-GB"/>
          </a:p>
        </p:txBody>
      </p:sp>
    </p:spTree>
    <p:extLst>
      <p:ext uri="{BB962C8B-B14F-4D97-AF65-F5344CB8AC3E}">
        <p14:creationId xmlns:p14="http://schemas.microsoft.com/office/powerpoint/2010/main" val="256663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E503D6-CE29-4495-A49C-6F831A581398}" type="datetimeFigureOut">
              <a:rPr lang="en-GB" smtClean="0"/>
              <a:t>12/05/2021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6E8398-C0B7-4593-AF0F-777B9DDD154D}" type="slidenum">
              <a:rPr lang="en-GB" smtClean="0"/>
              <a:t>‹#›</a:t>
            </a:fld>
            <a:endParaRPr lang="en-GB"/>
          </a:p>
        </p:txBody>
      </p:sp>
    </p:spTree>
    <p:extLst>
      <p:ext uri="{BB962C8B-B14F-4D97-AF65-F5344CB8AC3E}">
        <p14:creationId xmlns:p14="http://schemas.microsoft.com/office/powerpoint/2010/main" val="2797494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2959" y="1416050"/>
            <a:ext cx="9753280" cy="4956175"/>
          </a:xfrm>
        </p:spPr>
        <p:txBody>
          <a:bodyPr anchor="b"/>
          <a:lstStyle>
            <a:lvl1pPr>
              <a:defRPr sz="9911"/>
            </a:lvl1pPr>
          </a:lstStyle>
          <a:p>
            <a:r>
              <a:rPr lang="en-US"/>
              <a:t>Click to edit Master title style</a:t>
            </a:r>
          </a:p>
        </p:txBody>
      </p:sp>
      <p:sp>
        <p:nvSpPr>
          <p:cNvPr id="3" name="Content Placeholder 2"/>
          <p:cNvSpPr>
            <a:spLocks noGrp="1"/>
          </p:cNvSpPr>
          <p:nvPr>
            <p:ph idx="1"/>
          </p:nvPr>
        </p:nvSpPr>
        <p:spPr>
          <a:xfrm>
            <a:off x="12856061" y="3058279"/>
            <a:ext cx="15309146" cy="15094700"/>
          </a:xfrm>
        </p:spPr>
        <p:txBody>
          <a:bodyPr/>
          <a:lstStyle>
            <a:lvl1pPr>
              <a:defRPr sz="9911"/>
            </a:lvl1pPr>
            <a:lvl2pPr>
              <a:defRPr sz="8672"/>
            </a:lvl2pPr>
            <a:lvl3pPr>
              <a:defRPr sz="7433"/>
            </a:lvl3pPr>
            <a:lvl4pPr>
              <a:defRPr sz="6194"/>
            </a:lvl4pPr>
            <a:lvl5pPr>
              <a:defRPr sz="6194"/>
            </a:lvl5pPr>
            <a:lvl6pPr>
              <a:defRPr sz="6194"/>
            </a:lvl6pPr>
            <a:lvl7pPr>
              <a:defRPr sz="6194"/>
            </a:lvl7pPr>
            <a:lvl8pPr>
              <a:defRPr sz="6194"/>
            </a:lvl8pPr>
            <a:lvl9pPr>
              <a:defRPr sz="619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082959" y="6372225"/>
            <a:ext cx="9753280" cy="11805335"/>
          </a:xfrm>
        </p:spPr>
        <p:txBody>
          <a:bodyPr/>
          <a:lstStyle>
            <a:lvl1pPr marL="0" indent="0">
              <a:buNone/>
              <a:defRPr sz="4956"/>
            </a:lvl1pPr>
            <a:lvl2pPr marL="1416040" indent="0">
              <a:buNone/>
              <a:defRPr sz="4336"/>
            </a:lvl2pPr>
            <a:lvl3pPr marL="2832080" indent="0">
              <a:buNone/>
              <a:defRPr sz="3717"/>
            </a:lvl3pPr>
            <a:lvl4pPr marL="4248120" indent="0">
              <a:buNone/>
              <a:defRPr sz="3097"/>
            </a:lvl4pPr>
            <a:lvl5pPr marL="5664159" indent="0">
              <a:buNone/>
              <a:defRPr sz="3097"/>
            </a:lvl5pPr>
            <a:lvl6pPr marL="7080199" indent="0">
              <a:buNone/>
              <a:defRPr sz="3097"/>
            </a:lvl6pPr>
            <a:lvl7pPr marL="8496239" indent="0">
              <a:buNone/>
              <a:defRPr sz="3097"/>
            </a:lvl7pPr>
            <a:lvl8pPr marL="9912279" indent="0">
              <a:buNone/>
              <a:defRPr sz="3097"/>
            </a:lvl8pPr>
            <a:lvl9pPr marL="11328319" indent="0">
              <a:buNone/>
              <a:defRPr sz="3097"/>
            </a:lvl9pPr>
          </a:lstStyle>
          <a:p>
            <a:pPr lvl="0"/>
            <a:r>
              <a:rPr lang="en-US"/>
              <a:t>Click to edit Master text styles</a:t>
            </a:r>
          </a:p>
        </p:txBody>
      </p:sp>
      <p:sp>
        <p:nvSpPr>
          <p:cNvPr id="5" name="Date Placeholder 4"/>
          <p:cNvSpPr>
            <a:spLocks noGrp="1"/>
          </p:cNvSpPr>
          <p:nvPr>
            <p:ph type="dt" sz="half" idx="10"/>
          </p:nvPr>
        </p:nvSpPr>
        <p:spPr/>
        <p:txBody>
          <a:bodyPr/>
          <a:lstStyle/>
          <a:p>
            <a:fld id="{C9E503D6-CE29-4495-A49C-6F831A581398}" type="datetimeFigureOut">
              <a:rPr lang="en-GB" smtClean="0"/>
              <a:t>12/05/2021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6E8398-C0B7-4593-AF0F-777B9DDD154D}" type="slidenum">
              <a:rPr lang="en-GB" smtClean="0"/>
              <a:t>‹#›</a:t>
            </a:fld>
            <a:endParaRPr lang="en-GB"/>
          </a:p>
        </p:txBody>
      </p:sp>
    </p:spTree>
    <p:extLst>
      <p:ext uri="{BB962C8B-B14F-4D97-AF65-F5344CB8AC3E}">
        <p14:creationId xmlns:p14="http://schemas.microsoft.com/office/powerpoint/2010/main" val="16443327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2959" y="1416050"/>
            <a:ext cx="9753280" cy="4956175"/>
          </a:xfrm>
        </p:spPr>
        <p:txBody>
          <a:bodyPr anchor="b"/>
          <a:lstStyle>
            <a:lvl1pPr>
              <a:defRPr sz="9911"/>
            </a:lvl1pPr>
          </a:lstStyle>
          <a:p>
            <a:r>
              <a:rPr lang="en-US"/>
              <a:t>Click to edit Master title style</a:t>
            </a:r>
          </a:p>
        </p:txBody>
      </p:sp>
      <p:sp>
        <p:nvSpPr>
          <p:cNvPr id="3" name="Picture Placeholder 2"/>
          <p:cNvSpPr>
            <a:spLocks noGrp="1" noChangeAspect="1"/>
          </p:cNvSpPr>
          <p:nvPr>
            <p:ph type="pic" idx="1"/>
          </p:nvPr>
        </p:nvSpPr>
        <p:spPr>
          <a:xfrm>
            <a:off x="12856061" y="3058279"/>
            <a:ext cx="15309146" cy="15094700"/>
          </a:xfrm>
        </p:spPr>
        <p:txBody>
          <a:bodyPr anchor="t"/>
          <a:lstStyle>
            <a:lvl1pPr marL="0" indent="0">
              <a:buNone/>
              <a:defRPr sz="9911"/>
            </a:lvl1pPr>
            <a:lvl2pPr marL="1416040" indent="0">
              <a:buNone/>
              <a:defRPr sz="8672"/>
            </a:lvl2pPr>
            <a:lvl3pPr marL="2832080" indent="0">
              <a:buNone/>
              <a:defRPr sz="7433"/>
            </a:lvl3pPr>
            <a:lvl4pPr marL="4248120" indent="0">
              <a:buNone/>
              <a:defRPr sz="6194"/>
            </a:lvl4pPr>
            <a:lvl5pPr marL="5664159" indent="0">
              <a:buNone/>
              <a:defRPr sz="6194"/>
            </a:lvl5pPr>
            <a:lvl6pPr marL="7080199" indent="0">
              <a:buNone/>
              <a:defRPr sz="6194"/>
            </a:lvl6pPr>
            <a:lvl7pPr marL="8496239" indent="0">
              <a:buNone/>
              <a:defRPr sz="6194"/>
            </a:lvl7pPr>
            <a:lvl8pPr marL="9912279" indent="0">
              <a:buNone/>
              <a:defRPr sz="6194"/>
            </a:lvl8pPr>
            <a:lvl9pPr marL="11328319" indent="0">
              <a:buNone/>
              <a:defRPr sz="6194"/>
            </a:lvl9pPr>
          </a:lstStyle>
          <a:p>
            <a:r>
              <a:rPr lang="en-US"/>
              <a:t>Click icon to add picture</a:t>
            </a:r>
          </a:p>
        </p:txBody>
      </p:sp>
      <p:sp>
        <p:nvSpPr>
          <p:cNvPr id="4" name="Text Placeholder 3"/>
          <p:cNvSpPr>
            <a:spLocks noGrp="1"/>
          </p:cNvSpPr>
          <p:nvPr>
            <p:ph type="body" sz="half" idx="2"/>
          </p:nvPr>
        </p:nvSpPr>
        <p:spPr>
          <a:xfrm>
            <a:off x="2082959" y="6372225"/>
            <a:ext cx="9753280" cy="11805335"/>
          </a:xfrm>
        </p:spPr>
        <p:txBody>
          <a:bodyPr/>
          <a:lstStyle>
            <a:lvl1pPr marL="0" indent="0">
              <a:buNone/>
              <a:defRPr sz="4956"/>
            </a:lvl1pPr>
            <a:lvl2pPr marL="1416040" indent="0">
              <a:buNone/>
              <a:defRPr sz="4336"/>
            </a:lvl2pPr>
            <a:lvl3pPr marL="2832080" indent="0">
              <a:buNone/>
              <a:defRPr sz="3717"/>
            </a:lvl3pPr>
            <a:lvl4pPr marL="4248120" indent="0">
              <a:buNone/>
              <a:defRPr sz="3097"/>
            </a:lvl4pPr>
            <a:lvl5pPr marL="5664159" indent="0">
              <a:buNone/>
              <a:defRPr sz="3097"/>
            </a:lvl5pPr>
            <a:lvl6pPr marL="7080199" indent="0">
              <a:buNone/>
              <a:defRPr sz="3097"/>
            </a:lvl6pPr>
            <a:lvl7pPr marL="8496239" indent="0">
              <a:buNone/>
              <a:defRPr sz="3097"/>
            </a:lvl7pPr>
            <a:lvl8pPr marL="9912279" indent="0">
              <a:buNone/>
              <a:defRPr sz="3097"/>
            </a:lvl8pPr>
            <a:lvl9pPr marL="11328319" indent="0">
              <a:buNone/>
              <a:defRPr sz="3097"/>
            </a:lvl9pPr>
          </a:lstStyle>
          <a:p>
            <a:pPr lvl="0"/>
            <a:r>
              <a:rPr lang="en-US"/>
              <a:t>Click to edit Master text styles</a:t>
            </a:r>
          </a:p>
        </p:txBody>
      </p:sp>
      <p:sp>
        <p:nvSpPr>
          <p:cNvPr id="5" name="Date Placeholder 4"/>
          <p:cNvSpPr>
            <a:spLocks noGrp="1"/>
          </p:cNvSpPr>
          <p:nvPr>
            <p:ph type="dt" sz="half" idx="10"/>
          </p:nvPr>
        </p:nvSpPr>
        <p:spPr/>
        <p:txBody>
          <a:bodyPr/>
          <a:lstStyle/>
          <a:p>
            <a:fld id="{C9E503D6-CE29-4495-A49C-6F831A581398}" type="datetimeFigureOut">
              <a:rPr lang="en-GB" smtClean="0"/>
              <a:t>12/05/2021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6E8398-C0B7-4593-AF0F-777B9DDD154D}" type="slidenum">
              <a:rPr lang="en-GB" smtClean="0"/>
              <a:t>‹#›</a:t>
            </a:fld>
            <a:endParaRPr lang="en-GB"/>
          </a:p>
        </p:txBody>
      </p:sp>
    </p:spTree>
    <p:extLst>
      <p:ext uri="{BB962C8B-B14F-4D97-AF65-F5344CB8AC3E}">
        <p14:creationId xmlns:p14="http://schemas.microsoft.com/office/powerpoint/2010/main" val="9950419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9E503D6-CE29-4495-A49C-6F831A581398}" type="datetimeFigureOut">
              <a:rPr lang="en-GB" smtClean="0"/>
              <a:t>12/05/2021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E8398-C0B7-4593-AF0F-777B9DDD154D}" type="slidenum">
              <a:rPr lang="en-GB" smtClean="0"/>
              <a:t>‹#›</a:t>
            </a:fld>
            <a:endParaRPr lang="en-GB"/>
          </a:p>
        </p:txBody>
      </p:sp>
    </p:spTree>
    <p:extLst>
      <p:ext uri="{BB962C8B-B14F-4D97-AF65-F5344CB8AC3E}">
        <p14:creationId xmlns:p14="http://schemas.microsoft.com/office/powerpoint/2010/main" val="1906382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40708" y="1130873"/>
            <a:ext cx="6520562" cy="1800055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079021" y="1130873"/>
            <a:ext cx="19183683" cy="1800055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9E503D6-CE29-4495-A49C-6F831A581398}" type="datetimeFigureOut">
              <a:rPr lang="en-GB" smtClean="0"/>
              <a:t>12/05/2021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E8398-C0B7-4593-AF0F-777B9DDD154D}" type="slidenum">
              <a:rPr lang="en-GB" smtClean="0"/>
              <a:t>‹#›</a:t>
            </a:fld>
            <a:endParaRPr lang="en-GB"/>
          </a:p>
        </p:txBody>
      </p:sp>
    </p:spTree>
    <p:extLst>
      <p:ext uri="{BB962C8B-B14F-4D97-AF65-F5344CB8AC3E}">
        <p14:creationId xmlns:p14="http://schemas.microsoft.com/office/powerpoint/2010/main" val="19648393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79020" y="1130878"/>
            <a:ext cx="26082248" cy="410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2079020" y="5654366"/>
            <a:ext cx="26082248" cy="1347706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079020" y="19687033"/>
            <a:ext cx="6804065" cy="1130873"/>
          </a:xfrm>
          <a:prstGeom prst="rect">
            <a:avLst/>
          </a:prstGeom>
        </p:spPr>
        <p:txBody>
          <a:bodyPr vert="horz" lIns="91440" tIns="45720" rIns="91440" bIns="45720" rtlCol="0" anchor="ctr"/>
          <a:lstStyle>
            <a:lvl1pPr algn="l">
              <a:defRPr sz="3717">
                <a:solidFill>
                  <a:schemeClr val="tx1">
                    <a:tint val="75000"/>
                  </a:schemeClr>
                </a:solidFill>
              </a:defRPr>
            </a:lvl1pPr>
          </a:lstStyle>
          <a:p>
            <a:fld id="{C9E503D6-CE29-4495-A49C-6F831A581398}" type="datetimeFigureOut">
              <a:rPr lang="en-GB" smtClean="0"/>
              <a:t>12/05/2021</a:t>
            </a:fld>
            <a:endParaRPr lang="en-GB"/>
          </a:p>
        </p:txBody>
      </p:sp>
      <p:sp>
        <p:nvSpPr>
          <p:cNvPr id="5" name="Footer Placeholder 4"/>
          <p:cNvSpPr>
            <a:spLocks noGrp="1"/>
          </p:cNvSpPr>
          <p:nvPr>
            <p:ph type="ftr" sz="quarter" idx="3"/>
          </p:nvPr>
        </p:nvSpPr>
        <p:spPr>
          <a:xfrm>
            <a:off x="10017096" y="19687033"/>
            <a:ext cx="10206097" cy="1130873"/>
          </a:xfrm>
          <a:prstGeom prst="rect">
            <a:avLst/>
          </a:prstGeom>
        </p:spPr>
        <p:txBody>
          <a:bodyPr vert="horz" lIns="91440" tIns="45720" rIns="91440" bIns="45720" rtlCol="0" anchor="ctr"/>
          <a:lstStyle>
            <a:lvl1pPr algn="ctr">
              <a:defRPr sz="3717">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57203" y="19687033"/>
            <a:ext cx="6804065" cy="1130873"/>
          </a:xfrm>
          <a:prstGeom prst="rect">
            <a:avLst/>
          </a:prstGeom>
        </p:spPr>
        <p:txBody>
          <a:bodyPr vert="horz" lIns="91440" tIns="45720" rIns="91440" bIns="45720" rtlCol="0" anchor="ctr"/>
          <a:lstStyle>
            <a:lvl1pPr algn="r">
              <a:defRPr sz="3717">
                <a:solidFill>
                  <a:schemeClr val="tx1">
                    <a:tint val="75000"/>
                  </a:schemeClr>
                </a:solidFill>
              </a:defRPr>
            </a:lvl1pPr>
          </a:lstStyle>
          <a:p>
            <a:fld id="{D66E8398-C0B7-4593-AF0F-777B9DDD154D}" type="slidenum">
              <a:rPr lang="en-GB" smtClean="0"/>
              <a:t>‹#›</a:t>
            </a:fld>
            <a:endParaRPr lang="en-GB"/>
          </a:p>
        </p:txBody>
      </p:sp>
    </p:spTree>
    <p:extLst>
      <p:ext uri="{BB962C8B-B14F-4D97-AF65-F5344CB8AC3E}">
        <p14:creationId xmlns:p14="http://schemas.microsoft.com/office/powerpoint/2010/main" val="20611039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832080" rtl="0" eaLnBrk="1" latinLnBrk="0" hangingPunct="1">
        <a:lnSpc>
          <a:spcPct val="90000"/>
        </a:lnSpc>
        <a:spcBef>
          <a:spcPct val="0"/>
        </a:spcBef>
        <a:buNone/>
        <a:defRPr sz="13628" kern="1200">
          <a:solidFill>
            <a:schemeClr val="tx1"/>
          </a:solidFill>
          <a:latin typeface="+mj-lt"/>
          <a:ea typeface="+mj-ea"/>
          <a:cs typeface="+mj-cs"/>
        </a:defRPr>
      </a:lvl1pPr>
    </p:titleStyle>
    <p:bodyStyle>
      <a:lvl1pPr marL="708020" indent="-708020" algn="l" defTabSz="2832080" rtl="0" eaLnBrk="1" latinLnBrk="0" hangingPunct="1">
        <a:lnSpc>
          <a:spcPct val="90000"/>
        </a:lnSpc>
        <a:spcBef>
          <a:spcPts val="3097"/>
        </a:spcBef>
        <a:buFont typeface="Arial" panose="020B0604020202020204" pitchFamily="34" charset="0"/>
        <a:buChar char="•"/>
        <a:defRPr sz="8672" kern="1200">
          <a:solidFill>
            <a:schemeClr val="tx1"/>
          </a:solidFill>
          <a:latin typeface="+mn-lt"/>
          <a:ea typeface="+mn-ea"/>
          <a:cs typeface="+mn-cs"/>
        </a:defRPr>
      </a:lvl1pPr>
      <a:lvl2pPr marL="2124060" indent="-708020" algn="l" defTabSz="2832080" rtl="0" eaLnBrk="1" latinLnBrk="0" hangingPunct="1">
        <a:lnSpc>
          <a:spcPct val="90000"/>
        </a:lnSpc>
        <a:spcBef>
          <a:spcPts val="1549"/>
        </a:spcBef>
        <a:buFont typeface="Arial" panose="020B0604020202020204" pitchFamily="34" charset="0"/>
        <a:buChar char="•"/>
        <a:defRPr sz="7433" kern="1200">
          <a:solidFill>
            <a:schemeClr val="tx1"/>
          </a:solidFill>
          <a:latin typeface="+mn-lt"/>
          <a:ea typeface="+mn-ea"/>
          <a:cs typeface="+mn-cs"/>
        </a:defRPr>
      </a:lvl2pPr>
      <a:lvl3pPr marL="3540100" indent="-708020" algn="l" defTabSz="2832080" rtl="0" eaLnBrk="1" latinLnBrk="0" hangingPunct="1">
        <a:lnSpc>
          <a:spcPct val="90000"/>
        </a:lnSpc>
        <a:spcBef>
          <a:spcPts val="1549"/>
        </a:spcBef>
        <a:buFont typeface="Arial" panose="020B0604020202020204" pitchFamily="34" charset="0"/>
        <a:buChar char="•"/>
        <a:defRPr sz="6194" kern="1200">
          <a:solidFill>
            <a:schemeClr val="tx1"/>
          </a:solidFill>
          <a:latin typeface="+mn-lt"/>
          <a:ea typeface="+mn-ea"/>
          <a:cs typeface="+mn-cs"/>
        </a:defRPr>
      </a:lvl3pPr>
      <a:lvl4pPr marL="4956139" indent="-708020" algn="l" defTabSz="2832080" rtl="0" eaLnBrk="1" latinLnBrk="0" hangingPunct="1">
        <a:lnSpc>
          <a:spcPct val="90000"/>
        </a:lnSpc>
        <a:spcBef>
          <a:spcPts val="1549"/>
        </a:spcBef>
        <a:buFont typeface="Arial" panose="020B0604020202020204" pitchFamily="34" charset="0"/>
        <a:buChar char="•"/>
        <a:defRPr sz="5575" kern="1200">
          <a:solidFill>
            <a:schemeClr val="tx1"/>
          </a:solidFill>
          <a:latin typeface="+mn-lt"/>
          <a:ea typeface="+mn-ea"/>
          <a:cs typeface="+mn-cs"/>
        </a:defRPr>
      </a:lvl4pPr>
      <a:lvl5pPr marL="6372179" indent="-708020" algn="l" defTabSz="2832080" rtl="0" eaLnBrk="1" latinLnBrk="0" hangingPunct="1">
        <a:lnSpc>
          <a:spcPct val="90000"/>
        </a:lnSpc>
        <a:spcBef>
          <a:spcPts val="1549"/>
        </a:spcBef>
        <a:buFont typeface="Arial" panose="020B0604020202020204" pitchFamily="34" charset="0"/>
        <a:buChar char="•"/>
        <a:defRPr sz="5575" kern="1200">
          <a:solidFill>
            <a:schemeClr val="tx1"/>
          </a:solidFill>
          <a:latin typeface="+mn-lt"/>
          <a:ea typeface="+mn-ea"/>
          <a:cs typeface="+mn-cs"/>
        </a:defRPr>
      </a:lvl5pPr>
      <a:lvl6pPr marL="7788219" indent="-708020" algn="l" defTabSz="2832080" rtl="0" eaLnBrk="1" latinLnBrk="0" hangingPunct="1">
        <a:lnSpc>
          <a:spcPct val="90000"/>
        </a:lnSpc>
        <a:spcBef>
          <a:spcPts val="1549"/>
        </a:spcBef>
        <a:buFont typeface="Arial" panose="020B0604020202020204" pitchFamily="34" charset="0"/>
        <a:buChar char="•"/>
        <a:defRPr sz="5575" kern="1200">
          <a:solidFill>
            <a:schemeClr val="tx1"/>
          </a:solidFill>
          <a:latin typeface="+mn-lt"/>
          <a:ea typeface="+mn-ea"/>
          <a:cs typeface="+mn-cs"/>
        </a:defRPr>
      </a:lvl6pPr>
      <a:lvl7pPr marL="9204259" indent="-708020" algn="l" defTabSz="2832080" rtl="0" eaLnBrk="1" latinLnBrk="0" hangingPunct="1">
        <a:lnSpc>
          <a:spcPct val="90000"/>
        </a:lnSpc>
        <a:spcBef>
          <a:spcPts val="1549"/>
        </a:spcBef>
        <a:buFont typeface="Arial" panose="020B0604020202020204" pitchFamily="34" charset="0"/>
        <a:buChar char="•"/>
        <a:defRPr sz="5575" kern="1200">
          <a:solidFill>
            <a:schemeClr val="tx1"/>
          </a:solidFill>
          <a:latin typeface="+mn-lt"/>
          <a:ea typeface="+mn-ea"/>
          <a:cs typeface="+mn-cs"/>
        </a:defRPr>
      </a:lvl7pPr>
      <a:lvl8pPr marL="10620299" indent="-708020" algn="l" defTabSz="2832080" rtl="0" eaLnBrk="1" latinLnBrk="0" hangingPunct="1">
        <a:lnSpc>
          <a:spcPct val="90000"/>
        </a:lnSpc>
        <a:spcBef>
          <a:spcPts val="1549"/>
        </a:spcBef>
        <a:buFont typeface="Arial" panose="020B0604020202020204" pitchFamily="34" charset="0"/>
        <a:buChar char="•"/>
        <a:defRPr sz="5575" kern="1200">
          <a:solidFill>
            <a:schemeClr val="tx1"/>
          </a:solidFill>
          <a:latin typeface="+mn-lt"/>
          <a:ea typeface="+mn-ea"/>
          <a:cs typeface="+mn-cs"/>
        </a:defRPr>
      </a:lvl8pPr>
      <a:lvl9pPr marL="12036339" indent="-708020" algn="l" defTabSz="2832080" rtl="0" eaLnBrk="1" latinLnBrk="0" hangingPunct="1">
        <a:lnSpc>
          <a:spcPct val="90000"/>
        </a:lnSpc>
        <a:spcBef>
          <a:spcPts val="1549"/>
        </a:spcBef>
        <a:buFont typeface="Arial" panose="020B0604020202020204" pitchFamily="34" charset="0"/>
        <a:buChar char="•"/>
        <a:defRPr sz="5575" kern="1200">
          <a:solidFill>
            <a:schemeClr val="tx1"/>
          </a:solidFill>
          <a:latin typeface="+mn-lt"/>
          <a:ea typeface="+mn-ea"/>
          <a:cs typeface="+mn-cs"/>
        </a:defRPr>
      </a:lvl9pPr>
    </p:bodyStyle>
    <p:otherStyle>
      <a:defPPr>
        <a:defRPr lang="en-US"/>
      </a:defPPr>
      <a:lvl1pPr marL="0" algn="l" defTabSz="2832080" rtl="0" eaLnBrk="1" latinLnBrk="0" hangingPunct="1">
        <a:defRPr sz="5575" kern="1200">
          <a:solidFill>
            <a:schemeClr val="tx1"/>
          </a:solidFill>
          <a:latin typeface="+mn-lt"/>
          <a:ea typeface="+mn-ea"/>
          <a:cs typeface="+mn-cs"/>
        </a:defRPr>
      </a:lvl1pPr>
      <a:lvl2pPr marL="1416040" algn="l" defTabSz="2832080" rtl="0" eaLnBrk="1" latinLnBrk="0" hangingPunct="1">
        <a:defRPr sz="5575" kern="1200">
          <a:solidFill>
            <a:schemeClr val="tx1"/>
          </a:solidFill>
          <a:latin typeface="+mn-lt"/>
          <a:ea typeface="+mn-ea"/>
          <a:cs typeface="+mn-cs"/>
        </a:defRPr>
      </a:lvl2pPr>
      <a:lvl3pPr marL="2832080" algn="l" defTabSz="2832080" rtl="0" eaLnBrk="1" latinLnBrk="0" hangingPunct="1">
        <a:defRPr sz="5575" kern="1200">
          <a:solidFill>
            <a:schemeClr val="tx1"/>
          </a:solidFill>
          <a:latin typeface="+mn-lt"/>
          <a:ea typeface="+mn-ea"/>
          <a:cs typeface="+mn-cs"/>
        </a:defRPr>
      </a:lvl3pPr>
      <a:lvl4pPr marL="4248120" algn="l" defTabSz="2832080" rtl="0" eaLnBrk="1" latinLnBrk="0" hangingPunct="1">
        <a:defRPr sz="5575" kern="1200">
          <a:solidFill>
            <a:schemeClr val="tx1"/>
          </a:solidFill>
          <a:latin typeface="+mn-lt"/>
          <a:ea typeface="+mn-ea"/>
          <a:cs typeface="+mn-cs"/>
        </a:defRPr>
      </a:lvl4pPr>
      <a:lvl5pPr marL="5664159" algn="l" defTabSz="2832080" rtl="0" eaLnBrk="1" latinLnBrk="0" hangingPunct="1">
        <a:defRPr sz="5575" kern="1200">
          <a:solidFill>
            <a:schemeClr val="tx1"/>
          </a:solidFill>
          <a:latin typeface="+mn-lt"/>
          <a:ea typeface="+mn-ea"/>
          <a:cs typeface="+mn-cs"/>
        </a:defRPr>
      </a:lvl5pPr>
      <a:lvl6pPr marL="7080199" algn="l" defTabSz="2832080" rtl="0" eaLnBrk="1" latinLnBrk="0" hangingPunct="1">
        <a:defRPr sz="5575" kern="1200">
          <a:solidFill>
            <a:schemeClr val="tx1"/>
          </a:solidFill>
          <a:latin typeface="+mn-lt"/>
          <a:ea typeface="+mn-ea"/>
          <a:cs typeface="+mn-cs"/>
        </a:defRPr>
      </a:lvl6pPr>
      <a:lvl7pPr marL="8496239" algn="l" defTabSz="2832080" rtl="0" eaLnBrk="1" latinLnBrk="0" hangingPunct="1">
        <a:defRPr sz="5575" kern="1200">
          <a:solidFill>
            <a:schemeClr val="tx1"/>
          </a:solidFill>
          <a:latin typeface="+mn-lt"/>
          <a:ea typeface="+mn-ea"/>
          <a:cs typeface="+mn-cs"/>
        </a:defRPr>
      </a:lvl7pPr>
      <a:lvl8pPr marL="9912279" algn="l" defTabSz="2832080" rtl="0" eaLnBrk="1" latinLnBrk="0" hangingPunct="1">
        <a:defRPr sz="5575" kern="1200">
          <a:solidFill>
            <a:schemeClr val="tx1"/>
          </a:solidFill>
          <a:latin typeface="+mn-lt"/>
          <a:ea typeface="+mn-ea"/>
          <a:cs typeface="+mn-cs"/>
        </a:defRPr>
      </a:lvl8pPr>
      <a:lvl9pPr marL="11328319" algn="l" defTabSz="2832080" rtl="0" eaLnBrk="1" latinLnBrk="0" hangingPunct="1">
        <a:defRPr sz="557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www.azquotes.com/author/5153-Paulo_Freire" TargetMode="Externa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hyperlink" Target="https://theirworld.org/news/youth-rise-up-against-school-violence-and-use-voices-in-activism" TargetMode="External"/><Relationship Id="rId13" Type="http://schemas.openxmlformats.org/officeDocument/2006/relationships/hyperlink" Target="https://www.azquotes.com/quote/348092" TargetMode="External"/><Relationship Id="rId3" Type="http://schemas.openxmlformats.org/officeDocument/2006/relationships/hyperlink" Target="https://councilfordisabledchildren.org.uk/search/content/barriers%20to%20participation" TargetMode="External"/><Relationship Id="rId7" Type="http://schemas.openxmlformats.org/officeDocument/2006/relationships/hyperlink" Target="https://www.unicef.org.uk/what-we-do/un-convention-child-rights/" TargetMode="External"/><Relationship Id="rId12" Type="http://schemas.openxmlformats.org/officeDocument/2006/relationships/hyperlink" Target="https://downloads.unicef.org.uk/wp-content/uploads/2019/10/UNCRC_summary-1_1.pdf" TargetMode="External"/><Relationship Id="rId2" Type="http://schemas.openxmlformats.org/officeDocument/2006/relationships/hyperlink" Target="https://www.actionforadvocacy.org.uk/articleServlet_action=list&amp;articletype=10" TargetMode="External"/><Relationship Id="rId1" Type="http://schemas.openxmlformats.org/officeDocument/2006/relationships/slideLayout" Target="../slideLayouts/slideLayout2.xml"/><Relationship Id="rId6" Type="http://schemas.openxmlformats.org/officeDocument/2006/relationships/hyperlink" Target="https://www.savethechildren.org.uk/what-we-do/childrens-rights/united-nations-convention-of-the-rights-of-the-child" TargetMode="External"/><Relationship Id="rId11" Type="http://schemas.openxmlformats.org/officeDocument/2006/relationships/hyperlink" Target="https://coolerinsights.com/2020/12/storytelling-ted-talks/" TargetMode="External"/><Relationship Id="rId5" Type="http://schemas.openxmlformats.org/officeDocument/2006/relationships/hyperlink" Target="https://urbact.eu/sites/default/files/import/Projects/My_Generation/documents_media/Media_Portrayal_of_Young_People_glasgow.pdf" TargetMode="External"/><Relationship Id="rId10" Type="http://schemas.openxmlformats.org/officeDocument/2006/relationships/hyperlink" Target="https://c4innovates.com/wp-content/uploads/2020/01/CDLWR-3476__YESS_Tokenism-TipSheet_v4.pdf" TargetMode="External"/><Relationship Id="rId4" Type="http://schemas.openxmlformats.org/officeDocument/2006/relationships/hyperlink" Target="https://www.coe.int/en/web/campaign-free-to-speak-safe-to-learn/making-children-and-students-voices-heard" TargetMode="External"/><Relationship Id="rId9" Type="http://schemas.openxmlformats.org/officeDocument/2006/relationships/hyperlink" Target="https://www.un.org/esa/socdev/documents/youth/fact-sheets/youth-participation.pdf" TargetMode="External"/><Relationship Id="rId14" Type="http://schemas.openxmlformats.org/officeDocument/2006/relationships/hyperlink" Target="https://www.tasman.govt.nz/my-community/heritage/public-art/youth-voice-mural/" TargetMode="Externa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B6BB656E-E697-4E26-ACD9-4C1C5B73826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91" y="-18476"/>
            <a:ext cx="30210889" cy="21189805"/>
          </a:xfrm>
          <a:prstGeom prst="rect">
            <a:avLst/>
          </a:prstGeom>
        </p:spPr>
      </p:pic>
      <p:sp>
        <p:nvSpPr>
          <p:cNvPr id="9" name="TextBox 8">
            <a:extLst>
              <a:ext uri="{FF2B5EF4-FFF2-40B4-BE49-F238E27FC236}">
                <a16:creationId xmlns:a16="http://schemas.microsoft.com/office/drawing/2014/main" id="{839744C1-6834-47E0-B224-E0289B813E18}"/>
              </a:ext>
            </a:extLst>
          </p:cNvPr>
          <p:cNvSpPr txBox="1"/>
          <p:nvPr/>
        </p:nvSpPr>
        <p:spPr>
          <a:xfrm>
            <a:off x="27466950" y="6897257"/>
            <a:ext cx="1395045" cy="430887"/>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wrap="square" lIns="91440" tIns="45720" rIns="91440" bIns="45720" rtlCol="0" anchor="t">
            <a:spAutoFit/>
          </a:bodyPr>
          <a:lstStyle/>
          <a:p>
            <a:r>
              <a:rPr lang="en-US" sz="2200">
                <a:solidFill>
                  <a:schemeClr val="accent4">
                    <a:lumMod val="40000"/>
                    <a:lumOff val="60000"/>
                  </a:schemeClr>
                </a:solidFill>
                <a:latin typeface="Arial"/>
                <a:cs typeface="Arial"/>
              </a:rPr>
              <a:t>Image</a:t>
            </a:r>
            <a:r>
              <a:rPr lang="en-US" sz="2000">
                <a:solidFill>
                  <a:schemeClr val="accent4">
                    <a:lumMod val="40000"/>
                    <a:lumOff val="60000"/>
                  </a:schemeClr>
                </a:solidFill>
                <a:latin typeface="Arial"/>
                <a:cs typeface="Arial"/>
              </a:rPr>
              <a:t> 2</a:t>
            </a:r>
            <a:endParaRPr lang="en-GB" sz="2000">
              <a:solidFill>
                <a:schemeClr val="accent4">
                  <a:lumMod val="40000"/>
                  <a:lumOff val="60000"/>
                </a:schemeClr>
              </a:solidFill>
              <a:latin typeface="Arial"/>
              <a:cs typeface="Arial"/>
            </a:endParaRPr>
          </a:p>
        </p:txBody>
      </p:sp>
      <p:sp>
        <p:nvSpPr>
          <p:cNvPr id="10" name="TextBox 9">
            <a:extLst>
              <a:ext uri="{FF2B5EF4-FFF2-40B4-BE49-F238E27FC236}">
                <a16:creationId xmlns:a16="http://schemas.microsoft.com/office/drawing/2014/main" id="{1CF64EAD-0A08-4FDF-ABF3-20E49D1AEA18}"/>
              </a:ext>
            </a:extLst>
          </p:cNvPr>
          <p:cNvSpPr txBox="1"/>
          <p:nvPr/>
        </p:nvSpPr>
        <p:spPr>
          <a:xfrm>
            <a:off x="0" y="5925391"/>
            <a:ext cx="1395045" cy="430887"/>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r>
              <a:rPr lang="en-US" sz="2200">
                <a:solidFill>
                  <a:schemeClr val="accent4">
                    <a:lumMod val="40000"/>
                    <a:lumOff val="60000"/>
                  </a:schemeClr>
                </a:solidFill>
                <a:latin typeface="Arial" panose="020B0604020202020204" pitchFamily="34" charset="0"/>
                <a:cs typeface="Arial" panose="020B0604020202020204" pitchFamily="34" charset="0"/>
              </a:rPr>
              <a:t>Figure</a:t>
            </a:r>
            <a:r>
              <a:rPr lang="en-US" sz="2000">
                <a:solidFill>
                  <a:schemeClr val="accent4">
                    <a:lumMod val="40000"/>
                    <a:lumOff val="60000"/>
                  </a:schemeClr>
                </a:solidFill>
                <a:latin typeface="Arial" panose="020B0604020202020204" pitchFamily="34" charset="0"/>
                <a:cs typeface="Arial" panose="020B0604020202020204" pitchFamily="34" charset="0"/>
              </a:rPr>
              <a:t> 1</a:t>
            </a:r>
            <a:endParaRPr lang="en-GB" sz="2000">
              <a:solidFill>
                <a:schemeClr val="accent4">
                  <a:lumMod val="40000"/>
                  <a:lumOff val="60000"/>
                </a:schemeClr>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556A726F-6881-48FF-87D8-5311AE198C6A}"/>
              </a:ext>
            </a:extLst>
          </p:cNvPr>
          <p:cNvSpPr txBox="1"/>
          <p:nvPr/>
        </p:nvSpPr>
        <p:spPr>
          <a:xfrm>
            <a:off x="28499412" y="204217"/>
            <a:ext cx="1395045" cy="430887"/>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r>
              <a:rPr lang="en-US" sz="2200">
                <a:solidFill>
                  <a:schemeClr val="accent4">
                    <a:lumMod val="40000"/>
                    <a:lumOff val="60000"/>
                  </a:schemeClr>
                </a:solidFill>
                <a:latin typeface="Arial" panose="020B0604020202020204" pitchFamily="34" charset="0"/>
                <a:cs typeface="Arial" panose="020B0604020202020204" pitchFamily="34" charset="0"/>
              </a:rPr>
              <a:t>Figure</a:t>
            </a:r>
            <a:r>
              <a:rPr lang="en-US" sz="2000">
                <a:solidFill>
                  <a:schemeClr val="accent4">
                    <a:lumMod val="40000"/>
                    <a:lumOff val="60000"/>
                  </a:schemeClr>
                </a:solidFill>
                <a:latin typeface="Arial" panose="020B0604020202020204" pitchFamily="34" charset="0"/>
                <a:cs typeface="Arial" panose="020B0604020202020204" pitchFamily="34" charset="0"/>
              </a:rPr>
              <a:t> 3</a:t>
            </a:r>
            <a:endParaRPr lang="en-GB" sz="2000">
              <a:solidFill>
                <a:schemeClr val="accent4">
                  <a:lumMod val="40000"/>
                  <a:lumOff val="60000"/>
                </a:schemeClr>
              </a:solidFill>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7ED6257E-CF2F-48F1-B6B4-DBADDC6D5DE0}"/>
              </a:ext>
            </a:extLst>
          </p:cNvPr>
          <p:cNvSpPr txBox="1"/>
          <p:nvPr/>
        </p:nvSpPr>
        <p:spPr>
          <a:xfrm>
            <a:off x="10138085" y="5481022"/>
            <a:ext cx="9048433" cy="11910953"/>
          </a:xfrm>
          <a:prstGeom prst="rect">
            <a:avLst/>
          </a:prstGeom>
          <a:solidFill>
            <a:schemeClr val="bg1"/>
          </a:solidFill>
        </p:spPr>
        <p:txBody>
          <a:bodyPr wrap="square" lIns="91440" tIns="45720" rIns="91440" bIns="45720" rtlCol="0" anchor="t">
            <a:spAutoFit/>
          </a:bodyPr>
          <a:lstStyle/>
          <a:p>
            <a:r>
              <a:rPr lang="en-GB" sz="2400" dirty="0">
                <a:solidFill>
                  <a:srgbClr val="0070C0"/>
                </a:solidFill>
                <a:latin typeface="Arial"/>
                <a:cs typeface="Arial"/>
              </a:rPr>
              <a:t>                                     </a:t>
            </a:r>
            <a:r>
              <a:rPr lang="en-GB" sz="2400" dirty="0">
                <a:solidFill>
                  <a:srgbClr val="FF0000"/>
                </a:solidFill>
                <a:latin typeface="Arial"/>
                <a:cs typeface="Arial"/>
              </a:rPr>
              <a:t>History of child rights.</a:t>
            </a:r>
          </a:p>
          <a:p>
            <a:r>
              <a:rPr lang="en-GB" sz="2400" dirty="0">
                <a:solidFill>
                  <a:srgbClr val="0070C0"/>
                </a:solidFill>
                <a:latin typeface="Arial"/>
                <a:cs typeface="Arial"/>
              </a:rPr>
              <a:t>Children were made to work with adults in dirty and unsafe conditions in the early twentieth century due to there being no standards of protection for them. Growing recognition and understanding of the developmental needs of the children this lied to a movement to better protect them.</a:t>
            </a:r>
          </a:p>
          <a:p>
            <a:r>
              <a:rPr lang="en-GB" sz="2400" dirty="0">
                <a:solidFill>
                  <a:srgbClr val="0070C0"/>
                </a:solidFill>
                <a:latin typeface="Arial"/>
                <a:cs typeface="Arial"/>
              </a:rPr>
              <a:t>                                     </a:t>
            </a:r>
          </a:p>
          <a:p>
            <a:endParaRPr lang="en-GB" sz="2400" dirty="0">
              <a:solidFill>
                <a:srgbClr val="0070C0"/>
              </a:solidFill>
              <a:latin typeface="Arial"/>
              <a:cs typeface="Arial"/>
            </a:endParaRPr>
          </a:p>
          <a:p>
            <a:endParaRPr lang="en-GB" sz="2400" dirty="0">
              <a:solidFill>
                <a:srgbClr val="0070C0"/>
              </a:solidFill>
              <a:latin typeface="Arial"/>
              <a:cs typeface="Arial"/>
            </a:endParaRPr>
          </a:p>
          <a:p>
            <a:endParaRPr lang="en-GB" sz="2400" dirty="0">
              <a:solidFill>
                <a:srgbClr val="0070C0"/>
              </a:solidFill>
              <a:latin typeface="Arial"/>
              <a:cs typeface="Arial"/>
            </a:endParaRPr>
          </a:p>
          <a:p>
            <a:endParaRPr lang="en-GB" sz="2400">
              <a:solidFill>
                <a:srgbClr val="0070C0"/>
              </a:solidFill>
              <a:latin typeface="Arial"/>
              <a:cs typeface="Arial"/>
            </a:endParaRPr>
          </a:p>
          <a:p>
            <a:endParaRPr lang="en-GB" sz="2400">
              <a:solidFill>
                <a:srgbClr val="0070C0"/>
              </a:solidFill>
              <a:latin typeface="Arial"/>
              <a:cs typeface="Arial"/>
            </a:endParaRPr>
          </a:p>
          <a:p>
            <a:endParaRPr lang="en-GB" sz="2400" dirty="0">
              <a:solidFill>
                <a:srgbClr val="0070C0"/>
              </a:solidFill>
              <a:latin typeface="Arial"/>
              <a:cs typeface="Arial"/>
            </a:endParaRPr>
          </a:p>
          <a:p>
            <a:endParaRPr lang="en-GB" sz="2400" dirty="0">
              <a:solidFill>
                <a:srgbClr val="0070C0"/>
              </a:solidFill>
              <a:latin typeface="Arial"/>
              <a:cs typeface="Arial"/>
            </a:endParaRPr>
          </a:p>
          <a:p>
            <a:endParaRPr lang="en-GB" sz="2400" dirty="0">
              <a:solidFill>
                <a:srgbClr val="0070C0"/>
              </a:solidFill>
              <a:latin typeface="Arial"/>
              <a:cs typeface="Arial"/>
            </a:endParaRPr>
          </a:p>
          <a:p>
            <a:endParaRPr lang="en-GB" sz="2400" dirty="0">
              <a:solidFill>
                <a:srgbClr val="0070C0"/>
              </a:solidFill>
              <a:latin typeface="Arial"/>
              <a:cs typeface="Arial"/>
            </a:endParaRPr>
          </a:p>
          <a:p>
            <a:endParaRPr lang="en-GB" sz="2400" dirty="0">
              <a:solidFill>
                <a:srgbClr val="0070C0"/>
              </a:solidFill>
              <a:latin typeface="Arial"/>
              <a:cs typeface="Arial"/>
            </a:endParaRPr>
          </a:p>
          <a:p>
            <a:endParaRPr lang="en-GB" sz="2400" dirty="0">
              <a:solidFill>
                <a:srgbClr val="0070C0"/>
              </a:solidFill>
              <a:latin typeface="Arial"/>
              <a:cs typeface="Arial"/>
            </a:endParaRPr>
          </a:p>
          <a:p>
            <a:endParaRPr lang="en-GB" sz="2400" dirty="0">
              <a:solidFill>
                <a:srgbClr val="0070C0"/>
              </a:solidFill>
              <a:latin typeface="Arial"/>
              <a:cs typeface="Arial"/>
            </a:endParaRPr>
          </a:p>
          <a:p>
            <a:endParaRPr lang="en-GB" sz="2400" dirty="0">
              <a:solidFill>
                <a:srgbClr val="0070C0"/>
              </a:solidFill>
              <a:latin typeface="Arial"/>
              <a:cs typeface="Arial"/>
            </a:endParaRPr>
          </a:p>
          <a:p>
            <a:endParaRPr lang="en-GB" sz="2400" dirty="0">
              <a:solidFill>
                <a:srgbClr val="0070C0"/>
              </a:solidFill>
              <a:latin typeface="Arial"/>
              <a:cs typeface="Arial"/>
            </a:endParaRPr>
          </a:p>
          <a:p>
            <a:endParaRPr lang="en-GB" sz="2400" dirty="0">
              <a:solidFill>
                <a:srgbClr val="0070C0"/>
              </a:solidFill>
              <a:latin typeface="Arial"/>
              <a:cs typeface="Arial"/>
            </a:endParaRPr>
          </a:p>
          <a:p>
            <a:endParaRPr lang="en-GB" sz="2400" dirty="0">
              <a:solidFill>
                <a:srgbClr val="0070C0"/>
              </a:solidFill>
              <a:latin typeface="Arial"/>
              <a:cs typeface="Arial"/>
            </a:endParaRPr>
          </a:p>
          <a:p>
            <a:endParaRPr lang="en-GB" sz="2400" dirty="0">
              <a:solidFill>
                <a:srgbClr val="0070C0"/>
              </a:solidFill>
              <a:latin typeface="Arial"/>
              <a:cs typeface="Arial"/>
            </a:endParaRPr>
          </a:p>
          <a:p>
            <a:endParaRPr lang="en-GB" sz="2400" dirty="0">
              <a:solidFill>
                <a:srgbClr val="0070C0"/>
              </a:solidFill>
              <a:latin typeface="Arial"/>
              <a:cs typeface="Arial"/>
            </a:endParaRPr>
          </a:p>
          <a:p>
            <a:endParaRPr lang="en-GB" sz="2400" dirty="0">
              <a:solidFill>
                <a:srgbClr val="0070C0"/>
              </a:solidFill>
              <a:latin typeface="Arial"/>
              <a:cs typeface="Arial"/>
            </a:endParaRPr>
          </a:p>
          <a:p>
            <a:endParaRPr lang="en-GB" sz="2400" dirty="0">
              <a:solidFill>
                <a:srgbClr val="0070C0"/>
              </a:solidFill>
              <a:latin typeface="Arial"/>
              <a:cs typeface="Arial"/>
            </a:endParaRPr>
          </a:p>
          <a:p>
            <a:endParaRPr lang="en-GB" sz="2400" dirty="0">
              <a:solidFill>
                <a:srgbClr val="0070C0"/>
              </a:solidFill>
              <a:latin typeface="Arial"/>
              <a:cs typeface="Arial"/>
            </a:endParaRPr>
          </a:p>
          <a:p>
            <a:endParaRPr lang="en-GB" sz="2400" dirty="0">
              <a:solidFill>
                <a:srgbClr val="0070C0"/>
              </a:solidFill>
              <a:latin typeface="Arial"/>
              <a:cs typeface="Arial"/>
            </a:endParaRPr>
          </a:p>
          <a:p>
            <a:endParaRPr lang="en-GB" sz="2400" dirty="0">
              <a:solidFill>
                <a:srgbClr val="0070C0"/>
              </a:solidFill>
              <a:latin typeface="Arial"/>
              <a:cs typeface="Arial"/>
            </a:endParaRPr>
          </a:p>
          <a:p>
            <a:endParaRPr lang="en-GB" sz="2400" dirty="0">
              <a:solidFill>
                <a:srgbClr val="0070C0"/>
              </a:solidFill>
              <a:latin typeface="Arial"/>
              <a:cs typeface="Arial"/>
            </a:endParaRPr>
          </a:p>
          <a:p>
            <a:endParaRPr lang="en-GB" sz="2400" dirty="0">
              <a:solidFill>
                <a:srgbClr val="0070C0"/>
              </a:solidFill>
              <a:latin typeface="Arial"/>
              <a:cs typeface="Arial"/>
            </a:endParaRPr>
          </a:p>
        </p:txBody>
      </p:sp>
      <p:sp>
        <p:nvSpPr>
          <p:cNvPr id="3" name="TextBox 2">
            <a:extLst>
              <a:ext uri="{FF2B5EF4-FFF2-40B4-BE49-F238E27FC236}">
                <a16:creationId xmlns:a16="http://schemas.microsoft.com/office/drawing/2014/main" id="{BA96AEB4-55F3-204C-81CF-3F851D04C19D}"/>
              </a:ext>
            </a:extLst>
          </p:cNvPr>
          <p:cNvSpPr txBox="1"/>
          <p:nvPr/>
        </p:nvSpPr>
        <p:spPr>
          <a:xfrm>
            <a:off x="57660" y="7259006"/>
            <a:ext cx="9328787" cy="3174652"/>
          </a:xfrm>
          <a:prstGeom prst="rect">
            <a:avLst/>
          </a:prstGeom>
          <a:ln>
            <a:solidFill>
              <a:schemeClr val="accent6"/>
            </a:solidFill>
          </a:ln>
        </p:spPr>
        <p:style>
          <a:lnRef idx="1">
            <a:schemeClr val="accent6"/>
          </a:lnRef>
          <a:fillRef idx="3">
            <a:schemeClr val="accent6"/>
          </a:fillRef>
          <a:effectRef idx="2">
            <a:schemeClr val="accent6"/>
          </a:effectRef>
          <a:fontRef idx="minor">
            <a:schemeClr val="lt1"/>
          </a:fontRef>
        </p:style>
        <p:txBody>
          <a:bodyPr wrap="square" rtlCol="0">
            <a:spAutoFit/>
          </a:bodyPr>
          <a:lstStyle/>
          <a:p>
            <a:pPr algn="ctr"/>
            <a:r>
              <a:rPr lang="en-GB" sz="2400" b="1" u="sng">
                <a:solidFill>
                  <a:schemeClr val="tx1"/>
                </a:solidFill>
                <a:latin typeface="Arial" panose="020B0604020202020204" pitchFamily="34" charset="0"/>
                <a:cs typeface="Arial" panose="020B0604020202020204" pitchFamily="34" charset="0"/>
              </a:rPr>
              <a:t>Advocacy</a:t>
            </a:r>
            <a:endParaRPr lang="en-GB" sz="2400">
              <a:solidFill>
                <a:schemeClr val="tx1"/>
              </a:solidFill>
              <a:latin typeface="Arial" panose="020B0604020202020204" pitchFamily="34" charset="0"/>
              <a:cs typeface="Arial" panose="020B0604020202020204" pitchFamily="34" charset="0"/>
            </a:endParaRPr>
          </a:p>
          <a:p>
            <a:pPr>
              <a:lnSpc>
                <a:spcPct val="150000"/>
              </a:lnSpc>
            </a:pPr>
            <a:r>
              <a:rPr lang="en-GB" sz="2000">
                <a:solidFill>
                  <a:schemeClr val="tx1"/>
                </a:solidFill>
                <a:latin typeface="Arial" panose="020B0604020202020204" pitchFamily="34" charset="0"/>
                <a:cs typeface="Arial" panose="020B0604020202020204" pitchFamily="34" charset="0"/>
              </a:rPr>
              <a:t>Advocacy can be defined as “taking action to help people say what they want, secure their rights, represent their interests and obtain services they need” (A4A, 2001). The role of a youth worker includes “initiating, building and maintaining personal relationships with young people”, advocating “with and on behalf of young people” and assisting young people to “recognise, realise and defend their rights” (CLD Standards Council Scotland, 2019). </a:t>
            </a:r>
          </a:p>
        </p:txBody>
      </p:sp>
      <p:sp>
        <p:nvSpPr>
          <p:cNvPr id="18" name="Round Diagonal Corner of Rectangle 17">
            <a:extLst>
              <a:ext uri="{FF2B5EF4-FFF2-40B4-BE49-F238E27FC236}">
                <a16:creationId xmlns:a16="http://schemas.microsoft.com/office/drawing/2014/main" id="{C6F9AC59-BAE1-AF49-9211-D45DF3EEB048}"/>
              </a:ext>
            </a:extLst>
          </p:cNvPr>
          <p:cNvSpPr/>
          <p:nvPr/>
        </p:nvSpPr>
        <p:spPr>
          <a:xfrm>
            <a:off x="5675" y="6449246"/>
            <a:ext cx="9328787" cy="730733"/>
          </a:xfrm>
          <a:prstGeom prst="round2DiagRect">
            <a:avLst/>
          </a:prstGeom>
          <a:ln>
            <a:solidFill>
              <a:schemeClr val="tx1"/>
            </a:solidFill>
          </a:ln>
        </p:spPr>
        <p:style>
          <a:lnRef idx="1">
            <a:schemeClr val="accent2"/>
          </a:lnRef>
          <a:fillRef idx="3">
            <a:schemeClr val="accent2"/>
          </a:fillRef>
          <a:effectRef idx="2">
            <a:schemeClr val="accent2"/>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6BCE8D07-7B4C-014A-B342-40CF95BC92EC}"/>
              </a:ext>
            </a:extLst>
          </p:cNvPr>
          <p:cNvSpPr txBox="1"/>
          <p:nvPr/>
        </p:nvSpPr>
        <p:spPr>
          <a:xfrm>
            <a:off x="35990" y="6510539"/>
            <a:ext cx="8892539" cy="584775"/>
          </a:xfrm>
          <a:prstGeom prst="rect">
            <a:avLst/>
          </a:prstGeom>
          <a:noFill/>
        </p:spPr>
        <p:txBody>
          <a:bodyPr wrap="square" rtlCol="0">
            <a:spAutoFit/>
          </a:bodyPr>
          <a:lstStyle/>
          <a:p>
            <a:pPr algn="ctr"/>
            <a:r>
              <a:rPr lang="en-US" sz="3200" b="1" u="sng">
                <a:solidFill>
                  <a:srgbClr val="F9D31A"/>
                </a:solidFill>
              </a:rPr>
              <a:t>Issues around young people being heard</a:t>
            </a:r>
          </a:p>
        </p:txBody>
      </p:sp>
      <p:sp>
        <p:nvSpPr>
          <p:cNvPr id="21" name="Cloud 20">
            <a:extLst>
              <a:ext uri="{FF2B5EF4-FFF2-40B4-BE49-F238E27FC236}">
                <a16:creationId xmlns:a16="http://schemas.microsoft.com/office/drawing/2014/main" id="{D9143B41-004B-C442-BEC2-6FE9BD6D0328}"/>
              </a:ext>
            </a:extLst>
          </p:cNvPr>
          <p:cNvSpPr/>
          <p:nvPr/>
        </p:nvSpPr>
        <p:spPr>
          <a:xfrm>
            <a:off x="8205732" y="250537"/>
            <a:ext cx="16420812" cy="3591765"/>
          </a:xfrm>
          <a:prstGeom prst="cloud">
            <a:avLst/>
          </a:prstGeom>
          <a:ln>
            <a:solidFill>
              <a:schemeClr val="tx1"/>
            </a:solidFill>
          </a:ln>
        </p:spPr>
        <p:style>
          <a:lnRef idx="1">
            <a:schemeClr val="accent6"/>
          </a:lnRef>
          <a:fillRef idx="3">
            <a:schemeClr val="accent6"/>
          </a:fillRef>
          <a:effectRef idx="2">
            <a:schemeClr val="accent6"/>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B0BF870B-88C0-7341-908C-A277FF557AA5}"/>
              </a:ext>
            </a:extLst>
          </p:cNvPr>
          <p:cNvSpPr txBox="1"/>
          <p:nvPr/>
        </p:nvSpPr>
        <p:spPr>
          <a:xfrm>
            <a:off x="9867932" y="519584"/>
            <a:ext cx="12436094" cy="2554545"/>
          </a:xfrm>
          <a:prstGeom prst="rect">
            <a:avLst/>
          </a:prstGeom>
          <a:noFill/>
        </p:spPr>
        <p:txBody>
          <a:bodyPr wrap="square" lIns="91440" tIns="45720" rIns="91440" bIns="45720" rtlCol="0" anchor="t">
            <a:spAutoFit/>
          </a:bodyPr>
          <a:lstStyle/>
          <a:p>
            <a:pPr algn="ctr"/>
            <a:r>
              <a:rPr lang="en-US" sz="3600" b="1" u="sng">
                <a:latin typeface="Arial"/>
                <a:cs typeface="Arial"/>
              </a:rPr>
              <a:t>Definition of Advocacy</a:t>
            </a:r>
          </a:p>
          <a:p>
            <a:pPr algn="ctr"/>
            <a:endParaRPr lang="en-US" sz="2800" u="sng">
              <a:latin typeface="Arial" panose="020B0604020202020204" pitchFamily="34" charset="0"/>
              <a:cs typeface="Arial" panose="020B0604020202020204" pitchFamily="34" charset="0"/>
            </a:endParaRPr>
          </a:p>
          <a:p>
            <a:pPr algn="ctr"/>
            <a:r>
              <a:rPr lang="en-US" sz="2400">
                <a:latin typeface="Arial"/>
                <a:cs typeface="Arial"/>
              </a:rPr>
              <a:t>Advocacy promotes equality, social justice and social inclusion, it can empower people to speak up for themselves. Advocacy can help people become more aware of their own rights, to exercise those rights and be involved in and influence decisions that are being made about their future. </a:t>
            </a:r>
            <a:r>
              <a:rPr lang="en-US" sz="2400">
                <a:ea typeface="+mn-lt"/>
                <a:cs typeface="+mn-lt"/>
              </a:rPr>
              <a:t>(Lee, 2007, cited in Boylan and Dalrymple, 2009, p .88).</a:t>
            </a:r>
            <a:endParaRPr lang="en-US" sz="2400"/>
          </a:p>
        </p:txBody>
      </p:sp>
      <p:sp>
        <p:nvSpPr>
          <p:cNvPr id="23" name="Rounded Rectangle 22">
            <a:extLst>
              <a:ext uri="{FF2B5EF4-FFF2-40B4-BE49-F238E27FC236}">
                <a16:creationId xmlns:a16="http://schemas.microsoft.com/office/drawing/2014/main" id="{9A30A777-086C-4246-A820-C9E510F1BAE6}"/>
              </a:ext>
            </a:extLst>
          </p:cNvPr>
          <p:cNvSpPr/>
          <p:nvPr/>
        </p:nvSpPr>
        <p:spPr>
          <a:xfrm>
            <a:off x="201735" y="205561"/>
            <a:ext cx="8262257" cy="1461618"/>
          </a:xfrm>
          <a:prstGeom prst="roundRect">
            <a:avLst/>
          </a:prstGeom>
          <a:ln>
            <a:solidFill>
              <a:schemeClr val="tx1"/>
            </a:solidFill>
          </a:ln>
        </p:spPr>
        <p:style>
          <a:lnRef idx="1">
            <a:schemeClr val="accent4"/>
          </a:lnRef>
          <a:fillRef idx="3">
            <a:schemeClr val="accent4"/>
          </a:fillRef>
          <a:effectRef idx="2">
            <a:schemeClr val="accent4"/>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B554F032-80D9-4747-A477-11BD79A67F8C}"/>
              </a:ext>
            </a:extLst>
          </p:cNvPr>
          <p:cNvSpPr txBox="1"/>
          <p:nvPr/>
        </p:nvSpPr>
        <p:spPr>
          <a:xfrm>
            <a:off x="130548" y="262654"/>
            <a:ext cx="8262257" cy="2000548"/>
          </a:xfrm>
          <a:prstGeom prst="rect">
            <a:avLst/>
          </a:prstGeom>
          <a:noFill/>
        </p:spPr>
        <p:txBody>
          <a:bodyPr wrap="square" lIns="91440" tIns="45720" rIns="91440" bIns="45720" rtlCol="0" anchor="t">
            <a:spAutoFit/>
          </a:bodyPr>
          <a:lstStyle/>
          <a:p>
            <a:pPr algn="ctr"/>
            <a:r>
              <a:rPr lang="en-GB" sz="5400" b="1">
                <a:ln w="0"/>
                <a:solidFill>
                  <a:schemeClr val="accent1">
                    <a:lumMod val="50000"/>
                  </a:schemeClr>
                </a:solidFill>
                <a:effectLst>
                  <a:outerShdw blurRad="38100" dist="25400" dir="5400000" algn="ctr" rotWithShape="0">
                    <a:srgbClr val="6E747A">
                      <a:alpha val="43000"/>
                    </a:srgbClr>
                  </a:outerShdw>
                </a:effectLst>
                <a:latin typeface="Arial"/>
                <a:cs typeface="Arial"/>
              </a:rPr>
              <a:t>OUR VOICE MATTERS!</a:t>
            </a:r>
          </a:p>
          <a:p>
            <a:pPr algn="ctr"/>
            <a:r>
              <a:rPr lang="en-GB" sz="1600" b="1">
                <a:ln w="0"/>
                <a:solidFill>
                  <a:schemeClr val="accent1">
                    <a:lumMod val="50000"/>
                  </a:schemeClr>
                </a:solidFill>
                <a:effectLst>
                  <a:outerShdw blurRad="38100" dist="25400" dir="5400000" algn="ctr" rotWithShape="0">
                    <a:srgbClr val="6E747A">
                      <a:alpha val="43000"/>
                    </a:srgbClr>
                  </a:outerShdw>
                </a:effectLst>
                <a:latin typeface="Arial"/>
                <a:cs typeface="Arial"/>
              </a:rPr>
              <a:t>Poster Presentation by – Megan Rogers, Carol Callow and Nicholas Sutton</a:t>
            </a:r>
            <a:endParaRPr lang="en-GB" sz="1600" b="1">
              <a:ln w="0"/>
              <a:solidFill>
                <a:schemeClr val="accent1">
                  <a:lumMod val="50000"/>
                </a:schemeClr>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a:p>
            <a:pPr algn="ctr"/>
            <a:endParaRPr lang="en-GB" sz="5400" b="1">
              <a:ln w="0"/>
              <a:solidFill>
                <a:schemeClr val="accent1">
                  <a:lumMod val="50000"/>
                </a:schemeClr>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B0F0E223-00AA-F848-AFA6-E685E107E653}"/>
              </a:ext>
            </a:extLst>
          </p:cNvPr>
          <p:cNvSpPr txBox="1"/>
          <p:nvPr/>
        </p:nvSpPr>
        <p:spPr>
          <a:xfrm>
            <a:off x="69012" y="10512686"/>
            <a:ext cx="9317435" cy="4882812"/>
          </a:xfrm>
          <a:prstGeom prst="rect">
            <a:avLst/>
          </a:prstGeom>
          <a:ln>
            <a:solidFill>
              <a:schemeClr val="accent6"/>
            </a:solidFill>
          </a:ln>
        </p:spPr>
        <p:style>
          <a:lnRef idx="1">
            <a:schemeClr val="accent6"/>
          </a:lnRef>
          <a:fillRef idx="2">
            <a:schemeClr val="accent6"/>
          </a:fillRef>
          <a:effectRef idx="1">
            <a:schemeClr val="accent6"/>
          </a:effectRef>
          <a:fontRef idx="minor">
            <a:schemeClr val="dk1"/>
          </a:fontRef>
        </p:style>
        <p:txBody>
          <a:bodyPr wrap="square" rtlCol="0">
            <a:spAutoFit/>
          </a:bodyPr>
          <a:lstStyle/>
          <a:p>
            <a:pPr algn="ctr"/>
            <a:r>
              <a:rPr lang="en-GB" sz="2400" b="1" u="sng" dirty="0">
                <a:solidFill>
                  <a:schemeClr val="tx1"/>
                </a:solidFill>
                <a:latin typeface="Arial" panose="020B0604020202020204" pitchFamily="34" charset="0"/>
                <a:cs typeface="Arial" panose="020B0604020202020204" pitchFamily="34" charset="0"/>
              </a:rPr>
              <a:t>Issues and barriers around young people having a voice </a:t>
            </a:r>
          </a:p>
          <a:p>
            <a:pPr>
              <a:lnSpc>
                <a:spcPct val="150000"/>
              </a:lnSpc>
            </a:pPr>
            <a:endParaRPr lang="en-GB" sz="1400" dirty="0">
              <a:solidFill>
                <a:schemeClr val="tx1"/>
              </a:solidFill>
              <a:latin typeface="Arial" panose="020B0604020202020204" pitchFamily="34" charset="0"/>
              <a:cs typeface="Arial" panose="020B0604020202020204" pitchFamily="34" charset="0"/>
            </a:endParaRPr>
          </a:p>
          <a:p>
            <a:pPr>
              <a:lnSpc>
                <a:spcPct val="150000"/>
              </a:lnSpc>
            </a:pPr>
            <a:r>
              <a:rPr lang="en-GB" sz="2000" dirty="0">
                <a:solidFill>
                  <a:schemeClr val="tx1"/>
                </a:solidFill>
                <a:latin typeface="Arial" panose="020B0604020202020204" pitchFamily="34" charset="0"/>
                <a:cs typeface="Arial" panose="020B0604020202020204" pitchFamily="34" charset="0"/>
              </a:rPr>
              <a:t>• The media often portrays young people in a very negative light as they are continuously seen as a “danger to their communities” (Mason, 2011). The media are regularly accused of publishing myths about young people and their crimes (Mason, 2011). Numerous studies over the</a:t>
            </a:r>
          </a:p>
          <a:p>
            <a:pPr>
              <a:lnSpc>
                <a:spcPct val="150000"/>
              </a:lnSpc>
            </a:pPr>
            <a:r>
              <a:rPr lang="en-GB" sz="2000" dirty="0">
                <a:solidFill>
                  <a:schemeClr val="tx1"/>
                </a:solidFill>
                <a:latin typeface="Arial" panose="020B0604020202020204" pitchFamily="34" charset="0"/>
                <a:cs typeface="Arial" panose="020B0604020202020204" pitchFamily="34" charset="0"/>
              </a:rPr>
              <a:t> years have discovered that the portrayal of</a:t>
            </a:r>
          </a:p>
          <a:p>
            <a:pPr>
              <a:lnSpc>
                <a:spcPct val="150000"/>
              </a:lnSpc>
            </a:pPr>
            <a:r>
              <a:rPr lang="en-GB" sz="2000" dirty="0">
                <a:solidFill>
                  <a:schemeClr val="tx1"/>
                </a:solidFill>
                <a:latin typeface="Arial" panose="020B0604020202020204" pitchFamily="34" charset="0"/>
                <a:cs typeface="Arial" panose="020B0604020202020204" pitchFamily="34" charset="0"/>
              </a:rPr>
              <a:t> young people in the media is “biased and</a:t>
            </a:r>
          </a:p>
          <a:p>
            <a:pPr>
              <a:lnSpc>
                <a:spcPct val="150000"/>
              </a:lnSpc>
            </a:pPr>
            <a:r>
              <a:rPr lang="en-GB" sz="2000" dirty="0">
                <a:solidFill>
                  <a:schemeClr val="tx1"/>
                </a:solidFill>
                <a:latin typeface="Arial" panose="020B0604020202020204" pitchFamily="34" charset="0"/>
                <a:cs typeface="Arial" panose="020B0604020202020204" pitchFamily="34" charset="0"/>
              </a:rPr>
              <a:t> unfair” (Mason, 2011).</a:t>
            </a:r>
          </a:p>
          <a:p>
            <a:pPr>
              <a:lnSpc>
                <a:spcPct val="150000"/>
              </a:lnSpc>
            </a:pPr>
            <a:r>
              <a:rPr lang="en-GB" sz="2000" dirty="0">
                <a:solidFill>
                  <a:schemeClr val="tx1"/>
                </a:solidFill>
                <a:latin typeface="Arial" panose="020B0604020202020204" pitchFamily="34" charset="0"/>
                <a:cs typeface="Arial" panose="020B0604020202020204" pitchFamily="34" charset="0"/>
              </a:rPr>
              <a:t>➔ This can make it very difficult for </a:t>
            </a:r>
          </a:p>
          <a:p>
            <a:pPr>
              <a:lnSpc>
                <a:spcPct val="150000"/>
              </a:lnSpc>
            </a:pPr>
            <a:r>
              <a:rPr lang="en-GB" sz="2000" dirty="0">
                <a:solidFill>
                  <a:schemeClr val="tx1"/>
                </a:solidFill>
                <a:latin typeface="Arial" panose="020B0604020202020204" pitchFamily="34" charset="0"/>
                <a:cs typeface="Arial" panose="020B0604020202020204" pitchFamily="34" charset="0"/>
              </a:rPr>
              <a:t>young people to have a voice and be heard </a:t>
            </a:r>
          </a:p>
        </p:txBody>
      </p:sp>
      <p:sp>
        <p:nvSpPr>
          <p:cNvPr id="33" name="TextBox 32">
            <a:extLst>
              <a:ext uri="{FF2B5EF4-FFF2-40B4-BE49-F238E27FC236}">
                <a16:creationId xmlns:a16="http://schemas.microsoft.com/office/drawing/2014/main" id="{199F2BCF-8C5D-F749-BCA1-582FFE028EF9}"/>
              </a:ext>
            </a:extLst>
          </p:cNvPr>
          <p:cNvSpPr txBox="1"/>
          <p:nvPr/>
        </p:nvSpPr>
        <p:spPr>
          <a:xfrm>
            <a:off x="35990" y="15500598"/>
            <a:ext cx="9328787" cy="5663089"/>
          </a:xfrm>
          <a:prstGeom prst="rect">
            <a:avLst/>
          </a:prstGeom>
          <a:solidFill>
            <a:schemeClr val="accent6">
              <a:lumMod val="40000"/>
              <a:lumOff val="60000"/>
            </a:schemeClr>
          </a:solidFill>
          <a:ln>
            <a:solidFill>
              <a:schemeClr val="accent6"/>
            </a:solidFill>
          </a:ln>
        </p:spPr>
        <p:style>
          <a:lnRef idx="1">
            <a:schemeClr val="accent2"/>
          </a:lnRef>
          <a:fillRef idx="3">
            <a:schemeClr val="accent2"/>
          </a:fillRef>
          <a:effectRef idx="2">
            <a:schemeClr val="accent2"/>
          </a:effectRef>
          <a:fontRef idx="minor">
            <a:schemeClr val="lt1"/>
          </a:fontRef>
        </p:style>
        <p:txBody>
          <a:bodyPr wrap="square" rtlCol="0">
            <a:spAutoFit/>
          </a:bodyPr>
          <a:lstStyle/>
          <a:p>
            <a:pPr algn="ctr"/>
            <a:r>
              <a:rPr lang="en-GB" sz="2400" b="1" u="sng" dirty="0">
                <a:solidFill>
                  <a:schemeClr val="tx1"/>
                </a:solidFill>
                <a:latin typeface="Arial" panose="020B0604020202020204" pitchFamily="34" charset="0"/>
                <a:cs typeface="Arial" panose="020B0604020202020204" pitchFamily="34" charset="0"/>
              </a:rPr>
              <a:t>Participation and non-participation</a:t>
            </a:r>
          </a:p>
          <a:p>
            <a:endParaRPr lang="en-GB" sz="1400"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 Youth participation is essential as it allows young people to “play a vital role in their own development as well as in that of their communities”, helping them to learn important life-skills and “develop knowledge on human rights and citizenship” (United Nations Youth).</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 The 3 lowest rungs on Hart’s ladder of participation include </a:t>
            </a:r>
          </a:p>
          <a:p>
            <a:r>
              <a:rPr lang="en-GB" b="1" dirty="0">
                <a:solidFill>
                  <a:schemeClr val="tx1"/>
                </a:solidFill>
                <a:latin typeface="Arial" panose="020B0604020202020204" pitchFamily="34" charset="0"/>
                <a:cs typeface="Arial" panose="020B0604020202020204" pitchFamily="34" charset="0"/>
              </a:rPr>
              <a:t>Manipulation, Decoration and Tokenism</a:t>
            </a:r>
            <a:r>
              <a:rPr lang="en-GB" dirty="0">
                <a:solidFill>
                  <a:schemeClr val="tx1"/>
                </a:solidFill>
                <a:latin typeface="Arial" panose="020B0604020202020204" pitchFamily="34" charset="0"/>
                <a:cs typeface="Arial" panose="020B0604020202020204" pitchFamily="34" charset="0"/>
              </a:rPr>
              <a:t>.</a:t>
            </a:r>
          </a:p>
          <a:p>
            <a:endParaRPr lang="en-GB" dirty="0">
              <a:solidFill>
                <a:schemeClr val="tx1"/>
              </a:solidFill>
              <a:latin typeface="Arial" panose="020B0604020202020204" pitchFamily="34" charset="0"/>
              <a:cs typeface="Arial" panose="020B0604020202020204" pitchFamily="34" charset="0"/>
            </a:endParaRPr>
          </a:p>
          <a:p>
            <a:r>
              <a:rPr lang="en-GB" b="1" dirty="0">
                <a:solidFill>
                  <a:schemeClr val="tx1"/>
                </a:solidFill>
                <a:latin typeface="Arial" panose="020B0604020202020204" pitchFamily="34" charset="0"/>
                <a:cs typeface="Arial" panose="020B0604020202020204" pitchFamily="34" charset="0"/>
              </a:rPr>
              <a:t>1. </a:t>
            </a:r>
            <a:r>
              <a:rPr lang="en-GB" dirty="0">
                <a:solidFill>
                  <a:schemeClr val="tx1"/>
                </a:solidFill>
                <a:latin typeface="Arial" panose="020B0604020202020204" pitchFamily="34" charset="0"/>
                <a:cs typeface="Arial" panose="020B0604020202020204" pitchFamily="34" charset="0"/>
              </a:rPr>
              <a:t>Participation as </a:t>
            </a:r>
            <a:r>
              <a:rPr lang="en-GB" b="1" dirty="0">
                <a:solidFill>
                  <a:schemeClr val="tx1"/>
                </a:solidFill>
                <a:latin typeface="Arial" panose="020B0604020202020204" pitchFamily="34" charset="0"/>
                <a:cs typeface="Arial" panose="020B0604020202020204" pitchFamily="34" charset="0"/>
              </a:rPr>
              <a:t>manipulation</a:t>
            </a:r>
            <a:r>
              <a:rPr lang="en-GB" dirty="0">
                <a:solidFill>
                  <a:schemeClr val="tx1"/>
                </a:solidFill>
                <a:latin typeface="Arial" panose="020B0604020202020204" pitchFamily="34" charset="0"/>
                <a:cs typeface="Arial" panose="020B0604020202020204" pitchFamily="34" charset="0"/>
              </a:rPr>
              <a:t> is when “children</a:t>
            </a:r>
          </a:p>
          <a:p>
            <a:r>
              <a:rPr lang="en-GB" dirty="0">
                <a:solidFill>
                  <a:schemeClr val="tx1"/>
                </a:solidFill>
                <a:latin typeface="Arial" panose="020B0604020202020204" pitchFamily="34" charset="0"/>
                <a:cs typeface="Arial" panose="020B0604020202020204" pitchFamily="34" charset="0"/>
              </a:rPr>
              <a:t>and youth do not understand the issues motivating a</a:t>
            </a:r>
          </a:p>
          <a:p>
            <a:r>
              <a:rPr lang="en-GB" dirty="0">
                <a:solidFill>
                  <a:schemeClr val="tx1"/>
                </a:solidFill>
                <a:latin typeface="Arial" panose="020B0604020202020204" pitchFamily="34" charset="0"/>
                <a:cs typeface="Arial" panose="020B0604020202020204" pitchFamily="34" charset="0"/>
              </a:rPr>
              <a:t>participatory process or their role in that process”. </a:t>
            </a:r>
          </a:p>
          <a:p>
            <a:r>
              <a:rPr lang="en-GB" b="1" dirty="0">
                <a:solidFill>
                  <a:schemeClr val="tx1"/>
                </a:solidFill>
                <a:latin typeface="Arial" panose="020B0604020202020204" pitchFamily="34" charset="0"/>
                <a:cs typeface="Arial" panose="020B0604020202020204" pitchFamily="34" charset="0"/>
              </a:rPr>
              <a:t>2. </a:t>
            </a:r>
            <a:r>
              <a:rPr lang="en-GB" dirty="0">
                <a:solidFill>
                  <a:schemeClr val="tx1"/>
                </a:solidFill>
                <a:latin typeface="Arial" panose="020B0604020202020204" pitchFamily="34" charset="0"/>
                <a:cs typeface="Arial" panose="020B0604020202020204" pitchFamily="34" charset="0"/>
              </a:rPr>
              <a:t>Participation as </a:t>
            </a:r>
            <a:r>
              <a:rPr lang="en-GB" b="1" dirty="0">
                <a:solidFill>
                  <a:schemeClr val="tx1"/>
                </a:solidFill>
                <a:latin typeface="Arial" panose="020B0604020202020204" pitchFamily="34" charset="0"/>
                <a:cs typeface="Arial" panose="020B0604020202020204" pitchFamily="34" charset="0"/>
              </a:rPr>
              <a:t>decoration</a:t>
            </a:r>
            <a:r>
              <a:rPr lang="en-GB" dirty="0">
                <a:solidFill>
                  <a:schemeClr val="tx1"/>
                </a:solidFill>
                <a:latin typeface="Arial" panose="020B0604020202020204" pitchFamily="34" charset="0"/>
                <a:cs typeface="Arial" panose="020B0604020202020204" pitchFamily="34" charset="0"/>
              </a:rPr>
              <a:t> is when “children and youth</a:t>
            </a:r>
          </a:p>
          <a:p>
            <a:r>
              <a:rPr lang="en-GB" dirty="0">
                <a:solidFill>
                  <a:schemeClr val="tx1"/>
                </a:solidFill>
                <a:latin typeface="Arial" panose="020B0604020202020204" pitchFamily="34" charset="0"/>
                <a:cs typeface="Arial" panose="020B0604020202020204" pitchFamily="34" charset="0"/>
              </a:rPr>
              <a:t>are put on public display during an event, performance, or</a:t>
            </a:r>
          </a:p>
          <a:p>
            <a:r>
              <a:rPr lang="en-GB" dirty="0">
                <a:solidFill>
                  <a:schemeClr val="tx1"/>
                </a:solidFill>
                <a:latin typeface="Arial" panose="020B0604020202020204" pitchFamily="34" charset="0"/>
                <a:cs typeface="Arial" panose="020B0604020202020204" pitchFamily="34" charset="0"/>
              </a:rPr>
              <a:t>other activity organized for a specific purpose, but they do </a:t>
            </a:r>
          </a:p>
          <a:p>
            <a:r>
              <a:rPr lang="en-GB" dirty="0">
                <a:solidFill>
                  <a:schemeClr val="tx1"/>
                </a:solidFill>
                <a:latin typeface="Arial" panose="020B0604020202020204" pitchFamily="34" charset="0"/>
                <a:cs typeface="Arial" panose="020B0604020202020204" pitchFamily="34" charset="0"/>
              </a:rPr>
              <a:t>not understand the meaning or intent of their involvement”. </a:t>
            </a:r>
          </a:p>
          <a:p>
            <a:r>
              <a:rPr lang="en-GB" b="1" dirty="0">
                <a:solidFill>
                  <a:schemeClr val="tx1"/>
                </a:solidFill>
                <a:latin typeface="Arial" panose="020B0604020202020204" pitchFamily="34" charset="0"/>
                <a:cs typeface="Arial" panose="020B0604020202020204" pitchFamily="34" charset="0"/>
              </a:rPr>
              <a:t>3. </a:t>
            </a:r>
            <a:r>
              <a:rPr lang="en-GB" dirty="0">
                <a:solidFill>
                  <a:schemeClr val="tx1"/>
                </a:solidFill>
                <a:latin typeface="Arial" panose="020B0604020202020204" pitchFamily="34" charset="0"/>
                <a:cs typeface="Arial" panose="020B0604020202020204" pitchFamily="34" charset="0"/>
              </a:rPr>
              <a:t>Participation as </a:t>
            </a:r>
            <a:r>
              <a:rPr lang="en-GB" b="1" dirty="0">
                <a:solidFill>
                  <a:schemeClr val="tx1"/>
                </a:solidFill>
                <a:latin typeface="Arial" panose="020B0604020202020204" pitchFamily="34" charset="0"/>
                <a:cs typeface="Arial" panose="020B0604020202020204" pitchFamily="34" charset="0"/>
              </a:rPr>
              <a:t>tokenism</a:t>
            </a:r>
            <a:r>
              <a:rPr lang="en-GB" dirty="0">
                <a:solidFill>
                  <a:schemeClr val="tx1"/>
                </a:solidFill>
                <a:latin typeface="Arial" panose="020B0604020202020204" pitchFamily="34" charset="0"/>
                <a:cs typeface="Arial" panose="020B0604020202020204" pitchFamily="34" charset="0"/>
              </a:rPr>
              <a:t> is “those instances in which children are apparently given a voice” but “have little or no choice about the subject or the style of communicating it’, and ‘little or no opportunity’ to express their own opinions </a:t>
            </a:r>
          </a:p>
          <a:p>
            <a:pPr algn="r"/>
            <a:r>
              <a:rPr lang="en-GB" dirty="0">
                <a:solidFill>
                  <a:schemeClr val="tx1"/>
                </a:solidFill>
                <a:latin typeface="Arial" panose="020B0604020202020204" pitchFamily="34" charset="0"/>
                <a:cs typeface="Arial" panose="020B0604020202020204" pitchFamily="34" charset="0"/>
              </a:rPr>
              <a:t>(Organizing Engagement)</a:t>
            </a:r>
          </a:p>
        </p:txBody>
      </p:sp>
      <p:sp>
        <p:nvSpPr>
          <p:cNvPr id="26" name="Cloud 25">
            <a:extLst>
              <a:ext uri="{FF2B5EF4-FFF2-40B4-BE49-F238E27FC236}">
                <a16:creationId xmlns:a16="http://schemas.microsoft.com/office/drawing/2014/main" id="{662C6EED-B094-5C46-84EE-23183305A296}"/>
              </a:ext>
            </a:extLst>
          </p:cNvPr>
          <p:cNvSpPr/>
          <p:nvPr/>
        </p:nvSpPr>
        <p:spPr>
          <a:xfrm>
            <a:off x="5232289" y="12699404"/>
            <a:ext cx="4700321" cy="2917091"/>
          </a:xfrm>
          <a:prstGeom prst="cloud">
            <a:avLst/>
          </a:prstGeom>
          <a:ln>
            <a:solidFill>
              <a:schemeClr val="tx1"/>
            </a:solidFill>
          </a:ln>
        </p:spPr>
        <p:style>
          <a:lnRef idx="1">
            <a:schemeClr val="accent4"/>
          </a:lnRef>
          <a:fillRef idx="3">
            <a:schemeClr val="accent4"/>
          </a:fillRef>
          <a:effectRef idx="2">
            <a:schemeClr val="accent4"/>
          </a:effectRef>
          <a:fontRef idx="minor">
            <a:schemeClr val="lt1"/>
          </a:fontRef>
        </p:style>
        <p:txBody>
          <a:bodyPr rtlCol="0" anchor="ctr"/>
          <a:lstStyle/>
          <a:p>
            <a:pPr algn="ctr"/>
            <a:endParaRPr lang="en-US"/>
          </a:p>
        </p:txBody>
      </p:sp>
      <p:sp>
        <p:nvSpPr>
          <p:cNvPr id="27" name="TextBox 26">
            <a:extLst>
              <a:ext uri="{FF2B5EF4-FFF2-40B4-BE49-F238E27FC236}">
                <a16:creationId xmlns:a16="http://schemas.microsoft.com/office/drawing/2014/main" id="{E0EE7196-C304-7645-912F-50F0B014F04C}"/>
              </a:ext>
            </a:extLst>
          </p:cNvPr>
          <p:cNvSpPr txBox="1"/>
          <p:nvPr/>
        </p:nvSpPr>
        <p:spPr>
          <a:xfrm>
            <a:off x="5759348" y="13248153"/>
            <a:ext cx="3499554" cy="1754326"/>
          </a:xfrm>
          <a:prstGeom prst="rect">
            <a:avLst/>
          </a:prstGeom>
          <a:noFill/>
        </p:spPr>
        <p:txBody>
          <a:bodyPr wrap="square" rtlCol="0">
            <a:spAutoFit/>
          </a:bodyPr>
          <a:lstStyle/>
          <a:p>
            <a:pPr algn="ctr"/>
            <a:r>
              <a:rPr lang="en-GB" b="1">
                <a:latin typeface="Arial" panose="020B0604020202020204" pitchFamily="34" charset="0"/>
                <a:cs typeface="Arial" panose="020B0604020202020204" pitchFamily="34" charset="0"/>
              </a:rPr>
              <a:t>“negative media stereotypes can alienate young people from the rest of society and lead to unfair discrimination” (Mason, 2011). </a:t>
            </a:r>
          </a:p>
          <a:p>
            <a:endParaRPr lang="en-US"/>
          </a:p>
        </p:txBody>
      </p:sp>
      <p:sp>
        <p:nvSpPr>
          <p:cNvPr id="34" name="Cloud 33">
            <a:extLst>
              <a:ext uri="{FF2B5EF4-FFF2-40B4-BE49-F238E27FC236}">
                <a16:creationId xmlns:a16="http://schemas.microsoft.com/office/drawing/2014/main" id="{8F2E10AC-8477-B048-B11B-0C524177084A}"/>
              </a:ext>
            </a:extLst>
          </p:cNvPr>
          <p:cNvSpPr/>
          <p:nvPr/>
        </p:nvSpPr>
        <p:spPr>
          <a:xfrm>
            <a:off x="6008914" y="16960222"/>
            <a:ext cx="3694487" cy="2917091"/>
          </a:xfrm>
          <a:prstGeom prst="cloud">
            <a:avLst/>
          </a:prstGeom>
          <a:solidFill>
            <a:schemeClr val="accent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TextBox 34">
            <a:extLst>
              <a:ext uri="{FF2B5EF4-FFF2-40B4-BE49-F238E27FC236}">
                <a16:creationId xmlns:a16="http://schemas.microsoft.com/office/drawing/2014/main" id="{7E067897-A27A-6D46-A311-635B116D5C43}"/>
              </a:ext>
            </a:extLst>
          </p:cNvPr>
          <p:cNvSpPr txBox="1"/>
          <p:nvPr/>
        </p:nvSpPr>
        <p:spPr>
          <a:xfrm>
            <a:off x="6380023" y="17549629"/>
            <a:ext cx="2986542" cy="2031325"/>
          </a:xfrm>
          <a:prstGeom prst="rect">
            <a:avLst/>
          </a:prstGeom>
          <a:noFill/>
        </p:spPr>
        <p:txBody>
          <a:bodyPr wrap="square" rtlCol="0">
            <a:spAutoFit/>
          </a:bodyPr>
          <a:lstStyle/>
          <a:p>
            <a:pPr algn="ctr"/>
            <a:r>
              <a:rPr lang="en-GB" b="1">
                <a:latin typeface="Arial" panose="020B0604020202020204" pitchFamily="34" charset="0"/>
                <a:cs typeface="Arial" panose="020B0604020202020204" pitchFamily="34" charset="0"/>
              </a:rPr>
              <a:t>Hart states that “children are undoubtably the most photographed and the least listened to members of society” (Hart, 1992, p.5).  </a:t>
            </a:r>
          </a:p>
          <a:p>
            <a:pPr algn="ctr"/>
            <a:endParaRPr lang="en-US"/>
          </a:p>
        </p:txBody>
      </p:sp>
      <p:sp>
        <p:nvSpPr>
          <p:cNvPr id="29" name="Round Diagonal Corner of Rectangle 28">
            <a:extLst>
              <a:ext uri="{FF2B5EF4-FFF2-40B4-BE49-F238E27FC236}">
                <a16:creationId xmlns:a16="http://schemas.microsoft.com/office/drawing/2014/main" id="{B284669C-B4AF-9149-9FA3-89964574B473}"/>
              </a:ext>
            </a:extLst>
          </p:cNvPr>
          <p:cNvSpPr/>
          <p:nvPr/>
        </p:nvSpPr>
        <p:spPr>
          <a:xfrm>
            <a:off x="9618982" y="20284528"/>
            <a:ext cx="9867014" cy="862091"/>
          </a:xfrm>
          <a:prstGeom prst="round2DiagRect">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4C14577A-6963-4047-9E00-A7527C10680C}"/>
              </a:ext>
            </a:extLst>
          </p:cNvPr>
          <p:cNvSpPr txBox="1"/>
          <p:nvPr/>
        </p:nvSpPr>
        <p:spPr>
          <a:xfrm>
            <a:off x="9818500" y="20413897"/>
            <a:ext cx="9867014" cy="707886"/>
          </a:xfrm>
          <a:prstGeom prst="rect">
            <a:avLst/>
          </a:prstGeom>
          <a:noFill/>
        </p:spPr>
        <p:txBody>
          <a:bodyPr wrap="square" rtlCol="0">
            <a:spAutoFit/>
          </a:bodyPr>
          <a:lstStyle/>
          <a:p>
            <a:r>
              <a:rPr lang="en-GB" sz="2000" b="1">
                <a:latin typeface="Arial" panose="020B0604020202020204" pitchFamily="34" charset="0"/>
                <a:cs typeface="Arial" panose="020B0604020202020204" pitchFamily="34" charset="0"/>
              </a:rPr>
              <a:t>“Words matter. We want to be taken seriously, as equals, rather than a step below. Using words like ‘kids’ or ‘teens’ is disrespectful” </a:t>
            </a:r>
            <a:r>
              <a:rPr lang="en-GB" sz="2000">
                <a:latin typeface="Arial" panose="020B0604020202020204" pitchFamily="34" charset="0"/>
                <a:cs typeface="Arial" panose="020B0604020202020204" pitchFamily="34" charset="0"/>
              </a:rPr>
              <a:t>(YESS, 2021)</a:t>
            </a:r>
          </a:p>
        </p:txBody>
      </p:sp>
      <p:pic>
        <p:nvPicPr>
          <p:cNvPr id="28" name="Picture 27" descr="Diagram&#10;&#10;Description automatically generated">
            <a:extLst>
              <a:ext uri="{FF2B5EF4-FFF2-40B4-BE49-F238E27FC236}">
                <a16:creationId xmlns:a16="http://schemas.microsoft.com/office/drawing/2014/main" id="{94EE02E1-138F-43F2-8D3A-81F504739872}"/>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22193679" y="11822445"/>
            <a:ext cx="5357233" cy="4291178"/>
          </a:xfrm>
          <a:prstGeom prst="rect">
            <a:avLst/>
          </a:prstGeom>
        </p:spPr>
      </p:pic>
      <p:pic>
        <p:nvPicPr>
          <p:cNvPr id="32" name="Picture 31">
            <a:extLst>
              <a:ext uri="{FF2B5EF4-FFF2-40B4-BE49-F238E27FC236}">
                <a16:creationId xmlns:a16="http://schemas.microsoft.com/office/drawing/2014/main" id="{95123B7B-E372-4C4B-AC4A-90FD78B6FDE7}"/>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8653612" y="6929125"/>
            <a:ext cx="1556858" cy="1412760"/>
          </a:xfrm>
          <a:prstGeom prst="rect">
            <a:avLst/>
          </a:prstGeom>
          <a:noFill/>
          <a:ln>
            <a:noFill/>
          </a:ln>
        </p:spPr>
      </p:pic>
      <p:pic>
        <p:nvPicPr>
          <p:cNvPr id="36" name="Picture 35">
            <a:extLst>
              <a:ext uri="{FF2B5EF4-FFF2-40B4-BE49-F238E27FC236}">
                <a16:creationId xmlns:a16="http://schemas.microsoft.com/office/drawing/2014/main" id="{8F878009-1176-4394-9C1F-A8994BCA282B}"/>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20015132" y="7002589"/>
            <a:ext cx="1678770" cy="1408002"/>
          </a:xfrm>
          <a:prstGeom prst="rect">
            <a:avLst/>
          </a:prstGeom>
          <a:noFill/>
          <a:ln>
            <a:noFill/>
          </a:ln>
        </p:spPr>
      </p:pic>
      <p:sp>
        <p:nvSpPr>
          <p:cNvPr id="6" name="Speech Bubble: Rectangle with Corners Rounded 5">
            <a:extLst>
              <a:ext uri="{FF2B5EF4-FFF2-40B4-BE49-F238E27FC236}">
                <a16:creationId xmlns:a16="http://schemas.microsoft.com/office/drawing/2014/main" id="{8997BE7C-FA62-4616-A9A2-58D35FB86A4E}"/>
              </a:ext>
            </a:extLst>
          </p:cNvPr>
          <p:cNvSpPr/>
          <p:nvPr/>
        </p:nvSpPr>
        <p:spPr>
          <a:xfrm rot="20340000">
            <a:off x="10867678" y="8714155"/>
            <a:ext cx="2834221" cy="1131039"/>
          </a:xfrm>
          <a:prstGeom prst="wedgeRoundRectCallout">
            <a:avLst/>
          </a:prstGeom>
          <a:solidFill>
            <a:schemeClr val="accent4">
              <a:lumMod val="40000"/>
              <a:lumOff val="60000"/>
            </a:schemeClr>
          </a:solidFill>
        </p:spPr>
        <p:style>
          <a:lnRef idx="2">
            <a:schemeClr val="accent5"/>
          </a:lnRef>
          <a:fillRef idx="1">
            <a:schemeClr val="lt1"/>
          </a:fillRef>
          <a:effectRef idx="0">
            <a:schemeClr val="accent5"/>
          </a:effectRef>
          <a:fontRef idx="minor">
            <a:schemeClr val="dk1"/>
          </a:fontRef>
        </p:style>
        <p:txBody>
          <a:bodyPr rtlCol="0" anchor="ctr"/>
          <a:lstStyle/>
          <a:p>
            <a:pPr algn="ctr"/>
            <a:r>
              <a:rPr lang="en-GB" sz="2000">
                <a:latin typeface="Arial"/>
                <a:cs typeface="Calibri" panose="020F0502020204030204"/>
              </a:rPr>
              <a:t>Who started the </a:t>
            </a:r>
          </a:p>
          <a:p>
            <a:pPr algn="ctr"/>
            <a:r>
              <a:rPr lang="en-GB" sz="2000">
                <a:latin typeface="Arial"/>
                <a:cs typeface="Calibri" panose="020F0502020204030204"/>
              </a:rPr>
              <a:t>UNCRC...</a:t>
            </a:r>
          </a:p>
        </p:txBody>
      </p:sp>
      <p:sp>
        <p:nvSpPr>
          <p:cNvPr id="7" name="Oval 6">
            <a:extLst>
              <a:ext uri="{FF2B5EF4-FFF2-40B4-BE49-F238E27FC236}">
                <a16:creationId xmlns:a16="http://schemas.microsoft.com/office/drawing/2014/main" id="{D3AAC840-838C-473F-A12F-BD4B1741C439}"/>
              </a:ext>
            </a:extLst>
          </p:cNvPr>
          <p:cNvSpPr/>
          <p:nvPr/>
        </p:nvSpPr>
        <p:spPr>
          <a:xfrm>
            <a:off x="14652849" y="8247516"/>
            <a:ext cx="3863841" cy="1893587"/>
          </a:xfrm>
          <a:prstGeom prst="ellipse">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2000">
                <a:latin typeface="Arial"/>
                <a:cs typeface="Calibri"/>
              </a:rPr>
              <a:t>EGLANTYNE JEBB.</a:t>
            </a:r>
          </a:p>
          <a:p>
            <a:pPr algn="ctr"/>
            <a:r>
              <a:rPr lang="en-GB" sz="2000">
                <a:latin typeface="Arial"/>
                <a:cs typeface="Calibri"/>
              </a:rPr>
              <a:t>The founder of save the children fund.</a:t>
            </a:r>
          </a:p>
        </p:txBody>
      </p:sp>
      <p:sp>
        <p:nvSpPr>
          <p:cNvPr id="13" name="Rectangle: Rounded Corners 12">
            <a:extLst>
              <a:ext uri="{FF2B5EF4-FFF2-40B4-BE49-F238E27FC236}">
                <a16:creationId xmlns:a16="http://schemas.microsoft.com/office/drawing/2014/main" id="{19B3962D-C3CA-49E5-A907-BCCE786C677D}"/>
              </a:ext>
            </a:extLst>
          </p:cNvPr>
          <p:cNvSpPr/>
          <p:nvPr/>
        </p:nvSpPr>
        <p:spPr>
          <a:xfrm>
            <a:off x="10684249" y="10543593"/>
            <a:ext cx="8096719" cy="2580004"/>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solidFill>
                  <a:srgbClr val="FF0059"/>
                </a:solidFill>
                <a:latin typeface="Arial"/>
                <a:cs typeface="Arial"/>
              </a:rPr>
              <a:t>In 1924 The League Of Nations brought out the Geneva Declaration on the rights of the child. IN the Declaration it states people owe children the right to their Development, special help, economic freedom, protection and upbringing..</a:t>
            </a:r>
            <a:endParaRPr lang="en-GB" sz="2400">
              <a:solidFill>
                <a:srgbClr val="FF0059"/>
              </a:solidFill>
              <a:ea typeface="+mn-lt"/>
              <a:cs typeface="+mn-lt"/>
            </a:endParaRPr>
          </a:p>
          <a:p>
            <a:pPr algn="ctr"/>
            <a:endParaRPr lang="en-GB" sz="2400">
              <a:solidFill>
                <a:srgbClr val="FF0059"/>
              </a:solidFill>
              <a:cs typeface="Calibri"/>
            </a:endParaRPr>
          </a:p>
        </p:txBody>
      </p:sp>
      <p:sp>
        <p:nvSpPr>
          <p:cNvPr id="12" name="Rectangle: Diagonal Corners Rounded 11">
            <a:extLst>
              <a:ext uri="{FF2B5EF4-FFF2-40B4-BE49-F238E27FC236}">
                <a16:creationId xmlns:a16="http://schemas.microsoft.com/office/drawing/2014/main" id="{EA19DBD1-6E73-4FE3-9B3C-C0303D27F040}"/>
              </a:ext>
            </a:extLst>
          </p:cNvPr>
          <p:cNvSpPr/>
          <p:nvPr/>
        </p:nvSpPr>
        <p:spPr>
          <a:xfrm>
            <a:off x="10766857" y="13548774"/>
            <a:ext cx="7944182" cy="2160526"/>
          </a:xfrm>
          <a:prstGeom prst="round2Diag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solidFill>
                  <a:srgbClr val="0070C0"/>
                </a:solidFill>
                <a:latin typeface="Arial"/>
                <a:cs typeface="Arial"/>
              </a:rPr>
              <a:t>IN 1946 to 1948 The United Nations General Assembly brought in UNICEF which they pasted the Universal Declaration of Human Rights .,ARTICLE 25 mother and children to special care, assistance and social protection.</a:t>
            </a:r>
            <a:endParaRPr lang="en-GB" sz="2400">
              <a:ea typeface="+mn-lt"/>
              <a:cs typeface="+mn-lt"/>
            </a:endParaRPr>
          </a:p>
          <a:p>
            <a:pPr algn="ctr"/>
            <a:endParaRPr lang="en-GB">
              <a:cs typeface="Calibri"/>
            </a:endParaRPr>
          </a:p>
        </p:txBody>
      </p:sp>
      <p:sp>
        <p:nvSpPr>
          <p:cNvPr id="16" name="Arrow: Left-Right 15">
            <a:extLst>
              <a:ext uri="{FF2B5EF4-FFF2-40B4-BE49-F238E27FC236}">
                <a16:creationId xmlns:a16="http://schemas.microsoft.com/office/drawing/2014/main" id="{A1B4595F-BC1D-4B21-84B8-01C4D850463A}"/>
              </a:ext>
            </a:extLst>
          </p:cNvPr>
          <p:cNvSpPr/>
          <p:nvPr/>
        </p:nvSpPr>
        <p:spPr>
          <a:xfrm>
            <a:off x="10377602" y="15812007"/>
            <a:ext cx="8134716" cy="3139497"/>
          </a:xfrm>
          <a:prstGeom prst="leftRightArrow">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solidFill>
                  <a:srgbClr val="7030A0"/>
                </a:solidFill>
                <a:latin typeface="Arial"/>
                <a:cs typeface="Arial"/>
              </a:rPr>
              <a:t>In 1989 The United Nations General Assembly brought in Convention The Rights of the Child this became a landmark achieve for Human Rights and UNICEF</a:t>
            </a:r>
            <a:r>
              <a:rPr lang="en-GB">
                <a:solidFill>
                  <a:srgbClr val="7030A0"/>
                </a:solidFill>
                <a:latin typeface="Arial"/>
                <a:cs typeface="Arial"/>
              </a:rPr>
              <a:t>.</a:t>
            </a:r>
            <a:endParaRPr lang="en-GB">
              <a:solidFill>
                <a:srgbClr val="7030A0"/>
              </a:solidFill>
              <a:ea typeface="+mn-lt"/>
              <a:cs typeface="+mn-lt"/>
            </a:endParaRPr>
          </a:p>
          <a:p>
            <a:pPr algn="ctr"/>
            <a:endParaRPr lang="en-GB">
              <a:solidFill>
                <a:srgbClr val="7030A0"/>
              </a:solidFill>
              <a:cs typeface="Calibri"/>
            </a:endParaRPr>
          </a:p>
        </p:txBody>
      </p:sp>
      <p:sp>
        <p:nvSpPr>
          <p:cNvPr id="19" name="TextBox 18">
            <a:extLst>
              <a:ext uri="{FF2B5EF4-FFF2-40B4-BE49-F238E27FC236}">
                <a16:creationId xmlns:a16="http://schemas.microsoft.com/office/drawing/2014/main" id="{DCFBC309-EB91-4E7E-A641-1E20E02A1968}"/>
              </a:ext>
            </a:extLst>
          </p:cNvPr>
          <p:cNvSpPr txBox="1"/>
          <p:nvPr/>
        </p:nvSpPr>
        <p:spPr>
          <a:xfrm>
            <a:off x="20417434" y="18053312"/>
            <a:ext cx="1025560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400" b="1">
              <a:solidFill>
                <a:schemeClr val="tx1">
                  <a:lumMod val="95000"/>
                  <a:lumOff val="5000"/>
                </a:schemeClr>
              </a:solidFill>
              <a:latin typeface="Arial"/>
              <a:ea typeface="Open Sans"/>
              <a:cs typeface="Open Sans"/>
            </a:endParaRPr>
          </a:p>
        </p:txBody>
      </p:sp>
      <p:sp>
        <p:nvSpPr>
          <p:cNvPr id="38" name="Flowchart: Card 37">
            <a:extLst>
              <a:ext uri="{FF2B5EF4-FFF2-40B4-BE49-F238E27FC236}">
                <a16:creationId xmlns:a16="http://schemas.microsoft.com/office/drawing/2014/main" id="{57202BAE-A8B1-4920-A70A-AB79E61E2034}"/>
              </a:ext>
            </a:extLst>
          </p:cNvPr>
          <p:cNvSpPr/>
          <p:nvPr/>
        </p:nvSpPr>
        <p:spPr>
          <a:xfrm>
            <a:off x="19488130" y="8450700"/>
            <a:ext cx="10560772" cy="2363961"/>
          </a:xfrm>
          <a:prstGeom prst="flowChartPunchedCard">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400" dirty="0">
                <a:solidFill>
                  <a:srgbClr val="7030A0"/>
                </a:solidFill>
                <a:effectLst/>
                <a:latin typeface="Arial" panose="020B0604020202020204" pitchFamily="34" charset="0"/>
                <a:ea typeface="Calibri" panose="020F0502020204030204" pitchFamily="34" charset="0"/>
              </a:rPr>
              <a:t>Young people are the most disaffected of groups, discriminated against and subject to prejudice like this at every turn. They have less access to civil rights than any other group you care to name and access to almost anything can be only had via adult interventions… Why are we surprised when they rebel?</a:t>
            </a:r>
            <a:r>
              <a:rPr lang="en-US" sz="1800" dirty="0">
                <a:solidFill>
                  <a:srgbClr val="7030A0"/>
                </a:solidFill>
                <a:effectLst/>
                <a:latin typeface="Arial" panose="020B0604020202020204" pitchFamily="34" charset="0"/>
                <a:ea typeface="Calibri" panose="020F0502020204030204" pitchFamily="34" charset="0"/>
              </a:rPr>
              <a:t> </a:t>
            </a:r>
            <a:r>
              <a:rPr lang="en-GB" sz="2400" dirty="0">
                <a:solidFill>
                  <a:srgbClr val="510D85"/>
                </a:solidFill>
                <a:latin typeface="Arial"/>
                <a:cs typeface="Arial"/>
              </a:rPr>
              <a:t>(Belton, 2010, p. 108.</a:t>
            </a:r>
            <a:r>
              <a:rPr lang="en-GB" dirty="0">
                <a:solidFill>
                  <a:srgbClr val="510D85"/>
                </a:solidFill>
                <a:latin typeface="Arial"/>
                <a:cs typeface="Arial"/>
              </a:rPr>
              <a:t>) </a:t>
            </a:r>
            <a:endParaRPr lang="en-US" dirty="0">
              <a:solidFill>
                <a:srgbClr val="510D85"/>
              </a:solidFill>
              <a:ea typeface="+mn-lt"/>
              <a:cs typeface="+mn-lt"/>
            </a:endParaRPr>
          </a:p>
          <a:p>
            <a:pPr algn="ctr"/>
            <a:endParaRPr lang="en-US" dirty="0">
              <a:cs typeface="Calibri"/>
            </a:endParaRPr>
          </a:p>
        </p:txBody>
      </p:sp>
      <p:sp>
        <p:nvSpPr>
          <p:cNvPr id="42" name="Scroll: Horizontal 41">
            <a:extLst>
              <a:ext uri="{FF2B5EF4-FFF2-40B4-BE49-F238E27FC236}">
                <a16:creationId xmlns:a16="http://schemas.microsoft.com/office/drawing/2014/main" id="{B8993DEA-7605-41FE-ADC6-811DFE110655}"/>
              </a:ext>
            </a:extLst>
          </p:cNvPr>
          <p:cNvSpPr/>
          <p:nvPr/>
        </p:nvSpPr>
        <p:spPr>
          <a:xfrm>
            <a:off x="19787213" y="10747233"/>
            <a:ext cx="10238477" cy="1086362"/>
          </a:xfrm>
          <a:prstGeom prst="horizontalScroll">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200" b="1">
                <a:solidFill>
                  <a:srgbClr val="212121"/>
                </a:solidFill>
                <a:latin typeface="Arial"/>
                <a:cs typeface="Arial"/>
              </a:rPr>
              <a:t>      “</a:t>
            </a:r>
            <a:r>
              <a:rPr lang="en-US" sz="3200" b="1" u="sng">
                <a:solidFill>
                  <a:srgbClr val="212121"/>
                </a:solidFill>
                <a:latin typeface="Arial"/>
                <a:cs typeface="Arial"/>
              </a:rPr>
              <a:t>Creating a communicative action space.</a:t>
            </a:r>
            <a:r>
              <a:rPr lang="en-US" sz="3200" b="1">
                <a:solidFill>
                  <a:srgbClr val="212121"/>
                </a:solidFill>
                <a:latin typeface="Arial"/>
                <a:cs typeface="Arial"/>
              </a:rPr>
              <a:t>"</a:t>
            </a:r>
            <a:endParaRPr lang="en-US" sz="3200">
              <a:ea typeface="+mn-lt"/>
              <a:cs typeface="+mn-lt"/>
            </a:endParaRPr>
          </a:p>
        </p:txBody>
      </p:sp>
      <p:sp>
        <p:nvSpPr>
          <p:cNvPr id="43" name="Rectangle: Rounded Corners 42">
            <a:extLst>
              <a:ext uri="{FF2B5EF4-FFF2-40B4-BE49-F238E27FC236}">
                <a16:creationId xmlns:a16="http://schemas.microsoft.com/office/drawing/2014/main" id="{4C36C049-C44F-433E-812B-3816557D371F}"/>
              </a:ext>
            </a:extLst>
          </p:cNvPr>
          <p:cNvSpPr/>
          <p:nvPr/>
        </p:nvSpPr>
        <p:spPr>
          <a:xfrm>
            <a:off x="19548973" y="11940849"/>
            <a:ext cx="2517003" cy="4368935"/>
          </a:xfrm>
          <a:prstGeom prst="round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a:solidFill>
                  <a:schemeClr val="accent2">
                    <a:lumMod val="60000"/>
                    <a:lumOff val="40000"/>
                  </a:schemeClr>
                </a:solidFill>
                <a:latin typeface="Arial"/>
                <a:cs typeface="Arial"/>
              </a:rPr>
              <a:t>Article 3</a:t>
            </a:r>
            <a:r>
              <a:rPr lang="en-US" sz="2400">
                <a:solidFill>
                  <a:schemeClr val="accent2">
                    <a:lumMod val="60000"/>
                    <a:lumOff val="40000"/>
                  </a:schemeClr>
                </a:solidFill>
                <a:latin typeface="Arial"/>
                <a:cs typeface="Arial"/>
              </a:rPr>
              <a:t> </a:t>
            </a:r>
            <a:r>
              <a:rPr lang="en-US" sz="2400">
                <a:latin typeface="Arial"/>
                <a:cs typeface="Arial"/>
              </a:rPr>
              <a:t>The best interests of the child </a:t>
            </a:r>
            <a:r>
              <a:rPr lang="en-US" sz="2400">
                <a:solidFill>
                  <a:schemeClr val="bg1"/>
                </a:solidFill>
                <a:latin typeface="Arial"/>
                <a:cs typeface="Arial"/>
              </a:rPr>
              <a:t>must</a:t>
            </a:r>
            <a:r>
              <a:rPr lang="en-US" sz="2400">
                <a:latin typeface="Arial"/>
                <a:cs typeface="Arial"/>
              </a:rPr>
              <a:t> be a top priority in all decisions and actions that affect children. (UNICEF, 1989)</a:t>
            </a:r>
          </a:p>
        </p:txBody>
      </p:sp>
      <p:sp>
        <p:nvSpPr>
          <p:cNvPr id="44" name="Rectangle: Rounded Corners 43">
            <a:extLst>
              <a:ext uri="{FF2B5EF4-FFF2-40B4-BE49-F238E27FC236}">
                <a16:creationId xmlns:a16="http://schemas.microsoft.com/office/drawing/2014/main" id="{5FA9B7C6-10AC-4091-B8B6-1FB1C584C432}"/>
              </a:ext>
            </a:extLst>
          </p:cNvPr>
          <p:cNvSpPr/>
          <p:nvPr/>
        </p:nvSpPr>
        <p:spPr>
          <a:xfrm>
            <a:off x="27640349" y="11948305"/>
            <a:ext cx="2423271" cy="4360298"/>
          </a:xfrm>
          <a:prstGeom prst="round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b="1">
                <a:solidFill>
                  <a:schemeClr val="accent2">
                    <a:lumMod val="60000"/>
                    <a:lumOff val="40000"/>
                  </a:schemeClr>
                </a:solidFill>
                <a:latin typeface="Arial"/>
                <a:ea typeface="+mn-lt"/>
                <a:cs typeface="+mn-lt"/>
              </a:rPr>
              <a:t>Article 12</a:t>
            </a:r>
            <a:r>
              <a:rPr lang="en-US" sz="2000">
                <a:latin typeface="Arial"/>
                <a:ea typeface="+mn-lt"/>
                <a:cs typeface="+mn-lt"/>
              </a:rPr>
              <a:t> Every child has the right to express their views, feelings and wishes in all matters affecting them, and to have their views considered and taken seriously. (UNICEF, 1989) </a:t>
            </a:r>
            <a:endParaRPr lang="en-US" sz="2000">
              <a:latin typeface="Arial"/>
              <a:cs typeface="Calibri"/>
            </a:endParaRPr>
          </a:p>
        </p:txBody>
      </p:sp>
      <p:sp>
        <p:nvSpPr>
          <p:cNvPr id="45" name="Scroll: Horizontal 44">
            <a:extLst>
              <a:ext uri="{FF2B5EF4-FFF2-40B4-BE49-F238E27FC236}">
                <a16:creationId xmlns:a16="http://schemas.microsoft.com/office/drawing/2014/main" id="{D9DA0DB5-C1F4-4ED4-884A-C9932ED27271}"/>
              </a:ext>
            </a:extLst>
          </p:cNvPr>
          <p:cNvSpPr/>
          <p:nvPr/>
        </p:nvSpPr>
        <p:spPr>
          <a:xfrm>
            <a:off x="22314962" y="7101660"/>
            <a:ext cx="5624260" cy="1105429"/>
          </a:xfrm>
          <a:prstGeom prst="horizontalScroll">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u="sng">
                <a:solidFill>
                  <a:schemeClr val="tx1"/>
                </a:solidFill>
                <a:latin typeface="Arial"/>
              </a:rPr>
              <a:t>The Burger story</a:t>
            </a:r>
            <a:r>
              <a:rPr lang="en-US" sz="3200" b="1" u="sng">
                <a:solidFill>
                  <a:schemeClr val="tx1"/>
                </a:solidFill>
                <a:latin typeface="Arial"/>
                <a:ea typeface="Arial"/>
                <a:cs typeface="Arial"/>
              </a:rPr>
              <a:t>​</a:t>
            </a:r>
            <a:endParaRPr lang="en-US" sz="3200" b="1" u="sng">
              <a:solidFill>
                <a:schemeClr val="tx1"/>
              </a:solidFill>
              <a:latin typeface="Arial"/>
              <a:ea typeface="+mn-lt"/>
              <a:cs typeface="Arial"/>
            </a:endParaRPr>
          </a:p>
        </p:txBody>
      </p:sp>
      <p:sp>
        <p:nvSpPr>
          <p:cNvPr id="49" name="Speech Bubble: Rectangle 48">
            <a:extLst>
              <a:ext uri="{FF2B5EF4-FFF2-40B4-BE49-F238E27FC236}">
                <a16:creationId xmlns:a16="http://schemas.microsoft.com/office/drawing/2014/main" id="{7B32D7A4-7C81-4BDA-82D8-36C9BDCF37E3}"/>
              </a:ext>
            </a:extLst>
          </p:cNvPr>
          <p:cNvSpPr/>
          <p:nvPr/>
        </p:nvSpPr>
        <p:spPr>
          <a:xfrm>
            <a:off x="19557398" y="18481839"/>
            <a:ext cx="10506222" cy="2758911"/>
          </a:xfrm>
          <a:prstGeom prst="wedgeRectCallout">
            <a:avLst/>
          </a:prstGeom>
          <a:solidFill>
            <a:schemeClr val="accent5">
              <a:lumMod val="40000"/>
              <a:lumOff val="6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just"/>
            <a:endParaRPr lang="en-US" sz="2200">
              <a:solidFill>
                <a:schemeClr val="tx1"/>
              </a:solidFill>
              <a:latin typeface="Arial"/>
              <a:cs typeface="Arial"/>
            </a:endParaRPr>
          </a:p>
          <a:p>
            <a:pPr algn="just"/>
            <a:r>
              <a:rPr lang="en-US" sz="2200">
                <a:solidFill>
                  <a:schemeClr val="tx1"/>
                </a:solidFill>
                <a:latin typeface="Arial"/>
                <a:cs typeface="Arial"/>
              </a:rPr>
              <a:t>The more radical the person is, the more fully he or she enters into reality so that, knowing it better, he or she can transform it. This individual is not afraid to confront, to listen, to see the world unveiled. This person is not afraid to meet the people or to enter into a dialogue with them. This person does not consider himself or herself the proprietor of history or of all people, or the liberator of the oppressed; but he or she does commit himself or herself, within history, to fight at their side. </a:t>
            </a:r>
            <a:endParaRPr lang="en-US" sz="2200">
              <a:solidFill>
                <a:schemeClr val="tx1"/>
              </a:solidFill>
              <a:ea typeface="+mn-lt"/>
              <a:cs typeface="+mn-lt"/>
            </a:endParaRPr>
          </a:p>
          <a:p>
            <a:pPr algn="ctr"/>
            <a:r>
              <a:rPr lang="en-US" sz="2200" b="1">
                <a:solidFill>
                  <a:schemeClr val="tx1"/>
                </a:solidFill>
                <a:latin typeface="Arial"/>
                <a:cs typeface="Arial"/>
                <a:hlinkClick r:id="rId6">
                  <a:extLst>
                    <a:ext uri="{A12FA001-AC4F-418D-AE19-62706E023703}">
                      <ahyp:hlinkClr xmlns:ahyp="http://schemas.microsoft.com/office/drawing/2018/hyperlinkcolor" val="tx"/>
                    </a:ext>
                  </a:extLst>
                </a:hlinkClick>
              </a:rPr>
              <a:t>Paulo Freire</a:t>
            </a:r>
            <a:r>
              <a:rPr lang="en-US" sz="2200">
                <a:solidFill>
                  <a:schemeClr val="tx1"/>
                </a:solidFill>
                <a:latin typeface="Arial"/>
                <a:cs typeface="Arial"/>
              </a:rPr>
              <a:t> </a:t>
            </a:r>
            <a:endParaRPr lang="en-US" sz="2200">
              <a:solidFill>
                <a:schemeClr val="tx1"/>
              </a:solidFill>
              <a:ea typeface="+mn-lt"/>
              <a:cs typeface="+mn-lt"/>
            </a:endParaRPr>
          </a:p>
          <a:p>
            <a:pPr algn="ctr"/>
            <a:endParaRPr lang="en-US">
              <a:cs typeface="Calibri"/>
            </a:endParaRPr>
          </a:p>
        </p:txBody>
      </p:sp>
      <p:sp>
        <p:nvSpPr>
          <p:cNvPr id="50" name="Rectangle: Top Corners Rounded 49">
            <a:extLst>
              <a:ext uri="{FF2B5EF4-FFF2-40B4-BE49-F238E27FC236}">
                <a16:creationId xmlns:a16="http://schemas.microsoft.com/office/drawing/2014/main" id="{F9DC85B0-B5E9-40BB-A612-FEBBF2BED494}"/>
              </a:ext>
            </a:extLst>
          </p:cNvPr>
          <p:cNvSpPr/>
          <p:nvPr/>
        </p:nvSpPr>
        <p:spPr>
          <a:xfrm>
            <a:off x="19557398" y="16380782"/>
            <a:ext cx="10506222" cy="2039765"/>
          </a:xfrm>
          <a:prstGeom prst="round2Same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000">
                <a:solidFill>
                  <a:srgbClr val="7030A0"/>
                </a:solidFill>
                <a:latin typeface="Arial"/>
                <a:ea typeface="+mn-lt"/>
                <a:cs typeface="+mn-lt"/>
              </a:rPr>
              <a:t>The young person may be articulating very clearly how they are feeling, what preferences they may want and how they want to participate, but the adult cannot understand and sometimes does not want to hear. This is one role of the advocate, to act as an interpreter, speaking the language of both, until both sides can learn to speak the other’s language (Boylan </a:t>
            </a:r>
            <a:r>
              <a:rPr lang="en-US" sz="2000" i="1">
                <a:solidFill>
                  <a:srgbClr val="7030A0"/>
                </a:solidFill>
                <a:latin typeface="Arial"/>
                <a:ea typeface="+mn-lt"/>
                <a:cs typeface="+mn-lt"/>
              </a:rPr>
              <a:t>et. al</a:t>
            </a:r>
            <a:r>
              <a:rPr lang="en-US" sz="2000">
                <a:solidFill>
                  <a:srgbClr val="7030A0"/>
                </a:solidFill>
                <a:latin typeface="Arial"/>
                <a:ea typeface="+mn-lt"/>
                <a:cs typeface="+mn-lt"/>
              </a:rPr>
              <a:t>, 2009, p .88.) </a:t>
            </a:r>
            <a:endParaRPr lang="en-US" sz="2000">
              <a:solidFill>
                <a:srgbClr val="7030A0"/>
              </a:solidFill>
              <a:latin typeface="Arial"/>
              <a:cs typeface="Arial"/>
            </a:endParaRPr>
          </a:p>
        </p:txBody>
      </p:sp>
      <p:sp>
        <p:nvSpPr>
          <p:cNvPr id="51" name="Scroll: Horizontal 50">
            <a:extLst>
              <a:ext uri="{FF2B5EF4-FFF2-40B4-BE49-F238E27FC236}">
                <a16:creationId xmlns:a16="http://schemas.microsoft.com/office/drawing/2014/main" id="{5BACCAF0-D317-4EC6-B2D7-B80A964BA074}"/>
              </a:ext>
            </a:extLst>
          </p:cNvPr>
          <p:cNvSpPr/>
          <p:nvPr/>
        </p:nvSpPr>
        <p:spPr>
          <a:xfrm>
            <a:off x="19608606" y="5900970"/>
            <a:ext cx="10595692" cy="1105429"/>
          </a:xfrm>
          <a:prstGeom prst="horizontalScroll">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u="sng">
                <a:solidFill>
                  <a:schemeClr val="tx1"/>
                </a:solidFill>
                <a:latin typeface="Arial"/>
                <a:ea typeface="Arial"/>
                <a:cs typeface="Arial"/>
              </a:rPr>
              <a:t>​</a:t>
            </a:r>
            <a:endParaRPr lang="en-US" sz="3200">
              <a:solidFill>
                <a:schemeClr val="tx1"/>
              </a:solidFill>
              <a:latin typeface="Calibri"/>
              <a:ea typeface="Arial"/>
              <a:cs typeface="Calibri"/>
            </a:endParaRPr>
          </a:p>
          <a:p>
            <a:pPr algn="ctr"/>
            <a:r>
              <a:rPr lang="en-US" sz="3200" b="1" u="sng">
                <a:solidFill>
                  <a:schemeClr val="tx1"/>
                </a:solidFill>
                <a:latin typeface="Arial"/>
                <a:ea typeface="Arial"/>
                <a:cs typeface="Calibri"/>
              </a:rPr>
              <a:t>Explaining </a:t>
            </a:r>
            <a:r>
              <a:rPr lang="en-US" sz="3200" b="1" u="sng">
                <a:solidFill>
                  <a:schemeClr val="tx1"/>
                </a:solidFill>
                <a:latin typeface="Arial"/>
                <a:ea typeface="Arial"/>
                <a:cs typeface="Arial"/>
              </a:rPr>
              <a:t>Advocacy</a:t>
            </a:r>
            <a:r>
              <a:rPr lang="en-US" sz="3200" b="1" u="sng">
                <a:solidFill>
                  <a:schemeClr val="tx1"/>
                </a:solidFill>
                <a:latin typeface="Arial"/>
                <a:ea typeface="Arial"/>
                <a:cs typeface="Calibri"/>
              </a:rPr>
              <a:t> through </a:t>
            </a:r>
            <a:r>
              <a:rPr lang="en-US" sz="3200" b="1" u="sng">
                <a:solidFill>
                  <a:schemeClr val="tx1"/>
                </a:solidFill>
                <a:latin typeface="Arial"/>
                <a:ea typeface="Arial"/>
                <a:cs typeface="Arial"/>
              </a:rPr>
              <a:t>story telling</a:t>
            </a:r>
            <a:endParaRPr lang="en-US" sz="3200">
              <a:solidFill>
                <a:schemeClr val="tx1"/>
              </a:solidFill>
              <a:latin typeface="Arial"/>
              <a:ea typeface="+mn-lt"/>
              <a:cs typeface="+mn-lt"/>
            </a:endParaRPr>
          </a:p>
          <a:p>
            <a:pPr algn="ctr"/>
            <a:endParaRPr lang="en-US" sz="3200" b="1" u="sng">
              <a:solidFill>
                <a:schemeClr val="tx1"/>
              </a:solidFill>
              <a:latin typeface="Arial"/>
              <a:ea typeface="+mn-lt"/>
              <a:cs typeface="Arial"/>
            </a:endParaRPr>
          </a:p>
        </p:txBody>
      </p:sp>
      <p:sp>
        <p:nvSpPr>
          <p:cNvPr id="52" name="TextBox 51">
            <a:extLst>
              <a:ext uri="{FF2B5EF4-FFF2-40B4-BE49-F238E27FC236}">
                <a16:creationId xmlns:a16="http://schemas.microsoft.com/office/drawing/2014/main" id="{F624DDEB-21DC-45DB-B5F5-9E5DEEFAEC3C}"/>
              </a:ext>
            </a:extLst>
          </p:cNvPr>
          <p:cNvSpPr txBox="1"/>
          <p:nvPr/>
        </p:nvSpPr>
        <p:spPr>
          <a:xfrm>
            <a:off x="22129095" y="16068930"/>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a:solidFill>
                  <a:srgbClr val="212121"/>
                </a:solidFill>
                <a:latin typeface="Arial"/>
              </a:rPr>
              <a:t>(B</a:t>
            </a:r>
            <a:r>
              <a:rPr lang="en-US" sz="1200" b="1">
                <a:solidFill>
                  <a:srgbClr val="212121"/>
                </a:solidFill>
                <a:latin typeface="Arial"/>
              </a:rPr>
              <a:t>oylan </a:t>
            </a:r>
            <a:r>
              <a:rPr lang="en-US" sz="1200" b="1" i="1">
                <a:solidFill>
                  <a:srgbClr val="212121"/>
                </a:solidFill>
                <a:latin typeface="Arial"/>
              </a:rPr>
              <a:t>et al</a:t>
            </a:r>
            <a:r>
              <a:rPr lang="en-US" sz="1200" b="1">
                <a:solidFill>
                  <a:srgbClr val="212121"/>
                </a:solidFill>
                <a:latin typeface="Arial"/>
              </a:rPr>
              <a:t>, 2009, p.71)</a:t>
            </a:r>
          </a:p>
        </p:txBody>
      </p:sp>
      <p:sp>
        <p:nvSpPr>
          <p:cNvPr id="40" name="TextBox 39">
            <a:extLst>
              <a:ext uri="{FF2B5EF4-FFF2-40B4-BE49-F238E27FC236}">
                <a16:creationId xmlns:a16="http://schemas.microsoft.com/office/drawing/2014/main" id="{02C867D1-9F9B-47F3-8C47-D355D7B17D7C}"/>
              </a:ext>
            </a:extLst>
          </p:cNvPr>
          <p:cNvSpPr txBox="1"/>
          <p:nvPr/>
        </p:nvSpPr>
        <p:spPr>
          <a:xfrm>
            <a:off x="19556824" y="8236329"/>
            <a:ext cx="1395045" cy="400110"/>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wrap="square" lIns="91440" tIns="45720" rIns="91440" bIns="45720" rtlCol="0" anchor="t">
            <a:spAutoFit/>
          </a:bodyPr>
          <a:lstStyle/>
          <a:p>
            <a:r>
              <a:rPr lang="en-US" sz="2000" i="1">
                <a:solidFill>
                  <a:schemeClr val="accent4">
                    <a:lumMod val="40000"/>
                    <a:lumOff val="60000"/>
                  </a:schemeClr>
                </a:solidFill>
                <a:latin typeface="Arial"/>
                <a:cs typeface="Arial"/>
              </a:rPr>
              <a:t>Image  1</a:t>
            </a:r>
          </a:p>
        </p:txBody>
      </p:sp>
    </p:spTree>
    <p:extLst>
      <p:ext uri="{BB962C8B-B14F-4D97-AF65-F5344CB8AC3E}">
        <p14:creationId xmlns:p14="http://schemas.microsoft.com/office/powerpoint/2010/main" val="37285163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3FB694F-5963-DF4D-9615-F059F54C58DF}"/>
              </a:ext>
            </a:extLst>
          </p:cNvPr>
          <p:cNvSpPr txBox="1"/>
          <p:nvPr/>
        </p:nvSpPr>
        <p:spPr>
          <a:xfrm>
            <a:off x="0" y="0"/>
            <a:ext cx="10134599" cy="20159365"/>
          </a:xfrm>
          <a:prstGeom prst="rect">
            <a:avLst/>
          </a:prstGeom>
          <a:noFill/>
          <a:ln>
            <a:solidFill>
              <a:schemeClr val="tx1"/>
            </a:solidFill>
          </a:ln>
        </p:spPr>
        <p:txBody>
          <a:bodyPr wrap="square" rtlCol="0">
            <a:spAutoFit/>
          </a:bodyPr>
          <a:lstStyle/>
          <a:p>
            <a:r>
              <a:rPr lang="en-US" sz="2800" b="1" dirty="0">
                <a:latin typeface="Arial" panose="020B0604020202020204" pitchFamily="34" charset="0"/>
                <a:cs typeface="Arial" panose="020B0604020202020204" pitchFamily="34" charset="0"/>
              </a:rPr>
              <a:t>Reference List – Megan Rogers</a:t>
            </a:r>
          </a:p>
          <a:p>
            <a:endParaRPr lang="en-US" sz="2600" b="1" u="sng" dirty="0">
              <a:latin typeface="Arial" panose="020B0604020202020204" pitchFamily="34" charset="0"/>
              <a:cs typeface="Arial" panose="020B0604020202020204" pitchFamily="34" charset="0"/>
            </a:endParaRPr>
          </a:p>
          <a:p>
            <a:endParaRPr lang="en-GB" sz="2500" dirty="0"/>
          </a:p>
          <a:p>
            <a:r>
              <a:rPr lang="en-GB" sz="2500" dirty="0"/>
              <a:t>Action for Advocacy (2001) </a:t>
            </a:r>
            <a:r>
              <a:rPr lang="en-GB" sz="2500" i="1" dirty="0"/>
              <a:t>About Advocacy</a:t>
            </a:r>
            <a:r>
              <a:rPr lang="en-GB" sz="2500" dirty="0"/>
              <a:t>. Available at: </a:t>
            </a:r>
            <a:r>
              <a:rPr lang="en-GB" sz="2500" u="sng" dirty="0">
                <a:hlinkClick r:id="rId2"/>
              </a:rPr>
              <a:t>https://www.actionforadvocacy.org.uk/articleServlet_action=list&amp;articletype=10</a:t>
            </a:r>
            <a:r>
              <a:rPr lang="en-GB" sz="2500" dirty="0"/>
              <a:t> (Accessed: 1</a:t>
            </a:r>
            <a:r>
              <a:rPr lang="en-GB" sz="2500" baseline="30000" dirty="0"/>
              <a:t>st</a:t>
            </a:r>
            <a:r>
              <a:rPr lang="en-GB" sz="2500" dirty="0"/>
              <a:t> May 2021)  </a:t>
            </a:r>
          </a:p>
          <a:p>
            <a:r>
              <a:rPr lang="en-GB" sz="2500" dirty="0"/>
              <a:t> </a:t>
            </a:r>
          </a:p>
          <a:p>
            <a:r>
              <a:rPr lang="en-GB" sz="2500" dirty="0"/>
              <a:t>CLD Standards Council Scotland. (2019) </a:t>
            </a:r>
            <a:r>
              <a:rPr lang="en-GB" sz="2500" i="1" dirty="0"/>
              <a:t>Youth Work National Occupational Standards</a:t>
            </a:r>
            <a:r>
              <a:rPr lang="en-GB" sz="2500" dirty="0"/>
              <a:t>, Glasgow: CLD Standards Council Scotland</a:t>
            </a:r>
          </a:p>
          <a:p>
            <a:r>
              <a:rPr lang="en-GB" sz="2500" dirty="0"/>
              <a:t> </a:t>
            </a:r>
          </a:p>
          <a:p>
            <a:r>
              <a:rPr lang="en-GB" sz="2500" dirty="0"/>
              <a:t>Council for disabled children (2017) </a:t>
            </a:r>
            <a:r>
              <a:rPr lang="en-GB" sz="2500" i="1" dirty="0"/>
              <a:t>Factsheet #4: Barriers to Participation</a:t>
            </a:r>
            <a:r>
              <a:rPr lang="en-GB" sz="2500" dirty="0"/>
              <a:t>. Available at: </a:t>
            </a:r>
            <a:r>
              <a:rPr lang="en-GB" sz="2500" u="sng" dirty="0">
                <a:hlinkClick r:id="rId3"/>
              </a:rPr>
              <a:t>https://councilfordisabledchildren.org.uk/search/content/barriers%20to%20participation</a:t>
            </a:r>
            <a:r>
              <a:rPr lang="en-GB" sz="2500" dirty="0"/>
              <a:t> (Accessed: 1</a:t>
            </a:r>
            <a:r>
              <a:rPr lang="en-GB" sz="2500" baseline="30000" dirty="0"/>
              <a:t>st</a:t>
            </a:r>
            <a:r>
              <a:rPr lang="en-GB" sz="2500" dirty="0"/>
              <a:t> May 2021) </a:t>
            </a:r>
          </a:p>
          <a:p>
            <a:r>
              <a:rPr lang="en-GB" sz="2500" dirty="0"/>
              <a:t> </a:t>
            </a:r>
          </a:p>
          <a:p>
            <a:r>
              <a:rPr lang="en-GB" sz="2500" dirty="0"/>
              <a:t>Council of Europe Portal (2021) </a:t>
            </a:r>
            <a:r>
              <a:rPr lang="en-GB" sz="2500" i="1" dirty="0"/>
              <a:t>Making children’s and students’ voices heard</a:t>
            </a:r>
            <a:r>
              <a:rPr lang="en-GB" sz="2500" dirty="0"/>
              <a:t>. Available at: </a:t>
            </a:r>
            <a:r>
              <a:rPr lang="en-GB" sz="2500" u="sng" dirty="0">
                <a:hlinkClick r:id="rId4"/>
              </a:rPr>
              <a:t>https://www.coe.int/en/web/campaign-free-to-speak-safe-to-learn/making-children-and-students-voices-heard</a:t>
            </a:r>
            <a:r>
              <a:rPr lang="en-GB" sz="2500" dirty="0"/>
              <a:t> (Accessed: 2</a:t>
            </a:r>
            <a:r>
              <a:rPr lang="en-GB" sz="2500" baseline="30000" dirty="0"/>
              <a:t>nd</a:t>
            </a:r>
            <a:r>
              <a:rPr lang="en-GB" sz="2500" dirty="0"/>
              <a:t> May 2021) </a:t>
            </a:r>
          </a:p>
          <a:p>
            <a:r>
              <a:rPr lang="en-GB" sz="2500" dirty="0"/>
              <a:t> </a:t>
            </a:r>
          </a:p>
          <a:p>
            <a:r>
              <a:rPr lang="en-GB" sz="2500" dirty="0"/>
              <a:t>Hart, A.R. (1992) </a:t>
            </a:r>
            <a:r>
              <a:rPr lang="en-GB" sz="2500" i="1" dirty="0"/>
              <a:t>Children’s Participation: From Tokenism to Citizenship. </a:t>
            </a:r>
            <a:r>
              <a:rPr lang="en-GB" sz="2500" dirty="0"/>
              <a:t>4</a:t>
            </a:r>
            <a:r>
              <a:rPr lang="en-GB" sz="2500" baseline="30000" dirty="0"/>
              <a:t>th </a:t>
            </a:r>
            <a:r>
              <a:rPr lang="en-GB" sz="2500" dirty="0" err="1"/>
              <a:t>edn</a:t>
            </a:r>
            <a:r>
              <a:rPr lang="en-GB" sz="2500" dirty="0"/>
              <a:t>. Florence, Italy: </a:t>
            </a:r>
            <a:r>
              <a:rPr lang="en-GB" sz="2500" dirty="0" err="1"/>
              <a:t>Spedale</a:t>
            </a:r>
            <a:r>
              <a:rPr lang="en-GB" sz="2500" dirty="0"/>
              <a:t> </a:t>
            </a:r>
            <a:r>
              <a:rPr lang="en-GB" sz="2500" dirty="0" err="1"/>
              <a:t>degli</a:t>
            </a:r>
            <a:r>
              <a:rPr lang="en-GB" sz="2500" dirty="0"/>
              <a:t> </a:t>
            </a:r>
            <a:r>
              <a:rPr lang="en-GB" sz="2500" dirty="0" err="1"/>
              <a:t>innocenti</a:t>
            </a:r>
            <a:r>
              <a:rPr lang="en-GB" sz="2500" dirty="0"/>
              <a:t>. </a:t>
            </a:r>
          </a:p>
          <a:p>
            <a:r>
              <a:rPr lang="en-GB" sz="2500" dirty="0"/>
              <a:t> </a:t>
            </a:r>
          </a:p>
          <a:p>
            <a:r>
              <a:rPr lang="en-GB" sz="2500" dirty="0"/>
              <a:t>Mason, G. (2011) </a:t>
            </a:r>
            <a:r>
              <a:rPr lang="en-GB" sz="2500" i="1" dirty="0"/>
              <a:t>The Representation of Young People in the Media. </a:t>
            </a:r>
            <a:r>
              <a:rPr lang="en-GB" sz="2500" dirty="0"/>
              <a:t>Available at: </a:t>
            </a:r>
            <a:r>
              <a:rPr lang="en-GB" sz="2500" u="sng" dirty="0">
                <a:hlinkClick r:id="rId5"/>
              </a:rPr>
              <a:t>https://urbact.eu/sites/default/files/import/Projects/My_Generation/documents_media/Media_Portrayal_of_Young_People_glasgow.pdf</a:t>
            </a:r>
            <a:r>
              <a:rPr lang="en-GB" sz="2500" dirty="0"/>
              <a:t> (Accessed: 1</a:t>
            </a:r>
            <a:r>
              <a:rPr lang="en-GB" sz="2500" baseline="30000" dirty="0"/>
              <a:t>st</a:t>
            </a:r>
            <a:r>
              <a:rPr lang="en-GB" sz="2500" dirty="0"/>
              <a:t> May 2021) </a:t>
            </a:r>
          </a:p>
          <a:p>
            <a:r>
              <a:rPr lang="en-GB" sz="2500" dirty="0"/>
              <a:t> </a:t>
            </a:r>
          </a:p>
          <a:p>
            <a:r>
              <a:rPr lang="en-GB" sz="2500" dirty="0"/>
              <a:t>Save the Children (2021) </a:t>
            </a:r>
            <a:r>
              <a:rPr lang="en-GB" sz="2500" i="1" dirty="0"/>
              <a:t>UN Convention on the Rights of The Child</a:t>
            </a:r>
            <a:r>
              <a:rPr lang="en-GB" sz="2500" dirty="0"/>
              <a:t>. Available at: </a:t>
            </a:r>
            <a:r>
              <a:rPr lang="en-GB" sz="2500" u="sng" dirty="0">
                <a:hlinkClick r:id="rId6"/>
              </a:rPr>
              <a:t>https://www.savethechildren.org.uk/what-we-do/childrens-rights/united-nations-convention-of-the-rights-of-the-child</a:t>
            </a:r>
            <a:r>
              <a:rPr lang="en-GB" sz="2500" dirty="0"/>
              <a:t> (Accessed: 5</a:t>
            </a:r>
            <a:r>
              <a:rPr lang="en-GB" sz="2500" baseline="30000" dirty="0"/>
              <a:t>th</a:t>
            </a:r>
            <a:r>
              <a:rPr lang="en-GB" sz="2500" dirty="0"/>
              <a:t> May 2021) </a:t>
            </a:r>
          </a:p>
          <a:p>
            <a:r>
              <a:rPr lang="en-GB" sz="2500" dirty="0"/>
              <a:t> </a:t>
            </a:r>
          </a:p>
          <a:p>
            <a:r>
              <a:rPr lang="en-GB" sz="2500" dirty="0"/>
              <a:t>The United Nations Convention on the Rights of the Child (1989) Available at: </a:t>
            </a:r>
            <a:r>
              <a:rPr lang="en-GB" sz="2500" u="sng" dirty="0">
                <a:hlinkClick r:id="rId7"/>
              </a:rPr>
              <a:t>https://www.unicef.org.uk/what-we-do/un-convention-child-rights/</a:t>
            </a:r>
            <a:r>
              <a:rPr lang="en-GB" sz="2500" dirty="0"/>
              <a:t> (Accessed 4</a:t>
            </a:r>
            <a:r>
              <a:rPr lang="en-GB" sz="2500" baseline="30000" dirty="0"/>
              <a:t>th</a:t>
            </a:r>
            <a:r>
              <a:rPr lang="en-GB" sz="2500" dirty="0"/>
              <a:t> May 2021)</a:t>
            </a:r>
            <a:r>
              <a:rPr lang="en-GB" sz="2500" baseline="30000" dirty="0"/>
              <a:t>  </a:t>
            </a:r>
            <a:endParaRPr lang="en-GB" sz="2500" dirty="0"/>
          </a:p>
          <a:p>
            <a:r>
              <a:rPr lang="en-GB" sz="2500" baseline="30000" dirty="0"/>
              <a:t> </a:t>
            </a:r>
            <a:endParaRPr lang="en-GB" sz="2500" dirty="0"/>
          </a:p>
          <a:p>
            <a:r>
              <a:rPr lang="en-GB" sz="2500" dirty="0" err="1"/>
              <a:t>Theirworld</a:t>
            </a:r>
            <a:r>
              <a:rPr lang="en-GB" sz="2500" dirty="0"/>
              <a:t> (2018) </a:t>
            </a:r>
            <a:r>
              <a:rPr lang="en-GB" sz="2500" i="1" dirty="0"/>
              <a:t>When youth rise up: how young people are using their voices to bring about change</a:t>
            </a:r>
            <a:r>
              <a:rPr lang="en-GB" sz="2500" dirty="0"/>
              <a:t>. Available at: </a:t>
            </a:r>
            <a:r>
              <a:rPr lang="en-GB" sz="2500" u="sng" dirty="0">
                <a:hlinkClick r:id="rId8"/>
              </a:rPr>
              <a:t>https://theirworld.org/news/youth-rise-up-against-school-violence-and-use-voices-in-activism</a:t>
            </a:r>
            <a:r>
              <a:rPr lang="en-GB" sz="2500" dirty="0"/>
              <a:t> (Accessed: 4</a:t>
            </a:r>
            <a:r>
              <a:rPr lang="en-GB" sz="2500" baseline="30000" dirty="0"/>
              <a:t>th</a:t>
            </a:r>
            <a:r>
              <a:rPr lang="en-GB" sz="2500" dirty="0"/>
              <a:t> May 2021) </a:t>
            </a:r>
          </a:p>
          <a:p>
            <a:r>
              <a:rPr lang="en-GB" sz="2500" baseline="30000" dirty="0"/>
              <a:t> </a:t>
            </a:r>
            <a:endParaRPr lang="en-GB" sz="2500" dirty="0"/>
          </a:p>
          <a:p>
            <a:r>
              <a:rPr lang="en-GB" sz="2500" dirty="0"/>
              <a:t>United Nations (2021) </a:t>
            </a:r>
            <a:r>
              <a:rPr lang="en-GB" sz="2500" i="1" dirty="0"/>
              <a:t>Youth Participation.</a:t>
            </a:r>
            <a:r>
              <a:rPr lang="en-GB" sz="2500" dirty="0"/>
              <a:t> Available at: </a:t>
            </a:r>
            <a:r>
              <a:rPr lang="en-GB" sz="2500" u="sng" dirty="0">
                <a:hlinkClick r:id="rId9"/>
              </a:rPr>
              <a:t>https://www.un.org/esa/socdev/documents/youth/fact-sheets/youth-participation.pdf</a:t>
            </a:r>
            <a:r>
              <a:rPr lang="en-GB" sz="2500" dirty="0"/>
              <a:t> (Accessed 3 May 2021) </a:t>
            </a:r>
          </a:p>
          <a:p>
            <a:r>
              <a:rPr lang="en-GB" sz="2500" dirty="0"/>
              <a:t> </a:t>
            </a:r>
          </a:p>
          <a:p>
            <a:r>
              <a:rPr lang="en-GB" sz="2500" dirty="0"/>
              <a:t>Youth Work in Wales Review Group. (2018)</a:t>
            </a:r>
            <a:r>
              <a:rPr lang="en-GB" sz="2500" i="1" dirty="0"/>
              <a:t> Youth Work in Wales: Principles and Purposes</a:t>
            </a:r>
            <a:r>
              <a:rPr lang="en-GB" sz="2500" dirty="0"/>
              <a:t>, Cardiff: Youth Work in Wales Review Group</a:t>
            </a:r>
          </a:p>
          <a:p>
            <a:r>
              <a:rPr lang="en-GB" sz="2500" dirty="0"/>
              <a:t> </a:t>
            </a:r>
          </a:p>
          <a:p>
            <a:r>
              <a:rPr lang="en-GB" sz="2500" dirty="0"/>
              <a:t>YESS (2021) </a:t>
            </a:r>
            <a:r>
              <a:rPr lang="en-GB" sz="2500" i="1" dirty="0"/>
              <a:t>Avoiding Tokenism When Engaging Young People. </a:t>
            </a:r>
            <a:r>
              <a:rPr lang="en-GB" sz="2500" dirty="0"/>
              <a:t>Available at: </a:t>
            </a:r>
            <a:r>
              <a:rPr lang="en-GB" sz="2500" u="sng" dirty="0">
                <a:hlinkClick r:id="rId10"/>
              </a:rPr>
              <a:t>https://c4innovates.com/wp-content/uploads/2020/01/CDLWR-3476__YESS_Tokenism-TipSheet_v4.pdf</a:t>
            </a:r>
            <a:r>
              <a:rPr lang="en-GB" sz="2500" dirty="0"/>
              <a:t> (Accessed 3rd May 2021)</a:t>
            </a:r>
          </a:p>
          <a:p>
            <a:r>
              <a:rPr lang="en-US" sz="2500" b="1" u="sng" dirty="0">
                <a:latin typeface="Arial" panose="020B0604020202020204" pitchFamily="34" charset="0"/>
                <a:cs typeface="Arial" panose="020B0604020202020204" pitchFamily="34" charset="0"/>
              </a:rPr>
              <a:t> </a:t>
            </a:r>
          </a:p>
        </p:txBody>
      </p:sp>
      <p:sp>
        <p:nvSpPr>
          <p:cNvPr id="3" name="TextBox 2">
            <a:extLst>
              <a:ext uri="{FF2B5EF4-FFF2-40B4-BE49-F238E27FC236}">
                <a16:creationId xmlns:a16="http://schemas.microsoft.com/office/drawing/2014/main" id="{2E2E25E3-BCE1-4A08-8241-D6C746F40755}"/>
              </a:ext>
            </a:extLst>
          </p:cNvPr>
          <p:cNvSpPr txBox="1"/>
          <p:nvPr/>
        </p:nvSpPr>
        <p:spPr>
          <a:xfrm>
            <a:off x="10380800" y="214148"/>
            <a:ext cx="8310768" cy="13880723"/>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latin typeface="Arial"/>
                <a:cs typeface="Arial"/>
              </a:rPr>
              <a:t>Reference List – Carol Callow</a:t>
            </a:r>
          </a:p>
          <a:p>
            <a:endParaRPr lang="en-US" sz="2800" b="1">
              <a:latin typeface="Arial"/>
              <a:cs typeface="Arial"/>
            </a:endParaRPr>
          </a:p>
          <a:p>
            <a:endParaRPr lang="en-US" sz="2800" b="1">
              <a:latin typeface="Arial"/>
              <a:cs typeface="Arial"/>
            </a:endParaRPr>
          </a:p>
          <a:p>
            <a:r>
              <a:rPr lang="en-GB" sz="2800" b="1" i="0">
                <a:solidFill>
                  <a:srgbClr val="666666"/>
                </a:solidFill>
                <a:effectLst/>
                <a:latin typeface="Open Sans" panose="020B0606030504020204" pitchFamily="34" charset="0"/>
              </a:rPr>
              <a:t>: </a:t>
            </a:r>
            <a:r>
              <a:rPr lang="en-GB" sz="2800" b="0" i="0" err="1">
                <a:solidFill>
                  <a:srgbClr val="000000"/>
                </a:solidFill>
                <a:effectLst/>
                <a:latin typeface="Open Sans" panose="020B0606030504020204" pitchFamily="34" charset="0"/>
              </a:rPr>
              <a:t>Unicef.org</a:t>
            </a:r>
            <a:r>
              <a:rPr lang="en-GB" sz="2800" b="0" i="0">
                <a:solidFill>
                  <a:srgbClr val="000000"/>
                </a:solidFill>
                <a:effectLst/>
                <a:latin typeface="Open Sans" panose="020B0606030504020204" pitchFamily="34" charset="0"/>
              </a:rPr>
              <a:t>. 2021. </a:t>
            </a:r>
            <a:r>
              <a:rPr lang="en-GB" sz="2800" b="0" i="1">
                <a:solidFill>
                  <a:srgbClr val="000000"/>
                </a:solidFill>
                <a:effectLst/>
                <a:latin typeface="Open Sans" panose="020B0606030504020204" pitchFamily="34" charset="0"/>
              </a:rPr>
              <a:t>History of child rights</a:t>
            </a:r>
            <a:r>
              <a:rPr lang="en-GB" sz="2800" b="0" i="0">
                <a:solidFill>
                  <a:srgbClr val="000000"/>
                </a:solidFill>
                <a:effectLst/>
                <a:latin typeface="Open Sans" panose="020B0606030504020204" pitchFamily="34" charset="0"/>
              </a:rPr>
              <a:t>. [online] Available at: &lt;https://</a:t>
            </a:r>
            <a:r>
              <a:rPr lang="en-GB" sz="2800" b="0" i="0" err="1">
                <a:solidFill>
                  <a:srgbClr val="000000"/>
                </a:solidFill>
                <a:effectLst/>
                <a:latin typeface="Open Sans" panose="020B0606030504020204" pitchFamily="34" charset="0"/>
              </a:rPr>
              <a:t>www.unicef.org</a:t>
            </a:r>
            <a:r>
              <a:rPr lang="en-GB" sz="2800" b="0" i="0">
                <a:solidFill>
                  <a:srgbClr val="000000"/>
                </a:solidFill>
                <a:effectLst/>
                <a:latin typeface="Open Sans" panose="020B0606030504020204" pitchFamily="34" charset="0"/>
              </a:rPr>
              <a:t>/child-rights-convention/history-child-rights&gt; [Accessed 12 May 2021].</a:t>
            </a:r>
            <a:endParaRPr lang="en-US" sz="2800" b="1">
              <a:latin typeface="Arial"/>
              <a:cs typeface="Arial"/>
            </a:endParaRPr>
          </a:p>
          <a:p>
            <a:endParaRPr lang="en-US" sz="2800" b="1">
              <a:latin typeface="Arial"/>
              <a:cs typeface="Arial"/>
            </a:endParaRPr>
          </a:p>
          <a:p>
            <a:endParaRPr lang="en-US" sz="2800" b="1">
              <a:latin typeface="Arial"/>
              <a:cs typeface="Arial"/>
            </a:endParaRPr>
          </a:p>
          <a:p>
            <a:endParaRPr lang="en-US" sz="2800" b="1">
              <a:latin typeface="Arial"/>
              <a:cs typeface="Arial"/>
            </a:endParaRPr>
          </a:p>
          <a:p>
            <a:r>
              <a:rPr lang="en-GB" sz="2800">
                <a:latin typeface="Arial"/>
                <a:cs typeface="Arial"/>
              </a:rPr>
              <a:t>(History of child rights, 2021)</a:t>
            </a:r>
            <a:endParaRPr lang="en-US" sz="2800">
              <a:latin typeface="Arial"/>
              <a:cs typeface="Arial"/>
            </a:endParaRPr>
          </a:p>
          <a:p>
            <a:endParaRPr lang="en-US" sz="2800" b="1">
              <a:latin typeface="Arial"/>
              <a:cs typeface="Arial"/>
            </a:endParaRPr>
          </a:p>
          <a:p>
            <a:endParaRPr lang="en-US" sz="2800" b="1">
              <a:latin typeface="Arial"/>
              <a:cs typeface="Arial"/>
            </a:endParaRPr>
          </a:p>
          <a:p>
            <a:endParaRPr lang="en-US" sz="2800" b="1">
              <a:latin typeface="Arial"/>
              <a:cs typeface="Arial"/>
            </a:endParaRPr>
          </a:p>
          <a:p>
            <a:endParaRPr lang="en-US" sz="2800" b="1">
              <a:latin typeface="Arial"/>
              <a:cs typeface="Arial"/>
            </a:endParaRPr>
          </a:p>
          <a:p>
            <a:r>
              <a:rPr lang="en-GB" sz="2800" b="0" i="0" err="1">
                <a:solidFill>
                  <a:srgbClr val="000000"/>
                </a:solidFill>
                <a:effectLst/>
                <a:latin typeface="Open Sans" panose="020B0606030504020204" pitchFamily="34" charset="0"/>
              </a:rPr>
              <a:t>Unicef.org</a:t>
            </a:r>
            <a:r>
              <a:rPr lang="en-GB" sz="2800" b="0" i="0">
                <a:solidFill>
                  <a:srgbClr val="000000"/>
                </a:solidFill>
                <a:effectLst/>
                <a:latin typeface="Open Sans" panose="020B0606030504020204" pitchFamily="34" charset="0"/>
              </a:rPr>
              <a:t>. 2021. </a:t>
            </a:r>
            <a:r>
              <a:rPr lang="en-GB" sz="2800" b="0" i="1">
                <a:solidFill>
                  <a:srgbClr val="000000"/>
                </a:solidFill>
                <a:effectLst/>
                <a:latin typeface="Open Sans" panose="020B0606030504020204" pitchFamily="34" charset="0"/>
              </a:rPr>
              <a:t>History of child rights</a:t>
            </a:r>
            <a:r>
              <a:rPr lang="en-GB" sz="2800" b="0" i="0">
                <a:solidFill>
                  <a:srgbClr val="000000"/>
                </a:solidFill>
                <a:effectLst/>
                <a:latin typeface="Open Sans" panose="020B0606030504020204" pitchFamily="34" charset="0"/>
              </a:rPr>
              <a:t>. [online] Available at: &lt;https://</a:t>
            </a:r>
            <a:r>
              <a:rPr lang="en-GB" sz="2800" b="0" i="0" err="1">
                <a:solidFill>
                  <a:srgbClr val="000000"/>
                </a:solidFill>
                <a:effectLst/>
                <a:latin typeface="Open Sans" panose="020B0606030504020204" pitchFamily="34" charset="0"/>
              </a:rPr>
              <a:t>www.unicef.org</a:t>
            </a:r>
            <a:r>
              <a:rPr lang="en-GB" sz="2800" b="0" i="0">
                <a:solidFill>
                  <a:srgbClr val="000000"/>
                </a:solidFill>
                <a:effectLst/>
                <a:latin typeface="Open Sans" panose="020B0606030504020204" pitchFamily="34" charset="0"/>
              </a:rPr>
              <a:t>/child-rights-convention/history-child-rights&gt; [Accessed 12 May 2021].</a:t>
            </a:r>
            <a:endParaRPr lang="en-US" sz="2800" b="1">
              <a:latin typeface="Arial"/>
              <a:cs typeface="Arial"/>
            </a:endParaRPr>
          </a:p>
          <a:p>
            <a:endParaRPr lang="en-US" sz="2800" b="1">
              <a:latin typeface="Arial"/>
              <a:cs typeface="Arial"/>
            </a:endParaRPr>
          </a:p>
          <a:p>
            <a:endParaRPr lang="en-US" sz="2800" b="1">
              <a:latin typeface="Arial"/>
              <a:cs typeface="Arial"/>
            </a:endParaRPr>
          </a:p>
          <a:p>
            <a:endParaRPr lang="en-US" sz="2800" b="1">
              <a:latin typeface="Arial"/>
              <a:cs typeface="Arial"/>
            </a:endParaRPr>
          </a:p>
          <a:p>
            <a:r>
              <a:rPr lang="en-GB" sz="2800">
                <a:latin typeface="Arial"/>
                <a:cs typeface="Arial"/>
              </a:rPr>
              <a:t> </a:t>
            </a:r>
            <a:r>
              <a:rPr lang="en-GB" sz="2800" err="1">
                <a:latin typeface="Arial"/>
                <a:cs typeface="Arial"/>
              </a:rPr>
              <a:t>Savethechildren.org.uk</a:t>
            </a:r>
            <a:r>
              <a:rPr lang="en-GB" sz="2800">
                <a:latin typeface="Arial"/>
                <a:cs typeface="Arial"/>
              </a:rPr>
              <a:t>. 2021. UN Convention On The Rights Of The Child | Save the Children UK. [online] Available at: &lt;https://</a:t>
            </a:r>
            <a:r>
              <a:rPr lang="en-GB" sz="2800" err="1">
                <a:latin typeface="Arial"/>
                <a:cs typeface="Arial"/>
              </a:rPr>
              <a:t>www.savethechildren.org.uk</a:t>
            </a:r>
            <a:r>
              <a:rPr lang="en-GB" sz="2800">
                <a:latin typeface="Arial"/>
                <a:cs typeface="Arial"/>
              </a:rPr>
              <a:t>/what-we-do/</a:t>
            </a:r>
            <a:r>
              <a:rPr lang="en-GB" sz="2800" err="1">
                <a:latin typeface="Arial"/>
                <a:cs typeface="Arial"/>
              </a:rPr>
              <a:t>childrens</a:t>
            </a:r>
            <a:r>
              <a:rPr lang="en-GB" sz="2800">
                <a:latin typeface="Arial"/>
                <a:cs typeface="Arial"/>
              </a:rPr>
              <a:t>-rights/united-nations-convention-of-the-rights-of-the-child#:&gt; [Accessed 12 May 2021].</a:t>
            </a:r>
            <a:endParaRPr lang="en-US" sz="2800">
              <a:latin typeface="Arial"/>
              <a:cs typeface="Arial"/>
            </a:endParaRPr>
          </a:p>
          <a:p>
            <a:endParaRPr lang="en-US" sz="2800" b="1">
              <a:latin typeface="Arial"/>
              <a:cs typeface="Arial"/>
            </a:endParaRPr>
          </a:p>
          <a:p>
            <a:endParaRPr lang="en-US" sz="2800" b="1">
              <a:latin typeface="Arial"/>
              <a:cs typeface="Arial"/>
            </a:endParaRPr>
          </a:p>
          <a:p>
            <a:endParaRPr lang="en-US" sz="2800" b="1">
              <a:latin typeface="Arial"/>
              <a:cs typeface="Arial"/>
            </a:endParaRPr>
          </a:p>
          <a:p>
            <a:endParaRPr lang="en-US" sz="2800" b="1">
              <a:latin typeface="Arial"/>
              <a:cs typeface="Arial"/>
            </a:endParaRPr>
          </a:p>
        </p:txBody>
      </p:sp>
      <p:sp>
        <p:nvSpPr>
          <p:cNvPr id="6" name="TextBox 5">
            <a:extLst>
              <a:ext uri="{FF2B5EF4-FFF2-40B4-BE49-F238E27FC236}">
                <a16:creationId xmlns:a16="http://schemas.microsoft.com/office/drawing/2014/main" id="{64709DD5-958F-42D4-9488-4A262C183763}"/>
              </a:ext>
            </a:extLst>
          </p:cNvPr>
          <p:cNvSpPr txBox="1"/>
          <p:nvPr/>
        </p:nvSpPr>
        <p:spPr>
          <a:xfrm>
            <a:off x="18937770" y="214148"/>
            <a:ext cx="10592508" cy="14126944"/>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latin typeface="Arial"/>
                <a:cs typeface="Arial"/>
              </a:rPr>
              <a:t>Reference List - Nicholas Sutton</a:t>
            </a:r>
          </a:p>
          <a:p>
            <a:endParaRPr lang="en-US" sz="2800" b="1" dirty="0">
              <a:latin typeface="Arial"/>
              <a:cs typeface="Arial"/>
            </a:endParaRPr>
          </a:p>
          <a:p>
            <a:pPr algn="just"/>
            <a:r>
              <a:rPr lang="en-US" sz="2500" dirty="0">
                <a:ea typeface="+mn-lt"/>
                <a:cs typeface="+mn-lt"/>
              </a:rPr>
              <a:t>Boylan, J. and Dalrymple, J. (2009) </a:t>
            </a:r>
            <a:r>
              <a:rPr lang="en-US" sz="2500" i="1" dirty="0">
                <a:ea typeface="+mn-lt"/>
                <a:cs typeface="+mn-lt"/>
              </a:rPr>
              <a:t>Understanding Advocacy: for children and young people.</a:t>
            </a:r>
            <a:r>
              <a:rPr lang="en-US" sz="2500" dirty="0">
                <a:ea typeface="+mn-lt"/>
                <a:cs typeface="+mn-lt"/>
              </a:rPr>
              <a:t> Maidenhead: Open university press. </a:t>
            </a:r>
          </a:p>
          <a:p>
            <a:pPr algn="just"/>
            <a:endParaRPr lang="en-US" sz="2500" dirty="0">
              <a:ea typeface="+mn-lt"/>
              <a:cs typeface="+mn-lt"/>
            </a:endParaRPr>
          </a:p>
          <a:p>
            <a:pPr algn="just"/>
            <a:r>
              <a:rPr lang="en-US" sz="2500" dirty="0">
                <a:ea typeface="+mn-lt"/>
                <a:cs typeface="+mn-lt"/>
              </a:rPr>
              <a:t>Walter (2020) The Top Storytelling Techniques from TED Talks. Available at:</a:t>
            </a:r>
            <a:r>
              <a:rPr lang="en-US" sz="2500" b="1" dirty="0">
                <a:ea typeface="+mn-lt"/>
                <a:cs typeface="+mn-lt"/>
              </a:rPr>
              <a:t> </a:t>
            </a:r>
            <a:r>
              <a:rPr lang="en-US" sz="2500" dirty="0">
                <a:ea typeface="+mn-lt"/>
                <a:cs typeface="+mn-lt"/>
              </a:rPr>
              <a:t>Cooler Insights. </a:t>
            </a:r>
            <a:r>
              <a:rPr lang="en-US" sz="2500" dirty="0">
                <a:ea typeface="+mn-lt"/>
                <a:cs typeface="+mn-lt"/>
                <a:hlinkClick r:id="rId11"/>
              </a:rPr>
              <a:t>https://coolerinsights.com/2020/12/storytelling-ted-talks/</a:t>
            </a:r>
            <a:r>
              <a:rPr lang="en-US" sz="2500" dirty="0">
                <a:ea typeface="+mn-lt"/>
                <a:cs typeface="+mn-lt"/>
              </a:rPr>
              <a:t> (Accessed 1st May 2021). </a:t>
            </a:r>
          </a:p>
          <a:p>
            <a:pPr algn="just"/>
            <a:endParaRPr lang="en-US" sz="2500" dirty="0">
              <a:ea typeface="+mn-lt"/>
              <a:cs typeface="+mn-lt"/>
            </a:endParaRPr>
          </a:p>
          <a:p>
            <a:pPr algn="just"/>
            <a:r>
              <a:rPr lang="en-US" sz="2500" dirty="0">
                <a:ea typeface="+mn-lt"/>
                <a:cs typeface="+mn-lt"/>
              </a:rPr>
              <a:t>Belton, B. ( 2010) Radical Youth Work: Developing Critical Perspectives and Professional Judgement. Lyme Regis: Russell House Publishing. </a:t>
            </a:r>
          </a:p>
          <a:p>
            <a:pPr algn="just"/>
            <a:r>
              <a:rPr lang="en-US" sz="2500" dirty="0">
                <a:ea typeface="+mn-lt"/>
                <a:cs typeface="+mn-lt"/>
              </a:rPr>
              <a:t>UNICEF (1989) </a:t>
            </a:r>
            <a:r>
              <a:rPr lang="en-US" sz="2500" i="1" dirty="0">
                <a:ea typeface="+mn-lt"/>
                <a:cs typeface="+mn-lt"/>
              </a:rPr>
              <a:t>A Summary of the UN. Convention on the Rights of the Child</a:t>
            </a:r>
            <a:r>
              <a:rPr lang="en-US" sz="2500" dirty="0">
                <a:ea typeface="+mn-lt"/>
                <a:cs typeface="+mn-lt"/>
              </a:rPr>
              <a:t>. </a:t>
            </a:r>
          </a:p>
          <a:p>
            <a:r>
              <a:rPr lang="en-US" sz="2500" dirty="0">
                <a:ea typeface="+mn-lt"/>
                <a:cs typeface="+mn-lt"/>
              </a:rPr>
              <a:t>Available at : </a:t>
            </a:r>
            <a:r>
              <a:rPr lang="en-US" sz="2500" dirty="0">
                <a:ea typeface="+mn-lt"/>
                <a:cs typeface="+mn-lt"/>
                <a:hlinkClick r:id="rId12"/>
              </a:rPr>
              <a:t>https://downloads.unicef.org.uk/wp-content/uploads/2019/10/UNCRC_summary-1_1.pdf</a:t>
            </a:r>
            <a:r>
              <a:rPr lang="en-US" sz="2500" dirty="0">
                <a:ea typeface="+mn-lt"/>
                <a:cs typeface="+mn-lt"/>
              </a:rPr>
              <a:t> (Accessed 10th May 2021). </a:t>
            </a:r>
          </a:p>
          <a:p>
            <a:endParaRPr lang="en-US" sz="2500" dirty="0">
              <a:ea typeface="+mn-lt"/>
              <a:cs typeface="+mn-lt"/>
            </a:endParaRPr>
          </a:p>
          <a:p>
            <a:pPr algn="just"/>
            <a:r>
              <a:rPr lang="en-US" sz="2500" dirty="0" err="1">
                <a:ea typeface="+mn-lt"/>
                <a:cs typeface="+mn-lt"/>
              </a:rPr>
              <a:t>Sapin</a:t>
            </a:r>
            <a:r>
              <a:rPr lang="en-US" sz="2500" dirty="0">
                <a:ea typeface="+mn-lt"/>
                <a:cs typeface="+mn-lt"/>
              </a:rPr>
              <a:t>, K. (2013) </a:t>
            </a:r>
            <a:r>
              <a:rPr lang="en-US" sz="2500" i="1" dirty="0">
                <a:ea typeface="+mn-lt"/>
                <a:cs typeface="+mn-lt"/>
              </a:rPr>
              <a:t>Essential skills for youth work practice</a:t>
            </a:r>
            <a:r>
              <a:rPr lang="en-US" sz="2500" dirty="0">
                <a:ea typeface="+mn-lt"/>
                <a:cs typeface="+mn-lt"/>
              </a:rPr>
              <a:t>. 2</a:t>
            </a:r>
            <a:r>
              <a:rPr lang="en-US" sz="2500" baseline="30000" dirty="0">
                <a:ea typeface="+mn-lt"/>
                <a:cs typeface="+mn-lt"/>
              </a:rPr>
              <a:t>nd</a:t>
            </a:r>
            <a:r>
              <a:rPr lang="en-US" sz="2500" dirty="0">
                <a:ea typeface="+mn-lt"/>
                <a:cs typeface="+mn-lt"/>
              </a:rPr>
              <a:t> </a:t>
            </a:r>
            <a:r>
              <a:rPr lang="en-US" sz="2500" dirty="0" err="1">
                <a:ea typeface="+mn-lt"/>
                <a:cs typeface="+mn-lt"/>
              </a:rPr>
              <a:t>Edn</a:t>
            </a:r>
            <a:r>
              <a:rPr lang="en-US" sz="2500" dirty="0">
                <a:ea typeface="+mn-lt"/>
                <a:cs typeface="+mn-lt"/>
              </a:rPr>
              <a:t>. London: Sage Publications. </a:t>
            </a:r>
          </a:p>
          <a:p>
            <a:pPr algn="just"/>
            <a:endParaRPr lang="en-US" sz="2500" dirty="0">
              <a:ea typeface="+mn-lt"/>
              <a:cs typeface="+mn-lt"/>
            </a:endParaRPr>
          </a:p>
          <a:p>
            <a:pPr algn="just"/>
            <a:r>
              <a:rPr lang="en-US" sz="2500" dirty="0">
                <a:ea typeface="+mn-lt"/>
                <a:cs typeface="+mn-lt"/>
              </a:rPr>
              <a:t>CLD Standards Council Scotland. (2019) </a:t>
            </a:r>
            <a:r>
              <a:rPr lang="en-US" sz="2500" i="1" dirty="0">
                <a:ea typeface="+mn-lt"/>
                <a:cs typeface="+mn-lt"/>
              </a:rPr>
              <a:t>Youth Work National Occupational Standards</a:t>
            </a:r>
            <a:r>
              <a:rPr lang="en-US" sz="2500" dirty="0">
                <a:ea typeface="+mn-lt"/>
                <a:cs typeface="+mn-lt"/>
              </a:rPr>
              <a:t>, Glasgow: CLD Standards Council Scotland. </a:t>
            </a:r>
          </a:p>
          <a:p>
            <a:pPr algn="just"/>
            <a:r>
              <a:rPr lang="en-US" sz="2500" dirty="0">
                <a:ea typeface="+mn-lt"/>
                <a:cs typeface="+mn-lt"/>
              </a:rPr>
              <a:t>Freire, P. (No date) Quote Available at: </a:t>
            </a:r>
            <a:r>
              <a:rPr lang="en-US" sz="2500" dirty="0">
                <a:ea typeface="+mn-lt"/>
                <a:cs typeface="+mn-lt"/>
                <a:hlinkClick r:id="rId13"/>
              </a:rPr>
              <a:t>https://www.azquotes.com/quote/348092</a:t>
            </a:r>
            <a:r>
              <a:rPr lang="en-US" sz="2500" dirty="0">
                <a:ea typeface="+mn-lt"/>
                <a:cs typeface="+mn-lt"/>
              </a:rPr>
              <a:t> (Accessed 10th May 2021). </a:t>
            </a:r>
          </a:p>
          <a:p>
            <a:pPr algn="just"/>
            <a:endParaRPr lang="en-US" sz="2500" dirty="0">
              <a:ea typeface="+mn-lt"/>
              <a:cs typeface="+mn-lt"/>
            </a:endParaRPr>
          </a:p>
          <a:p>
            <a:pPr algn="just"/>
            <a:r>
              <a:rPr lang="en-US" sz="2500" dirty="0">
                <a:ea typeface="+mn-lt"/>
                <a:cs typeface="+mn-lt"/>
              </a:rPr>
              <a:t>Rule, C. and</a:t>
            </a:r>
            <a:r>
              <a:rPr lang="en-US" sz="2500" b="1" dirty="0">
                <a:ea typeface="+mn-lt"/>
                <a:cs typeface="+mn-lt"/>
              </a:rPr>
              <a:t> </a:t>
            </a:r>
            <a:r>
              <a:rPr lang="en-US" sz="2500" dirty="0" err="1">
                <a:ea typeface="+mn-lt"/>
                <a:cs typeface="+mn-lt"/>
              </a:rPr>
              <a:t>Naldi</a:t>
            </a:r>
            <a:r>
              <a:rPr lang="en-US" sz="2500" dirty="0">
                <a:ea typeface="+mn-lt"/>
                <a:cs typeface="+mn-lt"/>
              </a:rPr>
              <a:t>, S. (2020) </a:t>
            </a:r>
            <a:r>
              <a:rPr lang="en-US" sz="2500" i="1" dirty="0">
                <a:ea typeface="+mn-lt"/>
                <a:cs typeface="+mn-lt"/>
              </a:rPr>
              <a:t>Youth Voice Mural. </a:t>
            </a:r>
            <a:r>
              <a:rPr lang="en-US" sz="2500" dirty="0">
                <a:ea typeface="+mn-lt"/>
                <a:cs typeface="+mn-lt"/>
              </a:rPr>
              <a:t>Tasman District Council</a:t>
            </a:r>
            <a:r>
              <a:rPr lang="en-US" sz="2500" b="1" dirty="0">
                <a:ea typeface="+mn-lt"/>
                <a:cs typeface="+mn-lt"/>
              </a:rPr>
              <a:t>. </a:t>
            </a:r>
            <a:r>
              <a:rPr lang="en-US" sz="2500" dirty="0">
                <a:ea typeface="+mn-lt"/>
                <a:cs typeface="+mn-lt"/>
              </a:rPr>
              <a:t>Available at: </a:t>
            </a:r>
            <a:r>
              <a:rPr lang="en-US" sz="2500" dirty="0">
                <a:ea typeface="+mn-lt"/>
                <a:cs typeface="+mn-lt"/>
                <a:hlinkClick r:id="rId14"/>
              </a:rPr>
              <a:t>https://www.tasman.govt.nz/my-community/heritage/public-art/youth-voice-mural/</a:t>
            </a:r>
            <a:r>
              <a:rPr lang="en-US" sz="2500" dirty="0">
                <a:ea typeface="+mn-lt"/>
                <a:cs typeface="+mn-lt"/>
              </a:rPr>
              <a:t> (Accessed 1st May 2021). </a:t>
            </a:r>
            <a:endParaRPr lang="en-US" dirty="0">
              <a:ea typeface="+mn-lt"/>
              <a:cs typeface="+mn-lt"/>
            </a:endParaRPr>
          </a:p>
          <a:p>
            <a:pPr algn="just"/>
            <a:endParaRPr lang="en-US" sz="2500" dirty="0">
              <a:ea typeface="+mn-lt"/>
              <a:cs typeface="+mn-lt"/>
            </a:endParaRPr>
          </a:p>
          <a:p>
            <a:pPr algn="just"/>
            <a:r>
              <a:rPr lang="en-US" sz="2500" dirty="0">
                <a:latin typeface="Calibri" panose="020F0502020204030204"/>
                <a:cs typeface="Calibri" panose="020F0502020204030204"/>
              </a:rPr>
              <a:t>Image 1 – Microphone Icon. </a:t>
            </a:r>
            <a:r>
              <a:rPr lang="en-US" sz="2500" dirty="0">
                <a:ea typeface="+mn-lt"/>
                <a:cs typeface="+mn-lt"/>
              </a:rPr>
              <a:t>Available at: https://www.stockio.com/free-icon/microphone-filo-icon (Accessed 1st May 2021).</a:t>
            </a:r>
          </a:p>
          <a:p>
            <a:pPr algn="just"/>
            <a:r>
              <a:rPr lang="en-US" sz="2500" dirty="0">
                <a:ea typeface="+mn-lt"/>
                <a:cs typeface="+mn-lt"/>
              </a:rPr>
              <a:t>Image 2 – Speaker Icon. Available at: https://www.vecteezy.com/vector-art/654563-speaker-icon-image (Accessed 1st May 2021).</a:t>
            </a:r>
          </a:p>
          <a:p>
            <a:pPr algn="just"/>
            <a:endParaRPr lang="en-US" sz="2500" dirty="0">
              <a:ea typeface="+mn-lt"/>
              <a:cs typeface="+mn-lt"/>
            </a:endParaRPr>
          </a:p>
          <a:p>
            <a:pPr algn="just"/>
            <a:endParaRPr lang="en-US" sz="2500" dirty="0">
              <a:ea typeface="+mn-lt"/>
              <a:cs typeface="+mn-lt"/>
            </a:endParaRPr>
          </a:p>
          <a:p>
            <a:endParaRPr lang="en-US" sz="2800" b="1" dirty="0">
              <a:latin typeface="Arial"/>
              <a:cs typeface="Arial"/>
            </a:endParaRPr>
          </a:p>
          <a:p>
            <a:endParaRPr lang="en-US" sz="2800" b="1" dirty="0">
              <a:latin typeface="Arial"/>
              <a:cs typeface="Arial"/>
            </a:endParaRPr>
          </a:p>
        </p:txBody>
      </p:sp>
      <p:sp>
        <p:nvSpPr>
          <p:cNvPr id="7" name="TextBox 6">
            <a:extLst>
              <a:ext uri="{FF2B5EF4-FFF2-40B4-BE49-F238E27FC236}">
                <a16:creationId xmlns:a16="http://schemas.microsoft.com/office/drawing/2014/main" id="{070B368E-B3BE-4FB9-8412-A34F318B201B}"/>
              </a:ext>
            </a:extLst>
          </p:cNvPr>
          <p:cNvSpPr txBox="1"/>
          <p:nvPr/>
        </p:nvSpPr>
        <p:spPr>
          <a:xfrm>
            <a:off x="16309434" y="15124537"/>
            <a:ext cx="13220844" cy="5616922"/>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u="sng">
                <a:latin typeface="Arial"/>
                <a:cs typeface="Arial"/>
              </a:rPr>
              <a:t>Reference List – Presentation</a:t>
            </a:r>
          </a:p>
          <a:p>
            <a:endParaRPr lang="en-US" sz="2800" b="1">
              <a:latin typeface="Arial"/>
              <a:cs typeface="Arial"/>
            </a:endParaRPr>
          </a:p>
          <a:p>
            <a:r>
              <a:rPr lang="en-US" sz="2500">
                <a:latin typeface="Calibri"/>
                <a:ea typeface="+mn-lt"/>
                <a:cs typeface="+mn-lt"/>
              </a:rPr>
              <a:t>Boylan, J. and Dalrymple, J. (2009) </a:t>
            </a:r>
            <a:r>
              <a:rPr lang="en-US" sz="2500" i="1">
                <a:latin typeface="Calibri"/>
                <a:ea typeface="+mn-lt"/>
                <a:cs typeface="+mn-lt"/>
              </a:rPr>
              <a:t>Understanding Advocacy: for children and young people.</a:t>
            </a:r>
            <a:r>
              <a:rPr lang="en-US" sz="2500">
                <a:latin typeface="Calibri"/>
                <a:ea typeface="+mn-lt"/>
                <a:cs typeface="+mn-lt"/>
              </a:rPr>
              <a:t> Maidenhead: Open university press. </a:t>
            </a:r>
            <a:endParaRPr lang="en-US" sz="2500">
              <a:latin typeface="Calibri"/>
              <a:cs typeface="Arial"/>
            </a:endParaRPr>
          </a:p>
          <a:p>
            <a:endParaRPr lang="en-US" sz="2500" b="1">
              <a:latin typeface="Calibri"/>
              <a:cs typeface="Arial"/>
            </a:endParaRPr>
          </a:p>
          <a:p>
            <a:endParaRPr lang="en-US" sz="2500">
              <a:latin typeface="Calibri"/>
              <a:cs typeface="Arial"/>
            </a:endParaRPr>
          </a:p>
          <a:p>
            <a:r>
              <a:rPr lang="en-US" sz="2500">
                <a:latin typeface="Calibri"/>
                <a:cs typeface="Arial"/>
              </a:rPr>
              <a:t>Figure 1 -</a:t>
            </a:r>
            <a:r>
              <a:rPr lang="en-US" sz="2500">
                <a:latin typeface="Calibri"/>
                <a:ea typeface="+mn-lt"/>
                <a:cs typeface="+mn-lt"/>
              </a:rPr>
              <a:t>http://clipart-</a:t>
            </a:r>
            <a:r>
              <a:rPr lang="en-US" sz="2500" err="1">
                <a:latin typeface="Calibri"/>
                <a:ea typeface="+mn-lt"/>
                <a:cs typeface="+mn-lt"/>
              </a:rPr>
              <a:t>library.com</a:t>
            </a:r>
            <a:r>
              <a:rPr lang="en-US" sz="2500">
                <a:latin typeface="Calibri"/>
                <a:ea typeface="+mn-lt"/>
                <a:cs typeface="+mn-lt"/>
              </a:rPr>
              <a:t>/clipart/6irooorBT.htm</a:t>
            </a:r>
            <a:r>
              <a:rPr lang="en-US" sz="2500" b="1">
                <a:latin typeface="Calibri"/>
                <a:ea typeface="+mn-lt"/>
                <a:cs typeface="+mn-lt"/>
              </a:rPr>
              <a:t> (accessed 26th April 2021) (redrawn by Nicholas Sutton).</a:t>
            </a:r>
            <a:endParaRPr lang="en-US" sz="2500">
              <a:latin typeface="Calibri"/>
              <a:ea typeface="+mn-lt"/>
              <a:cs typeface="+mn-lt"/>
            </a:endParaRPr>
          </a:p>
          <a:p>
            <a:r>
              <a:rPr lang="en-US" sz="2500">
                <a:latin typeface="Calibri"/>
                <a:cs typeface="Arial"/>
              </a:rPr>
              <a:t>Figure 2 –Sutton, N. (2021) trumpet and chains.</a:t>
            </a:r>
            <a:endParaRPr lang="en-US" sz="2500">
              <a:latin typeface="Calibri"/>
              <a:ea typeface="+mn-lt"/>
              <a:cs typeface="+mn-lt"/>
            </a:endParaRPr>
          </a:p>
          <a:p>
            <a:r>
              <a:rPr lang="en-US" sz="2500">
                <a:latin typeface="Calibri"/>
                <a:cs typeface="Arial"/>
              </a:rPr>
              <a:t>Figure 3- </a:t>
            </a:r>
            <a:r>
              <a:rPr lang="en-US" sz="2500">
                <a:latin typeface="Calibri"/>
                <a:ea typeface="+mn-lt"/>
                <a:cs typeface="+mn-lt"/>
              </a:rPr>
              <a:t>Rule, C</a:t>
            </a:r>
            <a:r>
              <a:rPr lang="en-US" sz="2500" b="1">
                <a:latin typeface="Calibri"/>
                <a:ea typeface="+mn-lt"/>
                <a:cs typeface="+mn-lt"/>
              </a:rPr>
              <a:t> </a:t>
            </a:r>
            <a:r>
              <a:rPr lang="en-US" sz="2500" err="1">
                <a:latin typeface="Calibri"/>
                <a:ea typeface="+mn-lt"/>
                <a:cs typeface="+mn-lt"/>
              </a:rPr>
              <a:t>Naldi</a:t>
            </a:r>
            <a:r>
              <a:rPr lang="en-US" sz="2500">
                <a:latin typeface="Calibri"/>
                <a:ea typeface="+mn-lt"/>
                <a:cs typeface="+mn-lt"/>
              </a:rPr>
              <a:t>, S (2020) </a:t>
            </a:r>
            <a:r>
              <a:rPr lang="en-US" sz="2500" i="1">
                <a:latin typeface="Calibri"/>
                <a:ea typeface="+mn-lt"/>
                <a:cs typeface="+mn-lt"/>
              </a:rPr>
              <a:t>Youth Voice Mural. </a:t>
            </a:r>
            <a:r>
              <a:rPr lang="en-US" sz="2500">
                <a:latin typeface="Calibri"/>
                <a:ea typeface="+mn-lt"/>
                <a:cs typeface="+mn-lt"/>
              </a:rPr>
              <a:t>Tasman District Council</a:t>
            </a:r>
            <a:r>
              <a:rPr lang="en-US" sz="2500" b="1">
                <a:latin typeface="Calibri"/>
                <a:ea typeface="+mn-lt"/>
                <a:cs typeface="+mn-lt"/>
              </a:rPr>
              <a:t>. </a:t>
            </a:r>
            <a:r>
              <a:rPr lang="en-US" sz="2500">
                <a:latin typeface="Calibri"/>
                <a:ea typeface="+mn-lt"/>
                <a:cs typeface="+mn-lt"/>
              </a:rPr>
              <a:t>Available at: </a:t>
            </a:r>
            <a:r>
              <a:rPr lang="en-US" sz="2500">
                <a:latin typeface="Calibri"/>
                <a:ea typeface="+mn-lt"/>
                <a:cs typeface="+mn-lt"/>
                <a:hlinkClick r:id="rId14"/>
              </a:rPr>
              <a:t>https://www.tasman.govt.nz/my-community/heritage/public-art/youth-voice-mural/</a:t>
            </a:r>
            <a:r>
              <a:rPr lang="en-US" sz="2500">
                <a:latin typeface="Calibri"/>
                <a:ea typeface="+mn-lt"/>
                <a:cs typeface="+mn-lt"/>
              </a:rPr>
              <a:t> (Accessed 1st May 2021).</a:t>
            </a:r>
          </a:p>
          <a:p>
            <a:endParaRPr lang="en-US" sz="2500" b="1">
              <a:latin typeface="Calibri"/>
              <a:cs typeface="Arial"/>
            </a:endParaRPr>
          </a:p>
          <a:p>
            <a:endParaRPr lang="en-US" sz="2800" b="1">
              <a:latin typeface="Arial"/>
              <a:cs typeface="Arial"/>
            </a:endParaRPr>
          </a:p>
        </p:txBody>
      </p:sp>
    </p:spTree>
    <p:extLst>
      <p:ext uri="{BB962C8B-B14F-4D97-AF65-F5344CB8AC3E}">
        <p14:creationId xmlns:p14="http://schemas.microsoft.com/office/powerpoint/2010/main" val="137484250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8AC18665E82244199CC974D53F96475" ma:contentTypeVersion="2" ma:contentTypeDescription="Create a new document." ma:contentTypeScope="" ma:versionID="b38ba0b4698e15b92f455be8ac25d4db">
  <xsd:schema xmlns:xsd="http://www.w3.org/2001/XMLSchema" xmlns:xs="http://www.w3.org/2001/XMLSchema" xmlns:p="http://schemas.microsoft.com/office/2006/metadata/properties" xmlns:ns2="a9ed6055-ce71-45c6-898a-d67ed31de005" targetNamespace="http://schemas.microsoft.com/office/2006/metadata/properties" ma:root="true" ma:fieldsID="2b0229aa48a76d71c92329c76bf9974f" ns2:_="">
    <xsd:import namespace="a9ed6055-ce71-45c6-898a-d67ed31de005"/>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9ed6055-ce71-45c6-898a-d67ed31de0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1318C4E-FFCE-44DC-BD25-EF07F07741BD}">
  <ds:schemaRefs>
    <ds:schemaRef ds:uri="a9ed6055-ce71-45c6-898a-d67ed31de005"/>
    <ds:schemaRef ds:uri="http://schemas.microsoft.com/office/2006/metadata/properties"/>
    <ds:schemaRef ds:uri="http://schemas.microsoft.com/office/infopath/2007/PartnerControls"/>
    <ds:schemaRef ds:uri="http://purl.org/dc/dcmitype/"/>
    <ds:schemaRef ds:uri="http://schemas.openxmlformats.org/package/2006/metadata/core-properties"/>
    <ds:schemaRef ds:uri="http://www.w3.org/XML/1998/namespace"/>
    <ds:schemaRef ds:uri="http://schemas.microsoft.com/office/2006/documentManagement/types"/>
    <ds:schemaRef ds:uri="http://purl.org/dc/elements/1.1/"/>
    <ds:schemaRef ds:uri="http://purl.org/dc/terms/"/>
  </ds:schemaRefs>
</ds:datastoreItem>
</file>

<file path=customXml/itemProps2.xml><?xml version="1.0" encoding="utf-8"?>
<ds:datastoreItem xmlns:ds="http://schemas.openxmlformats.org/officeDocument/2006/customXml" ds:itemID="{94AD9E37-7139-40F1-8A98-C7FB98E08394}">
  <ds:schemaRefs>
    <ds:schemaRef ds:uri="http://schemas.microsoft.com/sharepoint/v3/contenttype/forms"/>
  </ds:schemaRefs>
</ds:datastoreItem>
</file>

<file path=customXml/itemProps3.xml><?xml version="1.0" encoding="utf-8"?>
<ds:datastoreItem xmlns:ds="http://schemas.openxmlformats.org/officeDocument/2006/customXml" ds:itemID="{BF8A7827-CA00-4DB1-BAD3-E231F771DEC3}">
  <ds:schemaRefs>
    <ds:schemaRef ds:uri="a9ed6055-ce71-45c6-898a-d67ed31de00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TotalTime>33</TotalTime>
  <Words>2210</Words>
  <Application>Microsoft Office PowerPoint</Application>
  <PresentationFormat>Custom</PresentationFormat>
  <Paragraphs>159</Paragraphs>
  <Slides>2</Slides>
  <Notes>0</Notes>
  <HiddenSlides>1</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Open Sans</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Nicholas Mark Sutton</dc:creator>
  <cp:lastModifiedBy>Nicholas Mark Sutton</cp:lastModifiedBy>
  <cp:revision>2</cp:revision>
  <cp:lastPrinted>2021-05-08T10:53:34Z</cp:lastPrinted>
  <dcterms:created xsi:type="dcterms:W3CDTF">2021-05-06T17:51:26Z</dcterms:created>
  <dcterms:modified xsi:type="dcterms:W3CDTF">2021-05-12T15:51:46Z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0x010100E8AC18665E82244199CC974D53F96475</vt:lpwstr>
  </property>
</Properties>
</file>