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0"/>
  </p:notesMasterIdLst>
  <p:sldIdLst>
    <p:sldId id="278" r:id="rId5"/>
    <p:sldId id="279" r:id="rId6"/>
    <p:sldId id="368" r:id="rId7"/>
    <p:sldId id="365" r:id="rId8"/>
    <p:sldId id="406" r:id="rId9"/>
    <p:sldId id="427" r:id="rId10"/>
    <p:sldId id="425" r:id="rId11"/>
    <p:sldId id="428" r:id="rId12"/>
    <p:sldId id="316" r:id="rId13"/>
    <p:sldId id="429" r:id="rId14"/>
    <p:sldId id="431" r:id="rId15"/>
    <p:sldId id="432" r:id="rId16"/>
    <p:sldId id="422" r:id="rId17"/>
    <p:sldId id="424" r:id="rId18"/>
    <p:sldId id="423" r:id="rId19"/>
    <p:sldId id="433" r:id="rId20"/>
    <p:sldId id="440" r:id="rId21"/>
    <p:sldId id="434" r:id="rId22"/>
    <p:sldId id="435" r:id="rId23"/>
    <p:sldId id="436" r:id="rId24"/>
    <p:sldId id="438" r:id="rId25"/>
    <p:sldId id="442" r:id="rId26"/>
    <p:sldId id="306" r:id="rId27"/>
    <p:sldId id="307" r:id="rId28"/>
    <p:sldId id="34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406"/>
            <p14:sldId id="427"/>
            <p14:sldId id="425"/>
            <p14:sldId id="428"/>
            <p14:sldId id="316"/>
            <p14:sldId id="429"/>
            <p14:sldId id="431"/>
            <p14:sldId id="432"/>
            <p14:sldId id="422"/>
            <p14:sldId id="424"/>
            <p14:sldId id="423"/>
            <p14:sldId id="433"/>
            <p14:sldId id="440"/>
            <p14:sldId id="434"/>
            <p14:sldId id="435"/>
            <p14:sldId id="436"/>
            <p14:sldId id="438"/>
            <p14:sldId id="442"/>
            <p14:sldId id="306"/>
            <p14:sldId id="307"/>
            <p14:sldId id="343"/>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D9FF"/>
    <a:srgbClr val="0E9CFF"/>
    <a:srgbClr val="133AFF"/>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93"/>
    <p:restoredTop sz="77562" autoAdjust="0"/>
  </p:normalViewPr>
  <p:slideViewPr>
    <p:cSldViewPr snapToGrid="0">
      <p:cViewPr varScale="1">
        <p:scale>
          <a:sx n="85" d="100"/>
          <a:sy n="85" d="100"/>
        </p:scale>
        <p:origin x="488"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8/10/relationships/authors" Target="author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dirty="0"/>
            <a:t>To understand AS1 feedback and identify clear areas for improvement.</a:t>
          </a:r>
          <a:endParaRPr lang="en-GB" sz="2200" b="1" dirty="0">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8A237DE2-BD42-4DD4-8170-8EE98E1004C9}">
      <dgm:prSet phldr="0" custT="1"/>
      <dgm:spPr/>
      <dgm:t>
        <a:bodyPr/>
        <a:lstStyle/>
        <a:p>
          <a:pPr>
            <a:buNone/>
          </a:pPr>
          <a:r>
            <a:rPr lang="en-GB" sz="2200" b="1" dirty="0"/>
            <a:t>To use feedback and marking criteria to improve AS3 before submission.</a:t>
          </a:r>
          <a:endParaRPr lang="en-GB" sz="2200" b="1" dirty="0">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FD4B83C0-4501-394B-861B-B328895444EC}">
      <dgm:prSet phldr="0" custT="1"/>
      <dgm:spPr/>
      <dgm:t>
        <a:bodyPr/>
        <a:lstStyle/>
        <a:p>
          <a:pPr>
            <a:buNone/>
          </a:pPr>
          <a:r>
            <a:rPr lang="en-GB" sz="2200" b="1" dirty="0"/>
            <a:t>To recognise how tutor comments link to the AS3 marking criteria</a:t>
          </a:r>
          <a:endParaRPr lang="en-GB" sz="2200" b="1" dirty="0">
            <a:latin typeface="Aptos ExtraBold"/>
            <a:cs typeface="Arial"/>
          </a:endParaRPr>
        </a:p>
      </dgm:t>
    </dgm:pt>
    <dgm:pt modelId="{4C1395EB-AF8C-514E-BB2D-E945840F4C75}" type="parTrans" cxnId="{76754AE6-7626-3A45-BC63-2A9C59162B10}">
      <dgm:prSet/>
      <dgm:spPr/>
      <dgm:t>
        <a:bodyPr/>
        <a:lstStyle/>
        <a:p>
          <a:endParaRPr lang="en-GB"/>
        </a:p>
      </dgm:t>
    </dgm:pt>
    <dgm:pt modelId="{878196FD-3804-7A4D-8A62-B50B7EF9F0CA}" type="sibTrans" cxnId="{76754AE6-7626-3A45-BC63-2A9C59162B10}">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B47ACAA4-2C88-EC43-90BE-55BB4BF1461A}" type="pres">
      <dgm:prSet presAssocID="{FD4B83C0-4501-394B-861B-B328895444EC}" presName="parentLin" presStyleCnt="0"/>
      <dgm:spPr/>
    </dgm:pt>
    <dgm:pt modelId="{F9A0AB4A-3CC5-8F40-A631-0853459C576B}" type="pres">
      <dgm:prSet presAssocID="{FD4B83C0-4501-394B-861B-B328895444EC}" presName="parentLeftMargin" presStyleLbl="node1" presStyleIdx="0" presStyleCnt="3"/>
      <dgm:spPr/>
    </dgm:pt>
    <dgm:pt modelId="{89D58967-D21A-D14C-BB56-553E485ECBD8}" type="pres">
      <dgm:prSet presAssocID="{FD4B83C0-4501-394B-861B-B328895444EC}" presName="parentText" presStyleLbl="node1" presStyleIdx="1" presStyleCnt="3">
        <dgm:presLayoutVars>
          <dgm:chMax val="0"/>
          <dgm:bulletEnabled val="1"/>
        </dgm:presLayoutVars>
      </dgm:prSet>
      <dgm:spPr/>
    </dgm:pt>
    <dgm:pt modelId="{1216606F-072C-EC49-97CD-B14161691095}" type="pres">
      <dgm:prSet presAssocID="{FD4B83C0-4501-394B-861B-B328895444EC}" presName="negativeSpace" presStyleCnt="0"/>
      <dgm:spPr/>
    </dgm:pt>
    <dgm:pt modelId="{E92BA194-1C03-E749-8DB1-BFE12F366BDC}" type="pres">
      <dgm:prSet presAssocID="{FD4B83C0-4501-394B-861B-B328895444EC}" presName="childText" presStyleLbl="conFgAcc1" presStyleIdx="1" presStyleCnt="3">
        <dgm:presLayoutVars>
          <dgm:bulletEnabled val="1"/>
        </dgm:presLayoutVars>
      </dgm:prSet>
      <dgm:spPr/>
    </dgm:pt>
    <dgm:pt modelId="{CFA33108-DD0F-3444-AAF5-C6D39BC5802F}" type="pres">
      <dgm:prSet presAssocID="{878196FD-3804-7A4D-8A62-B50B7EF9F0CA}"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13D0725A-CC40-E54D-8FBB-7A317CB0C7FB}" type="presOf" srcId="{FD4B83C0-4501-394B-861B-B328895444EC}" destId="{F9A0AB4A-3CC5-8F40-A631-0853459C576B}"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E83856A1-31D6-46B3-890E-EC1FCDC6CFDC}" type="presOf" srcId="{8A237DE2-BD42-4DD4-8170-8EE98E1004C9}" destId="{7172DFFB-BBAC-49A2-9887-788B2075E5AC}" srcOrd="1" destOrd="0" presId="urn:microsoft.com/office/officeart/2005/8/layout/list1"/>
    <dgm:cxn modelId="{3FA878B3-54B8-8444-B703-A463A50A732B}" type="presOf" srcId="{FD4B83C0-4501-394B-861B-B328895444EC}" destId="{89D58967-D21A-D14C-BB56-553E485ECBD8}"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76754AE6-7626-3A45-BC63-2A9C59162B10}" srcId="{D8F6DCAB-BE7F-496A-9546-DFA225D8321F}" destId="{FD4B83C0-4501-394B-861B-B328895444EC}" srcOrd="1" destOrd="0" parTransId="{4C1395EB-AF8C-514E-BB2D-E945840F4C75}" sibTransId="{878196FD-3804-7A4D-8A62-B50B7EF9F0CA}"/>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68D75622-3E9F-6145-80B7-FF1EDF2F80F7}" type="presParOf" srcId="{9CF64F5B-328C-49B9-AF3A-EB96BC66833D}" destId="{B47ACAA4-2C88-EC43-90BE-55BB4BF1461A}" srcOrd="4" destOrd="0" presId="urn:microsoft.com/office/officeart/2005/8/layout/list1"/>
    <dgm:cxn modelId="{4FF3D91E-5B7F-2941-8CA0-F5192FD3340D}" type="presParOf" srcId="{B47ACAA4-2C88-EC43-90BE-55BB4BF1461A}" destId="{F9A0AB4A-3CC5-8F40-A631-0853459C576B}" srcOrd="0" destOrd="0" presId="urn:microsoft.com/office/officeart/2005/8/layout/list1"/>
    <dgm:cxn modelId="{C202870F-5A52-E744-9E68-8C650CC44EB9}" type="presParOf" srcId="{B47ACAA4-2C88-EC43-90BE-55BB4BF1461A}" destId="{89D58967-D21A-D14C-BB56-553E485ECBD8}" srcOrd="1" destOrd="0" presId="urn:microsoft.com/office/officeart/2005/8/layout/list1"/>
    <dgm:cxn modelId="{6E5AA129-F178-0B49-A827-B53C296BBE5A}" type="presParOf" srcId="{9CF64F5B-328C-49B9-AF3A-EB96BC66833D}" destId="{1216606F-072C-EC49-97CD-B14161691095}" srcOrd="5" destOrd="0" presId="urn:microsoft.com/office/officeart/2005/8/layout/list1"/>
    <dgm:cxn modelId="{8F510A38-68A8-F340-A0CC-C1DFB5479038}" type="presParOf" srcId="{9CF64F5B-328C-49B9-AF3A-EB96BC66833D}" destId="{E92BA194-1C03-E749-8DB1-BFE12F366BDC}" srcOrd="6" destOrd="0" presId="urn:microsoft.com/office/officeart/2005/8/layout/list1"/>
    <dgm:cxn modelId="{F9F5CECB-194C-2C48-A4AE-EBC3D5F96509}" type="presParOf" srcId="{9CF64F5B-328C-49B9-AF3A-EB96BC66833D}" destId="{CFA33108-DD0F-3444-AAF5-C6D39BC5802F}"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understand AS1 feedback and identify clear areas for improvement.</a:t>
          </a:r>
          <a:endParaRPr lang="en-GB" sz="2200" b="1" kern="1200" dirty="0">
            <a:latin typeface="Aptos ExtraBold"/>
            <a:cs typeface="Arial"/>
          </a:endParaRPr>
        </a:p>
      </dsp:txBody>
      <dsp:txXfrm>
        <a:off x="558888" y="67003"/>
        <a:ext cx="7063562" cy="879050"/>
      </dsp:txXfrm>
    </dsp:sp>
    <dsp:sp modelId="{E92BA194-1C03-E749-8DB1-BFE12F366BDC}">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D58967-D21A-D14C-BB56-553E485ECBD8}">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recognise how tutor comments link to the AS3 marking criteria</a:t>
          </a:r>
          <a:endParaRPr lang="en-GB" sz="2200" b="1" kern="1200" dirty="0">
            <a:latin typeface="Aptos ExtraBold"/>
            <a:cs typeface="Arial"/>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dirty="0"/>
            <a:t>To use feedback and marking criteria to improve AS3 before submission.</a:t>
          </a:r>
          <a:endParaRPr lang="en-GB" sz="2200" b="1" kern="1200" dirty="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r>
              <a:rPr lang="en-GB" dirty="0"/>
              <a:t>Today is really about using feedback and marking criteria more actively. First, we’re going to look back at AS1 and make sure you understand what your feedback is actually telling you. Then we’ll look ahead to AS3 and practise recognising the kinds of comments a tutor might make when marking it. Finally, you’ll use that understanding to check your own AS3 before you submit. The aim is not just to look at a grade, but to understand what sits behind it and what you can still improve.</a:t>
            </a:r>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704628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4247232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4D5D1-E203-3AF9-4380-0E35F9A489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0536EB-9F2A-99E1-503F-4639065F3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B63C6-38D8-3186-9628-FC9CF97743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0983B-C64D-EC62-6C66-405D076D8178}"/>
              </a:ext>
            </a:extLst>
          </p:cNvPr>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865348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057153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451716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9762834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782474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96325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211134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669570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360971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80101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32984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4000561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C2DE-005A-10DD-AC90-3DE359D7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88171-C9E7-94F4-0AC3-DECE209A4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49E9B-4D80-12E2-E9AF-D435ED56B6D3}"/>
              </a:ext>
            </a:extLst>
          </p:cNvPr>
          <p:cNvSpPr>
            <a:spLocks noGrp="1"/>
          </p:cNvSpPr>
          <p:nvPr>
            <p:ph type="body" idx="1"/>
          </p:nvPr>
        </p:nvSpPr>
        <p:spPr/>
        <p:txBody>
          <a:bodyPr/>
          <a:lstStyle/>
          <a:p>
            <a:br>
              <a:rPr lang="en-US" dirty="0">
                <a:cs typeface="+mn-lt"/>
              </a:rPr>
            </a:br>
            <a:endParaRPr lang="en-US">
              <a:ea typeface="+mn-ea"/>
              <a:cs typeface="+mn-cs"/>
            </a:endParaRPr>
          </a:p>
          <a:p>
            <a:endParaRPr lang="en-GB"/>
          </a:p>
        </p:txBody>
      </p:sp>
      <p:sp>
        <p:nvSpPr>
          <p:cNvPr id="4" name="Slide Number Placeholder 3">
            <a:extLst>
              <a:ext uri="{FF2B5EF4-FFF2-40B4-BE49-F238E27FC236}">
                <a16:creationId xmlns:a16="http://schemas.microsoft.com/office/drawing/2014/main" id="{D942B7B1-B33A-CA2C-1F54-51169B135F89}"/>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7881387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16/10/2026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16/10/2026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16/10/2026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16/10/2026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16/10/2026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16/10/2026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16/10/2026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16/10/2026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a:bodyPr>
          <a:lstStyle/>
          <a:p>
            <a:pPr marL="0" indent="0">
              <a:buNone/>
            </a:pPr>
            <a:r>
              <a:rPr lang="en-GB" b="1" dirty="0"/>
              <a:t>We: </a:t>
            </a:r>
          </a:p>
          <a:p>
            <a:pPr marL="0" indent="0">
              <a:buNone/>
            </a:pPr>
            <a:endParaRPr lang="en-GB" b="1" dirty="0"/>
          </a:p>
          <a:p>
            <a:r>
              <a:rPr lang="en-GB" dirty="0"/>
              <a:t>Explored reflection</a:t>
            </a:r>
          </a:p>
          <a:p>
            <a:r>
              <a:rPr lang="en-GB" dirty="0"/>
              <a:t>Looked at effective vs ineffective reflection</a:t>
            </a:r>
          </a:p>
          <a:p>
            <a:r>
              <a:rPr lang="en-GB" dirty="0"/>
              <a:t>Examined goal setting</a:t>
            </a:r>
          </a:p>
          <a:p>
            <a:r>
              <a:rPr lang="en-GB" dirty="0"/>
              <a:t>Started brainstorming for AS3</a:t>
            </a:r>
          </a:p>
          <a:p>
            <a:endParaRPr lang="en-GB" dirty="0"/>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a:bodyPr>
          <a:lstStyle/>
          <a:p>
            <a:pPr>
              <a:lnSpc>
                <a:spcPct val="100000"/>
              </a:lnSpc>
              <a:spcBef>
                <a:spcPts val="0"/>
              </a:spcBef>
              <a:defRPr/>
            </a:pPr>
            <a:endParaRPr lang="en-GB" b="1" dirty="0"/>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187261567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dirty="0"/>
              <a:t>Getting Started: How Do We Use Feedback?</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GB" dirty="0"/>
              <a:t>Remember this from Week 2?</a:t>
            </a:r>
            <a:endParaRPr lang="en-US" dirty="0"/>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000" b="1" dirty="0">
              <a:solidFill>
                <a:srgbClr val="173AFF"/>
              </a:solidFill>
              <a:latin typeface="Segoe UI"/>
              <a:cs typeface="Segoe UI"/>
            </a:endParaRPr>
          </a:p>
        </p:txBody>
      </p:sp>
      <p:sp>
        <p:nvSpPr>
          <p:cNvPr id="5" name="TextBox 4">
            <a:extLst>
              <a:ext uri="{FF2B5EF4-FFF2-40B4-BE49-F238E27FC236}">
                <a16:creationId xmlns:a16="http://schemas.microsoft.com/office/drawing/2014/main" id="{06BDE21B-3C7A-DD92-61AE-3A25F9EDD493}"/>
              </a:ext>
            </a:extLst>
          </p:cNvPr>
          <p:cNvSpPr txBox="1"/>
          <p:nvPr/>
        </p:nvSpPr>
        <p:spPr>
          <a:xfrm>
            <a:off x="5306517" y="1711539"/>
            <a:ext cx="6502680" cy="5693866"/>
          </a:xfrm>
          <a:prstGeom prst="rect">
            <a:avLst/>
          </a:prstGeom>
          <a:noFill/>
        </p:spPr>
        <p:txBody>
          <a:bodyPr wrap="square" rtlCol="0">
            <a:spAutoFit/>
          </a:bodyPr>
          <a:lstStyle/>
          <a:p>
            <a:r>
              <a:rPr lang="en-GB" sz="2500" b="1" dirty="0"/>
              <a:t>You already know:</a:t>
            </a:r>
          </a:p>
          <a:p>
            <a:pPr marL="457200" indent="-457200">
              <a:buFont typeface="Arial" panose="020B0604020202020204" pitchFamily="34" charset="0"/>
              <a:buChar char="•"/>
            </a:pPr>
            <a:r>
              <a:rPr lang="en-GB" sz="2500" dirty="0"/>
              <a:t>Marking criteria show what the tutor is looking for</a:t>
            </a:r>
          </a:p>
          <a:p>
            <a:pPr marL="457200" indent="-457200">
              <a:buFont typeface="Arial" panose="020B0604020202020204" pitchFamily="34" charset="0"/>
              <a:buChar char="•"/>
            </a:pPr>
            <a:r>
              <a:rPr lang="en-GB" sz="2500" dirty="0"/>
              <a:t>Different criteria look at different parts of your work</a:t>
            </a:r>
          </a:p>
          <a:p>
            <a:pPr marL="457200" indent="-457200">
              <a:buFont typeface="Arial" panose="020B0604020202020204" pitchFamily="34" charset="0"/>
              <a:buChar char="•"/>
            </a:pPr>
            <a:r>
              <a:rPr lang="en-GB" sz="2500" dirty="0"/>
              <a:t>Your mark depends on how well you meet them</a:t>
            </a:r>
          </a:p>
          <a:p>
            <a:endParaRPr lang="en-GB" sz="2500" dirty="0"/>
          </a:p>
          <a:p>
            <a:r>
              <a:rPr lang="en-GB" sz="2500" b="1" dirty="0"/>
              <a:t>Think and discuss with a partner (be honest!):</a:t>
            </a:r>
            <a:br>
              <a:rPr lang="en-GB" sz="2500" dirty="0"/>
            </a:br>
            <a:r>
              <a:rPr lang="en-GB" sz="2500" dirty="0"/>
              <a:t>Did you read the marking criteria before you submitted AS1 and AS2? If yes, how did it help you? If no, why not?</a:t>
            </a:r>
          </a:p>
          <a:p>
            <a:endParaRPr lang="en-US" sz="2500" dirty="0"/>
          </a:p>
        </p:txBody>
      </p:sp>
      <p:sp>
        <p:nvSpPr>
          <p:cNvPr id="6" name="TextBox 5">
            <a:extLst>
              <a:ext uri="{FF2B5EF4-FFF2-40B4-BE49-F238E27FC236}">
                <a16:creationId xmlns:a16="http://schemas.microsoft.com/office/drawing/2014/main" id="{5C48E1B3-35BA-9D91-1039-06360DC24210}"/>
              </a:ext>
            </a:extLst>
          </p:cNvPr>
          <p:cNvSpPr txBox="1"/>
          <p:nvPr/>
        </p:nvSpPr>
        <p:spPr>
          <a:xfrm>
            <a:off x="356151" y="1855303"/>
            <a:ext cx="4680543"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Transferable Skills</a:t>
            </a:r>
            <a:endParaRPr lang="en-US" sz="2600" dirty="0">
              <a:solidFill>
                <a:srgbClr val="000000"/>
              </a:solidFill>
              <a:latin typeface="Aptos"/>
              <a:cs typeface="Arial"/>
            </a:endParaRPr>
          </a:p>
          <a:p>
            <a:endParaRPr lang="en-US" dirty="0">
              <a:solidFill>
                <a:srgbClr val="000000"/>
              </a:solidFill>
            </a:endParaRPr>
          </a:p>
        </p:txBody>
      </p:sp>
    </p:spTree>
    <p:extLst>
      <p:ext uri="{BB962C8B-B14F-4D97-AF65-F5344CB8AC3E}">
        <p14:creationId xmlns:p14="http://schemas.microsoft.com/office/powerpoint/2010/main" val="2736451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EE5A-F25A-1EDA-A065-0178896D9C47}"/>
              </a:ext>
            </a:extLst>
          </p:cNvPr>
          <p:cNvSpPr>
            <a:spLocks noGrp="1"/>
          </p:cNvSpPr>
          <p:nvPr>
            <p:ph type="title"/>
          </p:nvPr>
        </p:nvSpPr>
        <p:spPr/>
        <p:txBody>
          <a:bodyPr/>
          <a:lstStyle/>
          <a:p>
            <a:r>
              <a:rPr lang="en-GB" dirty="0"/>
              <a:t>How Do Marking Criteria and Feedback Connect?</a:t>
            </a:r>
            <a:endParaRPr lang="en-US" dirty="0"/>
          </a:p>
        </p:txBody>
      </p:sp>
      <p:sp>
        <p:nvSpPr>
          <p:cNvPr id="4" name="TextBox 3">
            <a:extLst>
              <a:ext uri="{FF2B5EF4-FFF2-40B4-BE49-F238E27FC236}">
                <a16:creationId xmlns:a16="http://schemas.microsoft.com/office/drawing/2014/main" id="{ADC14372-F09D-DCB4-4519-9BE319E1CEF1}"/>
              </a:ext>
            </a:extLst>
          </p:cNvPr>
          <p:cNvSpPr txBox="1"/>
          <p:nvPr/>
        </p:nvSpPr>
        <p:spPr>
          <a:xfrm>
            <a:off x="1127125" y="1948721"/>
            <a:ext cx="3804639" cy="1384995"/>
          </a:xfrm>
          <a:prstGeom prst="rect">
            <a:avLst/>
          </a:prstGeom>
          <a:solidFill>
            <a:srgbClr val="133AFF"/>
          </a:solidFill>
        </p:spPr>
        <p:txBody>
          <a:bodyPr wrap="square" rtlCol="0">
            <a:spAutoFit/>
          </a:bodyPr>
          <a:lstStyle/>
          <a:p>
            <a:r>
              <a:rPr lang="en-GB" sz="2800" b="1" dirty="0">
                <a:solidFill>
                  <a:schemeClr val="bg1"/>
                </a:solidFill>
              </a:rPr>
              <a:t>Marking criteria</a:t>
            </a:r>
            <a:br>
              <a:rPr lang="en-GB" sz="2800" dirty="0">
                <a:solidFill>
                  <a:schemeClr val="bg1"/>
                </a:solidFill>
              </a:rPr>
            </a:br>
            <a:r>
              <a:rPr lang="en-GB" sz="2800" dirty="0">
                <a:solidFill>
                  <a:schemeClr val="bg1"/>
                </a:solidFill>
              </a:rPr>
              <a:t>What is the tutor looking for?</a:t>
            </a:r>
          </a:p>
        </p:txBody>
      </p:sp>
      <p:sp>
        <p:nvSpPr>
          <p:cNvPr id="5" name="Down Arrow 4">
            <a:extLst>
              <a:ext uri="{FF2B5EF4-FFF2-40B4-BE49-F238E27FC236}">
                <a16:creationId xmlns:a16="http://schemas.microsoft.com/office/drawing/2014/main" id="{F3DD424B-A4E5-FE5F-7193-236B2C0558A8}"/>
              </a:ext>
            </a:extLst>
          </p:cNvPr>
          <p:cNvSpPr/>
          <p:nvPr/>
        </p:nvSpPr>
        <p:spPr>
          <a:xfrm>
            <a:off x="2781038" y="3524285"/>
            <a:ext cx="496811" cy="94438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8971A53-1B2E-FD31-8439-FC77696B0D3C}"/>
              </a:ext>
            </a:extLst>
          </p:cNvPr>
          <p:cNvSpPr txBox="1"/>
          <p:nvPr/>
        </p:nvSpPr>
        <p:spPr>
          <a:xfrm>
            <a:off x="1159968" y="4713480"/>
            <a:ext cx="3804639" cy="1384995"/>
          </a:xfrm>
          <a:prstGeom prst="rect">
            <a:avLst/>
          </a:prstGeom>
          <a:solidFill>
            <a:srgbClr val="0E9CFF"/>
          </a:solidFill>
        </p:spPr>
        <p:txBody>
          <a:bodyPr wrap="square" rtlCol="0">
            <a:spAutoFit/>
          </a:bodyPr>
          <a:lstStyle/>
          <a:p>
            <a:r>
              <a:rPr lang="en-GB" sz="2800" b="1" dirty="0">
                <a:solidFill>
                  <a:schemeClr val="bg1"/>
                </a:solidFill>
              </a:rPr>
              <a:t>Mark</a:t>
            </a:r>
            <a:br>
              <a:rPr lang="en-GB" sz="2800" dirty="0">
                <a:solidFill>
                  <a:schemeClr val="bg1"/>
                </a:solidFill>
              </a:rPr>
            </a:br>
            <a:r>
              <a:rPr lang="en-GB" sz="2800" dirty="0">
                <a:solidFill>
                  <a:schemeClr val="bg1"/>
                </a:solidFill>
              </a:rPr>
              <a:t>How well did your work meet the criteria?</a:t>
            </a:r>
          </a:p>
        </p:txBody>
      </p:sp>
      <p:sp>
        <p:nvSpPr>
          <p:cNvPr id="7" name="Right Arrow 6">
            <a:extLst>
              <a:ext uri="{FF2B5EF4-FFF2-40B4-BE49-F238E27FC236}">
                <a16:creationId xmlns:a16="http://schemas.microsoft.com/office/drawing/2014/main" id="{E47F704C-213A-71D6-5B13-778CA1EA9575}"/>
              </a:ext>
            </a:extLst>
          </p:cNvPr>
          <p:cNvSpPr/>
          <p:nvPr/>
        </p:nvSpPr>
        <p:spPr>
          <a:xfrm>
            <a:off x="5107013" y="5135614"/>
            <a:ext cx="1184223" cy="54072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AE5F0D7-E0FA-4113-3B3D-73ED7CEA0462}"/>
              </a:ext>
            </a:extLst>
          </p:cNvPr>
          <p:cNvSpPr txBox="1"/>
          <p:nvPr/>
        </p:nvSpPr>
        <p:spPr>
          <a:xfrm>
            <a:off x="7227393" y="4713480"/>
            <a:ext cx="3804639" cy="1384995"/>
          </a:xfrm>
          <a:prstGeom prst="rect">
            <a:avLst/>
          </a:prstGeom>
          <a:solidFill>
            <a:srgbClr val="63D9FF"/>
          </a:solidFill>
        </p:spPr>
        <p:txBody>
          <a:bodyPr wrap="square" rtlCol="0">
            <a:spAutoFit/>
          </a:bodyPr>
          <a:lstStyle/>
          <a:p>
            <a:r>
              <a:rPr lang="en-GB" sz="2800" b="1" dirty="0"/>
              <a:t>Tutor feedback</a:t>
            </a:r>
            <a:br>
              <a:rPr lang="en-GB" sz="2800" dirty="0"/>
            </a:br>
            <a:r>
              <a:rPr lang="en-GB" sz="2800" dirty="0"/>
              <a:t>What did you do well? What could improve?</a:t>
            </a:r>
          </a:p>
        </p:txBody>
      </p:sp>
      <p:sp>
        <p:nvSpPr>
          <p:cNvPr id="9" name="TextBox 8">
            <a:extLst>
              <a:ext uri="{FF2B5EF4-FFF2-40B4-BE49-F238E27FC236}">
                <a16:creationId xmlns:a16="http://schemas.microsoft.com/office/drawing/2014/main" id="{1E76A6FF-11EC-C4D4-E684-EDACE7E68292}"/>
              </a:ext>
            </a:extLst>
          </p:cNvPr>
          <p:cNvSpPr txBox="1"/>
          <p:nvPr/>
        </p:nvSpPr>
        <p:spPr>
          <a:xfrm>
            <a:off x="7227393" y="1948720"/>
            <a:ext cx="3804639" cy="1384995"/>
          </a:xfrm>
          <a:prstGeom prst="rect">
            <a:avLst/>
          </a:prstGeom>
          <a:solidFill>
            <a:schemeClr val="accent1">
              <a:lumMod val="10000"/>
              <a:lumOff val="90000"/>
            </a:schemeClr>
          </a:solidFill>
        </p:spPr>
        <p:txBody>
          <a:bodyPr wrap="square" rtlCol="0">
            <a:spAutoFit/>
          </a:bodyPr>
          <a:lstStyle/>
          <a:p>
            <a:r>
              <a:rPr lang="en-GB" sz="2800" b="1" dirty="0"/>
              <a:t>Next step</a:t>
            </a:r>
            <a:br>
              <a:rPr lang="en-GB" sz="2800" dirty="0"/>
            </a:br>
            <a:r>
              <a:rPr lang="en-GB" sz="2800" dirty="0"/>
              <a:t>What can you do differently next time?</a:t>
            </a:r>
          </a:p>
        </p:txBody>
      </p:sp>
      <p:sp>
        <p:nvSpPr>
          <p:cNvPr id="10" name="Down Arrow 9">
            <a:extLst>
              <a:ext uri="{FF2B5EF4-FFF2-40B4-BE49-F238E27FC236}">
                <a16:creationId xmlns:a16="http://schemas.microsoft.com/office/drawing/2014/main" id="{6CBC8DAF-E0EA-E640-6661-5EE364034ACF}"/>
              </a:ext>
            </a:extLst>
          </p:cNvPr>
          <p:cNvSpPr/>
          <p:nvPr/>
        </p:nvSpPr>
        <p:spPr>
          <a:xfrm rot="10800000">
            <a:off x="8874177" y="3524285"/>
            <a:ext cx="479685" cy="94438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717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B04A-DF3F-20BB-213F-CD5BFFF92CDA}"/>
              </a:ext>
            </a:extLst>
          </p:cNvPr>
          <p:cNvSpPr>
            <a:spLocks noGrp="1"/>
          </p:cNvSpPr>
          <p:nvPr>
            <p:ph type="title"/>
          </p:nvPr>
        </p:nvSpPr>
        <p:spPr/>
        <p:txBody>
          <a:bodyPr/>
          <a:lstStyle/>
          <a:p>
            <a:r>
              <a:rPr lang="en-GB" dirty="0"/>
              <a:t>From Marking Criteria to Feedback</a:t>
            </a:r>
            <a:endParaRPr lang="en-US" dirty="0"/>
          </a:p>
        </p:txBody>
      </p:sp>
      <p:sp>
        <p:nvSpPr>
          <p:cNvPr id="3" name="Content Placeholder 2">
            <a:extLst>
              <a:ext uri="{FF2B5EF4-FFF2-40B4-BE49-F238E27FC236}">
                <a16:creationId xmlns:a16="http://schemas.microsoft.com/office/drawing/2014/main" id="{2AAC0E67-9496-B288-705C-177DE7318F26}"/>
              </a:ext>
            </a:extLst>
          </p:cNvPr>
          <p:cNvSpPr>
            <a:spLocks noGrp="1"/>
          </p:cNvSpPr>
          <p:nvPr>
            <p:ph idx="1"/>
          </p:nvPr>
        </p:nvSpPr>
        <p:spPr>
          <a:xfrm>
            <a:off x="1127124" y="1825625"/>
            <a:ext cx="10226674" cy="4844998"/>
          </a:xfrm>
        </p:spPr>
        <p:txBody>
          <a:bodyPr>
            <a:normAutofit fontScale="92500" lnSpcReduction="10000"/>
          </a:bodyPr>
          <a:lstStyle/>
          <a:p>
            <a:pPr marL="0" indent="0">
              <a:buNone/>
            </a:pPr>
            <a:r>
              <a:rPr lang="en-GB" b="1" dirty="0"/>
              <a:t>Marking criteria tell you what the tutor is looking for.</a:t>
            </a:r>
            <a:br>
              <a:rPr lang="en-GB" dirty="0"/>
            </a:br>
            <a:endParaRPr lang="en-GB" dirty="0"/>
          </a:p>
          <a:p>
            <a:pPr marL="0" indent="0">
              <a:buNone/>
            </a:pPr>
            <a:r>
              <a:rPr lang="en-GB" b="1" dirty="0"/>
              <a:t>Feedback tells you how well your work met those criteria.</a:t>
            </a:r>
            <a:endParaRPr lang="en-GB" dirty="0"/>
          </a:p>
          <a:p>
            <a:pPr marL="0" indent="0">
              <a:buNone/>
            </a:pPr>
            <a:endParaRPr lang="en-GB" dirty="0"/>
          </a:p>
          <a:p>
            <a:pPr marL="0" indent="0">
              <a:buNone/>
            </a:pPr>
            <a:r>
              <a:rPr lang="en-GB" dirty="0"/>
              <a:t>Your feedback can help you see:</a:t>
            </a:r>
          </a:p>
          <a:p>
            <a:r>
              <a:rPr lang="en-GB" dirty="0"/>
              <a:t>what you did well</a:t>
            </a:r>
          </a:p>
          <a:p>
            <a:r>
              <a:rPr lang="en-GB" dirty="0"/>
              <a:t>what could be stronger</a:t>
            </a:r>
          </a:p>
          <a:p>
            <a:r>
              <a:rPr lang="en-GB" dirty="0"/>
              <a:t>what you should do next time</a:t>
            </a:r>
          </a:p>
          <a:p>
            <a:endParaRPr lang="en-GB" dirty="0"/>
          </a:p>
          <a:p>
            <a:pPr marL="0" indent="0" algn="ctr">
              <a:buNone/>
            </a:pPr>
            <a:r>
              <a:rPr lang="en-GB" b="1" dirty="0"/>
              <a:t>Don’t look at the mark only!</a:t>
            </a:r>
            <a:endParaRPr lang="en-GB" dirty="0"/>
          </a:p>
          <a:p>
            <a:endParaRPr lang="en-US" dirty="0"/>
          </a:p>
        </p:txBody>
      </p:sp>
    </p:spTree>
    <p:extLst>
      <p:ext uri="{BB962C8B-B14F-4D97-AF65-F5344CB8AC3E}">
        <p14:creationId xmlns:p14="http://schemas.microsoft.com/office/powerpoint/2010/main" val="3018213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16675-19C3-A5AB-E777-FD5C0B6D4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611EEB-9E67-9A1A-C02C-6E963EEC877C}"/>
              </a:ext>
            </a:extLst>
          </p:cNvPr>
          <p:cNvSpPr>
            <a:spLocks noGrp="1"/>
          </p:cNvSpPr>
          <p:nvPr>
            <p:ph type="title"/>
          </p:nvPr>
        </p:nvSpPr>
        <p:spPr>
          <a:xfrm>
            <a:off x="1136957" y="591267"/>
            <a:ext cx="10226674" cy="1325563"/>
          </a:xfrm>
        </p:spPr>
        <p:txBody>
          <a:bodyPr>
            <a:normAutofit/>
          </a:bodyPr>
          <a:lstStyle/>
          <a:p>
            <a:r>
              <a:rPr lang="en-GB" sz="3600" dirty="0"/>
              <a:t>Understanding Tutor Feedback</a:t>
            </a:r>
          </a:p>
        </p:txBody>
      </p:sp>
      <p:pic>
        <p:nvPicPr>
          <p:cNvPr id="5" name="Picture 4">
            <a:hlinkClick r:id="rId3"/>
            <a:extLst>
              <a:ext uri="{FF2B5EF4-FFF2-40B4-BE49-F238E27FC236}">
                <a16:creationId xmlns:a16="http://schemas.microsoft.com/office/drawing/2014/main" id="{7A7FB11C-9589-F9BF-2619-D64F4AFBD9E8}"/>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688732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7F1BD-A318-3611-4D1B-28DAFFA4A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AAB863-325B-A9CC-7AD4-A54F6BD3DDC5}"/>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BC8C201-0134-C379-FF0C-44D8F34E696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258736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7F55-63FD-4951-CEB3-7F26BCAC6081}"/>
              </a:ext>
            </a:extLst>
          </p:cNvPr>
          <p:cNvSpPr>
            <a:spLocks noGrp="1"/>
          </p:cNvSpPr>
          <p:nvPr>
            <p:ph type="title"/>
          </p:nvPr>
        </p:nvSpPr>
        <p:spPr/>
        <p:txBody>
          <a:bodyPr/>
          <a:lstStyle/>
          <a:p>
            <a:r>
              <a:rPr lang="en-US" dirty="0"/>
              <a:t>Find AS1 Feedback on Moodle</a:t>
            </a:r>
          </a:p>
        </p:txBody>
      </p:sp>
      <p:sp>
        <p:nvSpPr>
          <p:cNvPr id="3" name="Content Placeholder 2">
            <a:extLst>
              <a:ext uri="{FF2B5EF4-FFF2-40B4-BE49-F238E27FC236}">
                <a16:creationId xmlns:a16="http://schemas.microsoft.com/office/drawing/2014/main" id="{6ECF5872-4F60-65C8-2F2B-6F2BC6E9FB42}"/>
              </a:ext>
            </a:extLst>
          </p:cNvPr>
          <p:cNvSpPr>
            <a:spLocks noGrp="1"/>
          </p:cNvSpPr>
          <p:nvPr>
            <p:ph idx="1"/>
          </p:nvPr>
        </p:nvSpPr>
        <p:spPr>
          <a:xfrm>
            <a:off x="1127124" y="1825625"/>
            <a:ext cx="10226674" cy="4351338"/>
          </a:xfrm>
        </p:spPr>
        <p:txBody>
          <a:bodyPr/>
          <a:lstStyle/>
          <a:p>
            <a:r>
              <a:rPr lang="en-US" dirty="0"/>
              <a:t>Follow your teacher’s instructions to view AS1 feedback</a:t>
            </a:r>
          </a:p>
        </p:txBody>
      </p:sp>
    </p:spTree>
    <p:extLst>
      <p:ext uri="{BB962C8B-B14F-4D97-AF65-F5344CB8AC3E}">
        <p14:creationId xmlns:p14="http://schemas.microsoft.com/office/powerpoint/2010/main" val="4076295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F68F-EA47-6E73-F78E-90D704D900F3}"/>
              </a:ext>
            </a:extLst>
          </p:cNvPr>
          <p:cNvSpPr>
            <a:spLocks noGrp="1"/>
          </p:cNvSpPr>
          <p:nvPr>
            <p:ph type="title"/>
          </p:nvPr>
        </p:nvSpPr>
        <p:spPr/>
        <p:txBody>
          <a:bodyPr/>
          <a:lstStyle/>
          <a:p>
            <a:r>
              <a:rPr lang="en-GB" dirty="0"/>
              <a:t>AS1 Feedback Workshop: Understand Your Feedback</a:t>
            </a:r>
            <a:endParaRPr lang="en-US" dirty="0"/>
          </a:p>
        </p:txBody>
      </p:sp>
      <p:sp>
        <p:nvSpPr>
          <p:cNvPr id="3" name="Content Placeholder 2">
            <a:extLst>
              <a:ext uri="{FF2B5EF4-FFF2-40B4-BE49-F238E27FC236}">
                <a16:creationId xmlns:a16="http://schemas.microsoft.com/office/drawing/2014/main" id="{034D72B7-0C6C-7470-8161-6E03B54BF7AF}"/>
              </a:ext>
            </a:extLst>
          </p:cNvPr>
          <p:cNvSpPr>
            <a:spLocks noGrp="1"/>
          </p:cNvSpPr>
          <p:nvPr>
            <p:ph idx="1"/>
          </p:nvPr>
        </p:nvSpPr>
        <p:spPr>
          <a:xfrm>
            <a:off x="419725" y="2012231"/>
            <a:ext cx="11257613" cy="4480644"/>
          </a:xfrm>
        </p:spPr>
        <p:txBody>
          <a:bodyPr>
            <a:normAutofit fontScale="85000" lnSpcReduction="20000"/>
          </a:bodyPr>
          <a:lstStyle/>
          <a:p>
            <a:pPr marL="0" indent="0">
              <a:buNone/>
            </a:pPr>
            <a:r>
              <a:rPr lang="en-GB" sz="2800" dirty="0"/>
              <a:t>Open the AS1 Feedback Workshop Checklist and work through the steps independently.</a:t>
            </a:r>
          </a:p>
          <a:p>
            <a:r>
              <a:rPr lang="en-GB" sz="2800" dirty="0"/>
              <a:t>Look at your marks – strongest and lowest criterion </a:t>
            </a:r>
          </a:p>
          <a:p>
            <a:r>
              <a:rPr lang="en-GB" sz="2800" dirty="0"/>
              <a:t>Find one strength in your feedback </a:t>
            </a:r>
          </a:p>
          <a:p>
            <a:r>
              <a:rPr lang="en-GB" sz="2800" dirty="0"/>
              <a:t>Find one area to improve and link it to a criterion </a:t>
            </a:r>
          </a:p>
          <a:p>
            <a:r>
              <a:rPr lang="en-GB" sz="2800" dirty="0"/>
              <a:t>Explain what the feedback means in your own words </a:t>
            </a:r>
          </a:p>
          <a:p>
            <a:r>
              <a:rPr lang="en-GB" sz="2800" dirty="0"/>
              <a:t>Find the evidence in your own AS1 work </a:t>
            </a:r>
          </a:p>
          <a:p>
            <a:r>
              <a:rPr lang="en-GB" sz="2800" dirty="0"/>
              <a:t>Choose one clear next step for a future assessment</a:t>
            </a:r>
          </a:p>
          <a:p>
            <a:pPr marL="0" indent="0">
              <a:buNone/>
            </a:pPr>
            <a:endParaRPr lang="en-GB" sz="2800" dirty="0"/>
          </a:p>
          <a:p>
            <a:pPr marL="0" indent="0">
              <a:buNone/>
            </a:pPr>
            <a:r>
              <a:rPr lang="en-GB" sz="2800" dirty="0"/>
              <a:t>When you finish:</a:t>
            </a:r>
            <a:br>
              <a:rPr lang="en-GB" sz="2800" dirty="0"/>
            </a:br>
            <a:r>
              <a:rPr lang="en-GB" sz="2800" dirty="0"/>
              <a:t>Talk to a partner about one strength, one improvement and your next step.</a:t>
            </a:r>
          </a:p>
          <a:p>
            <a:pPr marL="0" indent="0" algn="ctr">
              <a:buNone/>
            </a:pPr>
            <a:r>
              <a:rPr lang="en-GB" sz="2800" b="1" dirty="0">
                <a:highlight>
                  <a:srgbClr val="FFFF00"/>
                </a:highlight>
              </a:rPr>
              <a:t>You do not need to share your grade</a:t>
            </a:r>
            <a:r>
              <a:rPr lang="en-GB" sz="2800" dirty="0"/>
              <a:t>.</a:t>
            </a:r>
          </a:p>
          <a:p>
            <a:endParaRPr lang="en-US" sz="2400" dirty="0"/>
          </a:p>
        </p:txBody>
      </p:sp>
    </p:spTree>
    <p:extLst>
      <p:ext uri="{BB962C8B-B14F-4D97-AF65-F5344CB8AC3E}">
        <p14:creationId xmlns:p14="http://schemas.microsoft.com/office/powerpoint/2010/main" val="2574572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251D2-54BC-5CDD-323E-41EB5F289C29}"/>
              </a:ext>
            </a:extLst>
          </p:cNvPr>
          <p:cNvSpPr>
            <a:spLocks noGrp="1"/>
          </p:cNvSpPr>
          <p:nvPr>
            <p:ph type="title"/>
          </p:nvPr>
        </p:nvSpPr>
        <p:spPr/>
        <p:txBody>
          <a:bodyPr/>
          <a:lstStyle/>
          <a:p>
            <a:r>
              <a:rPr lang="en-GB" dirty="0"/>
              <a:t>Feedback after an assessment… and before one</a:t>
            </a:r>
            <a:endParaRPr lang="en-US" dirty="0"/>
          </a:p>
        </p:txBody>
      </p:sp>
      <p:sp>
        <p:nvSpPr>
          <p:cNvPr id="3" name="Content Placeholder 2">
            <a:extLst>
              <a:ext uri="{FF2B5EF4-FFF2-40B4-BE49-F238E27FC236}">
                <a16:creationId xmlns:a16="http://schemas.microsoft.com/office/drawing/2014/main" id="{D6D82706-0A23-C2B0-4C25-5DA542F2D0E7}"/>
              </a:ext>
            </a:extLst>
          </p:cNvPr>
          <p:cNvSpPr>
            <a:spLocks noGrp="1"/>
          </p:cNvSpPr>
          <p:nvPr>
            <p:ph idx="1"/>
          </p:nvPr>
        </p:nvSpPr>
        <p:spPr/>
        <p:txBody>
          <a:bodyPr/>
          <a:lstStyle/>
          <a:p>
            <a:r>
              <a:rPr lang="en-GB" b="1" dirty="0"/>
              <a:t>AS1:</a:t>
            </a:r>
            <a:br>
              <a:rPr lang="en-GB" dirty="0"/>
            </a:br>
            <a:r>
              <a:rPr lang="en-GB" dirty="0"/>
              <a:t>We used feedback to understand work you have already completed.</a:t>
            </a:r>
          </a:p>
          <a:p>
            <a:pPr marL="0" indent="0">
              <a:buNone/>
            </a:pPr>
            <a:endParaRPr lang="en-GB" dirty="0"/>
          </a:p>
          <a:p>
            <a:r>
              <a:rPr lang="en-GB" b="1" dirty="0"/>
              <a:t>AS3:</a:t>
            </a:r>
            <a:br>
              <a:rPr lang="en-GB" dirty="0"/>
            </a:br>
            <a:r>
              <a:rPr lang="en-GB" dirty="0"/>
              <a:t>Now we can use the marking criteria before you submit to spot possible problems and improve them.</a:t>
            </a:r>
          </a:p>
          <a:p>
            <a:pPr marL="0" indent="0">
              <a:buNone/>
            </a:pPr>
            <a:endParaRPr lang="en-US" dirty="0"/>
          </a:p>
        </p:txBody>
      </p:sp>
    </p:spTree>
    <p:extLst>
      <p:ext uri="{BB962C8B-B14F-4D97-AF65-F5344CB8AC3E}">
        <p14:creationId xmlns:p14="http://schemas.microsoft.com/office/powerpoint/2010/main" val="1815010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E70B-4A0E-A563-A2EC-621EFB1833F0}"/>
              </a:ext>
            </a:extLst>
          </p:cNvPr>
          <p:cNvSpPr>
            <a:spLocks noGrp="1"/>
          </p:cNvSpPr>
          <p:nvPr>
            <p:ph type="title"/>
          </p:nvPr>
        </p:nvSpPr>
        <p:spPr/>
        <p:txBody>
          <a:bodyPr/>
          <a:lstStyle/>
          <a:p>
            <a:r>
              <a:rPr lang="en-US" dirty="0"/>
              <a:t>Review: What does each criteria mean? Review with AS3 Criteria</a:t>
            </a:r>
          </a:p>
        </p:txBody>
      </p:sp>
      <p:sp>
        <p:nvSpPr>
          <p:cNvPr id="5" name="TextBox 4">
            <a:extLst>
              <a:ext uri="{FF2B5EF4-FFF2-40B4-BE49-F238E27FC236}">
                <a16:creationId xmlns:a16="http://schemas.microsoft.com/office/drawing/2014/main" id="{4B687C96-F077-F1AF-2883-2A5DA3E1A5C9}"/>
              </a:ext>
            </a:extLst>
          </p:cNvPr>
          <p:cNvSpPr txBox="1"/>
          <p:nvPr/>
        </p:nvSpPr>
        <p:spPr>
          <a:xfrm>
            <a:off x="221239" y="1753857"/>
            <a:ext cx="4008783"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dirty="0">
                <a:solidFill>
                  <a:srgbClr val="000000"/>
                </a:solidFill>
                <a:latin typeface="Aptos"/>
                <a:cs typeface="Arial"/>
              </a:rPr>
              <a:t>Transferable Skills</a:t>
            </a:r>
            <a:endParaRPr lang="en-US" sz="2600" dirty="0">
              <a:solidFill>
                <a:srgbClr val="000000"/>
              </a:solidFill>
              <a:latin typeface="Aptos"/>
              <a:cs typeface="Arial"/>
            </a:endParaRPr>
          </a:p>
          <a:p>
            <a:endParaRPr lang="en-US" dirty="0">
              <a:solidFill>
                <a:srgbClr val="000000"/>
              </a:solidFill>
            </a:endParaRPr>
          </a:p>
        </p:txBody>
      </p:sp>
      <p:sp>
        <p:nvSpPr>
          <p:cNvPr id="6" name="Rectangle 5">
            <a:extLst>
              <a:ext uri="{FF2B5EF4-FFF2-40B4-BE49-F238E27FC236}">
                <a16:creationId xmlns:a16="http://schemas.microsoft.com/office/drawing/2014/main" id="{E2DB5614-69A0-0FAC-8674-714A8C21202C}"/>
              </a:ext>
            </a:extLst>
          </p:cNvPr>
          <p:cNvSpPr/>
          <p:nvPr/>
        </p:nvSpPr>
        <p:spPr>
          <a:xfrm>
            <a:off x="4364934" y="1821309"/>
            <a:ext cx="7760802" cy="7702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A. I explain one or two Academic Skills clearly and show how they could help me in university or at work.</a:t>
            </a:r>
          </a:p>
        </p:txBody>
      </p:sp>
      <p:sp>
        <p:nvSpPr>
          <p:cNvPr id="7" name="Rectangle 6">
            <a:extLst>
              <a:ext uri="{FF2B5EF4-FFF2-40B4-BE49-F238E27FC236}">
                <a16:creationId xmlns:a16="http://schemas.microsoft.com/office/drawing/2014/main" id="{5EE51DD9-DE0E-8621-3B05-BC423D17A3FD}"/>
              </a:ext>
            </a:extLst>
          </p:cNvPr>
          <p:cNvSpPr/>
          <p:nvPr/>
        </p:nvSpPr>
        <p:spPr>
          <a:xfrm>
            <a:off x="4389782" y="2716695"/>
            <a:ext cx="7735954" cy="960781"/>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00" b="0" i="0" u="none" strike="noStrike" baseline="0" dirty="0">
              <a:solidFill>
                <a:schemeClr val="bg1"/>
              </a:solidFill>
              <a:latin typeface="Aptos"/>
              <a:ea typeface="Segoe UI"/>
              <a:cs typeface="Segoe UI"/>
            </a:endParaRPr>
          </a:p>
          <a:p>
            <a:pPr algn="ctr"/>
            <a:r>
              <a:rPr lang="en-US" sz="2200" b="0" i="0" u="none" strike="noStrike" baseline="0" dirty="0">
                <a:solidFill>
                  <a:schemeClr val="bg1"/>
                </a:solidFill>
                <a:latin typeface="Aptos"/>
                <a:ea typeface="Segoe UI"/>
                <a:cs typeface="Segoe UI"/>
              </a:rPr>
              <a:t>B. This is not assessed in AS3 because I do not need to find or use academic sources.</a:t>
            </a:r>
            <a:r>
              <a:rPr lang="en-GB" sz="2400" dirty="0"/>
              <a:t>.</a:t>
            </a:r>
          </a:p>
          <a:p>
            <a:pPr algn="ctr"/>
            <a:r>
              <a:rPr lang="en-US" sz="2200" b="0" i="0" u="none" strike="noStrike" baseline="0" dirty="0">
                <a:solidFill>
                  <a:schemeClr val="bg1"/>
                </a:solidFill>
                <a:latin typeface="Aptos"/>
                <a:ea typeface="Segoe UI"/>
                <a:cs typeface="Segoe UI"/>
              </a:rPr>
              <a:t>.</a:t>
            </a:r>
            <a:r>
              <a:rPr lang="en-US" sz="2200" b="0" i="0" dirty="0">
                <a:solidFill>
                  <a:schemeClr val="bg1"/>
                </a:solidFill>
                <a:latin typeface="Aptos"/>
                <a:ea typeface="Aptos"/>
                <a:cs typeface="Aptos"/>
              </a:rPr>
              <a:t>​</a:t>
            </a:r>
            <a:endParaRPr lang="en-US" sz="2200" dirty="0">
              <a:solidFill>
                <a:schemeClr val="bg1"/>
              </a:solidFill>
            </a:endParaRPr>
          </a:p>
        </p:txBody>
      </p:sp>
      <p:sp>
        <p:nvSpPr>
          <p:cNvPr id="8" name="Rectangle 7">
            <a:extLst>
              <a:ext uri="{FF2B5EF4-FFF2-40B4-BE49-F238E27FC236}">
                <a16:creationId xmlns:a16="http://schemas.microsoft.com/office/drawing/2014/main" id="{28824344-544D-5F12-36D3-FB0AE4408414}"/>
              </a:ext>
            </a:extLst>
          </p:cNvPr>
          <p:cNvSpPr/>
          <p:nvPr/>
        </p:nvSpPr>
        <p:spPr>
          <a:xfrm>
            <a:off x="4381501" y="3793437"/>
            <a:ext cx="7752521" cy="927650"/>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C. My presentation has a clear beginning, main points and ending, and I speak clearly enough for the listener to follow</a:t>
            </a:r>
            <a:endParaRPr lang="en-US" dirty="0"/>
          </a:p>
        </p:txBody>
      </p:sp>
      <p:sp>
        <p:nvSpPr>
          <p:cNvPr id="9" name="Rectangle 8">
            <a:extLst>
              <a:ext uri="{FF2B5EF4-FFF2-40B4-BE49-F238E27FC236}">
                <a16:creationId xmlns:a16="http://schemas.microsoft.com/office/drawing/2014/main" id="{89ED4EB4-8703-0E0D-C8CF-9AFF809D80C5}"/>
              </a:ext>
            </a:extLst>
          </p:cNvPr>
          <p:cNvSpPr/>
          <p:nvPr/>
        </p:nvSpPr>
        <p:spPr>
          <a:xfrm>
            <a:off x="4373218" y="4861890"/>
            <a:ext cx="7752521" cy="935935"/>
          </a:xfrm>
          <a:prstGeom prst="rect">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D. I explain what changed in my learning, what I found difficult and what I learned from the experience.</a:t>
            </a:r>
          </a:p>
        </p:txBody>
      </p:sp>
      <p:sp>
        <p:nvSpPr>
          <p:cNvPr id="10" name="Rectangle 9">
            <a:extLst>
              <a:ext uri="{FF2B5EF4-FFF2-40B4-BE49-F238E27FC236}">
                <a16:creationId xmlns:a16="http://schemas.microsoft.com/office/drawing/2014/main" id="{B5CD864F-F591-ABD8-E0CB-F1541B2ACECA}"/>
              </a:ext>
            </a:extLst>
          </p:cNvPr>
          <p:cNvSpPr/>
          <p:nvPr/>
        </p:nvSpPr>
        <p:spPr>
          <a:xfrm>
            <a:off x="4398067" y="5946913"/>
            <a:ext cx="7735955" cy="712304"/>
          </a:xfrm>
          <a:prstGeom prst="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E. I use clear, specific examples from the module to show how my learning developed.</a:t>
            </a:r>
          </a:p>
        </p:txBody>
      </p:sp>
    </p:spTree>
    <p:extLst>
      <p:ext uri="{BB962C8B-B14F-4D97-AF65-F5344CB8AC3E}">
        <p14:creationId xmlns:p14="http://schemas.microsoft.com/office/powerpoint/2010/main" val="35590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8FC9-58F8-F241-9289-0A5C568DE0F7}"/>
              </a:ext>
            </a:extLst>
          </p:cNvPr>
          <p:cNvSpPr>
            <a:spLocks noGrp="1"/>
          </p:cNvSpPr>
          <p:nvPr>
            <p:ph type="title"/>
          </p:nvPr>
        </p:nvSpPr>
        <p:spPr>
          <a:xfrm>
            <a:off x="1127125" y="-144541"/>
            <a:ext cx="10226674" cy="1325563"/>
          </a:xfrm>
        </p:spPr>
        <p:txBody>
          <a:bodyPr/>
          <a:lstStyle/>
          <a:p>
            <a:r>
              <a:rPr lang="en-GB" dirty="0"/>
              <a:t>What Usually Makes Work Stronger?</a:t>
            </a:r>
            <a:endParaRPr lang="en-US" dirty="0"/>
          </a:p>
        </p:txBody>
      </p:sp>
      <p:sp>
        <p:nvSpPr>
          <p:cNvPr id="3" name="Content Placeholder 2">
            <a:extLst>
              <a:ext uri="{FF2B5EF4-FFF2-40B4-BE49-F238E27FC236}">
                <a16:creationId xmlns:a16="http://schemas.microsoft.com/office/drawing/2014/main" id="{A65BA966-8287-9005-9499-BCE6C911A878}"/>
              </a:ext>
            </a:extLst>
          </p:cNvPr>
          <p:cNvSpPr>
            <a:spLocks noGrp="1"/>
          </p:cNvSpPr>
          <p:nvPr>
            <p:ph idx="1"/>
          </p:nvPr>
        </p:nvSpPr>
        <p:spPr>
          <a:xfrm>
            <a:off x="1127125" y="967958"/>
            <a:ext cx="4968875" cy="5687675"/>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en-GB" sz="5100" dirty="0"/>
              <a:t>Moving to a higher mark is not just about adding more words.</a:t>
            </a:r>
          </a:p>
          <a:p>
            <a:pPr marL="0" indent="0">
              <a:buNone/>
            </a:pPr>
            <a:endParaRPr lang="en-GB" sz="5100" dirty="0"/>
          </a:p>
          <a:p>
            <a:pPr marL="0" indent="0">
              <a:buNone/>
            </a:pPr>
            <a:r>
              <a:rPr lang="en-GB" sz="5100" dirty="0"/>
              <a:t>Stronger work is usually:</a:t>
            </a:r>
          </a:p>
          <a:p>
            <a:r>
              <a:rPr lang="en-GB" sz="5100" dirty="0"/>
              <a:t>more specific</a:t>
            </a:r>
          </a:p>
          <a:p>
            <a:r>
              <a:rPr lang="en-GB" sz="5100" dirty="0"/>
              <a:t>better explained</a:t>
            </a:r>
          </a:p>
          <a:p>
            <a:r>
              <a:rPr lang="en-GB" sz="5100" dirty="0"/>
              <a:t>clearly connected to the task</a:t>
            </a:r>
          </a:p>
          <a:p>
            <a:r>
              <a:rPr lang="en-GB" sz="5100" dirty="0"/>
              <a:t>supported with relevant examples</a:t>
            </a:r>
          </a:p>
          <a:p>
            <a:r>
              <a:rPr lang="en-GB" sz="5100" dirty="0"/>
              <a:t>easier for the tutor to follow</a:t>
            </a:r>
          </a:p>
          <a:p>
            <a:pPr marL="0" indent="0">
              <a:buNone/>
            </a:pPr>
            <a:endParaRPr lang="en-GB" sz="5100" dirty="0"/>
          </a:p>
          <a:p>
            <a:endParaRPr lang="en-US" dirty="0"/>
          </a:p>
        </p:txBody>
      </p:sp>
      <p:sp>
        <p:nvSpPr>
          <p:cNvPr id="4" name="Content Placeholder 2">
            <a:extLst>
              <a:ext uri="{FF2B5EF4-FFF2-40B4-BE49-F238E27FC236}">
                <a16:creationId xmlns:a16="http://schemas.microsoft.com/office/drawing/2014/main" id="{5CAF45AF-181F-EF05-6020-827558938706}"/>
              </a:ext>
            </a:extLst>
          </p:cNvPr>
          <p:cNvSpPr txBox="1">
            <a:spLocks/>
          </p:cNvSpPr>
          <p:nvPr/>
        </p:nvSpPr>
        <p:spPr>
          <a:xfrm>
            <a:off x="6529386" y="967957"/>
            <a:ext cx="4968875" cy="5687675"/>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5100" dirty="0"/>
              <a:t>Compare:</a:t>
            </a:r>
          </a:p>
          <a:p>
            <a:pPr marL="0" indent="0">
              <a:buNone/>
            </a:pPr>
            <a:r>
              <a:rPr lang="en-GB" sz="5100" dirty="0"/>
              <a:t>“I improved my writing.”</a:t>
            </a:r>
          </a:p>
          <a:p>
            <a:pPr marL="0" indent="0">
              <a:buNone/>
            </a:pPr>
            <a:endParaRPr lang="en-GB" sz="5100" dirty="0"/>
          </a:p>
          <a:p>
            <a:pPr marL="0" indent="0">
              <a:buNone/>
            </a:pPr>
            <a:r>
              <a:rPr lang="en-GB" sz="5100" dirty="0"/>
              <a:t>with</a:t>
            </a:r>
          </a:p>
          <a:p>
            <a:pPr marL="0" indent="0">
              <a:buNone/>
            </a:pPr>
            <a:endParaRPr lang="en-GB" sz="5100" dirty="0"/>
          </a:p>
          <a:p>
            <a:pPr marL="0" indent="0">
              <a:buNone/>
            </a:pPr>
            <a:r>
              <a:rPr lang="en-GB" sz="5100" dirty="0"/>
              <a:t>“I improved my paragraph writing because TEEL helped me organise my ideas more clearly.”</a:t>
            </a:r>
          </a:p>
          <a:p>
            <a:endParaRPr lang="en-GB" sz="5100" dirty="0"/>
          </a:p>
          <a:p>
            <a:endParaRPr lang="en-GB" sz="5100" dirty="0"/>
          </a:p>
          <a:p>
            <a:r>
              <a:rPr lang="en-GB" sz="5100" dirty="0"/>
              <a:t>Which one gives the marker more to assess?</a:t>
            </a:r>
          </a:p>
          <a:p>
            <a:endParaRPr lang="en-US" dirty="0"/>
          </a:p>
        </p:txBody>
      </p:sp>
    </p:spTree>
    <p:extLst>
      <p:ext uri="{BB962C8B-B14F-4D97-AF65-F5344CB8AC3E}">
        <p14:creationId xmlns:p14="http://schemas.microsoft.com/office/powerpoint/2010/main" val="3740570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D6BAE-BC5F-C4E2-C50A-0BC3A0A16847}"/>
              </a:ext>
            </a:extLst>
          </p:cNvPr>
          <p:cNvSpPr>
            <a:spLocks noGrp="1"/>
          </p:cNvSpPr>
          <p:nvPr>
            <p:ph type="title"/>
          </p:nvPr>
        </p:nvSpPr>
        <p:spPr/>
        <p:txBody>
          <a:bodyPr/>
          <a:lstStyle/>
          <a:p>
            <a:r>
              <a:rPr lang="en-GB" dirty="0"/>
              <a:t>Don’t Just Read the Criteria: Turn Them Into Questions</a:t>
            </a:r>
            <a:endParaRPr lang="en-US" dirty="0"/>
          </a:p>
        </p:txBody>
      </p:sp>
      <p:sp>
        <p:nvSpPr>
          <p:cNvPr id="3" name="Content Placeholder 2">
            <a:extLst>
              <a:ext uri="{FF2B5EF4-FFF2-40B4-BE49-F238E27FC236}">
                <a16:creationId xmlns:a16="http://schemas.microsoft.com/office/drawing/2014/main" id="{0CB2769F-F39E-72F0-BC15-1818289E6C3B}"/>
              </a:ext>
            </a:extLst>
          </p:cNvPr>
          <p:cNvSpPr>
            <a:spLocks noGrp="1"/>
          </p:cNvSpPr>
          <p:nvPr>
            <p:ph idx="1"/>
          </p:nvPr>
        </p:nvSpPr>
        <p:spPr>
          <a:xfrm>
            <a:off x="1127124" y="1825625"/>
            <a:ext cx="4464207" cy="4844998"/>
          </a:xfrm>
        </p:spPr>
        <p:txBody>
          <a:bodyPr>
            <a:normAutofit/>
          </a:bodyPr>
          <a:lstStyle/>
          <a:p>
            <a:r>
              <a:rPr lang="en-GB" dirty="0"/>
              <a:t>When you read a criterion, ask yourself:</a:t>
            </a:r>
          </a:p>
          <a:p>
            <a:pPr marL="0" indent="0">
              <a:buNone/>
            </a:pPr>
            <a:endParaRPr lang="en-GB" dirty="0"/>
          </a:p>
          <a:p>
            <a:pPr marL="514350" indent="-514350">
              <a:buAutoNum type="arabicPeriod"/>
            </a:pPr>
            <a:r>
              <a:rPr lang="en-GB" dirty="0"/>
              <a:t>What is the tutor looking for?</a:t>
            </a:r>
          </a:p>
          <a:p>
            <a:pPr marL="514350" indent="-514350">
              <a:buFont typeface="+mj-lt"/>
              <a:buAutoNum type="arabicPeriod"/>
            </a:pPr>
            <a:r>
              <a:rPr lang="en-GB" dirty="0"/>
              <a:t>Where can I see this in my work?</a:t>
            </a:r>
          </a:p>
          <a:p>
            <a:pPr marL="514350" indent="-514350">
              <a:buFont typeface="+mj-lt"/>
              <a:buAutoNum type="arabicPeriod"/>
            </a:pPr>
            <a:r>
              <a:rPr lang="en-GB" dirty="0"/>
              <a:t>What could I improve?</a:t>
            </a:r>
          </a:p>
          <a:p>
            <a:endParaRPr lang="en-US" dirty="0"/>
          </a:p>
        </p:txBody>
      </p:sp>
      <p:sp>
        <p:nvSpPr>
          <p:cNvPr id="4" name="TextBox 3">
            <a:extLst>
              <a:ext uri="{FF2B5EF4-FFF2-40B4-BE49-F238E27FC236}">
                <a16:creationId xmlns:a16="http://schemas.microsoft.com/office/drawing/2014/main" id="{183FA8BE-DDDA-1FAE-6420-D14B0F5DB436}"/>
              </a:ext>
            </a:extLst>
          </p:cNvPr>
          <p:cNvSpPr txBox="1"/>
          <p:nvPr/>
        </p:nvSpPr>
        <p:spPr>
          <a:xfrm>
            <a:off x="5876145" y="1690688"/>
            <a:ext cx="6100996" cy="48320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b="1" dirty="0"/>
              <a:t>Knowledge + Understanding:</a:t>
            </a:r>
            <a:r>
              <a:rPr lang="en-GB" sz="2800" dirty="0"/>
              <a:t> Have I clearly explained the skills I developed and why they matter?</a:t>
            </a:r>
          </a:p>
          <a:p>
            <a:r>
              <a:rPr lang="en-GB" sz="2800" b="1" dirty="0"/>
              <a:t>Cognitive + Intellectual :</a:t>
            </a:r>
            <a:r>
              <a:rPr lang="en-GB" sz="2800" dirty="0"/>
              <a:t> Have I explained what changed, what challenged me and what I learned?</a:t>
            </a:r>
          </a:p>
          <a:p>
            <a:r>
              <a:rPr lang="en-GB" sz="2800" b="1" dirty="0"/>
              <a:t>Practical Skills:</a:t>
            </a:r>
            <a:r>
              <a:rPr lang="en-GB" sz="2800" dirty="0"/>
              <a:t> Have I given specific examples from the module?</a:t>
            </a:r>
          </a:p>
          <a:p>
            <a:r>
              <a:rPr lang="en-GB" sz="2800" b="1" dirty="0"/>
              <a:t>Transferable Skills:</a:t>
            </a:r>
            <a:r>
              <a:rPr lang="en-GB" sz="2800" dirty="0"/>
              <a:t> Is my presentation clear, organised and easy to follow?</a:t>
            </a:r>
            <a:endParaRPr lang="en-GB" sz="2600" dirty="0"/>
          </a:p>
        </p:txBody>
      </p:sp>
    </p:spTree>
    <p:extLst>
      <p:ext uri="{BB962C8B-B14F-4D97-AF65-F5344CB8AC3E}">
        <p14:creationId xmlns:p14="http://schemas.microsoft.com/office/powerpoint/2010/main" val="2901912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BA4B9-B959-A162-D29D-7368268987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899AD4-2110-D72C-5362-19471591E6BC}"/>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814521F-50A6-747F-9CFD-E1CD2B40FDF6}"/>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314187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AF86A-B00A-2706-CDEF-0D1F93F72AA8}"/>
              </a:ext>
            </a:extLst>
          </p:cNvPr>
          <p:cNvSpPr>
            <a:spLocks noGrp="1"/>
          </p:cNvSpPr>
          <p:nvPr>
            <p:ph type="title"/>
          </p:nvPr>
        </p:nvSpPr>
        <p:spPr/>
        <p:txBody>
          <a:bodyPr/>
          <a:lstStyle/>
          <a:p>
            <a:r>
              <a:rPr lang="en-US" dirty="0"/>
              <a:t>AS3 Reminder: What You Need to Include</a:t>
            </a:r>
          </a:p>
        </p:txBody>
      </p:sp>
      <p:sp>
        <p:nvSpPr>
          <p:cNvPr id="3" name="Content Placeholder 2">
            <a:extLst>
              <a:ext uri="{FF2B5EF4-FFF2-40B4-BE49-F238E27FC236}">
                <a16:creationId xmlns:a16="http://schemas.microsoft.com/office/drawing/2014/main" id="{F230589E-A304-BA01-C88D-378184795D39}"/>
              </a:ext>
            </a:extLst>
          </p:cNvPr>
          <p:cNvSpPr>
            <a:spLocks noGrp="1"/>
          </p:cNvSpPr>
          <p:nvPr>
            <p:ph idx="1"/>
          </p:nvPr>
        </p:nvSpPr>
        <p:spPr>
          <a:xfrm>
            <a:off x="1127124" y="1825625"/>
            <a:ext cx="6502869" cy="4874978"/>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pPr marL="0" indent="0">
              <a:buNone/>
            </a:pPr>
            <a:r>
              <a:rPr lang="en-GB" dirty="0"/>
              <a:t>In your presentation, make sure you:</a:t>
            </a:r>
          </a:p>
          <a:p>
            <a:r>
              <a:rPr lang="en-GB" dirty="0"/>
              <a:t>Introduce what you will talk about</a:t>
            </a:r>
          </a:p>
          <a:p>
            <a:r>
              <a:rPr lang="en-GB" dirty="0"/>
              <a:t>Explain 1 or 2 skills you developed in Academic Skills</a:t>
            </a:r>
          </a:p>
          <a:p>
            <a:r>
              <a:rPr lang="en-GB" dirty="0"/>
              <a:t>Give specific examples from the module</a:t>
            </a:r>
          </a:p>
          <a:p>
            <a:r>
              <a:rPr lang="en-GB" dirty="0"/>
              <a:t>Explain one challenge related to your skill(s)</a:t>
            </a:r>
          </a:p>
          <a:p>
            <a:r>
              <a:rPr lang="en-GB" dirty="0"/>
              <a:t>Explain what changed or what you learned or how you will improve</a:t>
            </a:r>
          </a:p>
          <a:p>
            <a:r>
              <a:rPr lang="en-GB" dirty="0"/>
              <a:t>Explain how the skill(s) will help you in future study or work</a:t>
            </a:r>
          </a:p>
          <a:p>
            <a:r>
              <a:rPr lang="en-GB" dirty="0"/>
              <a:t>End with a clear closing</a:t>
            </a:r>
          </a:p>
          <a:p>
            <a:endParaRPr lang="en-US" dirty="0"/>
          </a:p>
        </p:txBody>
      </p:sp>
      <p:sp>
        <p:nvSpPr>
          <p:cNvPr id="4" name="TextBox 3">
            <a:extLst>
              <a:ext uri="{FF2B5EF4-FFF2-40B4-BE49-F238E27FC236}">
                <a16:creationId xmlns:a16="http://schemas.microsoft.com/office/drawing/2014/main" id="{0093951C-D4C3-3FB3-7755-437E6FDD518A}"/>
              </a:ext>
            </a:extLst>
          </p:cNvPr>
          <p:cNvSpPr txBox="1"/>
          <p:nvPr/>
        </p:nvSpPr>
        <p:spPr>
          <a:xfrm>
            <a:off x="7899816" y="1825625"/>
            <a:ext cx="4107305" cy="397031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600" dirty="0"/>
              <a:t>Remember: </a:t>
            </a:r>
          </a:p>
          <a:p>
            <a:pPr marL="571500" indent="-571500">
              <a:buFont typeface="Arial" panose="020B0604020202020204" pitchFamily="34" charset="0"/>
              <a:buChar char="•"/>
            </a:pPr>
            <a:r>
              <a:rPr lang="en-GB" sz="3600" dirty="0"/>
              <a:t>this is a 3–5 minute video</a:t>
            </a:r>
          </a:p>
          <a:p>
            <a:pPr marL="571500" indent="-571500">
              <a:buFont typeface="Arial" panose="020B0604020202020204" pitchFamily="34" charset="0"/>
              <a:buChar char="•"/>
            </a:pPr>
            <a:r>
              <a:rPr lang="en-GB" sz="3600" dirty="0"/>
              <a:t>your face should be visible</a:t>
            </a:r>
          </a:p>
          <a:p>
            <a:pPr marL="571500" indent="-571500">
              <a:buFont typeface="Arial" panose="020B0604020202020204" pitchFamily="34" charset="0"/>
              <a:buChar char="•"/>
            </a:pPr>
            <a:r>
              <a:rPr lang="en-GB" sz="3600" dirty="0"/>
              <a:t>you do not need slides.</a:t>
            </a:r>
            <a:endParaRPr lang="en-US" sz="3600" dirty="0"/>
          </a:p>
        </p:txBody>
      </p:sp>
    </p:spTree>
    <p:extLst>
      <p:ext uri="{BB962C8B-B14F-4D97-AF65-F5344CB8AC3E}">
        <p14:creationId xmlns:p14="http://schemas.microsoft.com/office/powerpoint/2010/main" val="617727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0A5D-9996-ED83-0285-22229688BE9A}"/>
              </a:ext>
            </a:extLst>
          </p:cNvPr>
          <p:cNvSpPr>
            <a:spLocks noGrp="1"/>
          </p:cNvSpPr>
          <p:nvPr>
            <p:ph type="title"/>
          </p:nvPr>
        </p:nvSpPr>
        <p:spPr>
          <a:xfrm>
            <a:off x="1130876" y="365125"/>
            <a:ext cx="10226673" cy="1325563"/>
          </a:xfrm>
        </p:spPr>
        <p:txBody>
          <a:bodyPr/>
          <a:lstStyle/>
          <a:p>
            <a:r>
              <a:rPr lang="en-GB" dirty="0"/>
              <a:t>AS3 Independent Workshop</a:t>
            </a:r>
            <a:endParaRPr lang="en-US" dirty="0"/>
          </a:p>
        </p:txBody>
      </p:sp>
      <p:sp>
        <p:nvSpPr>
          <p:cNvPr id="3" name="Content Placeholder 2">
            <a:extLst>
              <a:ext uri="{FF2B5EF4-FFF2-40B4-BE49-F238E27FC236}">
                <a16:creationId xmlns:a16="http://schemas.microsoft.com/office/drawing/2014/main" id="{06F5C43A-28BA-D4BE-6AE3-D6CAA1B2D719}"/>
              </a:ext>
            </a:extLst>
          </p:cNvPr>
          <p:cNvSpPr>
            <a:spLocks noGrp="1"/>
          </p:cNvSpPr>
          <p:nvPr>
            <p:ph idx="1"/>
          </p:nvPr>
        </p:nvSpPr>
        <p:spPr>
          <a:xfrm>
            <a:off x="404733" y="2012231"/>
            <a:ext cx="5261549" cy="3758982"/>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marL="0" indent="0">
              <a:buNone/>
            </a:pPr>
            <a:r>
              <a:rPr lang="en-GB" sz="4500" b="1" dirty="0"/>
              <a:t>Open the AS3 Independent Workshop Checklist.</a:t>
            </a:r>
            <a:endParaRPr lang="en-GB" sz="4500" dirty="0"/>
          </a:p>
          <a:p>
            <a:r>
              <a:rPr lang="en-GB" sz="4500" dirty="0"/>
              <a:t>Work through the checklist independently.</a:t>
            </a:r>
          </a:p>
          <a:p>
            <a:pPr marL="0" indent="0">
              <a:buNone/>
            </a:pPr>
            <a:r>
              <a:rPr lang="en-GB" sz="4500" dirty="0"/>
              <a:t>For each area, decide:</a:t>
            </a:r>
          </a:p>
          <a:p>
            <a:pPr marL="0" indent="0">
              <a:buNone/>
            </a:pPr>
            <a:r>
              <a:rPr lang="en-GB" sz="4500" dirty="0"/>
              <a:t>🟢 </a:t>
            </a:r>
            <a:r>
              <a:rPr lang="en-GB" sz="4500" b="1" dirty="0"/>
              <a:t>GREEN</a:t>
            </a:r>
            <a:r>
              <a:rPr lang="en-GB" sz="4500" dirty="0"/>
              <a:t> – I have done this clearly</a:t>
            </a:r>
          </a:p>
          <a:p>
            <a:pPr marL="0" indent="0">
              <a:buNone/>
            </a:pPr>
            <a:r>
              <a:rPr lang="en-GB" sz="4500" dirty="0"/>
              <a:t>🟠 </a:t>
            </a:r>
            <a:r>
              <a:rPr lang="en-GB" sz="4500" b="1" dirty="0"/>
              <a:t>AMBER</a:t>
            </a:r>
            <a:r>
              <a:rPr lang="en-GB" sz="4500" dirty="0"/>
              <a:t> – I have started, but it needs improvement</a:t>
            </a:r>
          </a:p>
          <a:p>
            <a:pPr marL="0" indent="0">
              <a:buNone/>
            </a:pPr>
            <a:r>
              <a:rPr lang="en-GB" sz="4500" dirty="0"/>
              <a:t>🔴 </a:t>
            </a:r>
            <a:r>
              <a:rPr lang="en-GB" sz="4500" b="1" dirty="0"/>
              <a:t>RED</a:t>
            </a:r>
            <a:r>
              <a:rPr lang="en-GB" sz="4500" dirty="0"/>
              <a:t> – I have not done this yet</a:t>
            </a:r>
          </a:p>
          <a:p>
            <a:pPr marL="0" indent="0">
              <a:buNone/>
            </a:pPr>
            <a:endParaRPr lang="en-GB" sz="4500" dirty="0"/>
          </a:p>
          <a:p>
            <a:endParaRPr lang="en-US" dirty="0"/>
          </a:p>
        </p:txBody>
      </p:sp>
      <p:sp>
        <p:nvSpPr>
          <p:cNvPr id="4" name="Content Placeholder 2">
            <a:extLst>
              <a:ext uri="{FF2B5EF4-FFF2-40B4-BE49-F238E27FC236}">
                <a16:creationId xmlns:a16="http://schemas.microsoft.com/office/drawing/2014/main" id="{D88B388E-E1FF-EE03-A7FA-FAD7D3459D5D}"/>
              </a:ext>
            </a:extLst>
          </p:cNvPr>
          <p:cNvSpPr txBox="1">
            <a:spLocks/>
          </p:cNvSpPr>
          <p:nvPr/>
        </p:nvSpPr>
        <p:spPr>
          <a:xfrm>
            <a:off x="6733081" y="2012231"/>
            <a:ext cx="4377129" cy="44806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4500" dirty="0"/>
          </a:p>
          <a:p>
            <a:endParaRPr lang="en-US" dirty="0"/>
          </a:p>
        </p:txBody>
      </p:sp>
      <p:sp>
        <p:nvSpPr>
          <p:cNvPr id="5" name="Content Placeholder 2">
            <a:extLst>
              <a:ext uri="{FF2B5EF4-FFF2-40B4-BE49-F238E27FC236}">
                <a16:creationId xmlns:a16="http://schemas.microsoft.com/office/drawing/2014/main" id="{3F555861-2363-D54B-4462-6613FCAFEEA8}"/>
              </a:ext>
            </a:extLst>
          </p:cNvPr>
          <p:cNvSpPr txBox="1">
            <a:spLocks/>
          </p:cNvSpPr>
          <p:nvPr/>
        </p:nvSpPr>
        <p:spPr>
          <a:xfrm>
            <a:off x="6096000" y="2012231"/>
            <a:ext cx="5261549" cy="3758982"/>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None/>
            </a:pPr>
            <a:r>
              <a:rPr lang="en-GB" sz="4800" b="1" dirty="0"/>
              <a:t>Check these four areas in your AS3:</a:t>
            </a:r>
            <a:endParaRPr lang="en-GB" sz="4800" dirty="0"/>
          </a:p>
          <a:p>
            <a:r>
              <a:rPr lang="en-GB" sz="4800" b="1" dirty="0"/>
              <a:t>Knowledge &amp; Understanding</a:t>
            </a:r>
            <a:r>
              <a:rPr lang="en-GB" sz="4800" dirty="0"/>
              <a:t> – have I explained the skills I developed and why they matter?</a:t>
            </a:r>
          </a:p>
          <a:p>
            <a:r>
              <a:rPr lang="en-GB" sz="4800" b="1" dirty="0"/>
              <a:t>Cognitive &amp; Intellectual Skills</a:t>
            </a:r>
            <a:r>
              <a:rPr lang="en-GB" sz="4800" dirty="0"/>
              <a:t> – have I reflected on what changed, what was difficult and what I learned?</a:t>
            </a:r>
          </a:p>
          <a:p>
            <a:r>
              <a:rPr lang="en-GB" sz="4800" b="1" dirty="0"/>
              <a:t>Practical Skills</a:t>
            </a:r>
            <a:r>
              <a:rPr lang="en-GB" sz="4800" dirty="0"/>
              <a:t> – have I used clear, specific examples from the module?</a:t>
            </a:r>
          </a:p>
          <a:p>
            <a:r>
              <a:rPr lang="en-GB" sz="4800" b="1" dirty="0"/>
              <a:t>Transferable Skills</a:t>
            </a:r>
            <a:r>
              <a:rPr lang="en-GB" sz="4800" dirty="0"/>
              <a:t> – is my presentation clear, organised and easy to follow?</a:t>
            </a:r>
            <a:endParaRPr lang="en-GB" sz="4500" dirty="0"/>
          </a:p>
          <a:p>
            <a:endParaRPr lang="en-US" dirty="0"/>
          </a:p>
        </p:txBody>
      </p:sp>
      <p:sp>
        <p:nvSpPr>
          <p:cNvPr id="6" name="TextBox 5">
            <a:extLst>
              <a:ext uri="{FF2B5EF4-FFF2-40B4-BE49-F238E27FC236}">
                <a16:creationId xmlns:a16="http://schemas.microsoft.com/office/drawing/2014/main" id="{179AFB8F-1E28-F6C0-E194-5C133ACE638D}"/>
              </a:ext>
            </a:extLst>
          </p:cNvPr>
          <p:cNvSpPr txBox="1"/>
          <p:nvPr/>
        </p:nvSpPr>
        <p:spPr>
          <a:xfrm>
            <a:off x="1364105" y="5951095"/>
            <a:ext cx="9383843" cy="769441"/>
          </a:xfrm>
          <a:prstGeom prst="rect">
            <a:avLst/>
          </a:prstGeom>
          <a:noFill/>
        </p:spPr>
        <p:txBody>
          <a:bodyPr wrap="square" rtlCol="0">
            <a:spAutoFit/>
          </a:bodyPr>
          <a:lstStyle/>
          <a:p>
            <a:pPr algn="ctr"/>
            <a:r>
              <a:rPr lang="en-GB" sz="2600" b="1" dirty="0"/>
              <a:t>Then choose ONE Amber or Red area to improve first.</a:t>
            </a:r>
          </a:p>
          <a:p>
            <a:pPr algn="ctr"/>
            <a:endParaRPr lang="en-US" dirty="0"/>
          </a:p>
        </p:txBody>
      </p:sp>
    </p:spTree>
    <p:extLst>
      <p:ext uri="{BB962C8B-B14F-4D97-AF65-F5344CB8AC3E}">
        <p14:creationId xmlns:p14="http://schemas.microsoft.com/office/powerpoint/2010/main" val="172388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4CCE8-DECD-570A-C10F-8B0FEE8AE707}"/>
              </a:ext>
            </a:extLst>
          </p:cNvPr>
          <p:cNvSpPr>
            <a:spLocks noGrp="1"/>
          </p:cNvSpPr>
          <p:nvPr>
            <p:ph type="title"/>
          </p:nvPr>
        </p:nvSpPr>
        <p:spPr/>
        <p:txBody>
          <a:bodyPr/>
          <a:lstStyle/>
          <a:p>
            <a:r>
              <a:rPr lang="en-US" dirty="0"/>
              <a:t>AS3 Peer Feedback</a:t>
            </a:r>
          </a:p>
        </p:txBody>
      </p:sp>
      <p:sp>
        <p:nvSpPr>
          <p:cNvPr id="3" name="Content Placeholder 2">
            <a:extLst>
              <a:ext uri="{FF2B5EF4-FFF2-40B4-BE49-F238E27FC236}">
                <a16:creationId xmlns:a16="http://schemas.microsoft.com/office/drawing/2014/main" id="{6B28E569-B6B7-B57E-9715-EB10A25048E0}"/>
              </a:ext>
            </a:extLst>
          </p:cNvPr>
          <p:cNvSpPr>
            <a:spLocks noGrp="1"/>
          </p:cNvSpPr>
          <p:nvPr>
            <p:ph idx="1"/>
          </p:nvPr>
        </p:nvSpPr>
        <p:spPr>
          <a:xfrm>
            <a:off x="404734" y="1864463"/>
            <a:ext cx="7015397" cy="4628412"/>
          </a:xfrm>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200" dirty="0"/>
              <a:t>Now work with a partner.</a:t>
            </a:r>
          </a:p>
          <a:p>
            <a:pPr marL="0" indent="0">
              <a:buNone/>
            </a:pPr>
            <a:r>
              <a:rPr lang="en-GB" sz="2200" dirty="0"/>
              <a:t>You can choose to present:</a:t>
            </a:r>
          </a:p>
          <a:p>
            <a:pPr marL="0" indent="0">
              <a:buNone/>
            </a:pPr>
            <a:r>
              <a:rPr lang="en-GB" sz="2200" dirty="0"/>
              <a:t>A) one of your two skills, if you are discussing two skills</a:t>
            </a:r>
          </a:p>
          <a:p>
            <a:pPr marL="0" indent="0">
              <a:buNone/>
            </a:pPr>
            <a:r>
              <a:rPr lang="en-GB" sz="2200" b="1" dirty="0"/>
              <a:t>or</a:t>
            </a:r>
          </a:p>
          <a:p>
            <a:pPr marL="0" indent="0">
              <a:buNone/>
            </a:pPr>
            <a:r>
              <a:rPr lang="en-GB" sz="2200" dirty="0"/>
              <a:t>B) your current ideas about one skill, if your presentation is not finished yet</a:t>
            </a:r>
          </a:p>
          <a:p>
            <a:pPr marL="0" indent="0">
              <a:buNone/>
            </a:pPr>
            <a:r>
              <a:rPr lang="en-GB" sz="2200" dirty="0">
                <a:highlight>
                  <a:srgbClr val="FFFF00"/>
                </a:highlight>
              </a:rPr>
              <a:t>You do not need a finished presentation.</a:t>
            </a:r>
          </a:p>
          <a:p>
            <a:pPr marL="0" indent="0">
              <a:buNone/>
            </a:pPr>
            <a:r>
              <a:rPr lang="en-GB" sz="2200" b="1" dirty="0"/>
              <a:t>Speaker:</a:t>
            </a:r>
          </a:p>
          <a:p>
            <a:pPr marL="0" indent="0">
              <a:buNone/>
            </a:pPr>
            <a:r>
              <a:rPr lang="en-GB" sz="2200" dirty="0"/>
              <a:t>Talk through your ideas for about 2–3 minutes</a:t>
            </a:r>
          </a:p>
          <a:p>
            <a:pPr marL="0" indent="0">
              <a:buNone/>
            </a:pPr>
            <a:r>
              <a:rPr lang="en-GB" sz="2200" dirty="0"/>
              <a:t>Use notes if needed</a:t>
            </a:r>
          </a:p>
          <a:p>
            <a:pPr marL="0" indent="0">
              <a:buNone/>
            </a:pPr>
            <a:r>
              <a:rPr lang="en-GB" sz="2200" dirty="0"/>
              <a:t>Try to explain rather than read</a:t>
            </a:r>
          </a:p>
        </p:txBody>
      </p:sp>
      <p:sp>
        <p:nvSpPr>
          <p:cNvPr id="4" name="Content Placeholder 2">
            <a:extLst>
              <a:ext uri="{FF2B5EF4-FFF2-40B4-BE49-F238E27FC236}">
                <a16:creationId xmlns:a16="http://schemas.microsoft.com/office/drawing/2014/main" id="{96F68586-907B-2E9E-B892-FD54A771230A}"/>
              </a:ext>
            </a:extLst>
          </p:cNvPr>
          <p:cNvSpPr txBox="1">
            <a:spLocks/>
          </p:cNvSpPr>
          <p:nvPr/>
        </p:nvSpPr>
        <p:spPr>
          <a:xfrm>
            <a:off x="7772764" y="1864462"/>
            <a:ext cx="4014502" cy="462841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Partner:</a:t>
            </a:r>
            <a:endParaRPr lang="en-GB" dirty="0"/>
          </a:p>
          <a:p>
            <a:r>
              <a:rPr lang="en-GB" dirty="0"/>
              <a:t>Use the Peer Feedback Checklist (Moodle/Week 10/ Materials)</a:t>
            </a:r>
          </a:p>
          <a:p>
            <a:r>
              <a:rPr lang="en-GB" dirty="0"/>
              <a:t>Tick only what you actually hear</a:t>
            </a:r>
          </a:p>
          <a:p>
            <a:r>
              <a:rPr lang="en-GB" dirty="0"/>
              <a:t>Give Feedback:</a:t>
            </a:r>
          </a:p>
          <a:p>
            <a:pPr lvl="1"/>
            <a:r>
              <a:rPr lang="en-GB" b="1" dirty="0"/>
              <a:t>one thing that was clear/strong</a:t>
            </a:r>
            <a:endParaRPr lang="en-GB" dirty="0"/>
          </a:p>
          <a:p>
            <a:pPr lvl="1"/>
            <a:r>
              <a:rPr lang="en-GB" b="1" dirty="0"/>
              <a:t>one thing that could be developed</a:t>
            </a:r>
            <a:endParaRPr lang="en-GB" dirty="0"/>
          </a:p>
          <a:p>
            <a:pPr lvl="1"/>
            <a:r>
              <a:rPr lang="en-GB" b="1" dirty="0"/>
              <a:t>one specific suggestion</a:t>
            </a:r>
            <a:endParaRPr lang="en-GB" dirty="0"/>
          </a:p>
          <a:p>
            <a:pPr marL="0" indent="0">
              <a:buNone/>
            </a:pPr>
            <a:endParaRPr lang="en-GB" dirty="0"/>
          </a:p>
          <a:p>
            <a:pPr marL="0" indent="0">
              <a:buNone/>
            </a:pPr>
            <a:r>
              <a:rPr lang="en-GB" dirty="0"/>
              <a:t>Then </a:t>
            </a:r>
            <a:r>
              <a:rPr lang="en-GB" b="1" dirty="0">
                <a:highlight>
                  <a:srgbClr val="FFFF00"/>
                </a:highlight>
              </a:rPr>
              <a:t>swap roles</a:t>
            </a:r>
            <a:r>
              <a:rPr lang="en-GB" dirty="0">
                <a:highlight>
                  <a:srgbClr val="FFFF00"/>
                </a:highlight>
              </a:rPr>
              <a:t>.</a:t>
            </a:r>
          </a:p>
          <a:p>
            <a:endParaRPr lang="en-US" dirty="0"/>
          </a:p>
        </p:txBody>
      </p:sp>
    </p:spTree>
    <p:extLst>
      <p:ext uri="{BB962C8B-B14F-4D97-AF65-F5344CB8AC3E}">
        <p14:creationId xmlns:p14="http://schemas.microsoft.com/office/powerpoint/2010/main" val="1926223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665A4-7C79-D90C-FF54-02BF35FC4CDE}"/>
              </a:ext>
            </a:extLst>
          </p:cNvPr>
          <p:cNvSpPr>
            <a:spLocks noGrp="1"/>
          </p:cNvSpPr>
          <p:nvPr>
            <p:ph type="title"/>
          </p:nvPr>
        </p:nvSpPr>
        <p:spPr/>
        <p:txBody>
          <a:bodyPr/>
          <a:lstStyle/>
          <a:p>
            <a:r>
              <a:rPr lang="en-GB" dirty="0"/>
              <a:t>After Your Partner Feedback</a:t>
            </a:r>
            <a:endParaRPr lang="en-US" dirty="0"/>
          </a:p>
        </p:txBody>
      </p:sp>
      <p:sp>
        <p:nvSpPr>
          <p:cNvPr id="3" name="Content Placeholder 2">
            <a:extLst>
              <a:ext uri="{FF2B5EF4-FFF2-40B4-BE49-F238E27FC236}">
                <a16:creationId xmlns:a16="http://schemas.microsoft.com/office/drawing/2014/main" id="{B04860D7-6E83-7BF2-FC5F-92C367173A61}"/>
              </a:ext>
            </a:extLst>
          </p:cNvPr>
          <p:cNvSpPr>
            <a:spLocks noGrp="1"/>
          </p:cNvSpPr>
          <p:nvPr>
            <p:ph idx="1"/>
          </p:nvPr>
        </p:nvSpPr>
        <p:spPr/>
        <p:txBody>
          <a:bodyPr/>
          <a:lstStyle/>
          <a:p>
            <a:r>
              <a:rPr lang="en-GB" dirty="0"/>
              <a:t>Look at the feedback your partner gave you.</a:t>
            </a:r>
          </a:p>
          <a:p>
            <a:r>
              <a:rPr lang="en-GB" dirty="0"/>
              <a:t>Choose </a:t>
            </a:r>
            <a:r>
              <a:rPr lang="en-GB" b="1" dirty="0"/>
              <a:t>ONE thing</a:t>
            </a:r>
            <a:r>
              <a:rPr lang="en-GB" dirty="0"/>
              <a:t> you will change or improve before submission.</a:t>
            </a:r>
          </a:p>
          <a:p>
            <a:r>
              <a:rPr lang="en-GB" dirty="0"/>
              <a:t>Write your next step clearly in your notes.</a:t>
            </a:r>
          </a:p>
          <a:p>
            <a:r>
              <a:rPr lang="en-GB" dirty="0"/>
              <a:t>For example:</a:t>
            </a:r>
          </a:p>
          <a:p>
            <a:r>
              <a:rPr lang="en-GB" dirty="0"/>
              <a:t>“I will add a specific example from Week 3 and explain what it helped me learn.”</a:t>
            </a:r>
          </a:p>
          <a:p>
            <a:pPr marL="0" indent="0">
              <a:buNone/>
            </a:pPr>
            <a:endParaRPr lang="en-US" dirty="0"/>
          </a:p>
        </p:txBody>
      </p:sp>
    </p:spTree>
    <p:extLst>
      <p:ext uri="{BB962C8B-B14F-4D97-AF65-F5344CB8AC3E}">
        <p14:creationId xmlns:p14="http://schemas.microsoft.com/office/powerpoint/2010/main" val="86312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CEFB-28B3-E5C1-5540-82052631A4FB}"/>
              </a:ext>
            </a:extLst>
          </p:cNvPr>
          <p:cNvSpPr>
            <a:spLocks noGrp="1"/>
          </p:cNvSpPr>
          <p:nvPr>
            <p:ph type="title"/>
          </p:nvPr>
        </p:nvSpPr>
        <p:spPr>
          <a:xfrm>
            <a:off x="1127123" y="-159530"/>
            <a:ext cx="10226674" cy="1325563"/>
          </a:xfrm>
        </p:spPr>
        <p:txBody>
          <a:bodyPr/>
          <a:lstStyle/>
          <a:p>
            <a:r>
              <a:rPr lang="en-GB" dirty="0"/>
              <a:t>Before You Leave Today</a:t>
            </a:r>
            <a:endParaRPr lang="en-US" b="1" dirty="0"/>
          </a:p>
        </p:txBody>
      </p:sp>
      <p:sp>
        <p:nvSpPr>
          <p:cNvPr id="3" name="Content Placeholder 2">
            <a:extLst>
              <a:ext uri="{FF2B5EF4-FFF2-40B4-BE49-F238E27FC236}">
                <a16:creationId xmlns:a16="http://schemas.microsoft.com/office/drawing/2014/main" id="{13AAEA53-471A-B0CE-5F16-EAAE30676B81}"/>
              </a:ext>
            </a:extLst>
          </p:cNvPr>
          <p:cNvSpPr>
            <a:spLocks noGrp="1"/>
          </p:cNvSpPr>
          <p:nvPr>
            <p:ph idx="1"/>
          </p:nvPr>
        </p:nvSpPr>
        <p:spPr>
          <a:xfrm>
            <a:off x="1127123" y="1166032"/>
            <a:ext cx="10655145" cy="5459619"/>
          </a:xfrm>
        </p:spPr>
        <p:txBody>
          <a:bodyPr>
            <a:normAutofit fontScale="92500" lnSpcReduction="20000"/>
          </a:bodyPr>
          <a:lstStyle/>
          <a:p>
            <a:pPr marL="0" indent="0">
              <a:buNone/>
            </a:pPr>
            <a:r>
              <a:rPr lang="en-GB" dirty="0"/>
              <a:t>Make sure you know your next step.</a:t>
            </a:r>
          </a:p>
          <a:p>
            <a:pPr marL="0" indent="0">
              <a:buNone/>
            </a:pPr>
            <a:endParaRPr lang="en-GB" dirty="0"/>
          </a:p>
          <a:p>
            <a:pPr marL="0" indent="0">
              <a:buNone/>
            </a:pPr>
            <a:r>
              <a:rPr lang="en-GB" dirty="0"/>
              <a:t>By the end of today, you should have:</a:t>
            </a:r>
          </a:p>
          <a:p>
            <a:r>
              <a:rPr lang="en-GB" dirty="0"/>
              <a:t>understood at least one strength from your AS1 feedback</a:t>
            </a:r>
          </a:p>
          <a:p>
            <a:r>
              <a:rPr lang="en-GB" dirty="0"/>
              <a:t>identified one area to improve</a:t>
            </a:r>
          </a:p>
          <a:p>
            <a:r>
              <a:rPr lang="en-GB" dirty="0"/>
              <a:t>checked your AS3 against the marking criteria</a:t>
            </a:r>
          </a:p>
          <a:p>
            <a:r>
              <a:rPr lang="en-GB" dirty="0"/>
              <a:t>improved at least one part of your AS3</a:t>
            </a:r>
          </a:p>
          <a:p>
            <a:r>
              <a:rPr lang="en-GB" dirty="0"/>
              <a:t>received some partner feedback</a:t>
            </a:r>
          </a:p>
          <a:p>
            <a:r>
              <a:rPr lang="en-GB" dirty="0"/>
              <a:t>decided what you still need to do before submission</a:t>
            </a:r>
          </a:p>
          <a:p>
            <a:endParaRPr lang="en-GB" dirty="0"/>
          </a:p>
          <a:p>
            <a:pPr marL="0" indent="0" algn="ctr">
              <a:buNone/>
            </a:pPr>
            <a:r>
              <a:rPr lang="en-GB" dirty="0"/>
              <a:t>Your AS3 does not need to be perfect today — but you should know what you need to do next.</a:t>
            </a:r>
          </a:p>
          <a:p>
            <a:endParaRPr lang="en-US" dirty="0"/>
          </a:p>
        </p:txBody>
      </p:sp>
    </p:spTree>
    <p:extLst>
      <p:ext uri="{BB962C8B-B14F-4D97-AF65-F5344CB8AC3E}">
        <p14:creationId xmlns:p14="http://schemas.microsoft.com/office/powerpoint/2010/main" val="682136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F9A1-D2F1-697B-88EE-BE053CD53F24}"/>
              </a:ext>
            </a:extLst>
          </p:cNvPr>
          <p:cNvSpPr>
            <a:spLocks noGrp="1"/>
          </p:cNvSpPr>
          <p:nvPr>
            <p:ph type="title"/>
          </p:nvPr>
        </p:nvSpPr>
        <p:spPr/>
        <p:txBody>
          <a:bodyPr/>
          <a:lstStyle/>
          <a:p>
            <a:r>
              <a:rPr lang="en-US" dirty="0"/>
              <a:t>AS3 Submission</a:t>
            </a:r>
          </a:p>
        </p:txBody>
      </p:sp>
      <p:sp>
        <p:nvSpPr>
          <p:cNvPr id="3" name="Content Placeholder 2">
            <a:extLst>
              <a:ext uri="{FF2B5EF4-FFF2-40B4-BE49-F238E27FC236}">
                <a16:creationId xmlns:a16="http://schemas.microsoft.com/office/drawing/2014/main" id="{7A32B581-0089-376B-F232-E9BC45744C74}"/>
              </a:ext>
            </a:extLst>
          </p:cNvPr>
          <p:cNvSpPr>
            <a:spLocks noGrp="1"/>
          </p:cNvSpPr>
          <p:nvPr>
            <p:ph idx="1"/>
          </p:nvPr>
        </p:nvSpPr>
        <p:spPr/>
        <p:txBody>
          <a:bodyPr/>
          <a:lstStyle/>
          <a:p>
            <a:r>
              <a:rPr lang="en-US" dirty="0"/>
              <a:t>This must be done in the AS3 Link on Moodle</a:t>
            </a:r>
          </a:p>
          <a:p>
            <a:r>
              <a:rPr lang="en-US" dirty="0"/>
              <a:t>Please follow your lecturer’s guidance now to make sure you understand how to submit.</a:t>
            </a:r>
          </a:p>
        </p:txBody>
      </p:sp>
    </p:spTree>
    <p:extLst>
      <p:ext uri="{BB962C8B-B14F-4D97-AF65-F5344CB8AC3E}">
        <p14:creationId xmlns:p14="http://schemas.microsoft.com/office/powerpoint/2010/main" val="3951258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GB" dirty="0"/>
              <a:t>Please complete these three sentences:</a:t>
            </a:r>
          </a:p>
          <a:p>
            <a:pPr marL="0" indent="0">
              <a:buNone/>
            </a:pPr>
            <a:r>
              <a:rPr lang="en-GB" dirty="0"/>
              <a:t>What is one thing you understand better about feedback now?</a:t>
            </a:r>
          </a:p>
          <a:p>
            <a:pPr marL="0" indent="0">
              <a:buNone/>
            </a:pPr>
            <a:r>
              <a:rPr lang="en-GB" dirty="0"/>
              <a:t>What is one change you will make to AS3 before you submit?</a:t>
            </a:r>
          </a:p>
          <a:p>
            <a:pPr marL="0" indent="0">
              <a:buNone/>
            </a:pPr>
            <a:r>
              <a:rPr lang="en-GB" dirty="0"/>
              <a:t>How could using feedback and marking criteria help you in future study or work?</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dirty="0"/>
              <a:t>Write 1-3 short sentences for each </a:t>
            </a:r>
            <a:r>
              <a:rPr lang="en-GB"/>
              <a:t>question. Use</a:t>
            </a:r>
            <a:r>
              <a:rPr lang="en-GB" dirty="0"/>
              <a:t>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795014" y="-2559"/>
            <a:ext cx="3329408" cy="188111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B860-E889-BFBC-764E-F9C821BDC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DFBC5-F2E7-784D-A5CC-5B1717AA8537}"/>
              </a:ext>
            </a:extLst>
          </p:cNvPr>
          <p:cNvSpPr>
            <a:spLocks noGrp="1"/>
          </p:cNvSpPr>
          <p:nvPr>
            <p:ph type="title"/>
          </p:nvPr>
        </p:nvSpPr>
        <p:spPr>
          <a:xfrm>
            <a:off x="984250" y="184091"/>
            <a:ext cx="10226674" cy="1325563"/>
          </a:xfrm>
        </p:spPr>
        <p:txBody>
          <a:bodyPr/>
          <a:lstStyle/>
          <a:p>
            <a:r>
              <a:rPr lang="en-GB"/>
              <a:t>Today we learned…</a:t>
            </a:r>
            <a:endParaRPr lang="en-GB">
              <a:solidFill>
                <a:srgbClr val="000000"/>
              </a:solidFill>
            </a:endParaRPr>
          </a:p>
          <a:p>
            <a:endParaRPr lang="en-GB" dirty="0"/>
          </a:p>
        </p:txBody>
      </p:sp>
      <p:sp>
        <p:nvSpPr>
          <p:cNvPr id="4" name="Content Placeholder 3">
            <a:extLst>
              <a:ext uri="{FF2B5EF4-FFF2-40B4-BE49-F238E27FC236}">
                <a16:creationId xmlns:a16="http://schemas.microsoft.com/office/drawing/2014/main" id="{684E753C-6675-A1DA-15A7-CCF3B75445E9}"/>
              </a:ext>
            </a:extLst>
          </p:cNvPr>
          <p:cNvSpPr>
            <a:spLocks noGrp="1"/>
          </p:cNvSpPr>
          <p:nvPr>
            <p:ph sz="half" idx="1"/>
          </p:nvPr>
        </p:nvSpPr>
        <p:spPr>
          <a:xfrm>
            <a:off x="984249" y="839567"/>
            <a:ext cx="10798020" cy="5623605"/>
          </a:xfrm>
        </p:spPr>
        <p:txBody>
          <a:bodyPr vert="horz" lIns="91440" tIns="45720" rIns="91440" bIns="45720" rtlCol="0" anchor="t">
            <a:noAutofit/>
          </a:bodyPr>
          <a:lstStyle/>
          <a:p>
            <a:r>
              <a:rPr lang="en-GB" sz="2800" dirty="0"/>
              <a:t>Today we:</a:t>
            </a:r>
          </a:p>
          <a:p>
            <a:r>
              <a:rPr lang="en-GB" sz="2800" dirty="0"/>
              <a:t>looked at how marking criteria, marks and feedback connect</a:t>
            </a:r>
          </a:p>
          <a:p>
            <a:r>
              <a:rPr lang="en-GB" sz="2800" dirty="0"/>
              <a:t>practised understanding tutor feedback</a:t>
            </a:r>
          </a:p>
          <a:p>
            <a:r>
              <a:rPr lang="en-GB" sz="2800" dirty="0"/>
              <a:t>used real AS1 feedback to identify strengths and next steps</a:t>
            </a:r>
          </a:p>
          <a:p>
            <a:r>
              <a:rPr lang="en-GB" sz="2800" dirty="0"/>
              <a:t>reviewed what the AS3 criteria mean</a:t>
            </a:r>
          </a:p>
          <a:p>
            <a:r>
              <a:rPr lang="en-GB" sz="2800" dirty="0"/>
              <a:t>checked and improved our own AS3 work</a:t>
            </a:r>
          </a:p>
          <a:p>
            <a:r>
              <a:rPr lang="en-GB" sz="2800" dirty="0"/>
              <a:t>practised part of AS3 with a partner and gave peer feedback</a:t>
            </a:r>
          </a:p>
          <a:p>
            <a:r>
              <a:rPr lang="en-GB" sz="2800" dirty="0"/>
              <a:t>Final reminder:</a:t>
            </a:r>
            <a:br>
              <a:rPr lang="en-GB" sz="2800" dirty="0"/>
            </a:br>
            <a:r>
              <a:rPr lang="en-GB" sz="2800" dirty="0"/>
              <a:t>Use your feedback and marking criteria to help you make your AS3 as clear, specific and reflective as possible before submission.</a:t>
            </a:r>
          </a:p>
          <a:p>
            <a:pPr algn="just">
              <a:buFont typeface="Arial"/>
              <a:buChar char="•"/>
            </a:pPr>
            <a:endParaRPr lang="en-GB" sz="2800" dirty="0"/>
          </a:p>
          <a:p>
            <a:pPr algn="just">
              <a:buNone/>
            </a:pPr>
            <a:endParaRPr lang="en-GB" sz="2800" b="1" dirty="0"/>
          </a:p>
          <a:p>
            <a:pPr marL="285750" indent="-285750" algn="just">
              <a:buFont typeface="Arial,Sans-Serif" panose="020B0604020202020204" pitchFamily="34" charset="0"/>
            </a:pPr>
            <a:endParaRPr lang="en-US" sz="2800" dirty="0"/>
          </a:p>
        </p:txBody>
      </p:sp>
    </p:spTree>
    <p:extLst>
      <p:ext uri="{BB962C8B-B14F-4D97-AF65-F5344CB8AC3E}">
        <p14:creationId xmlns:p14="http://schemas.microsoft.com/office/powerpoint/2010/main" val="257312706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449</TotalTime>
  <Words>3762</Words>
  <Application>Microsoft Office PowerPoint</Application>
  <PresentationFormat>Widescreen</PresentationFormat>
  <Paragraphs>267</Paragraphs>
  <Slides>25</Slides>
  <Notes>21</Notes>
  <HiddenSlides>0</HiddenSlides>
  <MMClips>1</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Welcome to Academic Skills!</vt:lpstr>
      <vt:lpstr>Remembering last week</vt:lpstr>
      <vt:lpstr>What today is about</vt:lpstr>
      <vt:lpstr>Getting Started: How Do We Use Feedback?</vt:lpstr>
      <vt:lpstr>Remember this from Week 2?</vt:lpstr>
      <vt:lpstr>How Do Marking Criteria and Feedback Connect?</vt:lpstr>
      <vt:lpstr>From Marking Criteria to Feedback</vt:lpstr>
      <vt:lpstr>Understanding Tutor Feedback</vt:lpstr>
      <vt:lpstr>Break time!</vt:lpstr>
      <vt:lpstr>Find AS1 Feedback on Moodle</vt:lpstr>
      <vt:lpstr>AS1 Feedback Workshop: Understand Your Feedback</vt:lpstr>
      <vt:lpstr>Feedback after an assessment… and before one</vt:lpstr>
      <vt:lpstr>Review: What does each criteria mean? Review with AS3 Criteria</vt:lpstr>
      <vt:lpstr>What Usually Makes Work Stronger?</vt:lpstr>
      <vt:lpstr>Don’t Just Read the Criteria: Turn Them Into Questions</vt:lpstr>
      <vt:lpstr>Break time!</vt:lpstr>
      <vt:lpstr>AS3 Reminder: What You Need to Include</vt:lpstr>
      <vt:lpstr>AS3 Independent Workshop</vt:lpstr>
      <vt:lpstr>AS3 Peer Feedback</vt:lpstr>
      <vt:lpstr>After Your Partner Feedback</vt:lpstr>
      <vt:lpstr>Before You Leave Today</vt:lpstr>
      <vt:lpstr>AS3 Submission</vt:lpstr>
      <vt:lpstr>Reflection</vt:lpstr>
      <vt:lpstr>Recap</vt:lpstr>
      <vt:lpstr>Today we learned…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108</cp:revision>
  <dcterms:created xsi:type="dcterms:W3CDTF">2026-02-06T13:25:12Z</dcterms:created>
  <dcterms:modified xsi:type="dcterms:W3CDTF">2026-10-16T17:15:48Z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