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0" r:id="rId15"/>
    <p:sldId id="271" r:id="rId16"/>
  </p:sldIdLst>
  <p:sldSz cx="12192000" cy="6858000"/>
  <p:notesSz cx="6858000" cy="12192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30467C-AA5E-4743-B740-26B9A51ACE1D}" v="19" dt="2026-10-12T16:57:30.5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29"/>
    <p:restoredTop sz="94972"/>
  </p:normalViewPr>
  <p:slideViewPr>
    <p:cSldViewPr snapToGrid="0" snapToObjects="1">
      <p:cViewPr varScale="1">
        <p:scale>
          <a:sx n="87" d="100"/>
          <a:sy n="87" d="100"/>
        </p:scale>
        <p:origin x="80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Cotofan (2313525)" userId="57288c05-8319-4902-9136-00cc8b50b2da" providerId="ADAL" clId="{613FB1F9-9412-5140-8EDC-B65FC3E234DF}"/>
    <pc:docChg chg="undo custSel addSld delSld modSld">
      <pc:chgData name="Simona Cotofan (2313525)" userId="57288c05-8319-4902-9136-00cc8b50b2da" providerId="ADAL" clId="{613FB1F9-9412-5140-8EDC-B65FC3E234DF}" dt="2026-10-12T16:57:50.318" v="379" actId="1076"/>
      <pc:docMkLst>
        <pc:docMk/>
      </pc:docMkLst>
      <pc:sldChg chg="addSp delSp modSp mod setBg modClrScheme chgLayout">
        <pc:chgData name="Simona Cotofan (2313525)" userId="57288c05-8319-4902-9136-00cc8b50b2da" providerId="ADAL" clId="{613FB1F9-9412-5140-8EDC-B65FC3E234DF}" dt="2026-09-25T09:34:32.600" v="212" actId="255"/>
        <pc:sldMkLst>
          <pc:docMk/>
          <pc:sldMk cId="0" sldId="256"/>
        </pc:sldMkLst>
        <pc:spChg chg="mod">
          <ac:chgData name="Simona Cotofan (2313525)" userId="57288c05-8319-4902-9136-00cc8b50b2da" providerId="ADAL" clId="{613FB1F9-9412-5140-8EDC-B65FC3E234DF}" dt="2026-09-25T09:31:34.674" v="198" actId="27636"/>
          <ac:spMkLst>
            <pc:docMk/>
            <pc:sldMk cId="0" sldId="256"/>
            <ac:spMk id="3" creationId="{00000000-0000-0000-0000-000000000000}"/>
          </ac:spMkLst>
        </pc:spChg>
        <pc:spChg chg="add mod">
          <ac:chgData name="Simona Cotofan (2313525)" userId="57288c05-8319-4902-9136-00cc8b50b2da" providerId="ADAL" clId="{613FB1F9-9412-5140-8EDC-B65FC3E234DF}" dt="2026-09-25T09:31:54.913" v="200" actId="167"/>
          <ac:spMkLst>
            <pc:docMk/>
            <pc:sldMk cId="0" sldId="256"/>
            <ac:spMk id="6" creationId="{C034C8B2-1F90-C996-DF24-2E1B6CA1C7ED}"/>
          </ac:spMkLst>
        </pc:spChg>
        <pc:spChg chg="add mod">
          <ac:chgData name="Simona Cotofan (2313525)" userId="57288c05-8319-4902-9136-00cc8b50b2da" providerId="ADAL" clId="{613FB1F9-9412-5140-8EDC-B65FC3E234DF}" dt="2026-09-25T09:34:32.600" v="212" actId="255"/>
          <ac:spMkLst>
            <pc:docMk/>
            <pc:sldMk cId="0" sldId="256"/>
            <ac:spMk id="8" creationId="{0C1F5E50-140D-AC8E-AFBC-FBC54C3BB57A}"/>
          </ac:spMkLst>
        </pc:spChg>
        <pc:picChg chg="add mod">
          <ac:chgData name="Simona Cotofan (2313525)" userId="57288c05-8319-4902-9136-00cc8b50b2da" providerId="ADAL" clId="{613FB1F9-9412-5140-8EDC-B65FC3E234DF}" dt="2026-09-25T09:32:28.891" v="201" actId="14100"/>
          <ac:picMkLst>
            <pc:docMk/>
            <pc:sldMk cId="0" sldId="256"/>
            <ac:picMk id="5" creationId="{9AB1657A-F30F-7E1C-954D-9AA0AEF4B206}"/>
          </ac:picMkLst>
        </pc:picChg>
      </pc:sldChg>
      <pc:sldChg chg="modSp mod">
        <pc:chgData name="Simona Cotofan (2313525)" userId="57288c05-8319-4902-9136-00cc8b50b2da" providerId="ADAL" clId="{613FB1F9-9412-5140-8EDC-B65FC3E234DF}" dt="2026-10-12T12:27:50.760" v="252" actId="207"/>
        <pc:sldMkLst>
          <pc:docMk/>
          <pc:sldMk cId="0" sldId="258"/>
        </pc:sldMkLst>
        <pc:spChg chg="mod">
          <ac:chgData name="Simona Cotofan (2313525)" userId="57288c05-8319-4902-9136-00cc8b50b2da" providerId="ADAL" clId="{613FB1F9-9412-5140-8EDC-B65FC3E234DF}" dt="2026-10-12T12:27:50.760" v="252" actId="207"/>
          <ac:spMkLst>
            <pc:docMk/>
            <pc:sldMk cId="0" sldId="258"/>
            <ac:spMk id="3" creationId="{00000000-0000-0000-0000-000000000000}"/>
          </ac:spMkLst>
        </pc:spChg>
      </pc:sldChg>
      <pc:sldChg chg="modSp mod">
        <pc:chgData name="Simona Cotofan (2313525)" userId="57288c05-8319-4902-9136-00cc8b50b2da" providerId="ADAL" clId="{613FB1F9-9412-5140-8EDC-B65FC3E234DF}" dt="2026-10-12T15:51:02.689" v="256" actId="27636"/>
        <pc:sldMkLst>
          <pc:docMk/>
          <pc:sldMk cId="0" sldId="259"/>
        </pc:sldMkLst>
        <pc:spChg chg="mod">
          <ac:chgData name="Simona Cotofan (2313525)" userId="57288c05-8319-4902-9136-00cc8b50b2da" providerId="ADAL" clId="{613FB1F9-9412-5140-8EDC-B65FC3E234DF}" dt="2026-10-12T15:51:02.689" v="256" actId="27636"/>
          <ac:spMkLst>
            <pc:docMk/>
            <pc:sldMk cId="0" sldId="259"/>
            <ac:spMk id="2" creationId="{00000000-0000-0000-0000-000000000000}"/>
          </ac:spMkLst>
        </pc:spChg>
      </pc:sldChg>
      <pc:sldChg chg="modSp mod">
        <pc:chgData name="Simona Cotofan (2313525)" userId="57288c05-8319-4902-9136-00cc8b50b2da" providerId="ADAL" clId="{613FB1F9-9412-5140-8EDC-B65FC3E234DF}" dt="2026-10-12T15:51:39.032" v="260" actId="207"/>
        <pc:sldMkLst>
          <pc:docMk/>
          <pc:sldMk cId="0" sldId="260"/>
        </pc:sldMkLst>
        <pc:spChg chg="mod">
          <ac:chgData name="Simona Cotofan (2313525)" userId="57288c05-8319-4902-9136-00cc8b50b2da" providerId="ADAL" clId="{613FB1F9-9412-5140-8EDC-B65FC3E234DF}" dt="2026-10-12T15:51:39.032" v="260" actId="207"/>
          <ac:spMkLst>
            <pc:docMk/>
            <pc:sldMk cId="0" sldId="260"/>
            <ac:spMk id="2" creationId="{00000000-0000-0000-0000-000000000000}"/>
          </ac:spMkLst>
        </pc:spChg>
      </pc:sldChg>
      <pc:sldChg chg="addSp modSp mod">
        <pc:chgData name="Simona Cotofan (2313525)" userId="57288c05-8319-4902-9136-00cc8b50b2da" providerId="ADAL" clId="{613FB1F9-9412-5140-8EDC-B65FC3E234DF}" dt="2026-09-25T07:09:24.225" v="33" actId="20577"/>
        <pc:sldMkLst>
          <pc:docMk/>
          <pc:sldMk cId="0" sldId="265"/>
        </pc:sldMkLst>
        <pc:spChg chg="mod">
          <ac:chgData name="Simona Cotofan (2313525)" userId="57288c05-8319-4902-9136-00cc8b50b2da" providerId="ADAL" clId="{613FB1F9-9412-5140-8EDC-B65FC3E234DF}" dt="2026-09-25T07:09:24.225" v="33" actId="20577"/>
          <ac:spMkLst>
            <pc:docMk/>
            <pc:sldMk cId="0" sldId="265"/>
            <ac:spMk id="2" creationId="{00000000-0000-0000-0000-000000000000}"/>
          </ac:spMkLst>
        </pc:spChg>
        <pc:spChg chg="add mod">
          <ac:chgData name="Simona Cotofan (2313525)" userId="57288c05-8319-4902-9136-00cc8b50b2da" providerId="ADAL" clId="{613FB1F9-9412-5140-8EDC-B65FC3E234DF}" dt="2026-09-25T07:07:23.341" v="12" actId="167"/>
          <ac:spMkLst>
            <pc:docMk/>
            <pc:sldMk cId="0" sldId="265"/>
            <ac:spMk id="3" creationId="{27B196B2-0C2E-A63D-CAF8-27796C3D1DFE}"/>
          </ac:spMkLst>
        </pc:spChg>
      </pc:sldChg>
      <pc:sldChg chg="addSp modSp mod">
        <pc:chgData name="Simona Cotofan (2313525)" userId="57288c05-8319-4902-9136-00cc8b50b2da" providerId="ADAL" clId="{613FB1F9-9412-5140-8EDC-B65FC3E234DF}" dt="2026-09-25T08:17:45.693" v="77"/>
        <pc:sldMkLst>
          <pc:docMk/>
          <pc:sldMk cId="0" sldId="266"/>
        </pc:sldMkLst>
        <pc:spChg chg="mod">
          <ac:chgData name="Simona Cotofan (2313525)" userId="57288c05-8319-4902-9136-00cc8b50b2da" providerId="ADAL" clId="{613FB1F9-9412-5140-8EDC-B65FC3E234DF}" dt="2026-09-25T08:15:55.466" v="53" actId="113"/>
          <ac:spMkLst>
            <pc:docMk/>
            <pc:sldMk cId="0" sldId="266"/>
            <ac:spMk id="2" creationId="{00000000-0000-0000-0000-000000000000}"/>
          </ac:spMkLst>
        </pc:spChg>
        <pc:spChg chg="add mod">
          <ac:chgData name="Simona Cotofan (2313525)" userId="57288c05-8319-4902-9136-00cc8b50b2da" providerId="ADAL" clId="{613FB1F9-9412-5140-8EDC-B65FC3E234DF}" dt="2026-09-25T08:15:13.570" v="45" actId="167"/>
          <ac:spMkLst>
            <pc:docMk/>
            <pc:sldMk cId="0" sldId="266"/>
            <ac:spMk id="3" creationId="{65276CC0-22B8-F2DE-9AAA-379A198BFD6B}"/>
          </ac:spMkLst>
        </pc:spChg>
        <pc:spChg chg="add mod">
          <ac:chgData name="Simona Cotofan (2313525)" userId="57288c05-8319-4902-9136-00cc8b50b2da" providerId="ADAL" clId="{613FB1F9-9412-5140-8EDC-B65FC3E234DF}" dt="2026-09-25T08:17:45.693" v="77"/>
          <ac:spMkLst>
            <pc:docMk/>
            <pc:sldMk cId="0" sldId="266"/>
            <ac:spMk id="6" creationId="{B91B58B4-7E49-C764-5626-0E1D71F03FEC}"/>
          </ac:spMkLst>
        </pc:spChg>
        <pc:picChg chg="add mod">
          <ac:chgData name="Simona Cotofan (2313525)" userId="57288c05-8319-4902-9136-00cc8b50b2da" providerId="ADAL" clId="{613FB1F9-9412-5140-8EDC-B65FC3E234DF}" dt="2026-09-25T08:16:15.827" v="55" actId="1076"/>
          <ac:picMkLst>
            <pc:docMk/>
            <pc:sldMk cId="0" sldId="266"/>
            <ac:picMk id="5" creationId="{ED651F3E-D1E8-A80C-08C1-1379415214F1}"/>
          </ac:picMkLst>
        </pc:picChg>
      </pc:sldChg>
      <pc:sldChg chg="addSp modSp mod">
        <pc:chgData name="Simona Cotofan (2313525)" userId="57288c05-8319-4902-9136-00cc8b50b2da" providerId="ADAL" clId="{613FB1F9-9412-5140-8EDC-B65FC3E234DF}" dt="2026-10-12T16:54:24.617" v="342" actId="1076"/>
        <pc:sldMkLst>
          <pc:docMk/>
          <pc:sldMk cId="0" sldId="267"/>
        </pc:sldMkLst>
        <pc:spChg chg="mod">
          <ac:chgData name="Simona Cotofan (2313525)" userId="57288c05-8319-4902-9136-00cc8b50b2da" providerId="ADAL" clId="{613FB1F9-9412-5140-8EDC-B65FC3E234DF}" dt="2026-09-25T09:05:51.832" v="114" actId="113"/>
          <ac:spMkLst>
            <pc:docMk/>
            <pc:sldMk cId="0" sldId="267"/>
            <ac:spMk id="2" creationId="{00000000-0000-0000-0000-000000000000}"/>
          </ac:spMkLst>
        </pc:spChg>
        <pc:spChg chg="add mod">
          <ac:chgData name="Simona Cotofan (2313525)" userId="57288c05-8319-4902-9136-00cc8b50b2da" providerId="ADAL" clId="{613FB1F9-9412-5140-8EDC-B65FC3E234DF}" dt="2026-09-25T09:06:21.369" v="118" actId="167"/>
          <ac:spMkLst>
            <pc:docMk/>
            <pc:sldMk cId="0" sldId="267"/>
            <ac:spMk id="3" creationId="{A7544532-E9C5-ADEA-A9D7-992C75B3D775}"/>
          </ac:spMkLst>
        </pc:spChg>
        <pc:spChg chg="add mod">
          <ac:chgData name="Simona Cotofan (2313525)" userId="57288c05-8319-4902-9136-00cc8b50b2da" providerId="ADAL" clId="{613FB1F9-9412-5140-8EDC-B65FC3E234DF}" dt="2026-10-12T16:54:24.617" v="342" actId="1076"/>
          <ac:spMkLst>
            <pc:docMk/>
            <pc:sldMk cId="0" sldId="267"/>
            <ac:spMk id="6" creationId="{4FF12824-ED95-719D-AE98-59C709F3DCCC}"/>
          </ac:spMkLst>
        </pc:spChg>
        <pc:picChg chg="add mod">
          <ac:chgData name="Simona Cotofan (2313525)" userId="57288c05-8319-4902-9136-00cc8b50b2da" providerId="ADAL" clId="{613FB1F9-9412-5140-8EDC-B65FC3E234DF}" dt="2026-09-25T09:07:17.647" v="124" actId="14100"/>
          <ac:picMkLst>
            <pc:docMk/>
            <pc:sldMk cId="0" sldId="267"/>
            <ac:picMk id="5" creationId="{1E5D0081-8550-2323-5364-E43E6EBB3CF4}"/>
          </ac:picMkLst>
        </pc:picChg>
      </pc:sldChg>
      <pc:sldChg chg="addSp modSp mod">
        <pc:chgData name="Simona Cotofan (2313525)" userId="57288c05-8319-4902-9136-00cc8b50b2da" providerId="ADAL" clId="{613FB1F9-9412-5140-8EDC-B65FC3E234DF}" dt="2026-09-25T09:16:19.242" v="162" actId="167"/>
        <pc:sldMkLst>
          <pc:docMk/>
          <pc:sldMk cId="0" sldId="268"/>
        </pc:sldMkLst>
        <pc:spChg chg="mod">
          <ac:chgData name="Simona Cotofan (2313525)" userId="57288c05-8319-4902-9136-00cc8b50b2da" providerId="ADAL" clId="{613FB1F9-9412-5140-8EDC-B65FC3E234DF}" dt="2026-09-25T09:15:52.034" v="158" actId="14100"/>
          <ac:spMkLst>
            <pc:docMk/>
            <pc:sldMk cId="0" sldId="268"/>
            <ac:spMk id="2" creationId="{00000000-0000-0000-0000-000000000000}"/>
          </ac:spMkLst>
        </pc:spChg>
        <pc:spChg chg="add mod">
          <ac:chgData name="Simona Cotofan (2313525)" userId="57288c05-8319-4902-9136-00cc8b50b2da" providerId="ADAL" clId="{613FB1F9-9412-5140-8EDC-B65FC3E234DF}" dt="2026-09-25T09:16:19.242" v="162" actId="167"/>
          <ac:spMkLst>
            <pc:docMk/>
            <pc:sldMk cId="0" sldId="268"/>
            <ac:spMk id="3" creationId="{AF314475-4DF9-3A7C-2669-1F9AF376B864}"/>
          </ac:spMkLst>
        </pc:spChg>
      </pc:sldChg>
      <pc:sldChg chg="addSp modSp del mod">
        <pc:chgData name="Simona Cotofan (2313525)" userId="57288c05-8319-4902-9136-00cc8b50b2da" providerId="ADAL" clId="{613FB1F9-9412-5140-8EDC-B65FC3E234DF}" dt="2026-10-12T16:50:18.810" v="324" actId="2696"/>
        <pc:sldMkLst>
          <pc:docMk/>
          <pc:sldMk cId="0" sldId="269"/>
        </pc:sldMkLst>
      </pc:sldChg>
      <pc:sldChg chg="addSp delSp modSp new del mod">
        <pc:chgData name="Simona Cotofan (2313525)" userId="57288c05-8319-4902-9136-00cc8b50b2da" providerId="ADAL" clId="{613FB1F9-9412-5140-8EDC-B65FC3E234DF}" dt="2026-10-12T16:48:08.889" v="311" actId="2696"/>
        <pc:sldMkLst>
          <pc:docMk/>
          <pc:sldMk cId="1539895188" sldId="270"/>
        </pc:sldMkLst>
        <pc:spChg chg="del mod">
          <ac:chgData name="Simona Cotofan (2313525)" userId="57288c05-8319-4902-9136-00cc8b50b2da" providerId="ADAL" clId="{613FB1F9-9412-5140-8EDC-B65FC3E234DF}" dt="2026-10-12T16:47:48.153" v="310" actId="478"/>
          <ac:spMkLst>
            <pc:docMk/>
            <pc:sldMk cId="1539895188" sldId="270"/>
            <ac:spMk id="3" creationId="{E55D3F09-61A6-B96E-78B0-404BABBFECD1}"/>
          </ac:spMkLst>
        </pc:spChg>
        <pc:spChg chg="add mod">
          <ac:chgData name="Simona Cotofan (2313525)" userId="57288c05-8319-4902-9136-00cc8b50b2da" providerId="ADAL" clId="{613FB1F9-9412-5140-8EDC-B65FC3E234DF}" dt="2026-10-12T16:47:48.153" v="310" actId="478"/>
          <ac:spMkLst>
            <pc:docMk/>
            <pc:sldMk cId="1539895188" sldId="270"/>
            <ac:spMk id="5" creationId="{25B03E99-B460-04C9-406F-1145E2880069}"/>
          </ac:spMkLst>
        </pc:spChg>
      </pc:sldChg>
      <pc:sldChg chg="new del">
        <pc:chgData name="Simona Cotofan (2313525)" userId="57288c05-8319-4902-9136-00cc8b50b2da" providerId="ADAL" clId="{613FB1F9-9412-5140-8EDC-B65FC3E234DF}" dt="2026-10-12T16:48:25.255" v="313" actId="2696"/>
        <pc:sldMkLst>
          <pc:docMk/>
          <pc:sldMk cId="3302544183" sldId="270"/>
        </pc:sldMkLst>
      </pc:sldChg>
      <pc:sldChg chg="addSp modSp new mod">
        <pc:chgData name="Simona Cotofan (2313525)" userId="57288c05-8319-4902-9136-00cc8b50b2da" providerId="ADAL" clId="{613FB1F9-9412-5140-8EDC-B65FC3E234DF}" dt="2026-10-12T16:57:50.318" v="379" actId="1076"/>
        <pc:sldMkLst>
          <pc:docMk/>
          <pc:sldMk cId="4219330873" sldId="270"/>
        </pc:sldMkLst>
        <pc:spChg chg="mod">
          <ac:chgData name="Simona Cotofan (2313525)" userId="57288c05-8319-4902-9136-00cc8b50b2da" providerId="ADAL" clId="{613FB1F9-9412-5140-8EDC-B65FC3E234DF}" dt="2026-10-12T16:51:16.495" v="331" actId="255"/>
          <ac:spMkLst>
            <pc:docMk/>
            <pc:sldMk cId="4219330873" sldId="270"/>
            <ac:spMk id="2" creationId="{259C56B2-AD99-029F-FDE4-267AA3D2B39D}"/>
          </ac:spMkLst>
        </pc:spChg>
        <pc:spChg chg="add mod">
          <ac:chgData name="Simona Cotofan (2313525)" userId="57288c05-8319-4902-9136-00cc8b50b2da" providerId="ADAL" clId="{613FB1F9-9412-5140-8EDC-B65FC3E234DF}" dt="2026-10-12T16:57:50.318" v="379" actId="1076"/>
          <ac:spMkLst>
            <pc:docMk/>
            <pc:sldMk cId="4219330873" sldId="270"/>
            <ac:spMk id="3" creationId="{BBF1B4F4-95BD-2436-D200-638BA23BFD5A}"/>
          </ac:spMkLst>
        </pc:spChg>
      </pc:sldChg>
      <pc:sldChg chg="addSp delSp modSp new mod">
        <pc:chgData name="Simona Cotofan (2313525)" userId="57288c05-8319-4902-9136-00cc8b50b2da" providerId="ADAL" clId="{613FB1F9-9412-5140-8EDC-B65FC3E234DF}" dt="2026-10-12T16:57:30.539" v="375" actId="167"/>
        <pc:sldMkLst>
          <pc:docMk/>
          <pc:sldMk cId="580194800" sldId="271"/>
        </pc:sldMkLst>
        <pc:spChg chg="del">
          <ac:chgData name="Simona Cotofan (2313525)" userId="57288c05-8319-4902-9136-00cc8b50b2da" providerId="ADAL" clId="{613FB1F9-9412-5140-8EDC-B65FC3E234DF}" dt="2026-10-12T16:54:56.234" v="348" actId="478"/>
          <ac:spMkLst>
            <pc:docMk/>
            <pc:sldMk cId="580194800" sldId="271"/>
            <ac:spMk id="2" creationId="{E504C591-60BA-6C95-8473-D16969301030}"/>
          </ac:spMkLst>
        </pc:spChg>
        <pc:spChg chg="mod">
          <ac:chgData name="Simona Cotofan (2313525)" userId="57288c05-8319-4902-9136-00cc8b50b2da" providerId="ADAL" clId="{613FB1F9-9412-5140-8EDC-B65FC3E234DF}" dt="2026-10-12T16:57:10.498" v="372" actId="207"/>
          <ac:spMkLst>
            <pc:docMk/>
            <pc:sldMk cId="580194800" sldId="271"/>
            <ac:spMk id="3" creationId="{98BFA673-A24F-F2CC-8789-80584A107B59}"/>
          </ac:spMkLst>
        </pc:spChg>
        <pc:spChg chg="add del mod">
          <ac:chgData name="Simona Cotofan (2313525)" userId="57288c05-8319-4902-9136-00cc8b50b2da" providerId="ADAL" clId="{613FB1F9-9412-5140-8EDC-B65FC3E234DF}" dt="2026-10-12T16:56:14.691" v="366" actId="11529"/>
          <ac:spMkLst>
            <pc:docMk/>
            <pc:sldMk cId="580194800" sldId="271"/>
            <ac:spMk id="4" creationId="{D21E368B-59CF-B511-B99E-3DD70029B3BC}"/>
          </ac:spMkLst>
        </pc:spChg>
        <pc:spChg chg="add mod">
          <ac:chgData name="Simona Cotofan (2313525)" userId="57288c05-8319-4902-9136-00cc8b50b2da" providerId="ADAL" clId="{613FB1F9-9412-5140-8EDC-B65FC3E234DF}" dt="2026-10-12T16:57:30.539" v="375" actId="167"/>
          <ac:spMkLst>
            <pc:docMk/>
            <pc:sldMk cId="580194800" sldId="271"/>
            <ac:spMk id="5" creationId="{9F48BDA4-60DA-6B9A-04A2-A9FD2BD88A3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79627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This presentation looks at how GreenTech Solutions could negotiate with Shenzhen Smart Energy. My focus is on building a deal that both companies can benefit from, but also on protecting GreenTech from risks around IP, data, quality and decision-making. I will connect the cultural issues to the practical agreement, rather than treating culture as a separate topic.</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introduce the structure in a simple way. First, I explain the cultural issues. Then I show the theory behind them. After that, I move into the negotiation plan and the actual deal structure. The important point is that I am not asking the Board to approve a risky joint venture immediately. I am asking for a staged process.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 would make clear that culture is not just about customs or language. It affects business operations. For example, if one side expects direct answers and the other side communicates more indirectly, GreenTech might think it has agreement when it only has polite interest. That is why I would link culture to practical areas such as decision-making, contracts, IP sharing and conflict management.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say that the theories are useful, but I would be careful not to use them as stereotypes. Hall and Meyer help with communication style. Hofstede helps me think about hierarchy and time orientation. Fisher, Ury and Patton help with the actual negotiation method. I would use the theory to prepare, then I would check the assumptions through the meetings.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is about GreenTech's starting position. The UK style has strengths: it is clear, organised and contract-focused. However, in a Chinese partnership, that directness could be misread as pressure or impatience. Therefore, my approach is not to remove the UK strengths, but to adjust them so they work better in the negotiation.</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 would explain the Chinese side in practical terms. The main point is that Shenzhen Smart Energy may not want to rush straight into hard bargaining. They may first want to understand whether GreenTech is a serious and reliable long-term partner. The negotiation may also involve people behind the scenes, not only the person speaking in the meeting.</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present this slide slowly, because it is the link between culture and business risk. For each issue, I would explain the practical risk for GreenTech and then my response. For example, if the Chinese side says “we will consider it”, that may not mean agreement. So I would confirm politely in writing and avoid pushing them into a yes or no in front of everyone.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explain this as my personal leadership plan. I would not treat cultural sensitivity as a decoration. I would build it into the agenda, the people in the room and the follow-up. The UK side still needs structure, but the process must allow relationship-building and internal Chinese consultation.</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most important commercial slide. I would make it very clear that GreenTech is not simply buying from Shenzhen, and Shenzhen is not simply using GreenTech as a distributor. Each side gives something the other side needs. GreenTech gives European access and compliance knowledge. Shenzhen gives technology and manufacturing scale. The shared value is a co-developed product with protected IP and a fair revenue model.</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recommend a staged agreement rather than a direct joint venture. The first stage is relationship-building and an MoU. The second stage is a technical pilot. The third is a commercial launch if the pilot works. The fourth is a deeper alliance or joint venture only if the KPIs are achieved. This respects relationship-building, but it also stops GreenTech giving too much away too early.</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say that this is where cultural awareness and commercial discipline meet. GreenTech can be patient and respectful, but it should not be careless. There are four non-negotiables: data, exclusivity, product safety and IP ownership. If there is a problem, I would raise it privately and use evidence, not emotion or public pressure.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explain cultural intelligence as something practical. It is not just knowing facts about China. It is a repeated process: research before the meeting, read the room during the meeting, adapt the approach, and review afterwards. This helps GreenTech avoid small misunderstandings that could later become bigger business problems.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conclusion, I would be direct. My recommendation is a staged negotiation plan, the right team, a clear value exchange and protected boundaries. The final message is that cultural awareness is useful only if it leads to a better agreement. GreenTech should be open to the partnership, but not at the cost of losing control over IP, data, safety or exclusivity.</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642" y="97104"/>
            <a:ext cx="4134357" cy="3331896"/>
          </a:xfrm>
        </p:spPr>
        <p:txBody>
          <a:bodyPr vert="horz" lIns="91440" tIns="45720" rIns="91440" bIns="45720" rtlCol="0" anchor="t">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4492488"/>
            <a:ext cx="3349751" cy="1411356"/>
          </a:xfrm>
        </p:spPr>
        <p:txBody>
          <a:bodyPr vert="horz" lIns="91440" tIns="45720" rIns="91440" bIns="45720" rtlCol="0" anchor="b">
            <a:normAutofit/>
          </a:bodyPr>
          <a:lstStyle>
            <a:lvl1pPr marL="0" indent="0">
              <a:buNone/>
              <a:defRPr lang="en-US" sz="16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373880" y="0"/>
            <a:ext cx="78181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56644" y="6338703"/>
            <a:ext cx="2196699" cy="365125"/>
          </a:xfrm>
        </p:spPr>
        <p:txBody>
          <a:bodyPr/>
          <a:lstStyle/>
          <a:p>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2383669" y="6338703"/>
            <a:ext cx="1392578" cy="365125"/>
          </a:xfrm>
        </p:spPr>
        <p:txBody>
          <a:bodyPr/>
          <a:lstStyle/>
          <a:p>
            <a:fld id="{B61BEF0D-F0BB-DE4B-95CE-6DB70DBA9567}" type="datetimeFigureOut">
              <a:rPr lang="en-US" smtClean="0"/>
              <a:pPr/>
              <a:t>9/25/26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3776247" y="6342301"/>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5269531"/>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7" y="1709862"/>
            <a:ext cx="10963656" cy="45137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38931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888410" cy="2845567"/>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888410" cy="1123122"/>
          </a:xfrm>
        </p:spPr>
        <p:txBody>
          <a:bodyPr vert="horz" lIns="91440" tIns="45720" rIns="91440" bIns="45720" rtlCol="0">
            <a:normAutofit/>
          </a:bodyPr>
          <a:lstStyle>
            <a:lvl1pPr marL="0" indent="0">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742427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846388" y="6343955"/>
            <a:ext cx="2100482"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767853" y="6343955"/>
            <a:ext cx="1475163" cy="365125"/>
          </a:xfrm>
        </p:spPr>
        <p:txBody>
          <a:bodyPr/>
          <a:lstStyle>
            <a:lvl1pPr>
              <a:defRPr>
                <a:solidFill>
                  <a:schemeClr val="tx1"/>
                </a:solidFill>
                <a:effectLst/>
              </a:defRPr>
            </a:lvl1p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296066" y="6343955"/>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6834903"/>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7" y="1143000"/>
            <a:ext cx="8683753" cy="3095149"/>
          </a:xfrm>
        </p:spPr>
        <p:txBody>
          <a:bodyPr vert="horz" lIns="91440" tIns="45720" rIns="91440" bIns="45720" rtlCol="0" anchor="b">
            <a:normAutofit/>
          </a:bodyPr>
          <a:lstStyle>
            <a:lvl1pPr>
              <a:defRPr lang="en-US" sz="60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7" y="4498848"/>
            <a:ext cx="6881457" cy="1014984"/>
          </a:xfrm>
        </p:spPr>
        <p:txBody>
          <a:bodyPr vert="horz" lIns="91440" tIns="45720" rIns="91440" bIns="45720" rtlCol="0">
            <a:normAutofit/>
          </a:bodyPr>
          <a:lstStyle>
            <a:lvl1pPr marL="0" indent="0">
              <a:buNone/>
              <a:defRPr lang="en-US" sz="1800" dirty="0"/>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6343955"/>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221509" y="6343955"/>
            <a:ext cx="2875064" cy="365125"/>
          </a:xfrm>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3787204"/>
      </p:ext>
    </p:extLst>
  </p:cSld>
  <p:clrMapOvr>
    <a:masterClrMapping/>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400"/>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92498209"/>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65111" y="105196"/>
            <a:ext cx="9023561" cy="2113392"/>
          </a:xfrm>
        </p:spPr>
        <p:txBody>
          <a:bodyPr anchor="t">
            <a:normAutofit/>
          </a:bodyPr>
          <a:lstStyle>
            <a:lvl1pPr>
              <a:defRPr sz="72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484255"/>
            <a:ext cx="8467558" cy="3539514"/>
          </a:xfrm>
        </p:spPr>
        <p:txBody>
          <a:bodyPr>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2463348"/>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641011" y="73742"/>
            <a:ext cx="6863496" cy="2220726"/>
          </a:xfrm>
        </p:spPr>
        <p:txBody>
          <a:bodyPr anchor="t">
            <a:normAutofit/>
          </a:bodyPr>
          <a:lstStyle>
            <a:lvl1pPr>
              <a:defRPr sz="72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4565591"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588000" y="2726267"/>
            <a:ext cx="5916507" cy="3436789"/>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588000" y="6343955"/>
            <a:ext cx="2985400" cy="365125"/>
          </a:xfrm>
        </p:spPr>
        <p:txBody>
          <a:bodyPr/>
          <a:lstStyle/>
          <a:p>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535886" y="6343955"/>
            <a:ext cx="1553108" cy="365125"/>
          </a:xfrm>
        </p:spPr>
        <p:txBody>
          <a:bodyPr/>
          <a:lstStyle/>
          <a:p>
            <a:fld id="{B61BEF0D-F0BB-DE4B-95CE-6DB70DBA9567}" type="datetimeFigureOut">
              <a:rPr lang="en-US" smtClean="0"/>
              <a:pPr/>
              <a:t>9/25/26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47096" y="6343955"/>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1269453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388700"/>
            <a:ext cx="3923455" cy="408358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1389134"/>
            <a:ext cx="6045390" cy="4083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0346086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6813518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612648"/>
            <a:ext cx="6426389" cy="114300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p:spPr>
        <p:txBody>
          <a:bodyPr/>
          <a:lstStyle/>
          <a:p>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p:spPr>
        <p:txBody>
          <a:bodyPr/>
          <a:lstStyle/>
          <a:p>
            <a:fld id="{B61BEF0D-F0BB-DE4B-95CE-6DB70DBA9567}" type="datetimeFigureOut">
              <a:rPr lang="en-US" smtClean="0"/>
              <a:pPr/>
              <a:t>9/25/26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656591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B61BEF0D-F0BB-DE4B-95CE-6DB70DBA9567}" type="datetimeFigureOut">
              <a:rPr lang="en-US" smtClean="0"/>
              <a:pPr/>
              <a:t>9/25/26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4391880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61BEF0D-F0BB-DE4B-95CE-6DB70DBA9567}" type="datetimeFigureOut">
              <a:rPr lang="en-US" smtClean="0"/>
              <a:pPr/>
              <a:t>9/25/26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D57F1E4F-1CFF-5643-939E-217C01CDF565}"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3108117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420623"/>
            <a:ext cx="4494189" cy="132588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p:spPr>
        <p:txBody>
          <a:bodyPr/>
          <a:lstStyle/>
          <a:p>
            <a:fld id="{B61BEF0D-F0BB-DE4B-95CE-6DB70DBA9567}" type="datetimeFigureOut">
              <a:rPr lang="en-US" smtClean="0"/>
              <a:pPr/>
              <a:t>9/25/26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p:spPr>
        <p:txBody>
          <a:bodyPr/>
          <a:lstStyle>
            <a:lvl1pPr>
              <a:defRPr>
                <a:solidFill>
                  <a:schemeClr val="tx1"/>
                </a:solidFill>
                <a:effectLst/>
              </a:defRPr>
            </a:lvl1pPr>
          </a:lstStyle>
          <a:p>
            <a:fld id="{D57F1E4F-1CFF-5643-939E-217C01CDF565}"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6979032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429768"/>
            <a:ext cx="3657600" cy="1667226"/>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3" y="2315569"/>
            <a:ext cx="3657600" cy="38148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p:spPr>
        <p:txBody>
          <a:bodyPr/>
          <a:lstStyle/>
          <a:p>
            <a:fld id="{B61BEF0D-F0BB-DE4B-95CE-6DB70DBA9567}" type="datetimeFigureOut">
              <a:rPr lang="en-US" smtClean="0"/>
              <a:pPr/>
              <a:t>9/25/26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p:spPr>
        <p:txBody>
          <a:bodyPr/>
          <a:lstStyle/>
          <a:p>
            <a:fld id="{D57F1E4F-1CFF-5643-939E-217C01CDF565}"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95088" y="0"/>
            <a:ext cx="7296912"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34365960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29554"/>
            <a:ext cx="2699254" cy="1858941"/>
          </a:xfrm>
        </p:spPr>
        <p:txBody>
          <a:bodyPr vert="horz" lIns="91440" tIns="45720" rIns="91440" bIns="45720" rtlCol="0" anchor="b">
            <a:normAutofit/>
          </a:bodyPr>
          <a:lstStyle>
            <a:lvl1pPr>
              <a:defRPr lang="en-US" sz="25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p:spPr>
        <p:txBody>
          <a:bodyPr/>
          <a:lstStyle>
            <a:lvl1pPr>
              <a:defRPr>
                <a:solidFill>
                  <a:schemeClr val="tx1"/>
                </a:solidFill>
                <a:effectLst/>
              </a:defRPr>
            </a:lvl1pPr>
          </a:lstStyle>
          <a:p>
            <a:fld id="{B61BEF0D-F0BB-DE4B-95CE-6DB70DBA9567}" type="datetimeFigureOut">
              <a:rPr lang="en-US" smtClean="0"/>
              <a:pPr/>
              <a:t>9/25/26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399249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4162318"/>
            <a:ext cx="3044954" cy="1892808"/>
          </a:xfrm>
        </p:spPr>
        <p:txBody>
          <a:bodyPr vert="horz" lIns="91440" tIns="45720" rIns="91440" bIns="45720" rtlCol="0" anchor="t">
            <a:normAutofit/>
          </a:bodyPr>
          <a:lstStyle>
            <a:lvl1pPr>
              <a:defRPr lang="en-US" sz="2500"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4162318"/>
            <a:ext cx="7460029" cy="209152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4219426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637269" cy="42076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642932" cy="365125"/>
          </a:xfrm>
        </p:spPr>
        <p:txBody>
          <a:bodyPr/>
          <a:lstStyle/>
          <a:p>
            <a:endParaRPr lang="en-US" dirty="0"/>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5737221" y="1912938"/>
            <a:ext cx="5741992"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86595" y="6343955"/>
            <a:ext cx="1449697" cy="365125"/>
          </a:xfrm>
        </p:spPr>
        <p:txBody>
          <a:bodyPr/>
          <a:lstStyle/>
          <a:p>
            <a:fld id="{B61BEF0D-F0BB-DE4B-95CE-6DB70DBA9567}" type="datetimeFigureOut">
              <a:rPr lang="en-US" smtClean="0"/>
              <a:pPr/>
              <a:t>9/25/26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36293" y="6343955"/>
            <a:ext cx="443060"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439747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2561222"/>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600" b="0">
                <a:solidFill>
                  <a:schemeClr val="tx1"/>
                </a:solidFill>
                <a:latin typeface="+mn-lt"/>
              </a:defRPr>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484094"/>
            <a:ext cx="10543032" cy="4536141"/>
          </a:xfrm>
        </p:spPr>
        <p:txBody>
          <a:bodyPr anchor="b">
            <a:normAutofit/>
          </a:bodyPr>
          <a:lstStyle>
            <a:lvl1pPr marL="0" indent="0" algn="ctr">
              <a:lnSpc>
                <a:spcPct val="90000"/>
              </a:lnSpc>
              <a:buNone/>
              <a:defRPr sz="2700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US" dirty="0"/>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B61BEF0D-F0BB-DE4B-95CE-6DB70DBA9567}" type="datetimeFigureOut">
              <a:rPr lang="en-US" smtClean="0"/>
              <a:pPr/>
              <a:t>9/25/26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8189749"/>
      </p:ext>
    </p:extLst>
  </p:cSld>
  <p:clrMapOvr>
    <a:overrideClrMapping bg1="dk1" tx1="lt1" bg2="dk2" tx2="lt2" accent1="accent1" accent2="accent2" accent3="accent3" accent4="accent4" accent5="accent5" accent6="accent6" hlink="hlink" folHlink="folHlink"/>
  </p:clrMapOvr>
  <p:hf sldNum="0" hdr="0" ftr="0" dt="0"/>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264" y="42335"/>
            <a:ext cx="11517039" cy="6172200"/>
          </a:xfrm>
        </p:spPr>
        <p:txBody>
          <a:bodyPr anchor="t">
            <a:normAutofit/>
          </a:bodyPr>
          <a:lstStyle>
            <a:lvl1pPr marL="0" indent="0">
              <a:lnSpc>
                <a:spcPct val="90000"/>
              </a:lnSpc>
              <a:buNone/>
              <a:defRPr sz="8000" b="1"/>
            </a:lvl1pPr>
            <a:lvl2pPr marL="228600" indent="0">
              <a:lnSpc>
                <a:spcPct val="90000"/>
              </a:lnSpc>
              <a:buNone/>
              <a:defRPr sz="7200" b="1"/>
            </a:lvl2pPr>
            <a:lvl3pPr marL="457200" indent="0">
              <a:lnSpc>
                <a:spcPct val="90000"/>
              </a:lnSpc>
              <a:buNone/>
              <a:defRPr sz="6600" b="1"/>
            </a:lvl3pPr>
            <a:lvl4pPr marL="685800" indent="0">
              <a:lnSpc>
                <a:spcPct val="90000"/>
              </a:lnSpc>
              <a:buNone/>
              <a:defRPr sz="6000" b="1"/>
            </a:lvl4pPr>
            <a:lvl5pPr marL="914400" indent="0">
              <a:lnSpc>
                <a:spcPct val="90000"/>
              </a:lnSpc>
              <a:buNone/>
              <a:defRPr sz="54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0507731"/>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499616" y="5029200"/>
            <a:ext cx="9198864" cy="640080"/>
          </a:xfrm>
        </p:spPr>
        <p:txBody>
          <a:bodyPr anchor="ctr">
            <a:normAutofit/>
          </a:bodyPr>
          <a:lstStyle>
            <a:lvl1pPr>
              <a:lnSpc>
                <a:spcPct val="120000"/>
              </a:lnSpc>
              <a:defRPr sz="20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332480"/>
          </a:xfrm>
        </p:spPr>
        <p:txBody>
          <a:bodyPr anchor="ctr">
            <a:normAutofit/>
          </a:bodyPr>
          <a:lstStyle>
            <a:lvl1pPr marL="164592" indent="-164592">
              <a:lnSpc>
                <a:spcPct val="100000"/>
              </a:lnSpc>
              <a:spcBef>
                <a:spcPts val="0"/>
              </a:spcBef>
              <a:buNone/>
              <a:defRPr sz="48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27205858"/>
      </p:ext>
    </p:extLst>
  </p:cSld>
  <p:clrMapOvr>
    <a:masterClrMapping/>
  </p:clrMapOvr>
  <p:hf sldNum="0" hdr="0" ftr="0" dt="0"/>
  <p:extLst>
    <p:ext uri="{DCECCB84-F9BA-43D5-87BE-67443E8EF086}">
      <p15:sldGuideLst xmlns:p15="http://schemas.microsoft.com/office/powerpoint/2012/main"/>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12064"/>
            <a:ext cx="10741152"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612775" y="1825625"/>
            <a:ext cx="507492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278563" y="1825625"/>
            <a:ext cx="5075237"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00862719"/>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12064"/>
            <a:ext cx="10745788" cy="969264"/>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609600" y="2387600"/>
            <a:ext cx="5075238"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0468" y="1685735"/>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279832" y="2387600"/>
            <a:ext cx="5075556" cy="37861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15241857"/>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12648" y="512064"/>
            <a:ext cx="10963656" cy="969264"/>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7552090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8981820"/>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14299" y="89808"/>
            <a:ext cx="11462003" cy="2514600"/>
          </a:xfrm>
        </p:spPr>
        <p:txBody>
          <a:bodyPr anchor="t">
            <a:normAutofit/>
          </a:bodyPr>
          <a:lstStyle>
            <a:lvl1pPr>
              <a:defRPr sz="72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118757"/>
            <a:ext cx="10963528" cy="2620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52995767"/>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Autofit/>
          </a:bodyPr>
          <a:lstStyle>
            <a:lvl1pPr>
              <a:defRPr sz="7200"/>
            </a:lvl1p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608008"/>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8852644"/>
      </p:ext>
    </p:extLst>
  </p:cSld>
  <p:clrMapOvr>
    <a:overrideClrMapping bg1="dk1" tx1="lt1" bg2="dk2" tx2="lt2" accent1="accent1" accent2="accent2" accent3="accent3" accent4="accent4" accent5="accent5" accent6="accent6" hlink="hlink" folHlink="folHlink"/>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1798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09862"/>
            <a:ext cx="10963656" cy="451375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12647" y="6343955"/>
            <a:ext cx="2805405" cy="365125"/>
          </a:xfrm>
          <a:prstGeom prst="rect">
            <a:avLst/>
          </a:prstGeom>
        </p:spPr>
        <p:txBody>
          <a:bodyPr vert="horz" lIns="91440" tIns="45720" rIns="91440" bIns="45720" rtlCol="0" anchor="ctr"/>
          <a:lstStyle>
            <a:lvl1pPr algn="l">
              <a:defRPr sz="800">
                <a:solidFill>
                  <a:schemeClr val="tx1"/>
                </a:solidFill>
              </a:defRPr>
            </a:lvl1pPr>
          </a:lstStyle>
          <a:p>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8893929" y="6343955"/>
            <a:ext cx="2202644" cy="365125"/>
          </a:xfrm>
          <a:prstGeom prst="rect">
            <a:avLst/>
          </a:prstGeom>
        </p:spPr>
        <p:txBody>
          <a:bodyPr vert="horz" lIns="91440" tIns="45720" rIns="91440" bIns="45720" rtlCol="0" anchor="ctr"/>
          <a:lstStyle>
            <a:lvl1pPr algn="r">
              <a:defRPr sz="800">
                <a:solidFill>
                  <a:schemeClr val="tx1"/>
                </a:solidFill>
              </a:defRPr>
            </a:lvl1pPr>
          </a:lstStyle>
          <a:p>
            <a:fld id="{B61BEF0D-F0BB-DE4B-95CE-6DB70DBA9567}" type="datetimeFigureOut">
              <a:rPr lang="en-US" smtClean="0"/>
              <a:pPr/>
              <a:t>9/25/26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147096" y="6343955"/>
            <a:ext cx="429207" cy="365125"/>
          </a:xfrm>
          <a:prstGeom prst="rect">
            <a:avLst/>
          </a:prstGeom>
        </p:spPr>
        <p:txBody>
          <a:bodyPr vert="horz" lIns="91440" tIns="45720" rIns="91440" bIns="45720" rtlCol="0" anchor="ctr"/>
          <a:lstStyle>
            <a:lvl1pPr algn="r">
              <a:defRPr sz="800">
                <a:solidFill>
                  <a:schemeClr val="tx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106649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 id="2147483768" r:id="rId18"/>
    <p:sldLayoutId id="2147483769" r:id="rId19"/>
    <p:sldLayoutId id="2147483770" r:id="rId20"/>
    <p:sldLayoutId id="2147483771" r:id="rId21"/>
    <p:sldLayoutId id="2147483772" r:id="rId22"/>
    <p:sldLayoutId id="2147483773" r:id="rId23"/>
    <p:sldLayoutId id="2147483774" r:id="rId24"/>
    <p:sldLayoutId id="2147483775" r:id="rId25"/>
    <p:sldLayoutId id="2147483776" r:id="rId26"/>
    <p:sldLayoutId id="2147483777" r:id="rId27"/>
    <p:sldLayoutId id="2147483778" r:id="rId28"/>
  </p:sldLayoutIdLst>
  <p:hf sldNum="0" hdr="0" ftr="0" dt="0"/>
  <p:txStyles>
    <p:titleStyle>
      <a:lvl1pPr algn="l" defTabSz="914400" rtl="0" eaLnBrk="1" latinLnBrk="0" hangingPunct="1">
        <a:lnSpc>
          <a:spcPct val="95000"/>
        </a:lnSpc>
        <a:spcBef>
          <a:spcPct val="0"/>
        </a:spcBef>
        <a:buNone/>
        <a:defRPr sz="2800" b="1" kern="1200"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hyperlink" Target="https://uk.finance.yahoo.com/news/uk-renewable-energy-installer-announces-114500674.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8.xml"/><Relationship Id="rId6" Type="http://schemas.openxmlformats.org/officeDocument/2006/relationships/hyperlink" Target="https://flatworldknowledge.lardbucket.org/books/management-principles-v1.0/s12-organizational-culture.html" TargetMode="External"/><Relationship Id="rId5" Type="http://schemas.openxmlformats.org/officeDocument/2006/relationships/image" Target="../media/image10.jpg"/><Relationship Id="rId4" Type="http://schemas.openxmlformats.org/officeDocument/2006/relationships/hyperlink" Target="https://www.linkedin.com/pulse/conversations-today-shaping-tomorrows-culture-snkic/"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8.xml"/><Relationship Id="rId4" Type="http://schemas.openxmlformats.org/officeDocument/2006/relationships/hyperlink" Target="https://www.abacademies.org/articles/the-legal-regime-on-renewable-energy-as-alternative-sources-of-energy-in-nigerias-power-sector-the-impacts-and-the-potentials-9509.htm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m/search?client=safari&amp;hs=tb1V&amp;sca_esv=611cad4472d239df&amp;channel=iphone_bm&amp;sxsrf=APpeQntjwSVisst9EHwkMYHrvLSxUtYXlg:1790253138075&amp;udm=2&amp;fbs=ABfTbFWfH4wlW6n2_hxvp9wb2ZU9ubCqk6IquiUg_C4yokjKJou76Nb83eetc8riP0_V547L5m_WG9K-ZXxFchZKrAtzTb5IsfFMxNGpkDSZOZbz__8Dpf7PaKbMhFp1zYe3goJC2mnt7mqKtEClTy6zQEP0zc0kYDQfG5ImZrs7n_J-o1uk6K8b_uyXIHzFrWmNuNlyzfe9XtuUUbAoEUESkBMPhsAH6zjYQaw8Y8MSBQ-ZjQFNOmI&amp;q=WHAT+IS+MORE+IMPORTANT+FOR+SHENZHEN+SMART+ENERGY++++Long-term+trust,+relationships,+and+hierarchy+are+perhaps+more+important+to+the+Chinese+side.++++High-contextual+dialogue++Tone,+debate+order,+silence,+and+speaker+identity+can+all+convey+meaning.++++A+hierarchy++Even+if+they+don%27t+say+much,+senior+citizens%27+approval+can+have+a+big+impact.++++Xi%27an++Prior+to+pushing+challenging+commercial+issues,+reciprocity+and+trust+are+established.++++Extended+temporal+horizon++Since+internal+consensus+is+a+component+of+the+negotiation,+the+process+could+take+longer.++++Mianzi+and+Face++To+be+able+avoid+embarrassing+the+spouse+in+public,+issues+should+be+handled+cautiously.++++Meaning+in+practice:++After+every+meeting,+I+would+maintain+a+clear+written+follow-up+while+slowing+down+the+process+sufficiently+to+foster+confidence.+vrea%60u+poze+%C2%A0%C2%A0&amp;sa=X&amp;ved=2ahUKEwjKgunSnIeXAxVBVEEAHUBTMhUQtKgLegQIFxAB&amp;biw=1280&amp;bih=615&amp;dpr=2#sv=CAMSURoyKhBlLVBraUZZeWtNa1drQ1RNMg5Qa2lGWXlrTWtXa0NUTToOOWNOT0dXaDhpN1JaRU0gBCoXCgFzEhBlLVBraUZZeWtNa1drQ1RNGAEwARgHIOabz7oESggQARgBIAEoAQ" TargetMode="External"/><Relationship Id="rId2" Type="http://schemas.openxmlformats.org/officeDocument/2006/relationships/notesSlide" Target="../notesSlides/notesSlide6.xml"/><Relationship Id="rId1" Type="http://schemas.openxmlformats.org/officeDocument/2006/relationships/slideLayout" Target="../slideLayouts/slideLayout28.xml"/><Relationship Id="rId5" Type="http://schemas.openxmlformats.org/officeDocument/2006/relationships/hyperlink" Target="https://www.mdpi.com/1996-1073/12/22/4375" TargetMode="Externa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8.xml"/><Relationship Id="rId4" Type="http://schemas.openxmlformats.org/officeDocument/2006/relationships/hyperlink" Target="https://www.linkedin.com/pulse/risk-culture-invisible-architecture-behind-trust-t1xu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8.xml"/><Relationship Id="rId4" Type="http://schemas.openxmlformats.org/officeDocument/2006/relationships/hyperlink" Target="https://www.vecteezy.com/photo/24635906-global-ecology-illustra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hyperlink" Target="https://www.shutterstock.com/image-photo/two-business-professionals-shake-hands-modern-2598381709?trackingId=5a4a46bc-36b4-4349-bd0a-adc42c59391e&amp;listId=searchResult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8.xml"/><Relationship Id="rId4" Type="http://schemas.openxmlformats.org/officeDocument/2006/relationships/hyperlink" Target="https://www.china-agent.com/blog/strategies-for-effective-negotiations-with-chinese-supplier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8.xml"/><Relationship Id="rId4" Type="http://schemas.openxmlformats.org/officeDocument/2006/relationships/hyperlink" Target="https://www.iienstitu.com/en/blog/cultural-intelligence-cq-essential-global-business-skil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8" Type="http://schemas.openxmlformats.org/officeDocument/2006/relationships/hyperlink" Target="https://www.iienstitu.com/en/blog/cultural-intelligence-cq-essential-global-business-skill" TargetMode="External"/><Relationship Id="rId3" Type="http://schemas.openxmlformats.org/officeDocument/2006/relationships/hyperlink" Target="https://www.mdpi.com/1996-1073/12/22/4375" TargetMode="External"/><Relationship Id="rId7" Type="http://schemas.openxmlformats.org/officeDocument/2006/relationships/hyperlink" Target="https://www.china-agent.com/blog/strategies-for-effective-negotiations-with-chinese-suppliers" TargetMode="External"/><Relationship Id="rId2" Type="http://schemas.openxmlformats.org/officeDocument/2006/relationships/hyperlink" Target="https://uk.finance.yahoo.com/news/uk-renewable-energy-installer-announces-114500674.html" TargetMode="External"/><Relationship Id="rId1" Type="http://schemas.openxmlformats.org/officeDocument/2006/relationships/slideLayout" Target="../slideLayouts/slideLayout2.xml"/><Relationship Id="rId6" Type="http://schemas.openxmlformats.org/officeDocument/2006/relationships/hyperlink" Target="https://www.shutterstock.com/image-photo/two-business-professionals-shake-hands-modern-2598381709?trackingId=5a4a46bc-36b4-4349-bd0a-adc42c59391e&amp;listId=searchResults" TargetMode="External"/><Relationship Id="rId5" Type="http://schemas.openxmlformats.org/officeDocument/2006/relationships/hyperlink" Target="https://www.vecteezy.com/photo/24635906-global-ecology-illustration" TargetMode="External"/><Relationship Id="rId4" Type="http://schemas.openxmlformats.org/officeDocument/2006/relationships/hyperlink" Target="https://www.linkedin.com/pulse/risk-culture-invisible-architecture-behind-trust-t1x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 Diagonal Corner of Rectangle 5">
            <a:extLst>
              <a:ext uri="{FF2B5EF4-FFF2-40B4-BE49-F238E27FC236}">
                <a16:creationId xmlns:a16="http://schemas.microsoft.com/office/drawing/2014/main" id="{C034C8B2-1F90-C996-DF24-2E1B6CA1C7ED}"/>
              </a:ext>
            </a:extLst>
          </p:cNvPr>
          <p:cNvSpPr/>
          <p:nvPr/>
        </p:nvSpPr>
        <p:spPr>
          <a:xfrm>
            <a:off x="484909" y="277091"/>
            <a:ext cx="3976255" cy="6054436"/>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0"/>
          <p:cNvSpPr txBox="1"/>
          <p:nvPr/>
        </p:nvSpPr>
        <p:spPr>
          <a:xfrm>
            <a:off x="615823" y="429491"/>
            <a:ext cx="3657600" cy="5700965"/>
          </a:xfrm>
          <a:prstGeom prst="rect">
            <a:avLst/>
          </a:prstGeom>
        </p:spPr>
        <p:txBody>
          <a:bodyPr vert="horz" lIns="91440" tIns="45720" rIns="91440" bIns="45720" rtlCol="0">
            <a:normAutofit fontScale="92500" lnSpcReduction="20000"/>
          </a:bodyPr>
          <a:lstStyle/>
          <a:p>
            <a:pPr marL="228600" indent="-228600">
              <a:lnSpc>
                <a:spcPct val="110000"/>
              </a:lnSpc>
              <a:spcBef>
                <a:spcPts val="1000"/>
              </a:spcBef>
              <a:spcAft>
                <a:spcPts val="600"/>
              </a:spcAft>
              <a:buFont typeface="Arial" panose="020B0604020202020204" pitchFamily="34" charset="0"/>
              <a:buChar char="•"/>
            </a:pPr>
            <a:endParaRPr lang="en-US" sz="700" b="1" spc="-30" dirty="0"/>
          </a:p>
          <a:p>
            <a:pPr marL="228600" indent="-228600">
              <a:lnSpc>
                <a:spcPct val="110000"/>
              </a:lnSpc>
              <a:spcBef>
                <a:spcPts val="1000"/>
              </a:spcBef>
              <a:spcAft>
                <a:spcPts val="600"/>
              </a:spcAft>
              <a:buFont typeface="Arial" panose="020B0604020202020204" pitchFamily="34" charset="0"/>
              <a:buChar char="•"/>
            </a:pPr>
            <a:endParaRPr lang="en-US" sz="700" b="1" spc="-30" dirty="0"/>
          </a:p>
          <a:p>
            <a:pPr marL="228600" indent="-228600">
              <a:lnSpc>
                <a:spcPct val="110000"/>
              </a:lnSpc>
              <a:spcBef>
                <a:spcPts val="1000"/>
              </a:spcBef>
              <a:spcAft>
                <a:spcPts val="600"/>
              </a:spcAft>
              <a:buFont typeface="Arial" panose="020B0604020202020204" pitchFamily="34" charset="0"/>
              <a:buChar char="•"/>
            </a:pPr>
            <a:r>
              <a:rPr lang="en-US" sz="1600" b="1" spc="-30" dirty="0"/>
              <a:t>CROSS-CULTURAL NEGOTIATIONS</a:t>
            </a:r>
          </a:p>
          <a:p>
            <a:pPr>
              <a:lnSpc>
                <a:spcPct val="110000"/>
              </a:lnSpc>
              <a:spcBef>
                <a:spcPts val="1000"/>
              </a:spcBef>
              <a:spcAft>
                <a:spcPts val="600"/>
              </a:spcAft>
            </a:pPr>
            <a:endParaRPr lang="en-US" sz="1600" b="1" spc="-30" dirty="0"/>
          </a:p>
          <a:p>
            <a:pPr marL="228600" indent="-228600">
              <a:lnSpc>
                <a:spcPct val="110000"/>
              </a:lnSpc>
              <a:spcBef>
                <a:spcPts val="1000"/>
              </a:spcBef>
              <a:spcAft>
                <a:spcPts val="600"/>
              </a:spcAft>
              <a:buFont typeface="Arial" panose="020B0604020202020204" pitchFamily="34" charset="0"/>
              <a:buChar char="•"/>
            </a:pPr>
            <a:r>
              <a:rPr lang="en-US" sz="1600" b="1" spc="-30" dirty="0"/>
              <a:t>Securing a fair UK–China smart energy storage partnership</a:t>
            </a:r>
          </a:p>
          <a:p>
            <a:pPr marL="228600" indent="-228600">
              <a:lnSpc>
                <a:spcPct val="110000"/>
              </a:lnSpc>
              <a:spcBef>
                <a:spcPts val="1000"/>
              </a:spcBef>
              <a:spcAft>
                <a:spcPts val="600"/>
              </a:spcAft>
              <a:buFont typeface="Arial" panose="020B0604020202020204" pitchFamily="34" charset="0"/>
              <a:buChar char="•"/>
            </a:pPr>
            <a:endParaRPr lang="en-US" sz="1600" b="1" spc="-30" dirty="0"/>
          </a:p>
          <a:p>
            <a:pPr marL="228600" indent="-228600">
              <a:lnSpc>
                <a:spcPct val="110000"/>
              </a:lnSpc>
              <a:spcBef>
                <a:spcPts val="1000"/>
              </a:spcBef>
              <a:spcAft>
                <a:spcPts val="600"/>
              </a:spcAft>
              <a:buFont typeface="Arial" panose="020B0604020202020204" pitchFamily="34" charset="0"/>
              <a:buChar char="•"/>
            </a:pPr>
            <a:r>
              <a:rPr lang="en-US" sz="1600" b="1" spc="-30" dirty="0"/>
              <a:t>GreenTech Solutions Ltd. &amp;Shenzhen Smart Energy Co.</a:t>
            </a:r>
          </a:p>
          <a:p>
            <a:pPr marL="228600" indent="-228600">
              <a:lnSpc>
                <a:spcPct val="110000"/>
              </a:lnSpc>
              <a:spcBef>
                <a:spcPts val="1000"/>
              </a:spcBef>
              <a:spcAft>
                <a:spcPts val="600"/>
              </a:spcAft>
              <a:buFont typeface="Arial" panose="020B0604020202020204" pitchFamily="34" charset="0"/>
              <a:buChar char="•"/>
            </a:pPr>
            <a:endParaRPr lang="en-US" sz="1600" b="1" spc="-30" dirty="0"/>
          </a:p>
          <a:p>
            <a:pPr marL="228600" indent="-228600">
              <a:lnSpc>
                <a:spcPct val="110000"/>
              </a:lnSpc>
              <a:spcBef>
                <a:spcPts val="1000"/>
              </a:spcBef>
              <a:spcAft>
                <a:spcPts val="600"/>
              </a:spcAft>
              <a:buFont typeface="Arial" panose="020B0604020202020204" pitchFamily="34" charset="0"/>
              <a:buChar char="•"/>
            </a:pPr>
            <a:r>
              <a:rPr lang="en-US" sz="1600" b="1" spc="-30" dirty="0"/>
              <a:t>Presented by: Simona Elena Cotofan </a:t>
            </a:r>
          </a:p>
          <a:p>
            <a:pPr marL="228600" indent="-228600">
              <a:lnSpc>
                <a:spcPct val="110000"/>
              </a:lnSpc>
              <a:spcBef>
                <a:spcPts val="1000"/>
              </a:spcBef>
              <a:spcAft>
                <a:spcPts val="600"/>
              </a:spcAft>
              <a:buFont typeface="Arial" panose="020B0604020202020204" pitchFamily="34" charset="0"/>
              <a:buChar char="•"/>
            </a:pPr>
            <a:r>
              <a:rPr lang="en-US" sz="1600" b="1" spc="-30" dirty="0"/>
              <a:t>Student Number: 2313525</a:t>
            </a:r>
          </a:p>
          <a:p>
            <a:pPr marL="228600" indent="-228600">
              <a:lnSpc>
                <a:spcPct val="110000"/>
              </a:lnSpc>
              <a:spcBef>
                <a:spcPts val="1000"/>
              </a:spcBef>
              <a:spcAft>
                <a:spcPts val="600"/>
              </a:spcAft>
              <a:buFont typeface="Arial" panose="020B0604020202020204" pitchFamily="34" charset="0"/>
              <a:buChar char="•"/>
            </a:pPr>
            <a:r>
              <a:rPr lang="en-US" sz="1600" b="1" spc="-30" dirty="0"/>
              <a:t>Module name: International Business Communications </a:t>
            </a:r>
          </a:p>
          <a:p>
            <a:pPr marL="228600" indent="-228600">
              <a:lnSpc>
                <a:spcPct val="110000"/>
              </a:lnSpc>
              <a:spcBef>
                <a:spcPts val="1000"/>
              </a:spcBef>
              <a:spcAft>
                <a:spcPts val="600"/>
              </a:spcAft>
              <a:buFont typeface="Arial" panose="020B0604020202020204" pitchFamily="34" charset="0"/>
              <a:buChar char="•"/>
            </a:pPr>
            <a:r>
              <a:rPr lang="en-US" sz="1600" b="1" spc="-30" dirty="0"/>
              <a:t>Module code: LCBB6023</a:t>
            </a:r>
          </a:p>
        </p:txBody>
      </p:sp>
      <p:pic>
        <p:nvPicPr>
          <p:cNvPr id="5" name="Picture 4">
            <a:extLst>
              <a:ext uri="{FF2B5EF4-FFF2-40B4-BE49-F238E27FC236}">
                <a16:creationId xmlns:a16="http://schemas.microsoft.com/office/drawing/2014/main" id="{9AB1657A-F30F-7E1C-954D-9AA0AEF4B206}"/>
              </a:ext>
            </a:extLst>
          </p:cNvPr>
          <p:cNvPicPr>
            <a:picLocks noChangeAspect="1"/>
          </p:cNvPicPr>
          <p:nvPr/>
        </p:nvPicPr>
        <p:blipFill>
          <a:blip r:embed="rId3"/>
          <a:srcRect t="1844" r="-2" b="-2"/>
          <a:stretch>
            <a:fillRect/>
          </a:stretch>
        </p:blipFill>
        <p:spPr>
          <a:xfrm>
            <a:off x="4895088" y="10"/>
            <a:ext cx="7296912" cy="5694208"/>
          </a:xfrm>
          <a:prstGeom prst="rect">
            <a:avLst/>
          </a:prstGeom>
          <a:noFill/>
        </p:spPr>
      </p:pic>
      <p:sp>
        <p:nvSpPr>
          <p:cNvPr id="8" name="TextBox 7">
            <a:extLst>
              <a:ext uri="{FF2B5EF4-FFF2-40B4-BE49-F238E27FC236}">
                <a16:creationId xmlns:a16="http://schemas.microsoft.com/office/drawing/2014/main" id="{0C1F5E50-140D-AC8E-AFBC-FBC54C3BB57A}"/>
              </a:ext>
            </a:extLst>
          </p:cNvPr>
          <p:cNvSpPr txBox="1"/>
          <p:nvPr/>
        </p:nvSpPr>
        <p:spPr>
          <a:xfrm>
            <a:off x="5043055" y="5818909"/>
            <a:ext cx="6899563" cy="215444"/>
          </a:xfrm>
          <a:prstGeom prst="rect">
            <a:avLst/>
          </a:prstGeom>
          <a:noFill/>
        </p:spPr>
        <p:txBody>
          <a:bodyPr wrap="square" rtlCol="0">
            <a:spAutoFit/>
          </a:bodyPr>
          <a:lstStyle/>
          <a:p>
            <a:r>
              <a:rPr lang="en-US" sz="800" dirty="0"/>
              <a:t>Source: </a:t>
            </a:r>
            <a:r>
              <a:rPr lang="en-US" sz="800" dirty="0">
                <a:hlinkClick r:id="rId4"/>
              </a:rPr>
              <a:t>https://uk.finance.yahoo.com/news/uk-renewable-energy-installer-announces-114500674.html</a:t>
            </a:r>
            <a:endParaRPr lang="en-US"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29B36E98-103D-1FB6-2115-17094D45D5FA}"/>
              </a:ext>
            </a:extLst>
          </p:cNvPr>
          <p:cNvSpPr/>
          <p:nvPr/>
        </p:nvSpPr>
        <p:spPr>
          <a:xfrm>
            <a:off x="307848" y="1714788"/>
            <a:ext cx="5605590" cy="446217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A28A1289-1ECF-3D67-77AA-547970BA06AF}"/>
              </a:ext>
            </a:extLst>
          </p:cNvPr>
          <p:cNvSpPr>
            <a:spLocks noGrp="1"/>
          </p:cNvSpPr>
          <p:nvPr>
            <p:ph type="title"/>
          </p:nvPr>
        </p:nvSpPr>
        <p:spPr/>
        <p:txBody>
          <a:bodyPr>
            <a:normAutofit/>
          </a:bodyPr>
          <a:lstStyle/>
          <a:p>
            <a:pPr algn="ctr"/>
            <a:r>
              <a:rPr lang="en-US" sz="2400" dirty="0"/>
              <a:t>WHAT I'LL TALK ABOUT TODAY</a:t>
            </a:r>
            <a:br>
              <a:rPr lang="en-US" sz="1600" dirty="0"/>
            </a:br>
            <a:br>
              <a:rPr lang="en-US" sz="1600" dirty="0"/>
            </a:br>
            <a:endParaRPr lang="en-US" sz="1600" dirty="0"/>
          </a:p>
        </p:txBody>
      </p:sp>
      <p:sp>
        <p:nvSpPr>
          <p:cNvPr id="2" name="Text 0"/>
          <p:cNvSpPr txBox="1"/>
          <p:nvPr/>
        </p:nvSpPr>
        <p:spPr>
          <a:xfrm>
            <a:off x="612775" y="1481328"/>
            <a:ext cx="5074920" cy="4695635"/>
          </a:xfrm>
          <a:prstGeom prst="rect">
            <a:avLst/>
          </a:prstGeom>
        </p:spPr>
        <p:txBody>
          <a:bodyPr vert="horz" lIns="91440" tIns="45720" rIns="91440" bIns="45720" rtlCol="0">
            <a:normAutofit lnSpcReduction="10000"/>
          </a:bodyPr>
          <a:lstStyle/>
          <a:p>
            <a:pPr>
              <a:lnSpc>
                <a:spcPct val="110000"/>
              </a:lnSpc>
              <a:spcBef>
                <a:spcPts val="1000"/>
              </a:spcBef>
            </a:pPr>
            <a:endParaRPr lang="en-US" sz="700" dirty="0"/>
          </a:p>
          <a:p>
            <a:pPr>
              <a:lnSpc>
                <a:spcPct val="110000"/>
              </a:lnSpc>
              <a:spcBef>
                <a:spcPts val="1000"/>
              </a:spcBef>
            </a:pPr>
            <a:r>
              <a:rPr lang="en-US" sz="1100" dirty="0"/>
              <a:t>After discussing culture, the presenter shifts to a workable agreement strategy.</a:t>
            </a:r>
          </a:p>
          <a:p>
            <a:pPr>
              <a:lnSpc>
                <a:spcPct val="110000"/>
              </a:lnSpc>
              <a:spcBef>
                <a:spcPts val="1000"/>
              </a:spcBef>
            </a:pPr>
            <a:r>
              <a:rPr lang="en-US" sz="1100" dirty="0"/>
              <a:t>1. Business culture</a:t>
            </a:r>
          </a:p>
          <a:p>
            <a:pPr>
              <a:lnSpc>
                <a:spcPct val="110000"/>
              </a:lnSpc>
              <a:spcBef>
                <a:spcPts val="1000"/>
              </a:spcBef>
            </a:pPr>
            <a:r>
              <a:rPr lang="en-US" sz="1100" dirty="0"/>
              <a:t>What culture is and how it influences negotiations.</a:t>
            </a:r>
          </a:p>
          <a:p>
            <a:pPr>
              <a:lnSpc>
                <a:spcPct val="110000"/>
              </a:lnSpc>
              <a:spcBef>
                <a:spcPts val="1000"/>
              </a:spcBef>
            </a:pPr>
            <a:r>
              <a:rPr lang="en-US" sz="1100" dirty="0"/>
              <a:t>2. Practical theory</a:t>
            </a:r>
          </a:p>
          <a:p>
            <a:pPr>
              <a:lnSpc>
                <a:spcPct val="110000"/>
              </a:lnSpc>
              <a:spcBef>
                <a:spcPts val="1000"/>
              </a:spcBef>
            </a:pPr>
            <a:r>
              <a:rPr lang="en-US" sz="1100" dirty="0"/>
              <a:t>Hofstede, Hall, Meyer, and principled bargaining.</a:t>
            </a:r>
          </a:p>
          <a:p>
            <a:pPr>
              <a:lnSpc>
                <a:spcPct val="110000"/>
              </a:lnSpc>
              <a:spcBef>
                <a:spcPts val="1000"/>
              </a:spcBef>
            </a:pPr>
            <a:r>
              <a:rPr lang="en-US" sz="1100" dirty="0"/>
              <a:t>3. Disparities between China and the UK</a:t>
            </a:r>
          </a:p>
          <a:p>
            <a:pPr>
              <a:lnSpc>
                <a:spcPct val="110000"/>
              </a:lnSpc>
              <a:spcBef>
                <a:spcPts val="1000"/>
              </a:spcBef>
            </a:pPr>
            <a:r>
              <a:rPr lang="en-US" sz="1100" dirty="0"/>
              <a:t>the cultural barriers that might impede or complicate the transaction.</a:t>
            </a:r>
          </a:p>
          <a:p>
            <a:pPr>
              <a:lnSpc>
                <a:spcPct val="110000"/>
              </a:lnSpc>
              <a:spcBef>
                <a:spcPts val="1000"/>
              </a:spcBef>
            </a:pPr>
            <a:r>
              <a:rPr lang="en-US" sz="1100" dirty="0"/>
              <a:t>4. The strategy of negotiation</a:t>
            </a:r>
          </a:p>
          <a:p>
            <a:pPr>
              <a:lnSpc>
                <a:spcPct val="110000"/>
              </a:lnSpc>
              <a:spcBef>
                <a:spcPts val="1000"/>
              </a:spcBef>
            </a:pPr>
            <a:r>
              <a:rPr lang="en-US" sz="1100" dirty="0"/>
              <a:t>How I would plan, coordinate, and oversee the procedure.</a:t>
            </a:r>
          </a:p>
          <a:p>
            <a:pPr>
              <a:lnSpc>
                <a:spcPct val="110000"/>
              </a:lnSpc>
              <a:spcBef>
                <a:spcPts val="1000"/>
              </a:spcBef>
            </a:pPr>
            <a:r>
              <a:rPr lang="en-US" sz="1100" dirty="0"/>
              <a:t>5. A win-win arrangement</a:t>
            </a:r>
          </a:p>
          <a:p>
            <a:pPr>
              <a:lnSpc>
                <a:spcPct val="110000"/>
              </a:lnSpc>
              <a:spcBef>
                <a:spcPts val="1000"/>
              </a:spcBef>
            </a:pPr>
            <a:r>
              <a:rPr lang="en-US" sz="1100" dirty="0"/>
              <a:t>How both businesses manage risks and add value.</a:t>
            </a:r>
          </a:p>
          <a:p>
            <a:pPr>
              <a:lnSpc>
                <a:spcPct val="110000"/>
              </a:lnSpc>
              <a:spcBef>
                <a:spcPts val="1000"/>
              </a:spcBef>
            </a:pPr>
            <a:r>
              <a:rPr lang="en-US" sz="1100" dirty="0"/>
              <a:t>Request from the main board:</a:t>
            </a:r>
          </a:p>
          <a:p>
            <a:pPr>
              <a:lnSpc>
                <a:spcPct val="110000"/>
              </a:lnSpc>
              <a:spcBef>
                <a:spcPts val="1000"/>
              </a:spcBef>
            </a:pPr>
            <a:r>
              <a:rPr lang="en-US" sz="1100" dirty="0"/>
              <a:t>Approve a methodical negotiation that starts with a partnership, moves on to a Memorandum of Understanding, a pilot, a commercial launch, and a deeper collaboration only once the outcomes are demonstrated.</a:t>
            </a:r>
          </a:p>
        </p:txBody>
      </p:sp>
      <p:pic>
        <p:nvPicPr>
          <p:cNvPr id="4" name="Picture 3">
            <a:extLst>
              <a:ext uri="{FF2B5EF4-FFF2-40B4-BE49-F238E27FC236}">
                <a16:creationId xmlns:a16="http://schemas.microsoft.com/office/drawing/2014/main" id="{A01E723B-D700-7F7D-E7C8-15415D79DF94}"/>
              </a:ext>
            </a:extLst>
          </p:cNvPr>
          <p:cNvPicPr>
            <a:picLocks noChangeAspect="1"/>
          </p:cNvPicPr>
          <p:nvPr/>
        </p:nvPicPr>
        <p:blipFill>
          <a:blip r:embed="rId3"/>
          <a:srcRect r="21562"/>
          <a:stretch>
            <a:fillRect/>
          </a:stretch>
        </p:blipFill>
        <p:spPr>
          <a:xfrm>
            <a:off x="6278563" y="1825625"/>
            <a:ext cx="5075237" cy="4351338"/>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BFCFD"/>
        </a:solidFill>
        <a:effectLst/>
      </p:bgPr>
    </p:bg>
    <p:spTree>
      <p:nvGrpSpPr>
        <p:cNvPr id="1" name=""/>
        <p:cNvGrpSpPr/>
        <p:nvPr/>
      </p:nvGrpSpPr>
      <p:grpSpPr>
        <a:xfrm>
          <a:off x="0" y="0"/>
          <a:ext cx="0" cy="0"/>
          <a:chOff x="0" y="0"/>
          <a:chExt cx="0" cy="0"/>
        </a:xfrm>
      </p:grpSpPr>
      <p:sp>
        <p:nvSpPr>
          <p:cNvPr id="12" name="Snip Single Corner of Rectangle 11">
            <a:extLst>
              <a:ext uri="{FF2B5EF4-FFF2-40B4-BE49-F238E27FC236}">
                <a16:creationId xmlns:a16="http://schemas.microsoft.com/office/drawing/2014/main" id="{373693F2-BB2B-BC2B-1681-AB188959E4BA}"/>
              </a:ext>
            </a:extLst>
          </p:cNvPr>
          <p:cNvSpPr/>
          <p:nvPr/>
        </p:nvSpPr>
        <p:spPr>
          <a:xfrm>
            <a:off x="0" y="50202"/>
            <a:ext cx="7020846" cy="6386457"/>
          </a:xfrm>
          <a:prstGeom prst="snip1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0"/>
          <p:cNvSpPr txBox="1"/>
          <p:nvPr/>
        </p:nvSpPr>
        <p:spPr>
          <a:xfrm>
            <a:off x="218683" y="253700"/>
            <a:ext cx="6199094" cy="5979459"/>
          </a:xfrm>
          <a:prstGeom prst="rect">
            <a:avLst/>
          </a:prstGeom>
          <a:noFill/>
          <a:ln>
            <a:solidFill>
              <a:srgbClr val="FBFCFD">
                <a:alpha val="0"/>
              </a:srgbClr>
            </a:solidFill>
          </a:ln>
        </p:spPr>
        <p:txBody>
          <a:bodyPr wrap="square" lIns="2032" tIns="2032" rIns="2032" bIns="2032" rtlCol="0" anchor="t">
            <a:normAutofit fontScale="77500" lnSpcReduction="20000"/>
          </a:bodyPr>
          <a:lstStyle/>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a:t>
            </a:r>
            <a:r>
              <a:rPr lang="en-US" sz="2100" b="1" dirty="0">
                <a:solidFill>
                  <a:srgbClr val="FFFF00"/>
                </a:solidFill>
                <a:latin typeface="Arial" pitchFamily="34" charset="0"/>
                <a:ea typeface="Arial" pitchFamily="34" charset="-122"/>
                <a:cs typeface="Arial" pitchFamily="34" charset="-120"/>
              </a:rPr>
              <a:t>Culture is not decorative; it is practical.</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In this instance, contracts, trust, speed, and the outcome may all be impacted by culture.</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I would characterize culture in this discussion as the common understanding of conduct, authority, trust, and dedication in the corporate world.</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Affected by culture</a:t>
            </a:r>
          </a:p>
          <a:p>
            <a:pPr>
              <a:lnSpc>
                <a:spcPct val="94000"/>
              </a:lnSpc>
            </a:pPr>
            <a:r>
              <a:rPr lang="en-US" sz="1700" dirty="0">
                <a:solidFill>
                  <a:srgbClr val="1F2937"/>
                </a:solidFill>
                <a:latin typeface="Arial" pitchFamily="34" charset="0"/>
                <a:ea typeface="Arial" pitchFamily="34" charset="-122"/>
                <a:cs typeface="Arial" pitchFamily="34" charset="-120"/>
              </a:rPr>
              <a:t>• Communication: explicit language or oblique cues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Hierarchy: who has the authority to approve and speak</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Relationships: how trust is established prior to commitment</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Time: quickness, tolerance, and long-term planning</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Conflict: either public dispute or personal problem-solving</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Risk: how each party perceives data, IP, and contracts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Effect on business: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Decision-making, contract details, information transfer, and conflict resolution can all be impacted by misunderstandings.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Supporting concept: Hall (1976) and Meyer (2014) describe how cultural background and communication style influence corporate interactions.</a:t>
            </a:r>
          </a:p>
        </p:txBody>
      </p:sp>
      <p:pic>
        <p:nvPicPr>
          <p:cNvPr id="8" name="Picture 7" descr="Conversations Today are Shaping Tomorrow’s Culture!">
            <a:extLst>
              <a:ext uri="{FF2B5EF4-FFF2-40B4-BE49-F238E27FC236}">
                <a16:creationId xmlns:a16="http://schemas.microsoft.com/office/drawing/2014/main" id="{799DA897-8F26-CCC2-CBD2-5DFD17A0577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86600" y="50202"/>
            <a:ext cx="5081494" cy="3424518"/>
          </a:xfrm>
          <a:prstGeom prst="rect">
            <a:avLst/>
          </a:prstGeom>
        </p:spPr>
      </p:pic>
      <p:pic>
        <p:nvPicPr>
          <p:cNvPr id="10" name="Picture 9" descr="Organizational Culture">
            <a:extLst>
              <a:ext uri="{FF2B5EF4-FFF2-40B4-BE49-F238E27FC236}">
                <a16:creationId xmlns:a16="http://schemas.microsoft.com/office/drawing/2014/main" id="{01579210-5984-CF9F-A2DD-E080A61EFC5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020846" y="3474721"/>
            <a:ext cx="4149178" cy="3104562"/>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BFCFD"/>
        </a:solidFill>
        <a:effectLst/>
      </p:bgPr>
    </p:bg>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A8DE45E0-BF15-C72F-E82F-670CC012CEA9}"/>
              </a:ext>
            </a:extLst>
          </p:cNvPr>
          <p:cNvSpPr/>
          <p:nvPr/>
        </p:nvSpPr>
        <p:spPr>
          <a:xfrm>
            <a:off x="0" y="387927"/>
            <a:ext cx="11540836" cy="63592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58368" y="566928"/>
            <a:ext cx="10881360" cy="5715000"/>
          </a:xfrm>
          <a:prstGeom prst="rect">
            <a:avLst/>
          </a:prstGeom>
          <a:noFill/>
          <a:ln>
            <a:solidFill>
              <a:srgbClr val="FBFCFD">
                <a:alpha val="0"/>
              </a:srgbClr>
            </a:solidFill>
          </a:ln>
        </p:spPr>
        <p:txBody>
          <a:bodyPr wrap="square" lIns="2032" tIns="2032" rIns="2032" bIns="2032" rtlCol="0" anchor="t">
            <a:normAutofit fontScale="70000" lnSpcReduction="20000"/>
          </a:bodyPr>
          <a:lstStyle/>
          <a:p>
            <a:pPr marL="0" indent="0" algn="l">
              <a:lnSpc>
                <a:spcPct val="94000"/>
              </a:lnSpc>
              <a:buNone/>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FFFF00"/>
                </a:solidFill>
                <a:latin typeface="Arial" pitchFamily="34" charset="0"/>
                <a:ea typeface="Arial" pitchFamily="34" charset="-122"/>
                <a:cs typeface="Arial" pitchFamily="34" charset="-120"/>
              </a:rPr>
              <a:t>  THEORY I WOULD APPLY CAUTIONALLY</a:t>
            </a:r>
          </a:p>
          <a:p>
            <a:pPr>
              <a:lnSpc>
                <a:spcPct val="94000"/>
              </a:lnSpc>
            </a:pPr>
            <a:endParaRPr lang="en-US" sz="1700" dirty="0">
              <a:solidFill>
                <a:srgbClr val="FFFF00"/>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The models aid in my preparation, but they don't take the place of speaking with the real spouse.</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Meyer/Hall</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beneficial for both low- and high-context communication. While the Chinese side might depend more on context, quiet, seniority, and the larger relationship, the UK side could anticipate straightforward phrasing.</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The Hofstede</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useful for general trends at the national level. Hierarchy and patience require greater attention since China scores better on power distance and long-term orientation.</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Reaching the Yes</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It is beneficial because it </a:t>
            </a:r>
            <a:r>
              <a:rPr lang="en-US" sz="1700" dirty="0" err="1">
                <a:solidFill>
                  <a:srgbClr val="1F2937"/>
                </a:solidFill>
                <a:latin typeface="Arial" pitchFamily="34" charset="0"/>
                <a:ea typeface="Arial" pitchFamily="34" charset="-122"/>
                <a:cs typeface="Arial" pitchFamily="34" charset="-120"/>
              </a:rPr>
              <a:t>emphasises</a:t>
            </a:r>
            <a:r>
              <a:rPr lang="en-US" sz="1700" dirty="0">
                <a:solidFill>
                  <a:srgbClr val="1F2937"/>
                </a:solidFill>
                <a:latin typeface="Arial" pitchFamily="34" charset="0"/>
                <a:ea typeface="Arial" pitchFamily="34" charset="-122"/>
                <a:cs typeface="Arial" pitchFamily="34" charset="-120"/>
              </a:rPr>
              <a:t> alternatives, interests, and objective standards. This is important when both businesses need to defend their positions.</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A few Hofstede indicators that were employed in preparation:</a:t>
            </a: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 Power distance: China 80, UK 35</a:t>
            </a: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 Individualism: China 20/UK 89</a:t>
            </a:r>
          </a:p>
          <a:p>
            <a:pPr marL="285750" indent="-285750">
              <a:lnSpc>
                <a:spcPct val="94000"/>
              </a:lnSpc>
              <a:buFont typeface="Wingdings" pitchFamily="2" charset="2"/>
              <a:buChar char="v"/>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700" dirty="0">
                <a:solidFill>
                  <a:srgbClr val="1F2937"/>
                </a:solidFill>
                <a:latin typeface="Arial" pitchFamily="34" charset="0"/>
                <a:ea typeface="Arial" pitchFamily="34" charset="-122"/>
                <a:cs typeface="Arial" pitchFamily="34" charset="-120"/>
              </a:rPr>
              <a:t>• Long-term focus: China 87/UK 51</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How I used the theory:</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Make better questions, organize the team appropriately, and don't assume that a UK-style approach would be successful in China.</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BFCFD"/>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F9EF0FB-835D-AA57-84A7-94ED91EFC51A}"/>
              </a:ext>
            </a:extLst>
          </p:cNvPr>
          <p:cNvSpPr/>
          <p:nvPr/>
        </p:nvSpPr>
        <p:spPr>
          <a:xfrm>
            <a:off x="124691" y="346364"/>
            <a:ext cx="6719453" cy="61652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58368" y="775854"/>
            <a:ext cx="10881360" cy="5506073"/>
          </a:xfrm>
          <a:prstGeom prst="rect">
            <a:avLst/>
          </a:prstGeom>
          <a:noFill/>
          <a:ln>
            <a:solidFill>
              <a:srgbClr val="FBFCFD">
                <a:alpha val="0"/>
              </a:srgbClr>
            </a:solidFill>
          </a:ln>
        </p:spPr>
        <p:txBody>
          <a:bodyPr wrap="square" lIns="2032" tIns="2032" rIns="2032" bIns="2032" rtlCol="0" anchor="t">
            <a:normAutofit fontScale="55000" lnSpcReduction="20000"/>
          </a:bodyPr>
          <a:lstStyle/>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  </a:t>
            </a:r>
            <a:r>
              <a:rPr lang="en-US" sz="2200" dirty="0">
                <a:solidFill>
                  <a:srgbClr val="FFFF00"/>
                </a:solidFill>
                <a:latin typeface="Arial" pitchFamily="34" charset="0"/>
                <a:ea typeface="Arial" pitchFamily="34" charset="-122"/>
                <a:cs typeface="Arial" pitchFamily="34" charset="-120"/>
              </a:rPr>
              <a:t>WHAT THE NATURE OF GREENTECH MAY EXPECT</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These UK business practices are beneficial, but if they are used excessively, they may lead to issues.</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Conversation</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The UK side could choose direct responses, documented minutes, and unambiguous language.</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Making choices</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Since named supervisors frequently have authority, sign-off may seem quicker.</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When</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Deadlines are viewed as a sign of professionalism, and meetings are often agenda-driven.</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Have faith in</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Evidence, delivery, and contract fulfilment are frequently used to establish trust.</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Companies</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The primary source of reference is anticipated to be the written contract.</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Potential risk:</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GreenTech could talk too bluntly, act too fast, or think that quiet equates to approval.</a:t>
            </a: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endParaRPr lang="en-US" sz="19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900" dirty="0">
                <a:solidFill>
                  <a:srgbClr val="1F2937"/>
                </a:solidFill>
                <a:latin typeface="Arial" pitchFamily="34" charset="0"/>
                <a:ea typeface="Arial" pitchFamily="34" charset="-122"/>
                <a:cs typeface="Arial" pitchFamily="34" charset="-120"/>
              </a:rPr>
              <a:t>Thus, the UK style must be modified rather than abandoned.</a:t>
            </a:r>
          </a:p>
        </p:txBody>
      </p:sp>
      <p:pic>
        <p:nvPicPr>
          <p:cNvPr id="6" name="Picture 5" descr="The Legal Regime on Renewable Energy as Alternative Sources of Energy ...">
            <a:extLst>
              <a:ext uri="{FF2B5EF4-FFF2-40B4-BE49-F238E27FC236}">
                <a16:creationId xmlns:a16="http://schemas.microsoft.com/office/drawing/2014/main" id="{5D02796F-E73E-1F8F-1377-5FFAAABD4FB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954982" y="2037456"/>
            <a:ext cx="4862944" cy="235041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BFCFD"/>
        </a:solidFill>
        <a:effectLst/>
      </p:bgPr>
    </p:bg>
    <p:spTree>
      <p:nvGrpSpPr>
        <p:cNvPr id="1" name=""/>
        <p:cNvGrpSpPr/>
        <p:nvPr/>
      </p:nvGrpSpPr>
      <p:grpSpPr>
        <a:xfrm>
          <a:off x="0" y="0"/>
          <a:ext cx="0" cy="0"/>
          <a:chOff x="0" y="0"/>
          <a:chExt cx="0" cy="0"/>
        </a:xfrm>
      </p:grpSpPr>
      <p:sp>
        <p:nvSpPr>
          <p:cNvPr id="9" name="Round Diagonal Corner of Rectangle 8">
            <a:extLst>
              <a:ext uri="{FF2B5EF4-FFF2-40B4-BE49-F238E27FC236}">
                <a16:creationId xmlns:a16="http://schemas.microsoft.com/office/drawing/2014/main" id="{36CD6EB3-60E6-93EB-28AC-A24EF005DDD3}"/>
              </a:ext>
            </a:extLst>
          </p:cNvPr>
          <p:cNvSpPr/>
          <p:nvPr/>
        </p:nvSpPr>
        <p:spPr>
          <a:xfrm>
            <a:off x="138545" y="152400"/>
            <a:ext cx="7176655" cy="6525491"/>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0"/>
          <p:cNvSpPr txBox="1"/>
          <p:nvPr/>
        </p:nvSpPr>
        <p:spPr>
          <a:xfrm>
            <a:off x="594360" y="502920"/>
            <a:ext cx="6446520" cy="5943600"/>
          </a:xfrm>
          <a:prstGeom prst="rect">
            <a:avLst/>
          </a:prstGeom>
          <a:noFill/>
          <a:ln>
            <a:solidFill>
              <a:srgbClr val="FBFCFD">
                <a:alpha val="0"/>
              </a:srgbClr>
            </a:solidFill>
          </a:ln>
        </p:spPr>
        <p:txBody>
          <a:bodyPr wrap="square" lIns="2032" tIns="2032" rIns="2032" bIns="2032" rtlCol="0" anchor="t">
            <a:normAutofit fontScale="70000" lnSpcReduction="20000"/>
          </a:bodyPr>
          <a:lstStyle/>
          <a:p>
            <a:pPr>
              <a:lnSpc>
                <a:spcPct val="94000"/>
              </a:lnSpc>
            </a:pPr>
            <a:r>
              <a:rPr lang="en-US" sz="1650" dirty="0">
                <a:solidFill>
                  <a:srgbClr val="1F2937"/>
                </a:solidFill>
                <a:latin typeface="Arial" pitchFamily="34" charset="0"/>
                <a:ea typeface="Arial" pitchFamily="34" charset="-122"/>
                <a:cs typeface="Arial" pitchFamily="34" charset="-120"/>
              </a:rPr>
              <a:t>  WHAT IS MORE IMPORTANT FOR SHENZHEN SMART ENERGY</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Long-term trust, relationships, and hierarchy are perhaps more important to the Chinese side.</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High-contextual dialogue</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Tone, debate order, silence, and speaker identity can all convey meaning.</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A hierarchy</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Even if they don't say much, senior citizens' approval can have a big impact.</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Xi'an</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Prior to pushing challenging commercial issues, reciprocity and trust are established.</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Extended temporal horizon</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Since internal consensus is a component of the negotiation, the process could take longer.</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err="1">
                <a:solidFill>
                  <a:srgbClr val="1F2937"/>
                </a:solidFill>
                <a:latin typeface="Arial" pitchFamily="34" charset="0"/>
                <a:ea typeface="Arial" pitchFamily="34" charset="-122"/>
                <a:cs typeface="Arial" pitchFamily="34" charset="-120"/>
              </a:rPr>
              <a:t>Mianzi</a:t>
            </a:r>
            <a:r>
              <a:rPr lang="en-US" sz="1650" dirty="0">
                <a:solidFill>
                  <a:srgbClr val="1F2937"/>
                </a:solidFill>
                <a:latin typeface="Arial" pitchFamily="34" charset="0"/>
                <a:ea typeface="Arial" pitchFamily="34" charset="-122"/>
                <a:cs typeface="Arial" pitchFamily="34" charset="-120"/>
              </a:rPr>
              <a:t> and Face</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To be able avoid embarrassing the spouse in public, issues should be handled cautiously.</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Meaning in practice:</a:t>
            </a:r>
          </a:p>
          <a:p>
            <a:pPr>
              <a:lnSpc>
                <a:spcPct val="94000"/>
              </a:lnSpc>
            </a:pPr>
            <a:endParaRPr lang="en-US" sz="1650" dirty="0">
              <a:solidFill>
                <a:srgbClr val="1F2937"/>
              </a:solidFill>
              <a:latin typeface="Arial" pitchFamily="34" charset="0"/>
              <a:ea typeface="Arial" pitchFamily="34" charset="-122"/>
              <a:cs typeface="Arial" pitchFamily="34" charset="-120"/>
            </a:endParaRPr>
          </a:p>
          <a:p>
            <a:pPr>
              <a:lnSpc>
                <a:spcPct val="94000"/>
              </a:lnSpc>
            </a:pPr>
            <a:r>
              <a:rPr lang="en-US" sz="1650" dirty="0">
                <a:solidFill>
                  <a:srgbClr val="1F2937"/>
                </a:solidFill>
                <a:latin typeface="Arial" pitchFamily="34" charset="0"/>
                <a:ea typeface="Arial" pitchFamily="34" charset="-122"/>
                <a:cs typeface="Arial" pitchFamily="34" charset="-120"/>
              </a:rPr>
              <a:t>After every meeting, I would maintain a clear written follow-up while slowing down the process sufficiently to foster confidence.</a:t>
            </a:r>
          </a:p>
          <a:p>
            <a:pPr marL="0" indent="0" algn="l">
              <a:lnSpc>
                <a:spcPct val="94000"/>
              </a:lnSpc>
              <a:buNone/>
            </a:pPr>
            <a:endParaRPr lang="en-US" sz="1650" dirty="0"/>
          </a:p>
          <a:p>
            <a:pPr marL="0" indent="0" algn="l">
              <a:lnSpc>
                <a:spcPct val="94000"/>
              </a:lnSpc>
              <a:buNone/>
            </a:pPr>
            <a:endParaRPr lang="en-US" sz="1650" dirty="0"/>
          </a:p>
        </p:txBody>
      </p:sp>
      <p:pic>
        <p:nvPicPr>
          <p:cNvPr id="5" name="Picture 4">
            <a:hlinkClick r:id="rId3"/>
            <a:extLst>
              <a:ext uri="{FF2B5EF4-FFF2-40B4-BE49-F238E27FC236}">
                <a16:creationId xmlns:a16="http://schemas.microsoft.com/office/drawing/2014/main" id="{88887FDA-4ADC-A44D-34CF-33176DAFA435}"/>
              </a:ext>
            </a:extLst>
          </p:cNvPr>
          <p:cNvPicPr>
            <a:picLocks noChangeAspect="1"/>
          </p:cNvPicPr>
          <p:nvPr/>
        </p:nvPicPr>
        <p:blipFill>
          <a:blip r:embed="rId4"/>
          <a:stretch>
            <a:fillRect/>
          </a:stretch>
        </p:blipFill>
        <p:spPr>
          <a:xfrm>
            <a:off x="7496694" y="438413"/>
            <a:ext cx="4302596" cy="3944472"/>
          </a:xfrm>
          <a:prstGeom prst="rect">
            <a:avLst/>
          </a:prstGeom>
        </p:spPr>
      </p:pic>
      <p:sp>
        <p:nvSpPr>
          <p:cNvPr id="7" name="TextBox 6">
            <a:extLst>
              <a:ext uri="{FF2B5EF4-FFF2-40B4-BE49-F238E27FC236}">
                <a16:creationId xmlns:a16="http://schemas.microsoft.com/office/drawing/2014/main" id="{AB7D0AF0-ACD4-B3DF-3925-49853C8E93D0}"/>
              </a:ext>
            </a:extLst>
          </p:cNvPr>
          <p:cNvSpPr txBox="1"/>
          <p:nvPr/>
        </p:nvSpPr>
        <p:spPr>
          <a:xfrm>
            <a:off x="7496694" y="4558145"/>
            <a:ext cx="4584469" cy="646331"/>
          </a:xfrm>
          <a:prstGeom prst="rect">
            <a:avLst/>
          </a:prstGeom>
          <a:noFill/>
        </p:spPr>
        <p:txBody>
          <a:bodyPr wrap="square" rtlCol="0">
            <a:spAutoFit/>
          </a:bodyPr>
          <a:lstStyle/>
          <a:p>
            <a:r>
              <a:rPr lang="en-US" dirty="0"/>
              <a:t>Source: </a:t>
            </a:r>
            <a:r>
              <a:rPr lang="en-US" dirty="0">
                <a:hlinkClick r:id="rId5"/>
              </a:rPr>
              <a:t>https://www.mdpi.com/1996-1073/12/22/4375</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BFCFD"/>
        </a:solidFill>
        <a:effectLst/>
      </p:bgPr>
    </p:bg>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17740E26-4893-C1AA-B0A3-C9796027B2D1}"/>
              </a:ext>
            </a:extLst>
          </p:cNvPr>
          <p:cNvSpPr/>
          <p:nvPr/>
        </p:nvSpPr>
        <p:spPr>
          <a:xfrm>
            <a:off x="405384" y="387927"/>
            <a:ext cx="6096000" cy="626225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810768" y="1025235"/>
            <a:ext cx="5285232" cy="5077691"/>
          </a:xfrm>
          <a:prstGeom prst="rect">
            <a:avLst/>
          </a:prstGeom>
          <a:noFill/>
          <a:ln>
            <a:solidFill>
              <a:srgbClr val="FBFCFD">
                <a:alpha val="0"/>
              </a:srgbClr>
            </a:solidFill>
          </a:ln>
        </p:spPr>
        <p:txBody>
          <a:bodyPr wrap="square" lIns="2032" tIns="2032" rIns="2032" bIns="2032" rtlCol="0" anchor="t">
            <a:normAutofit fontScale="47500" lnSpcReduction="20000"/>
          </a:bodyPr>
          <a:lstStyle/>
          <a:p>
            <a:pPr marL="0" indent="0" algn="l">
              <a:lnSpc>
                <a:spcPct val="94000"/>
              </a:lnSpc>
              <a:buNone/>
            </a:pPr>
            <a:r>
              <a:rPr lang="en-US" sz="1700" dirty="0">
                <a:solidFill>
                  <a:srgbClr val="1F2937"/>
                </a:solidFill>
                <a:latin typeface="Arial" pitchFamily="34" charset="0"/>
                <a:ea typeface="Arial" pitchFamily="34" charset="-122"/>
                <a:cs typeface="Arial" pitchFamily="34" charset="-120"/>
              </a:rPr>
              <a:t>   </a:t>
            </a:r>
          </a:p>
          <a:p>
            <a:pPr marL="285750" indent="-285750" algn="l">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gn="l">
              <a:lnSpc>
                <a:spcPct val="94000"/>
              </a:lnSpc>
              <a:buFont typeface="Wingdings" pitchFamily="2" charset="2"/>
              <a:buChar char="Ø"/>
            </a:pPr>
            <a:r>
              <a:rPr lang="en-US" sz="1700" b="1" dirty="0">
                <a:solidFill>
                  <a:srgbClr val="FFFF00"/>
                </a:solidFill>
                <a:latin typeface="Arial" pitchFamily="34" charset="0"/>
                <a:ea typeface="Arial" pitchFamily="34" charset="-122"/>
                <a:cs typeface="Arial" pitchFamily="34" charset="-120"/>
              </a:rPr>
              <a:t>CULTURAL ISSUES I WOULD NEED TO MANAGE</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A weaker contract and a delayed implementation are the risks, not merely miscommunication.</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Conversation</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Indirect responses or silence are possible outcomes.</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False belief that an agreement already exists is a risk for green technology.</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My answer is to write a summary following each meeting.</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A hierarchy</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Senior approval issues might occur.</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Talking at the incorrect level slows choices, which is a risk for green tech.</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My answer would be to equal seniority and stay away from leaders.</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Xi'an</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What might occur is trust prior to tough negotiations.</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GreenTech runs the risk of hurting goodwill by pushing price/IP too soon.</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Use trips, technical workshops, and regular interaction are my answers.</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Violence</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What may occur: it's critical to save face.</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GreenTech is at risk because a public challenge might make the partner defensive.</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My answer is to utilize facts and discuss issues in private.</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My key argument:</a:t>
            </a:r>
          </a:p>
          <a:p>
            <a:pPr marL="285750" indent="-285750">
              <a:lnSpc>
                <a:spcPct val="94000"/>
              </a:lnSpc>
              <a:buFont typeface="Wingdings" pitchFamily="2" charset="2"/>
              <a:buChar char="Ø"/>
            </a:pPr>
            <a:endParaRPr lang="en-US" sz="17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Ø"/>
            </a:pPr>
            <a:r>
              <a:rPr lang="en-US" sz="1700" dirty="0">
                <a:solidFill>
                  <a:srgbClr val="1F2937"/>
                </a:solidFill>
                <a:latin typeface="Arial" pitchFamily="34" charset="0"/>
                <a:ea typeface="Arial" pitchFamily="34" charset="-122"/>
                <a:cs typeface="Arial" pitchFamily="34" charset="-120"/>
              </a:rPr>
              <a:t>IP sharing, contract interpretation, launch schedule, and litigation costs can all be impacted by these problems.</a:t>
            </a:r>
          </a:p>
          <a:p>
            <a:pPr marL="0" indent="0" algn="l">
              <a:lnSpc>
                <a:spcPct val="94000"/>
              </a:lnSpc>
              <a:buNone/>
            </a:pPr>
            <a:endParaRPr lang="en-US" sz="1700" dirty="0"/>
          </a:p>
        </p:txBody>
      </p:sp>
      <p:pic>
        <p:nvPicPr>
          <p:cNvPr id="4" name="Picture 3">
            <a:extLst>
              <a:ext uri="{FF2B5EF4-FFF2-40B4-BE49-F238E27FC236}">
                <a16:creationId xmlns:a16="http://schemas.microsoft.com/office/drawing/2014/main" id="{6F2E3A23-2710-39A8-F6AA-0D071C4BBC9C}"/>
              </a:ext>
            </a:extLst>
          </p:cNvPr>
          <p:cNvPicPr>
            <a:picLocks noChangeAspect="1"/>
          </p:cNvPicPr>
          <p:nvPr/>
        </p:nvPicPr>
        <p:blipFill>
          <a:blip r:embed="rId3"/>
          <a:stretch>
            <a:fillRect/>
          </a:stretch>
        </p:blipFill>
        <p:spPr>
          <a:xfrm>
            <a:off x="6679106" y="692727"/>
            <a:ext cx="4924220" cy="2826327"/>
          </a:xfrm>
          <a:prstGeom prst="rect">
            <a:avLst/>
          </a:prstGeom>
        </p:spPr>
      </p:pic>
      <p:sp>
        <p:nvSpPr>
          <p:cNvPr id="6" name="TextBox 5">
            <a:extLst>
              <a:ext uri="{FF2B5EF4-FFF2-40B4-BE49-F238E27FC236}">
                <a16:creationId xmlns:a16="http://schemas.microsoft.com/office/drawing/2014/main" id="{A5777D23-F732-B8E9-1559-A7335937D434}"/>
              </a:ext>
            </a:extLst>
          </p:cNvPr>
          <p:cNvSpPr txBox="1"/>
          <p:nvPr/>
        </p:nvSpPr>
        <p:spPr>
          <a:xfrm>
            <a:off x="6679106" y="3685309"/>
            <a:ext cx="5180385" cy="923330"/>
          </a:xfrm>
          <a:prstGeom prst="rect">
            <a:avLst/>
          </a:prstGeom>
          <a:noFill/>
        </p:spPr>
        <p:txBody>
          <a:bodyPr wrap="square" rtlCol="0">
            <a:spAutoFit/>
          </a:bodyPr>
          <a:lstStyle/>
          <a:p>
            <a:r>
              <a:rPr lang="en-US" dirty="0"/>
              <a:t>Source: </a:t>
            </a:r>
            <a:r>
              <a:rPr lang="en-US" dirty="0">
                <a:hlinkClick r:id="rId4"/>
              </a:rPr>
              <a:t>https://www.linkedin.com/pulse/risk-culture-invisible-architecture-behind-trust-t1xue/</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BFCFD"/>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AB3E5F-FFB5-D3D8-4801-A6ACA05AC036}"/>
              </a:ext>
            </a:extLst>
          </p:cNvPr>
          <p:cNvSpPr/>
          <p:nvPr/>
        </p:nvSpPr>
        <p:spPr>
          <a:xfrm>
            <a:off x="96982" y="0"/>
            <a:ext cx="6941127" cy="660861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0"/>
          <p:cNvSpPr txBox="1"/>
          <p:nvPr/>
        </p:nvSpPr>
        <p:spPr>
          <a:xfrm>
            <a:off x="415636" y="0"/>
            <a:ext cx="6670964" cy="6446520"/>
          </a:xfrm>
          <a:prstGeom prst="rect">
            <a:avLst/>
          </a:prstGeom>
          <a:noFill/>
          <a:ln>
            <a:solidFill>
              <a:srgbClr val="FBFCFD">
                <a:alpha val="0"/>
              </a:srgbClr>
            </a:solidFill>
          </a:ln>
        </p:spPr>
        <p:txBody>
          <a:bodyPr wrap="square" lIns="2032" tIns="2032" rIns="2032" bIns="2032" rtlCol="0" anchor="t">
            <a:noAutofit/>
          </a:bodyPr>
          <a:lstStyle/>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b="1" dirty="0">
                <a:solidFill>
                  <a:srgbClr val="1F2937"/>
                </a:solidFill>
                <a:ea typeface="Arial" pitchFamily="34" charset="-122"/>
                <a:cs typeface="Arial" pitchFamily="34" charset="-120"/>
              </a:rPr>
              <a:t>WHAT I WOULD DO AS THE NEGOTIATION'S LEADER</a:t>
            </a:r>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r>
              <a:rPr lang="en-US" sz="1200" dirty="0"/>
              <a:t>Although its priorities relationships, the approach is not risking  blind.</a:t>
            </a:r>
            <a:endParaRPr lang="en-GB" sz="1200" dirty="0"/>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Prior to official negotiations</a:t>
            </a: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Set up technical workshops, corporate visits, and senior introductions to help both parties realize  the true worth of the collaboration.</a:t>
            </a:r>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In meetings</a:t>
            </a: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Leave room for consultation, speak plainly but courteously, and verify meaning without pressuring the audience to disagree.</a:t>
            </a:r>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Setting up the team</a:t>
            </a: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When necessary, enlist the help of a senior sponsor, commercial lead, technical specialist, legal/IP advisor, compliance lead, and interpreter.</a:t>
            </a:r>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Follow-up</a:t>
            </a: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To reduce misunderstanding, send brief written summaries, action owners, and next steps following each meeting.</a:t>
            </a:r>
          </a:p>
          <a:p>
            <a:pPr>
              <a:lnSpc>
                <a:spcPct val="94000"/>
              </a:lnSpc>
            </a:pPr>
            <a:endParaRPr lang="en-US" sz="1200" dirty="0">
              <a:solidFill>
                <a:srgbClr val="1F2937"/>
              </a:solidFill>
              <a:ea typeface="Arial" pitchFamily="34" charset="-122"/>
              <a:cs typeface="Arial" pitchFamily="34" charset="-120"/>
            </a:endParaRP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What I wouldn't do</a:t>
            </a:r>
          </a:p>
          <a:p>
            <a:pPr>
              <a:lnSpc>
                <a:spcPct val="94000"/>
              </a:lnSpc>
            </a:pPr>
            <a:endParaRPr lang="en-US" sz="1200" dirty="0">
              <a:solidFill>
                <a:srgbClr val="1F2937"/>
              </a:solidFill>
              <a:ea typeface="Arial" pitchFamily="34" charset="-122"/>
              <a:cs typeface="Arial" pitchFamily="34" charset="-120"/>
            </a:endParaRPr>
          </a:p>
          <a:p>
            <a:pPr>
              <a:lnSpc>
                <a:spcPct val="94000"/>
              </a:lnSpc>
            </a:pPr>
            <a:r>
              <a:rPr lang="en-US" sz="1200" dirty="0">
                <a:solidFill>
                  <a:srgbClr val="1F2937"/>
                </a:solidFill>
                <a:ea typeface="Arial" pitchFamily="34" charset="-122"/>
                <a:cs typeface="Arial" pitchFamily="34" charset="-120"/>
              </a:rPr>
              <a:t>Before trust and pilot results are obvious, rush into pricing, exclusivity, or IP transfer.</a:t>
            </a:r>
          </a:p>
        </p:txBody>
      </p:sp>
      <p:pic>
        <p:nvPicPr>
          <p:cNvPr id="7" name="Picture 6">
            <a:extLst>
              <a:ext uri="{FF2B5EF4-FFF2-40B4-BE49-F238E27FC236}">
                <a16:creationId xmlns:a16="http://schemas.microsoft.com/office/drawing/2014/main" id="{228DA5C2-D7BF-3337-B58B-B2256377C441}"/>
              </a:ext>
            </a:extLst>
          </p:cNvPr>
          <p:cNvPicPr>
            <a:picLocks noChangeAspect="1"/>
          </p:cNvPicPr>
          <p:nvPr/>
        </p:nvPicPr>
        <p:blipFill>
          <a:blip r:embed="rId3"/>
          <a:stretch>
            <a:fillRect/>
          </a:stretch>
        </p:blipFill>
        <p:spPr>
          <a:xfrm>
            <a:off x="7225145" y="1043303"/>
            <a:ext cx="4355813" cy="3819641"/>
          </a:xfrm>
          <a:prstGeom prst="rect">
            <a:avLst/>
          </a:prstGeom>
        </p:spPr>
      </p:pic>
      <p:sp>
        <p:nvSpPr>
          <p:cNvPr id="9" name="TextBox 8">
            <a:extLst>
              <a:ext uri="{FF2B5EF4-FFF2-40B4-BE49-F238E27FC236}">
                <a16:creationId xmlns:a16="http://schemas.microsoft.com/office/drawing/2014/main" id="{15AFA252-FEBD-4E1C-DAB9-7F7D28F0666A}"/>
              </a:ext>
            </a:extLst>
          </p:cNvPr>
          <p:cNvSpPr txBox="1"/>
          <p:nvPr/>
        </p:nvSpPr>
        <p:spPr>
          <a:xfrm>
            <a:off x="7225145" y="5084618"/>
            <a:ext cx="4551219" cy="923330"/>
          </a:xfrm>
          <a:prstGeom prst="rect">
            <a:avLst/>
          </a:prstGeom>
          <a:noFill/>
        </p:spPr>
        <p:txBody>
          <a:bodyPr wrap="square" rtlCol="0">
            <a:spAutoFit/>
          </a:bodyPr>
          <a:lstStyle/>
          <a:p>
            <a:r>
              <a:rPr lang="en-US" dirty="0"/>
              <a:t>Source: </a:t>
            </a:r>
            <a:r>
              <a:rPr lang="en-US" dirty="0">
                <a:hlinkClick r:id="rId4"/>
              </a:rPr>
              <a:t>https://www.vecteezy.com/photo/24635906-global-ecology-illustration</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BFCFD"/>
        </a:solidFill>
        <a:effectLst/>
      </p:bgPr>
    </p:bg>
    <p:spTree>
      <p:nvGrpSpPr>
        <p:cNvPr id="1" name=""/>
        <p:cNvGrpSpPr/>
        <p:nvPr/>
      </p:nvGrpSpPr>
      <p:grpSpPr>
        <a:xfrm>
          <a:off x="0" y="0"/>
          <a:ext cx="0" cy="0"/>
          <a:chOff x="0" y="0"/>
          <a:chExt cx="0" cy="0"/>
        </a:xfrm>
      </p:grpSpPr>
      <p:sp>
        <p:nvSpPr>
          <p:cNvPr id="3" name="Round Diagonal Corner of Rectangle 2">
            <a:extLst>
              <a:ext uri="{FF2B5EF4-FFF2-40B4-BE49-F238E27FC236}">
                <a16:creationId xmlns:a16="http://schemas.microsoft.com/office/drawing/2014/main" id="{AC91D603-9B1D-0FC1-A782-D7679BB221CB}"/>
              </a:ext>
            </a:extLst>
          </p:cNvPr>
          <p:cNvSpPr/>
          <p:nvPr/>
        </p:nvSpPr>
        <p:spPr>
          <a:xfrm>
            <a:off x="249383" y="124691"/>
            <a:ext cx="6677892" cy="6844145"/>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471054" y="172627"/>
            <a:ext cx="6456220" cy="6685373"/>
          </a:xfrm>
          <a:prstGeom prst="rect">
            <a:avLst/>
          </a:prstGeom>
          <a:noFill/>
          <a:ln>
            <a:solidFill>
              <a:srgbClr val="FBFCFD">
                <a:alpha val="0"/>
              </a:srgbClr>
            </a:solidFill>
          </a:ln>
        </p:spPr>
        <p:txBody>
          <a:bodyPr wrap="square" lIns="2032" tIns="2032" rIns="2032" bIns="2032" rtlCol="0" anchor="t">
            <a:normAutofit fontScale="25000" lnSpcReduction="20000"/>
          </a:bodyPr>
          <a:lstStyle/>
          <a:p>
            <a:pPr marL="0" indent="0" algn="ctr">
              <a:lnSpc>
                <a:spcPct val="94000"/>
              </a:lnSpc>
              <a:buNone/>
            </a:pPr>
            <a:endParaRPr lang="en-US" sz="17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5600" b="1" dirty="0">
                <a:solidFill>
                  <a:srgbClr val="FFFF00"/>
                </a:solidFill>
                <a:latin typeface="Arial" pitchFamily="34" charset="0"/>
                <a:ea typeface="Arial" pitchFamily="34" charset="-122"/>
                <a:cs typeface="Arial" pitchFamily="34" charset="-120"/>
              </a:rPr>
              <a:t>WHAT THE AGREEMENT PRODUCES FOR BOTH COMPANIES</a:t>
            </a:r>
          </a:p>
          <a:p>
            <a:pPr algn="ctr">
              <a:lnSpc>
                <a:spcPct val="94000"/>
              </a:lnSpc>
            </a:pPr>
            <a:endParaRPr lang="en-US" sz="5600" b="1" dirty="0">
              <a:solidFill>
                <a:srgbClr val="FFFF00"/>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Only when both parties contribute something that the other does not already have will the trade succeed.</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GreenTech provides</a:t>
            </a:r>
          </a:p>
          <a:p>
            <a:pPr algn="ctr">
              <a:lnSpc>
                <a:spcPct val="94000"/>
              </a:lnSpc>
            </a:pPr>
            <a:r>
              <a:rPr lang="en-US" sz="4200" dirty="0">
                <a:solidFill>
                  <a:srgbClr val="1F2937"/>
                </a:solidFill>
                <a:latin typeface="Arial" pitchFamily="34" charset="0"/>
                <a:ea typeface="Arial" pitchFamily="34" charset="-122"/>
                <a:cs typeface="Arial" pitchFamily="34" charset="-120"/>
              </a:rPr>
              <a:t>• Market access and European clients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Expertise in UK/EU compliance</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Field data and pilot locations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Local credibility and service network</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GreenTech is awarded:</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Technology, more rapid invention, and reduced costs.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Shenzhen offers:</a:t>
            </a:r>
          </a:p>
          <a:p>
            <a:pPr algn="ctr">
              <a:lnSpc>
                <a:spcPct val="94000"/>
              </a:lnSpc>
            </a:pPr>
            <a:r>
              <a:rPr lang="en-US" sz="4200" dirty="0">
                <a:solidFill>
                  <a:srgbClr val="1F2937"/>
                </a:solidFill>
                <a:latin typeface="Arial" pitchFamily="34" charset="0"/>
                <a:ea typeface="Arial" pitchFamily="34" charset="-122"/>
                <a:cs typeface="Arial" pitchFamily="34" charset="-120"/>
              </a:rPr>
              <a:t>Technology for storing batteries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scale of manufacturing</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Knowledge of Asian markets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Support for engineering and product roadmaps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Shenzhen obtains: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Revenue diversification, expansion into Europe, and position as a reliable partner.</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Shared region of value:</a:t>
            </a:r>
          </a:p>
          <a:p>
            <a:pPr algn="ctr">
              <a:lnSpc>
                <a:spcPct val="94000"/>
              </a:lnSpc>
            </a:pPr>
            <a:r>
              <a:rPr lang="en-US" sz="4200" dirty="0">
                <a:solidFill>
                  <a:srgbClr val="1F2937"/>
                </a:solidFill>
                <a:latin typeface="Arial" pitchFamily="34" charset="0"/>
                <a:ea typeface="Arial" pitchFamily="34" charset="-122"/>
                <a:cs typeface="Arial" pitchFamily="34" charset="-120"/>
              </a:rPr>
              <a:t>• A combined smart storage device</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distinct IP borders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A model of balanced revenue</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Marketing route: EU + Asia</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 Quality and service KPIs</a:t>
            </a: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endParaRPr lang="en-US" sz="4200" dirty="0">
              <a:solidFill>
                <a:srgbClr val="1F2937"/>
              </a:solidFill>
              <a:latin typeface="Arial" pitchFamily="34" charset="0"/>
              <a:ea typeface="Arial" pitchFamily="34" charset="-122"/>
              <a:cs typeface="Arial" pitchFamily="34" charset="-120"/>
            </a:endParaRPr>
          </a:p>
          <a:p>
            <a:pPr algn="ctr">
              <a:lnSpc>
                <a:spcPct val="94000"/>
              </a:lnSpc>
            </a:pPr>
            <a:r>
              <a:rPr lang="en-US" sz="4200" dirty="0">
                <a:solidFill>
                  <a:srgbClr val="1F2937"/>
                </a:solidFill>
                <a:latin typeface="Arial" pitchFamily="34" charset="0"/>
                <a:ea typeface="Arial" pitchFamily="34" charset="-122"/>
                <a:cs typeface="Arial" pitchFamily="34" charset="-120"/>
              </a:rPr>
              <a:t>The agreement's "both sides win" clause is this.</a:t>
            </a:r>
          </a:p>
        </p:txBody>
      </p:sp>
      <p:pic>
        <p:nvPicPr>
          <p:cNvPr id="5" name="Picture 4">
            <a:extLst>
              <a:ext uri="{FF2B5EF4-FFF2-40B4-BE49-F238E27FC236}">
                <a16:creationId xmlns:a16="http://schemas.microsoft.com/office/drawing/2014/main" id="{25856C87-798A-43C5-DC6F-71D915916998}"/>
              </a:ext>
            </a:extLst>
          </p:cNvPr>
          <p:cNvPicPr>
            <a:picLocks noChangeAspect="1"/>
          </p:cNvPicPr>
          <p:nvPr/>
        </p:nvPicPr>
        <p:blipFill>
          <a:blip r:embed="rId3"/>
          <a:stretch>
            <a:fillRect/>
          </a:stretch>
        </p:blipFill>
        <p:spPr>
          <a:xfrm>
            <a:off x="6927274" y="317486"/>
            <a:ext cx="5112326" cy="3111514"/>
          </a:xfrm>
          <a:prstGeom prst="rect">
            <a:avLst/>
          </a:prstGeom>
        </p:spPr>
      </p:pic>
      <p:sp>
        <p:nvSpPr>
          <p:cNvPr id="6" name="TextBox 5">
            <a:extLst>
              <a:ext uri="{FF2B5EF4-FFF2-40B4-BE49-F238E27FC236}">
                <a16:creationId xmlns:a16="http://schemas.microsoft.com/office/drawing/2014/main" id="{92CE5DAC-3E39-8B8D-B1B0-5DDD73D19985}"/>
              </a:ext>
            </a:extLst>
          </p:cNvPr>
          <p:cNvSpPr txBox="1"/>
          <p:nvPr/>
        </p:nvSpPr>
        <p:spPr>
          <a:xfrm>
            <a:off x="7079673" y="3621795"/>
            <a:ext cx="4641273" cy="2031325"/>
          </a:xfrm>
          <a:prstGeom prst="rect">
            <a:avLst/>
          </a:prstGeom>
          <a:noFill/>
        </p:spPr>
        <p:txBody>
          <a:bodyPr wrap="square" rtlCol="0">
            <a:spAutoFit/>
          </a:bodyPr>
          <a:lstStyle/>
          <a:p>
            <a:r>
              <a:rPr lang="en-US" dirty="0"/>
              <a:t>Source: </a:t>
            </a:r>
            <a:r>
              <a:rPr lang="en-US" dirty="0">
                <a:hlinkClick r:id="rId4"/>
              </a:rPr>
              <a:t>https://www.shutterstock.com/image-photo/two-business-professionals-shake-hands-modern-2598381709?trackingId=5a4a46bc-36b4-4349-bd0a-adc42c59391e&amp;listId=searchResults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BFCFD"/>
        </a:solidFill>
        <a:effectLst/>
      </p:bgPr>
    </p:bg>
    <p:spTree>
      <p:nvGrpSpPr>
        <p:cNvPr id="1" name=""/>
        <p:cNvGrpSpPr/>
        <p:nvPr/>
      </p:nvGrpSpPr>
      <p:grpSpPr>
        <a:xfrm>
          <a:off x="0" y="0"/>
          <a:ext cx="0" cy="0"/>
          <a:chOff x="0" y="0"/>
          <a:chExt cx="0" cy="0"/>
        </a:xfrm>
      </p:grpSpPr>
      <p:sp>
        <p:nvSpPr>
          <p:cNvPr id="3" name="Round Diagonal Corner of Rectangle 2">
            <a:extLst>
              <a:ext uri="{FF2B5EF4-FFF2-40B4-BE49-F238E27FC236}">
                <a16:creationId xmlns:a16="http://schemas.microsoft.com/office/drawing/2014/main" id="{27B196B2-0C2E-A63D-CAF8-27796C3D1DFE}"/>
              </a:ext>
            </a:extLst>
          </p:cNvPr>
          <p:cNvSpPr/>
          <p:nvPr/>
        </p:nvSpPr>
        <p:spPr>
          <a:xfrm>
            <a:off x="429491" y="346364"/>
            <a:ext cx="11374582" cy="6206836"/>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58368" y="566928"/>
            <a:ext cx="10881360" cy="5715000"/>
          </a:xfrm>
          <a:prstGeom prst="rect">
            <a:avLst/>
          </a:prstGeom>
          <a:noFill/>
          <a:ln>
            <a:solidFill>
              <a:srgbClr val="FBFCFD">
                <a:alpha val="0"/>
              </a:srgbClr>
            </a:solidFill>
          </a:ln>
        </p:spPr>
        <p:txBody>
          <a:bodyPr wrap="square" lIns="2032" tIns="2032" rIns="2032" bIns="2032" rtlCol="0" anchor="t">
            <a:normAutofit fontScale="92500" lnSpcReduction="20000"/>
          </a:bodyPr>
          <a:lstStyle/>
          <a:p>
            <a:pPr marL="0" indent="0" algn="l">
              <a:lnSpc>
                <a:spcPct val="94000"/>
              </a:lnSpc>
              <a:buNone/>
            </a:pPr>
            <a:endParaRPr lang="en-US" sz="1700" dirty="0">
              <a:solidFill>
                <a:srgbClr val="1F2937"/>
              </a:solidFill>
              <a:latin typeface="Arial" pitchFamily="34" charset="0"/>
              <a:ea typeface="Arial" pitchFamily="34" charset="-122"/>
              <a:cs typeface="Arial" pitchFamily="34" charset="-120"/>
            </a:endParaRPr>
          </a:p>
          <a:p>
            <a:pPr marL="0" indent="0" algn="l">
              <a:lnSpc>
                <a:spcPct val="94000"/>
              </a:lnSpc>
              <a:buNone/>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a:t>
            </a:r>
            <a:r>
              <a:rPr lang="en-US" sz="2200" b="1" dirty="0">
                <a:solidFill>
                  <a:srgbClr val="FFFF00"/>
                </a:solidFill>
                <a:latin typeface="Arial" pitchFamily="34" charset="0"/>
                <a:ea typeface="Arial" pitchFamily="34" charset="-122"/>
                <a:cs typeface="Arial" pitchFamily="34" charset="-120"/>
              </a:rPr>
              <a:t>There should be stages to the transaction.</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This shows a significant, long-term commitment while safeguarding GreenTech.</a:t>
            </a:r>
          </a:p>
          <a:p>
            <a:pPr marL="342900" indent="-342900">
              <a:lnSpc>
                <a:spcPct val="94000"/>
              </a:lnSpc>
              <a:buFont typeface="+mj-lt"/>
              <a:buAutoNum type="arabicPeriod"/>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Step 1: Memorandum of Understanding + Relationship</a:t>
            </a:r>
          </a:p>
          <a:p>
            <a:pPr>
              <a:lnSpc>
                <a:spcPct val="94000"/>
              </a:lnSpc>
            </a:pPr>
            <a:r>
              <a:rPr lang="en-US" sz="1700" dirty="0">
                <a:solidFill>
                  <a:srgbClr val="1F2937"/>
                </a:solidFill>
                <a:latin typeface="Arial" pitchFamily="34" charset="0"/>
                <a:ea typeface="Arial" pitchFamily="34" charset="-122"/>
                <a:cs typeface="Arial" pitchFamily="34" charset="-120"/>
              </a:rPr>
              <a:t>Non-disclosure agreement (NDA), common goals, senior-level visit, and lack of wide exclusivity.</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Stage 2: Pilot Technical</a:t>
            </a:r>
          </a:p>
          <a:p>
            <a:pPr>
              <a:lnSpc>
                <a:spcPct val="94000"/>
              </a:lnSpc>
            </a:pPr>
            <a:r>
              <a:rPr lang="en-US" sz="1700" dirty="0">
                <a:solidFill>
                  <a:srgbClr val="1F2937"/>
                </a:solidFill>
                <a:latin typeface="Arial" pitchFamily="34" charset="0"/>
                <a:ea typeface="Arial" pitchFamily="34" charset="-122"/>
                <a:cs typeface="Arial" pitchFamily="34" charset="-120"/>
              </a:rPr>
              <a:t>Product adaptation, safety testing, controlled data sharing, and a pilot program in the UK or EU.</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Step 3: Launching Commercially</a:t>
            </a:r>
          </a:p>
          <a:p>
            <a:pPr>
              <a:lnSpc>
                <a:spcPct val="94000"/>
              </a:lnSpc>
            </a:pPr>
            <a:r>
              <a:rPr lang="en-US" sz="1700" dirty="0">
                <a:solidFill>
                  <a:srgbClr val="1F2937"/>
                </a:solidFill>
                <a:latin typeface="Arial" pitchFamily="34" charset="0"/>
                <a:ea typeface="Arial" pitchFamily="34" charset="-122"/>
                <a:cs typeface="Arial" pitchFamily="34" charset="-120"/>
              </a:rPr>
              <a:t>Customer service, marketing strategy, co-branding offer, and service level agreement (SLA).</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Step 4: Joint Venture/Alliance Choice</a:t>
            </a:r>
          </a:p>
          <a:p>
            <a:pPr>
              <a:lnSpc>
                <a:spcPct val="94000"/>
              </a:lnSpc>
            </a:pPr>
            <a:r>
              <a:rPr lang="en-US" sz="1700" dirty="0">
                <a:solidFill>
                  <a:srgbClr val="1F2937"/>
                </a:solidFill>
                <a:latin typeface="Arial" pitchFamily="34" charset="0"/>
                <a:ea typeface="Arial" pitchFamily="34" charset="-122"/>
                <a:cs typeface="Arial" pitchFamily="34" charset="-120"/>
              </a:rPr>
              <a:t>Only upon the demonstration of quality, supply capabilities, intellectual property conduct, and Key Performance Indicators (KPIs).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Government:</a:t>
            </a:r>
          </a:p>
          <a:p>
            <a:pPr>
              <a:lnSpc>
                <a:spcPct val="94000"/>
              </a:lnSpc>
            </a:pPr>
            <a:r>
              <a:rPr lang="en-US" sz="1700" dirty="0">
                <a:solidFill>
                  <a:srgbClr val="1F2937"/>
                </a:solidFill>
                <a:latin typeface="Arial" pitchFamily="34" charset="0"/>
                <a:ea typeface="Arial" pitchFamily="34" charset="-122"/>
                <a:cs typeface="Arial" pitchFamily="34" charset="-120"/>
              </a:rPr>
              <a:t>monthly dashboard, designated decision-makers, and a joint steering group.</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Security:</a:t>
            </a:r>
          </a:p>
          <a:p>
            <a:pPr>
              <a:lnSpc>
                <a:spcPct val="94000"/>
              </a:lnSpc>
            </a:pPr>
            <a:r>
              <a:rPr lang="en-US" sz="1700" dirty="0">
                <a:solidFill>
                  <a:srgbClr val="1F2937"/>
                </a:solidFill>
                <a:latin typeface="Arial" pitchFamily="34" charset="0"/>
                <a:ea typeface="Arial" pitchFamily="34" charset="-122"/>
                <a:cs typeface="Arial" pitchFamily="34" charset="-120"/>
              </a:rPr>
              <a:t>NDA, restrictions on data access, intellectual property provisions, and audit rights.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Performing:</a:t>
            </a:r>
          </a:p>
          <a:p>
            <a:pPr>
              <a:lnSpc>
                <a:spcPct val="94000"/>
              </a:lnSpc>
            </a:pPr>
            <a:r>
              <a:rPr lang="en-US" sz="1700" dirty="0">
                <a:solidFill>
                  <a:srgbClr val="1F2937"/>
                </a:solidFill>
                <a:latin typeface="Arial" pitchFamily="34" charset="0"/>
                <a:ea typeface="Arial" pitchFamily="34" charset="-122"/>
                <a:cs typeface="Arial" pitchFamily="34" charset="-120"/>
              </a:rPr>
              <a:t>pilot uptime, customer feedback, revenue streams, service response, and defect rates.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Justification for Phasing:</a:t>
            </a:r>
          </a:p>
          <a:p>
            <a:pPr>
              <a:lnSpc>
                <a:spcPct val="94000"/>
              </a:lnSpc>
            </a:pPr>
            <a:r>
              <a:rPr lang="en-US" sz="1700" dirty="0">
                <a:solidFill>
                  <a:srgbClr val="1F2937"/>
                </a:solidFill>
                <a:latin typeface="Arial" pitchFamily="34" charset="0"/>
                <a:ea typeface="Arial" pitchFamily="34" charset="-122"/>
                <a:cs typeface="Arial" pitchFamily="34" charset="-120"/>
              </a:rPr>
              <a:t>While commercial exposure is also managed in a controlled, methodical manner, trust is developed gradually.</a:t>
            </a:r>
            <a:endParaRPr lang="en-US" sz="17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BFCFD"/>
        </a:solidFill>
        <a:effectLst/>
      </p:bgPr>
    </p:bg>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65276CC0-22B8-F2DE-9AAA-379A198BFD6B}"/>
              </a:ext>
            </a:extLst>
          </p:cNvPr>
          <p:cNvSpPr/>
          <p:nvPr/>
        </p:nvSpPr>
        <p:spPr>
          <a:xfrm>
            <a:off x="318655" y="360218"/>
            <a:ext cx="5777345" cy="61098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58368" y="566928"/>
            <a:ext cx="4911159" cy="5715000"/>
          </a:xfrm>
          <a:prstGeom prst="rect">
            <a:avLst/>
          </a:prstGeom>
          <a:noFill/>
          <a:ln>
            <a:solidFill>
              <a:srgbClr val="FBFCFD">
                <a:alpha val="0"/>
              </a:srgbClr>
            </a:solidFill>
          </a:ln>
        </p:spPr>
        <p:txBody>
          <a:bodyPr wrap="square" lIns="2032" tIns="2032" rIns="2032" bIns="2032" rtlCol="0" anchor="t">
            <a:normAutofit fontScale="55000" lnSpcReduction="20000"/>
          </a:bodyPr>
          <a:lstStyle/>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 </a:t>
            </a:r>
            <a:r>
              <a:rPr lang="en-US" sz="2200" b="1" dirty="0">
                <a:solidFill>
                  <a:srgbClr val="FFFF00"/>
                </a:solidFill>
                <a:latin typeface="Arial" pitchFamily="34" charset="0"/>
                <a:ea typeface="Arial" pitchFamily="34" charset="-122"/>
                <a:cs typeface="Arial" pitchFamily="34" charset="-120"/>
              </a:rPr>
              <a:t>Being respectful does not equate to being thoughtless.</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Both the business and the relationship should be safeguarded during the negotiation.</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Waiting</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Give internal Chinese consultation time rather than pressuring them to respond right away.</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Inferred clarity</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Make courteous enquiries before verifying the written agreement.</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Saving face</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Discuss challenging topics in private, particularly those pertaining to pricing, quality, or delays.</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Objective standards.</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When there is debate, use cost models, safety requirements, and pilot data.</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GreenTech requirements:</a:t>
            </a:r>
          </a:p>
          <a:p>
            <a:pPr>
              <a:lnSpc>
                <a:spcPct val="94000"/>
              </a:lnSpc>
            </a:pPr>
            <a:r>
              <a:rPr lang="en-US" sz="1900" dirty="0">
                <a:solidFill>
                  <a:srgbClr val="1F2937"/>
                </a:solidFill>
                <a:latin typeface="Arial" pitchFamily="34" charset="0"/>
                <a:ea typeface="Arial" pitchFamily="34" charset="-122"/>
                <a:cs typeface="Arial" pitchFamily="34" charset="-120"/>
              </a:rPr>
              <a:t>• No unapproved transfer of software, grid, or customer data</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 No exclusivity across Europe until the pilot demonstrates dependability</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 No launch without regulatory, safety, cyber, and warranty approval</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 The ownership of jointly developed IP is unambiguous.</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My viewpoint:</a:t>
            </a:r>
          </a:p>
          <a:p>
            <a:pPr>
              <a:lnSpc>
                <a:spcPct val="94000"/>
              </a:lnSpc>
            </a:pPr>
            <a:endParaRPr lang="en-US" sz="1900" dirty="0">
              <a:solidFill>
                <a:srgbClr val="1F2937"/>
              </a:solidFill>
              <a:latin typeface="Arial" pitchFamily="34" charset="0"/>
              <a:ea typeface="Arial" pitchFamily="34" charset="-122"/>
              <a:cs typeface="Arial" pitchFamily="34" charset="-120"/>
            </a:endParaRPr>
          </a:p>
          <a:p>
            <a:pPr>
              <a:lnSpc>
                <a:spcPct val="94000"/>
              </a:lnSpc>
            </a:pPr>
            <a:r>
              <a:rPr lang="en-US" sz="1900" dirty="0">
                <a:solidFill>
                  <a:srgbClr val="1F2937"/>
                </a:solidFill>
                <a:latin typeface="Arial" pitchFamily="34" charset="0"/>
                <a:ea typeface="Arial" pitchFamily="34" charset="-122"/>
                <a:cs typeface="Arial" pitchFamily="34" charset="-120"/>
              </a:rPr>
              <a:t>Firm on IP, data, safety, and exclusivity, patient on process.</a:t>
            </a:r>
          </a:p>
        </p:txBody>
      </p:sp>
      <p:pic>
        <p:nvPicPr>
          <p:cNvPr id="5" name="Picture 4">
            <a:extLst>
              <a:ext uri="{FF2B5EF4-FFF2-40B4-BE49-F238E27FC236}">
                <a16:creationId xmlns:a16="http://schemas.microsoft.com/office/drawing/2014/main" id="{ED651F3E-D1E8-A80C-08C1-1379415214F1}"/>
              </a:ext>
            </a:extLst>
          </p:cNvPr>
          <p:cNvPicPr>
            <a:picLocks noChangeAspect="1"/>
          </p:cNvPicPr>
          <p:nvPr/>
        </p:nvPicPr>
        <p:blipFill>
          <a:blip r:embed="rId3"/>
          <a:stretch>
            <a:fillRect/>
          </a:stretch>
        </p:blipFill>
        <p:spPr>
          <a:xfrm>
            <a:off x="6224731" y="360218"/>
            <a:ext cx="4813300" cy="4876800"/>
          </a:xfrm>
          <a:prstGeom prst="rect">
            <a:avLst/>
          </a:prstGeom>
        </p:spPr>
      </p:pic>
      <p:sp>
        <p:nvSpPr>
          <p:cNvPr id="6" name="TextBox 5">
            <a:extLst>
              <a:ext uri="{FF2B5EF4-FFF2-40B4-BE49-F238E27FC236}">
                <a16:creationId xmlns:a16="http://schemas.microsoft.com/office/drawing/2014/main" id="{B91B58B4-7E49-C764-5626-0E1D71F03FEC}"/>
              </a:ext>
            </a:extLst>
          </p:cNvPr>
          <p:cNvSpPr txBox="1"/>
          <p:nvPr/>
        </p:nvSpPr>
        <p:spPr>
          <a:xfrm>
            <a:off x="6224731" y="5361709"/>
            <a:ext cx="5274542" cy="923330"/>
          </a:xfrm>
          <a:prstGeom prst="rect">
            <a:avLst/>
          </a:prstGeom>
          <a:noFill/>
        </p:spPr>
        <p:txBody>
          <a:bodyPr wrap="square" rtlCol="0">
            <a:spAutoFit/>
          </a:bodyPr>
          <a:lstStyle/>
          <a:p>
            <a:r>
              <a:rPr lang="en-US" dirty="0"/>
              <a:t>Source: </a:t>
            </a:r>
            <a:r>
              <a:rPr lang="en-US" dirty="0">
                <a:hlinkClick r:id="rId4"/>
              </a:rPr>
              <a:t>https://www.china-agent.com/blog/strategies-for-effective-negotiations-with-chinese-suppliers</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BFCFD"/>
        </a:solidFill>
        <a:effectLst/>
      </p:bgPr>
    </p:bg>
    <p:spTree>
      <p:nvGrpSpPr>
        <p:cNvPr id="1" name=""/>
        <p:cNvGrpSpPr/>
        <p:nvPr/>
      </p:nvGrpSpPr>
      <p:grpSpPr>
        <a:xfrm>
          <a:off x="0" y="0"/>
          <a:ext cx="0" cy="0"/>
          <a:chOff x="0" y="0"/>
          <a:chExt cx="0" cy="0"/>
        </a:xfrm>
      </p:grpSpPr>
      <p:sp>
        <p:nvSpPr>
          <p:cNvPr id="3" name="Round Diagonal Corner of Rectangle 2">
            <a:extLst>
              <a:ext uri="{FF2B5EF4-FFF2-40B4-BE49-F238E27FC236}">
                <a16:creationId xmlns:a16="http://schemas.microsoft.com/office/drawing/2014/main" id="{A7544532-E9C5-ADEA-A9D7-992C75B3D775}"/>
              </a:ext>
            </a:extLst>
          </p:cNvPr>
          <p:cNvSpPr/>
          <p:nvPr/>
        </p:nvSpPr>
        <p:spPr>
          <a:xfrm>
            <a:off x="249382" y="152400"/>
            <a:ext cx="6511636" cy="6276109"/>
          </a:xfrm>
          <a:prstGeom prst="round2DiagRect">
            <a:avLst>
              <a:gd name="adj1" fmla="val 15541"/>
              <a:gd name="adj2" fmla="val 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txBox="1"/>
          <p:nvPr/>
        </p:nvSpPr>
        <p:spPr>
          <a:xfrm>
            <a:off x="658368" y="566928"/>
            <a:ext cx="5437632" cy="5715000"/>
          </a:xfrm>
          <a:prstGeom prst="rect">
            <a:avLst/>
          </a:prstGeom>
          <a:noFill/>
          <a:ln>
            <a:solidFill>
              <a:srgbClr val="FBFCFD">
                <a:alpha val="0"/>
              </a:srgbClr>
            </a:solidFill>
          </a:ln>
        </p:spPr>
        <p:txBody>
          <a:bodyPr wrap="square" lIns="2032" tIns="2032" rIns="2032" bIns="2032" rtlCol="0" anchor="t">
            <a:normAutofit fontScale="92500" lnSpcReduction="10000"/>
          </a:bodyPr>
          <a:lstStyle/>
          <a:p>
            <a:pPr marL="0" indent="0" algn="l">
              <a:lnSpc>
                <a:spcPct val="94000"/>
              </a:lnSpc>
              <a:buNone/>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  </a:t>
            </a:r>
            <a:r>
              <a:rPr lang="en-US" sz="1500" b="1" dirty="0">
                <a:solidFill>
                  <a:srgbClr val="FFFF00"/>
                </a:solidFill>
                <a:latin typeface="Arial" pitchFamily="34" charset="0"/>
                <a:ea typeface="Arial" pitchFamily="34" charset="-122"/>
                <a:cs typeface="Arial" pitchFamily="34" charset="-120"/>
              </a:rPr>
              <a:t>CULTURAL INTELLIGENCE IS AN ESSENTIAL SKILL</a:t>
            </a:r>
          </a:p>
          <a:p>
            <a:pPr>
              <a:lnSpc>
                <a:spcPct val="94000"/>
              </a:lnSpc>
            </a:pPr>
            <a:endParaRPr lang="en-US" sz="1500" b="1" dirty="0">
              <a:solidFill>
                <a:srgbClr val="FFFF00"/>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I would go through this process before, during, and after the negotiation.</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200" dirty="0">
                <a:solidFill>
                  <a:srgbClr val="1F2937"/>
                </a:solidFill>
                <a:latin typeface="Arial" pitchFamily="34" charset="0"/>
                <a:ea typeface="Arial" pitchFamily="34" charset="-122"/>
                <a:cs typeface="Arial" pitchFamily="34" charset="-120"/>
              </a:rPr>
              <a:t>Examine</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Recognize  the partner, hierarchy, business procedure, and energy priorities.</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200" dirty="0">
                <a:solidFill>
                  <a:srgbClr val="1F2937"/>
                </a:solidFill>
                <a:latin typeface="Arial" pitchFamily="34" charset="0"/>
                <a:ea typeface="Arial" pitchFamily="34" charset="-122"/>
                <a:cs typeface="Arial" pitchFamily="34" charset="-120"/>
              </a:rPr>
              <a:t>Read the space.</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Take note of timing, seniority, side chats, and quiet.</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200" dirty="0">
                <a:solidFill>
                  <a:srgbClr val="1F2937"/>
                </a:solidFill>
                <a:latin typeface="Arial" pitchFamily="34" charset="0"/>
                <a:ea typeface="Arial" pitchFamily="34" charset="-122"/>
                <a:cs typeface="Arial" pitchFamily="34" charset="-120"/>
              </a:rPr>
              <a:t>Adopt</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Modify the agenda, decision-making process, terminology, and pace.</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200" dirty="0">
                <a:solidFill>
                  <a:srgbClr val="1F2937"/>
                </a:solidFill>
                <a:latin typeface="Arial" pitchFamily="34" charset="0"/>
                <a:ea typeface="Arial" pitchFamily="34" charset="-122"/>
                <a:cs typeface="Arial" pitchFamily="34" charset="-120"/>
              </a:rPr>
              <a:t>Go over</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Examine what has changed, what is still uncertain, and the dangers.</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marL="285750" indent="-285750">
              <a:lnSpc>
                <a:spcPct val="94000"/>
              </a:lnSpc>
              <a:buFont typeface="Wingdings" pitchFamily="2" charset="2"/>
              <a:buChar char="v"/>
            </a:pPr>
            <a:r>
              <a:rPr lang="en-US" sz="1200" dirty="0">
                <a:solidFill>
                  <a:srgbClr val="1F2937"/>
                </a:solidFill>
                <a:latin typeface="Arial" pitchFamily="34" charset="0"/>
                <a:ea typeface="Arial" pitchFamily="34" charset="-122"/>
                <a:cs typeface="Arial" pitchFamily="34" charset="-120"/>
              </a:rPr>
              <a:t>Conclusions: </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Reduced conflict expenses, improved information transfer, increased trust, and less misunderstandings.</a:t>
            </a: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endParaRPr lang="en-US" sz="1200" dirty="0">
              <a:solidFill>
                <a:srgbClr val="1F2937"/>
              </a:solidFill>
              <a:latin typeface="Arial" pitchFamily="34" charset="0"/>
              <a:ea typeface="Arial" pitchFamily="34" charset="-122"/>
              <a:cs typeface="Arial" pitchFamily="34" charset="-120"/>
            </a:endParaRPr>
          </a:p>
          <a:p>
            <a:pPr>
              <a:lnSpc>
                <a:spcPct val="94000"/>
              </a:lnSpc>
            </a:pPr>
            <a:r>
              <a:rPr lang="en-US" sz="1200" dirty="0">
                <a:solidFill>
                  <a:srgbClr val="1F2937"/>
                </a:solidFill>
                <a:latin typeface="Arial" pitchFamily="34" charset="0"/>
                <a:ea typeface="Arial" pitchFamily="34" charset="-122"/>
                <a:cs typeface="Arial" pitchFamily="34" charset="-120"/>
              </a:rPr>
              <a:t>This is important since the collaboration continues after the contract is signed. Future conflicts, customer service, product testing, and launch will all require the same level of cultural sensitivity.</a:t>
            </a:r>
          </a:p>
        </p:txBody>
      </p:sp>
      <p:pic>
        <p:nvPicPr>
          <p:cNvPr id="5" name="Picture 4">
            <a:extLst>
              <a:ext uri="{FF2B5EF4-FFF2-40B4-BE49-F238E27FC236}">
                <a16:creationId xmlns:a16="http://schemas.microsoft.com/office/drawing/2014/main" id="{1E5D0081-8550-2323-5364-E43E6EBB3CF4}"/>
              </a:ext>
            </a:extLst>
          </p:cNvPr>
          <p:cNvPicPr>
            <a:picLocks noChangeAspect="1"/>
          </p:cNvPicPr>
          <p:nvPr/>
        </p:nvPicPr>
        <p:blipFill>
          <a:blip r:embed="rId3"/>
          <a:stretch>
            <a:fillRect/>
          </a:stretch>
        </p:blipFill>
        <p:spPr>
          <a:xfrm>
            <a:off x="6761018" y="152400"/>
            <a:ext cx="5288973" cy="3915064"/>
          </a:xfrm>
          <a:prstGeom prst="rect">
            <a:avLst/>
          </a:prstGeom>
        </p:spPr>
      </p:pic>
      <p:sp>
        <p:nvSpPr>
          <p:cNvPr id="6" name="TextBox 5">
            <a:extLst>
              <a:ext uri="{FF2B5EF4-FFF2-40B4-BE49-F238E27FC236}">
                <a16:creationId xmlns:a16="http://schemas.microsoft.com/office/drawing/2014/main" id="{4FF12824-ED95-719D-AE98-59C709F3DCCC}"/>
              </a:ext>
            </a:extLst>
          </p:cNvPr>
          <p:cNvSpPr txBox="1"/>
          <p:nvPr/>
        </p:nvSpPr>
        <p:spPr>
          <a:xfrm>
            <a:off x="6851072" y="4212676"/>
            <a:ext cx="5108864" cy="923330"/>
          </a:xfrm>
          <a:prstGeom prst="rect">
            <a:avLst/>
          </a:prstGeom>
          <a:noFill/>
        </p:spPr>
        <p:txBody>
          <a:bodyPr wrap="square" rtlCol="0">
            <a:spAutoFit/>
          </a:bodyPr>
          <a:lstStyle/>
          <a:p>
            <a:r>
              <a:rPr lang="en-US" dirty="0"/>
              <a:t>Source: </a:t>
            </a:r>
            <a:r>
              <a:rPr lang="en-US" dirty="0">
                <a:hlinkClick r:id="rId4"/>
              </a:rPr>
              <a:t>https://www.iienstitu.com/en/blog/cultural-intelligence-cq-essential-global-business-skill</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BFCFD"/>
        </a:solidFill>
        <a:effectLst/>
      </p:bgPr>
    </p:bg>
    <p:spTree>
      <p:nvGrpSpPr>
        <p:cNvPr id="1" name=""/>
        <p:cNvGrpSpPr/>
        <p:nvPr/>
      </p:nvGrpSpPr>
      <p:grpSpPr>
        <a:xfrm>
          <a:off x="0" y="0"/>
          <a:ext cx="0" cy="0"/>
          <a:chOff x="0" y="0"/>
          <a:chExt cx="0" cy="0"/>
        </a:xfrm>
      </p:grpSpPr>
      <p:sp>
        <p:nvSpPr>
          <p:cNvPr id="3" name="Round Diagonal Corner of Rectangle 2">
            <a:extLst>
              <a:ext uri="{FF2B5EF4-FFF2-40B4-BE49-F238E27FC236}">
                <a16:creationId xmlns:a16="http://schemas.microsoft.com/office/drawing/2014/main" id="{AF314475-4DF9-3A7C-2669-1F9AF376B864}"/>
              </a:ext>
            </a:extLst>
          </p:cNvPr>
          <p:cNvSpPr/>
          <p:nvPr/>
        </p:nvSpPr>
        <p:spPr>
          <a:xfrm>
            <a:off x="665018" y="124692"/>
            <a:ext cx="10584873" cy="6567054"/>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 0"/>
          <p:cNvSpPr txBox="1"/>
          <p:nvPr/>
        </p:nvSpPr>
        <p:spPr>
          <a:xfrm>
            <a:off x="1731817" y="566928"/>
            <a:ext cx="8617527" cy="5715000"/>
          </a:xfrm>
          <a:prstGeom prst="rect">
            <a:avLst/>
          </a:prstGeom>
          <a:noFill/>
          <a:ln>
            <a:solidFill>
              <a:srgbClr val="FBFCFD">
                <a:alpha val="0"/>
              </a:srgbClr>
            </a:solidFill>
          </a:ln>
        </p:spPr>
        <p:txBody>
          <a:bodyPr wrap="square" lIns="2032" tIns="2032" rIns="2032" bIns="2032" rtlCol="0" anchor="t">
            <a:normAutofit fontScale="77500" lnSpcReduction="20000"/>
          </a:bodyPr>
          <a:lstStyle/>
          <a:p>
            <a:pPr>
              <a:lnSpc>
                <a:spcPct val="94000"/>
              </a:lnSpc>
            </a:pPr>
            <a:r>
              <a:rPr lang="en-US" sz="1700" dirty="0">
                <a:solidFill>
                  <a:srgbClr val="1F2937"/>
                </a:solidFill>
                <a:latin typeface="Arial" pitchFamily="34" charset="0"/>
                <a:ea typeface="Arial" pitchFamily="34" charset="-122"/>
                <a:cs typeface="Arial" pitchFamily="34" charset="-120"/>
              </a:rPr>
              <a:t> </a:t>
            </a:r>
          </a:p>
          <a:p>
            <a:pPr>
              <a:lnSpc>
                <a:spcPct val="94000"/>
              </a:lnSpc>
            </a:pPr>
            <a:r>
              <a:rPr lang="en-US" sz="1700" dirty="0">
                <a:solidFill>
                  <a:srgbClr val="1F2937"/>
                </a:solidFill>
                <a:latin typeface="Arial" pitchFamily="34" charset="0"/>
                <a:ea typeface="Arial" pitchFamily="34" charset="-122"/>
                <a:cs typeface="Arial" pitchFamily="34" charset="-120"/>
              </a:rPr>
              <a:t> </a:t>
            </a:r>
            <a:r>
              <a:rPr lang="en-US" sz="2100" b="1" dirty="0">
                <a:solidFill>
                  <a:srgbClr val="FFFF00"/>
                </a:solidFill>
                <a:latin typeface="Arial" pitchFamily="34" charset="0"/>
                <a:ea typeface="Arial" pitchFamily="34" charset="-122"/>
                <a:cs typeface="Arial" pitchFamily="34" charset="-120"/>
              </a:rPr>
              <a:t>MY SUGGESTION FOR THE BOARD</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The ideal agreement is ambitious yet meticulously constructed.</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1. Accept the idea for phased negotiations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Relationship → Memorandum of Understanding → pilot → commercial launch → further alliance only if proved.</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2. Pick the appropriate group</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IP/legal, compliance, technical expert, senior sponsor, commercial lead, and interpreter support.</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3. Clearly state the exchange of value</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Shenzhen provides manufacturing scale and technology, while GreenTech provides market access and compliance.</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4. Guard the firm limits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IP, data, warranty, regulated exclusivity, safety, cyber security, and KPIs.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Last message:</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A successful cross-cultural agreement is one in which both parties benefit while maintaining control over the most important aspects.</a:t>
            </a: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endParaRPr lang="en-US" sz="1700" dirty="0">
              <a:solidFill>
                <a:srgbClr val="1F2937"/>
              </a:solidFill>
              <a:latin typeface="Arial" pitchFamily="34" charset="0"/>
              <a:ea typeface="Arial" pitchFamily="34" charset="-122"/>
              <a:cs typeface="Arial" pitchFamily="34" charset="-120"/>
            </a:endParaRPr>
          </a:p>
          <a:p>
            <a:pPr>
              <a:lnSpc>
                <a:spcPct val="94000"/>
              </a:lnSpc>
            </a:pPr>
            <a:r>
              <a:rPr lang="en-US" sz="1700" dirty="0">
                <a:solidFill>
                  <a:srgbClr val="1F2937"/>
                </a:solidFill>
                <a:latin typeface="Arial" pitchFamily="34" charset="0"/>
                <a:ea typeface="Arial" pitchFamily="34" charset="-122"/>
                <a:cs typeface="Arial" pitchFamily="34" charset="-120"/>
              </a:rPr>
              <a:t>Thank you, and feel free to ask any questions.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a:extLst>
              <a:ext uri="{FF2B5EF4-FFF2-40B4-BE49-F238E27FC236}">
                <a16:creationId xmlns:a16="http://schemas.microsoft.com/office/drawing/2014/main" id="{BBF1B4F4-95BD-2436-D200-638BA23BFD5A}"/>
              </a:ext>
            </a:extLst>
          </p:cNvPr>
          <p:cNvSpPr/>
          <p:nvPr/>
        </p:nvSpPr>
        <p:spPr>
          <a:xfrm>
            <a:off x="294968" y="103238"/>
            <a:ext cx="8126362" cy="665152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9C56B2-AD99-029F-FDE4-267AA3D2B39D}"/>
              </a:ext>
            </a:extLst>
          </p:cNvPr>
          <p:cNvSpPr>
            <a:spLocks noGrp="1"/>
          </p:cNvSpPr>
          <p:nvPr>
            <p:ph type="title"/>
          </p:nvPr>
        </p:nvSpPr>
        <p:spPr>
          <a:xfrm>
            <a:off x="612648" y="512064"/>
            <a:ext cx="10963656" cy="6345936"/>
          </a:xfrm>
        </p:spPr>
        <p:txBody>
          <a:bodyPr>
            <a:normAutofit fontScale="90000"/>
          </a:bodyPr>
          <a:lstStyle/>
          <a:p>
            <a:r>
              <a:rPr lang="en-GB" sz="1200" b="0" dirty="0">
                <a:solidFill>
                  <a:srgbClr val="FFFF00"/>
                </a:solidFill>
              </a:rPr>
              <a:t>Bibliography</a:t>
            </a:r>
            <a:br>
              <a:rPr lang="en-GB" sz="900" b="0" dirty="0"/>
            </a:br>
            <a:br>
              <a:rPr lang="en-GB" sz="900" b="0" dirty="0"/>
            </a:br>
            <a:br>
              <a:rPr lang="en-GB" sz="900" b="0" dirty="0"/>
            </a:br>
            <a:r>
              <a:rPr lang="en-GB" sz="900" b="0" dirty="0"/>
              <a:t>Barbas, M., 2023. </a:t>
            </a:r>
            <a:r>
              <a:rPr lang="en-GB" sz="900" b="0" i="1" dirty="0"/>
              <a:t>Comparative Analysis between UK and China: a Study on success and failure of Globalization. </a:t>
            </a:r>
            <a:r>
              <a:rPr lang="en-GB" sz="900" b="0" dirty="0"/>
              <a:t>[Online] </a:t>
            </a:r>
            <a:br>
              <a:rPr lang="en-GB" sz="900" b="0" dirty="0"/>
            </a:br>
            <a:r>
              <a:rPr lang="en-GB" sz="900" b="0" dirty="0"/>
              <a:t>Available at: </a:t>
            </a:r>
            <a:r>
              <a:rPr lang="en-GB" sz="900" b="0" u="sng" dirty="0"/>
              <a:t>https://www.academia.edu/97894675/Comparative_Analysis_between_UK_and_China_a_Study_on_success_and_failure_of_Globalization</a:t>
            </a:r>
            <a:br>
              <a:rPr lang="en-GB" sz="900" b="0" dirty="0"/>
            </a:br>
            <a:r>
              <a:rPr lang="en-GB" sz="900" b="0" dirty="0"/>
              <a:t>[Accessed 10 10 2026].</a:t>
            </a:r>
            <a:br>
              <a:rPr lang="en-GB" sz="900" b="0" dirty="0"/>
            </a:br>
            <a:r>
              <a:rPr lang="en-GB" sz="900" b="0" dirty="0"/>
              <a:t>Baumgartner, M., 2025. </a:t>
            </a:r>
            <a:r>
              <a:rPr lang="en-GB" sz="900" b="0" i="1" dirty="0"/>
              <a:t>Understanding Hall’s cultural dimensions: A guide for cross-cultural business success. </a:t>
            </a:r>
            <a:r>
              <a:rPr lang="en-GB" sz="900" b="0" dirty="0"/>
              <a:t>[Online] </a:t>
            </a:r>
            <a:br>
              <a:rPr lang="en-GB" sz="900" b="0" dirty="0"/>
            </a:br>
            <a:r>
              <a:rPr lang="en-GB" sz="900" b="0" dirty="0"/>
              <a:t>Available at: </a:t>
            </a:r>
            <a:r>
              <a:rPr lang="en-GB" sz="900" b="0" u="sng" dirty="0"/>
              <a:t>https://preply.com/en/blog/b2b-hall-cultural-dimensions/</a:t>
            </a:r>
            <a:br>
              <a:rPr lang="en-GB" sz="900" b="0" dirty="0"/>
            </a:br>
            <a:r>
              <a:rPr lang="en-GB" sz="900" b="0" dirty="0"/>
              <a:t>[Accessed 29 09 2026].</a:t>
            </a:r>
            <a:br>
              <a:rPr lang="en-GB" sz="900" b="0" dirty="0"/>
            </a:br>
            <a:r>
              <a:rPr lang="en-GB" sz="900" b="0" dirty="0"/>
              <a:t>EconPedia, 2023. </a:t>
            </a:r>
            <a:r>
              <a:rPr lang="en-GB" sz="900" b="0" i="1" dirty="0"/>
              <a:t>CULTURE IN INTERNATIONAL BUSINESS. </a:t>
            </a:r>
            <a:r>
              <a:rPr lang="en-GB" sz="900" b="0" dirty="0"/>
              <a:t>[Online] </a:t>
            </a:r>
            <a:br>
              <a:rPr lang="en-GB" sz="900" b="0" dirty="0"/>
            </a:br>
            <a:r>
              <a:rPr lang="en-GB" sz="900" b="0" dirty="0"/>
              <a:t>Available at: </a:t>
            </a:r>
            <a:r>
              <a:rPr lang="en-GB" sz="900" b="0" u="sng" dirty="0"/>
              <a:t>https://wiki.econsciences.com/content/culture-in-international-business/</a:t>
            </a:r>
            <a:br>
              <a:rPr lang="en-GB" sz="900" b="0" dirty="0"/>
            </a:br>
            <a:r>
              <a:rPr lang="en-GB" sz="900" b="0" dirty="0"/>
              <a:t>[Accessed 29 09 2026].</a:t>
            </a:r>
            <a:br>
              <a:rPr lang="en-GB" sz="900" b="0" dirty="0"/>
            </a:br>
            <a:r>
              <a:rPr lang="en-GB" sz="900" b="0" dirty="0"/>
              <a:t>Edwards, R., 2024. </a:t>
            </a:r>
            <a:r>
              <a:rPr lang="en-GB" sz="900" b="0" i="1" dirty="0"/>
              <a:t>The Culture Map by Erin Meyer. </a:t>
            </a:r>
            <a:r>
              <a:rPr lang="en-GB" sz="900" b="0" dirty="0"/>
              <a:t>[Online] </a:t>
            </a:r>
            <a:br>
              <a:rPr lang="en-GB" sz="900" b="0" dirty="0"/>
            </a:br>
            <a:r>
              <a:rPr lang="en-GB" sz="900" b="0" dirty="0"/>
              <a:t>Available at: </a:t>
            </a:r>
            <a:r>
              <a:rPr lang="en-GB" sz="900" b="0" u="sng" dirty="0"/>
              <a:t>https://www.makingstuffbetter.com/2024/07/09/the-culture-map-by-erin-meyer/</a:t>
            </a:r>
            <a:br>
              <a:rPr lang="en-GB" sz="900" b="0" dirty="0"/>
            </a:br>
            <a:r>
              <a:rPr lang="en-GB" sz="900" b="0" dirty="0"/>
              <a:t>[Accessed 30 09 2026].</a:t>
            </a:r>
            <a:br>
              <a:rPr lang="en-GB" sz="900" b="0" dirty="0"/>
            </a:br>
            <a:r>
              <a:rPr lang="en-GB" sz="900" b="0" dirty="0"/>
              <a:t>Fisher, R., Ury, W. &amp; Patton, B., 2011. </a:t>
            </a:r>
            <a:r>
              <a:rPr lang="en-GB" sz="900" b="0" i="1" dirty="0"/>
              <a:t>Getting to Yes: Negotiating Agreement Without Giving In. </a:t>
            </a:r>
            <a:r>
              <a:rPr lang="en-GB" sz="900" b="0" dirty="0"/>
              <a:t>[Online] </a:t>
            </a:r>
            <a:br>
              <a:rPr lang="en-GB" sz="900" b="0" dirty="0"/>
            </a:br>
            <a:r>
              <a:rPr lang="en-GB" sz="900" b="0" dirty="0"/>
              <a:t>Available at: </a:t>
            </a:r>
            <a:r>
              <a:rPr lang="en-GB" sz="900" b="0" u="sng" dirty="0"/>
              <a:t>https://www.beyondintractability.org/bksum/fisher-getting</a:t>
            </a:r>
            <a:br>
              <a:rPr lang="en-GB" sz="900" b="0" dirty="0"/>
            </a:br>
            <a:r>
              <a:rPr lang="en-GB" sz="900" b="0" dirty="0"/>
              <a:t>[Accessed 04 10 2026].</a:t>
            </a:r>
            <a:br>
              <a:rPr lang="en-GB" sz="900" b="0" dirty="0"/>
            </a:br>
            <a:r>
              <a:rPr lang="en-GB" sz="900" b="0" dirty="0"/>
              <a:t>Hall, E. T., 1976. </a:t>
            </a:r>
            <a:r>
              <a:rPr lang="en-GB" sz="900" b="0" i="1" dirty="0"/>
              <a:t>Beyond Culture. </a:t>
            </a:r>
            <a:r>
              <a:rPr lang="en-GB" sz="900" b="0" dirty="0"/>
              <a:t>[Online] </a:t>
            </a:r>
            <a:br>
              <a:rPr lang="en-GB" sz="900" b="0" dirty="0"/>
            </a:br>
            <a:r>
              <a:rPr lang="en-GB" sz="900" b="0" dirty="0"/>
              <a:t>Available at: </a:t>
            </a:r>
            <a:r>
              <a:rPr lang="en-GB" sz="900" b="0" u="sng" dirty="0"/>
              <a:t>https://monoskop.org/images/6/60/Hall_Edward_T_Beyond_Culture.pdf</a:t>
            </a:r>
            <a:br>
              <a:rPr lang="en-GB" sz="900" b="0" dirty="0"/>
            </a:br>
            <a:r>
              <a:rPr lang="en-GB" sz="900" b="0" dirty="0"/>
              <a:t>[Accessed 04 10 2026].</a:t>
            </a:r>
            <a:br>
              <a:rPr lang="en-GB" sz="900" b="0" dirty="0"/>
            </a:br>
            <a:r>
              <a:rPr lang="en-GB" sz="900" b="0" dirty="0"/>
              <a:t>Han, H., 2014. </a:t>
            </a:r>
            <a:r>
              <a:rPr lang="en-GB" sz="900" b="0" i="1" dirty="0"/>
              <a:t>The research of difference between UK and China by Hofstede Model. </a:t>
            </a:r>
            <a:r>
              <a:rPr lang="en-GB" sz="900" b="0" dirty="0"/>
              <a:t>[Online] </a:t>
            </a:r>
            <a:br>
              <a:rPr lang="en-GB" sz="900" b="0" dirty="0"/>
            </a:br>
            <a:r>
              <a:rPr lang="en-GB" sz="900" b="0" dirty="0"/>
              <a:t>Available at: </a:t>
            </a:r>
            <a:r>
              <a:rPr lang="en-GB" sz="900" b="0" u="sng" dirty="0"/>
              <a:t>https://www.researchgate.net/publication/265192326_The_research_of_difference_between_UK_and_China_by_Hofstede_Model</a:t>
            </a:r>
            <a:br>
              <a:rPr lang="en-GB" sz="900" b="0" dirty="0"/>
            </a:br>
            <a:r>
              <a:rPr lang="en-GB" sz="900" b="0" dirty="0"/>
              <a:t>[Accessed 09 10 2026].</a:t>
            </a:r>
            <a:br>
              <a:rPr lang="en-GB" sz="900" b="0" dirty="0"/>
            </a:br>
            <a:r>
              <a:rPr lang="en-GB" sz="900" b="0" dirty="0"/>
              <a:t>IEA, 2024. </a:t>
            </a:r>
            <a:r>
              <a:rPr lang="en-GB" sz="900" b="0" i="1" dirty="0"/>
              <a:t>World Energy Outlook 2024. </a:t>
            </a:r>
            <a:r>
              <a:rPr lang="en-GB" sz="900" b="0" dirty="0"/>
              <a:t>[Online] </a:t>
            </a:r>
            <a:br>
              <a:rPr lang="en-GB" sz="900" b="0" dirty="0"/>
            </a:br>
            <a:r>
              <a:rPr lang="en-GB" sz="900" b="0" dirty="0"/>
              <a:t>Available at: </a:t>
            </a:r>
            <a:r>
              <a:rPr lang="en-GB" sz="900" b="0" u="sng" dirty="0"/>
              <a:t>https://iea.blob.core.windows.net/assets/140a0470-5b90-4922-a0e9-838b3ac6918c/WorldEnergyOutlook2024.pdf</a:t>
            </a:r>
            <a:br>
              <a:rPr lang="en-GB" sz="900" b="0" dirty="0"/>
            </a:br>
            <a:r>
              <a:rPr lang="en-GB" sz="900" b="0" dirty="0"/>
              <a:t>[Accessed 06 10 2026].</a:t>
            </a:r>
            <a:br>
              <a:rPr lang="en-GB" sz="900" b="0" dirty="0"/>
            </a:br>
            <a:r>
              <a:rPr lang="en-GB" sz="900" b="0" dirty="0"/>
              <a:t>Meyer, E., 2026. </a:t>
            </a:r>
            <a:r>
              <a:rPr lang="en-GB" sz="900" b="0" i="1" dirty="0"/>
              <a:t>The Culture Map. </a:t>
            </a:r>
            <a:r>
              <a:rPr lang="en-GB" sz="900" b="0" dirty="0"/>
              <a:t>[Online] </a:t>
            </a:r>
            <a:br>
              <a:rPr lang="en-GB" sz="900" b="0" dirty="0"/>
            </a:br>
            <a:r>
              <a:rPr lang="en-GB" sz="900" b="0" dirty="0"/>
              <a:t>Available at: </a:t>
            </a:r>
            <a:r>
              <a:rPr lang="en-GB" sz="900" b="0" u="sng" dirty="0"/>
              <a:t>https://erinmeyer.com/books/the-culture-map/</a:t>
            </a:r>
            <a:br>
              <a:rPr lang="en-GB" sz="900" b="0" dirty="0"/>
            </a:br>
            <a:r>
              <a:rPr lang="en-GB" sz="900" b="0" dirty="0"/>
              <a:t>[Accessed 04 10 2026].</a:t>
            </a:r>
            <a:br>
              <a:rPr lang="en-GB" sz="900" b="0" dirty="0"/>
            </a:br>
            <a:r>
              <a:rPr lang="en-GB" sz="900" b="0" dirty="0"/>
              <a:t>Nakibuule, G. K., 2024. </a:t>
            </a:r>
            <a:r>
              <a:rPr lang="en-GB" sz="900" b="0" i="1" dirty="0"/>
              <a:t>Plea Agreements as Unconscionable Contracts. The Ugandan Experience. </a:t>
            </a:r>
            <a:r>
              <a:rPr lang="en-GB" sz="900" b="0" dirty="0"/>
              <a:t>[Online] </a:t>
            </a:r>
            <a:br>
              <a:rPr lang="en-GB" sz="900" b="0" dirty="0"/>
            </a:br>
            <a:r>
              <a:rPr lang="en-GB" sz="900" b="0" dirty="0"/>
              <a:t>Available at: </a:t>
            </a:r>
            <a:r>
              <a:rPr lang="en-GB" sz="900" b="0" u="sng" dirty="0"/>
              <a:t>https://content.scirp.org/pdf/blr2024154_133302123.pdf</a:t>
            </a:r>
            <a:br>
              <a:rPr lang="en-GB" sz="900" b="0" dirty="0"/>
            </a:br>
            <a:r>
              <a:rPr lang="en-GB" sz="900" b="0" dirty="0"/>
              <a:t>[Accessed 03 10 2026].</a:t>
            </a:r>
            <a:br>
              <a:rPr lang="en-GB" sz="900" b="0" dirty="0"/>
            </a:br>
            <a:r>
              <a:rPr lang="en-GB" sz="900" b="0" dirty="0"/>
              <a:t>Page, C., 2026. </a:t>
            </a:r>
            <a:r>
              <a:rPr lang="en-GB" sz="900" b="0" i="1" dirty="0"/>
              <a:t>DIMENSIONAL MODELS OF CULTURE: HOFSTEDE AND HALL. </a:t>
            </a:r>
            <a:r>
              <a:rPr lang="en-GB" sz="900" b="0" dirty="0"/>
              <a:t>[Online] </a:t>
            </a:r>
            <a:br>
              <a:rPr lang="en-GB" sz="900" b="0" dirty="0"/>
            </a:br>
            <a:r>
              <a:rPr lang="en-GB" sz="900" b="0" dirty="0"/>
              <a:t>Available at: </a:t>
            </a:r>
            <a:r>
              <a:rPr lang="en-GB" sz="900" b="0" u="sng" dirty="0"/>
              <a:t>https://kpu.pressbooks.pub/interculturalityforstudents/chapter/dimensional-models-of-culture/</a:t>
            </a:r>
            <a:br>
              <a:rPr lang="en-GB" sz="900" b="0" dirty="0"/>
            </a:br>
            <a:r>
              <a:rPr lang="en-GB" sz="900" b="0" dirty="0"/>
              <a:t>[Accessed 03 10 2026].</a:t>
            </a:r>
            <a:br>
              <a:rPr lang="en-GB" sz="900" b="0" dirty="0"/>
            </a:br>
            <a:r>
              <a:rPr lang="en-GB" sz="900" b="0" dirty="0"/>
              <a:t>PROGRAM ON NEGOTIATION HARVARD LAW SCHOOL, 2026. </a:t>
            </a:r>
            <a:r>
              <a:rPr lang="en-GB" sz="900" b="0" i="1" dirty="0"/>
              <a:t>The Importance of Relationship Building in China. </a:t>
            </a:r>
            <a:r>
              <a:rPr lang="en-GB" sz="900" b="0" dirty="0"/>
              <a:t>[Online] </a:t>
            </a:r>
            <a:br>
              <a:rPr lang="en-GB" sz="900" b="0" dirty="0"/>
            </a:br>
            <a:r>
              <a:rPr lang="en-GB" sz="900" b="0" dirty="0"/>
              <a:t>Available at: </a:t>
            </a:r>
            <a:r>
              <a:rPr lang="en-GB" sz="900" b="0" u="sng" dirty="0"/>
              <a:t>https://www.pon.harvard.edu/daily/international-negotiation-daily/negotiation-in-china-the-importance-of-guanxi/</a:t>
            </a:r>
            <a:br>
              <a:rPr lang="en-GB" sz="900" b="0" dirty="0"/>
            </a:br>
            <a:r>
              <a:rPr lang="en-GB" sz="900" b="0" dirty="0"/>
              <a:t>[Accessed 08 10 2026].</a:t>
            </a:r>
            <a:br>
              <a:rPr lang="en-GB" sz="900" b="0" dirty="0"/>
            </a:br>
            <a:r>
              <a:rPr lang="en-GB" sz="900" b="0" dirty="0"/>
              <a:t>Svetlicic, M., 2023. </a:t>
            </a:r>
            <a:r>
              <a:rPr lang="en-GB" sz="900" b="0" i="1" dirty="0"/>
              <a:t>How to negotiate with the Chinese?. </a:t>
            </a:r>
            <a:r>
              <a:rPr lang="en-GB" sz="900" b="0" dirty="0"/>
              <a:t>[Online] </a:t>
            </a:r>
            <a:br>
              <a:rPr lang="en-GB" sz="900" b="0" dirty="0"/>
            </a:br>
            <a:r>
              <a:rPr lang="en-GB" sz="900" b="0" dirty="0"/>
              <a:t>Available at: </a:t>
            </a:r>
            <a:r>
              <a:rPr lang="en-GB" sz="900" b="0" u="sng" dirty="0"/>
              <a:t>https://www.researchgate.net/publication/374661049_How_to_negotiate_with_the_Chinese</a:t>
            </a:r>
            <a:br>
              <a:rPr lang="en-GB" sz="900" b="0" dirty="0"/>
            </a:br>
            <a:r>
              <a:rPr lang="en-GB" sz="900" b="0" dirty="0"/>
              <a:t>[Accessed 06 10 2026].</a:t>
            </a:r>
            <a:br>
              <a:rPr lang="en-GB" sz="900" b="0" dirty="0"/>
            </a:br>
            <a:r>
              <a:rPr lang="en-GB" sz="900" b="0" dirty="0"/>
              <a:t>THE CULTURE FACTOR/Group, 2026. </a:t>
            </a:r>
            <a:r>
              <a:rPr lang="en-GB" sz="900" b="0" i="1" dirty="0"/>
              <a:t>WHAT IS THE CULTURE FACTOR?. </a:t>
            </a:r>
            <a:r>
              <a:rPr lang="en-GB" sz="900" b="0" dirty="0"/>
              <a:t>[Online] </a:t>
            </a:r>
            <a:br>
              <a:rPr lang="en-GB" sz="900" b="0" dirty="0"/>
            </a:br>
            <a:r>
              <a:rPr lang="en-GB" sz="900" b="0" dirty="0"/>
              <a:t>Available at: </a:t>
            </a:r>
            <a:r>
              <a:rPr lang="en-GB" sz="900" b="0" u="sng" dirty="0"/>
              <a:t>https://www.theculturefactor.com/the-culture-factor</a:t>
            </a:r>
            <a:br>
              <a:rPr lang="en-GB" sz="900" b="0" dirty="0"/>
            </a:br>
            <a:r>
              <a:rPr lang="en-GB" sz="900" b="0" dirty="0"/>
              <a:t>[Accessed 30 09 2026].</a:t>
            </a:r>
            <a:br>
              <a:rPr lang="en-GB" sz="900" b="0" dirty="0"/>
            </a:br>
            <a:r>
              <a:rPr lang="en-GB" sz="900" b="0" dirty="0"/>
              <a:t>The Culture Factor, 2026. </a:t>
            </a:r>
            <a:r>
              <a:rPr lang="en-GB" sz="900" b="0" i="1" dirty="0"/>
              <a:t>COUNTRY COMPARISON TOOL. </a:t>
            </a:r>
            <a:r>
              <a:rPr lang="en-GB" sz="900" b="0" dirty="0"/>
              <a:t>[Online] </a:t>
            </a:r>
            <a:br>
              <a:rPr lang="en-GB" sz="900" b="0" dirty="0"/>
            </a:br>
            <a:r>
              <a:rPr lang="en-GB" sz="900" b="0" dirty="0"/>
              <a:t>Available at: </a:t>
            </a:r>
            <a:r>
              <a:rPr lang="en-GB" sz="900" b="0" u="sng" dirty="0"/>
              <a:t>https://www.theculturefactor.com/country-comparison-tool</a:t>
            </a:r>
            <a:br>
              <a:rPr lang="en-GB" sz="900" b="0" dirty="0"/>
            </a:br>
            <a:r>
              <a:rPr lang="en-GB" sz="900" b="0" dirty="0"/>
              <a:t>[Accessed 14 10 2026].</a:t>
            </a:r>
            <a:br>
              <a:rPr lang="en-GB" sz="900" b="0" dirty="0"/>
            </a:br>
            <a:r>
              <a:rPr lang="en-GB" sz="900" b="0" dirty="0"/>
              <a:t>World Intellectual Property Organization (WIPO) , 2015. </a:t>
            </a:r>
            <a:r>
              <a:rPr lang="en-GB" sz="900" b="0" i="1" dirty="0"/>
              <a:t>Successful Technology Licensing. </a:t>
            </a:r>
            <a:r>
              <a:rPr lang="en-GB" sz="900" b="0" dirty="0"/>
              <a:t>[Online] </a:t>
            </a:r>
            <a:br>
              <a:rPr lang="en-GB" sz="900" b="0" dirty="0"/>
            </a:br>
            <a:r>
              <a:rPr lang="en-GB" sz="900" b="0" dirty="0"/>
              <a:t>Available at: </a:t>
            </a:r>
            <a:r>
              <a:rPr lang="en-GB" sz="900" b="0" u="sng" dirty="0"/>
              <a:t>https://www.wipo.int/edocs/pubdocs/en/licensing/903/wipo_pub_903.pdf</a:t>
            </a:r>
            <a:br>
              <a:rPr lang="en-GB" sz="900" b="0" dirty="0"/>
            </a:br>
            <a:r>
              <a:rPr lang="en-GB" sz="900" b="0" dirty="0"/>
              <a:t>[Accessed 11 10 2026].</a:t>
            </a:r>
            <a:br>
              <a:rPr lang="en-GB" dirty="0"/>
            </a:br>
            <a:r>
              <a:rPr lang="en-GB" dirty="0"/>
              <a:t> </a:t>
            </a:r>
            <a:br>
              <a:rPr lang="en-GB" dirty="0"/>
            </a:br>
            <a:endParaRPr lang="en-US" sz="900" dirty="0"/>
          </a:p>
        </p:txBody>
      </p:sp>
    </p:spTree>
    <p:extLst>
      <p:ext uri="{BB962C8B-B14F-4D97-AF65-F5344CB8AC3E}">
        <p14:creationId xmlns:p14="http://schemas.microsoft.com/office/powerpoint/2010/main" val="4219330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9F48BDA4-60DA-6B9A-04A2-A9FD2BD88A34}"/>
              </a:ext>
            </a:extLst>
          </p:cNvPr>
          <p:cNvSpPr/>
          <p:nvPr/>
        </p:nvSpPr>
        <p:spPr>
          <a:xfrm>
            <a:off x="1474839" y="0"/>
            <a:ext cx="8082116" cy="66662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BFA673-A24F-F2CC-8789-80584A107B59}"/>
              </a:ext>
            </a:extLst>
          </p:cNvPr>
          <p:cNvSpPr>
            <a:spLocks noGrp="1"/>
          </p:cNvSpPr>
          <p:nvPr>
            <p:ph idx="1"/>
          </p:nvPr>
        </p:nvSpPr>
        <p:spPr>
          <a:xfrm>
            <a:off x="1718776" y="574236"/>
            <a:ext cx="7528463" cy="5384112"/>
          </a:xfrm>
        </p:spPr>
        <p:txBody>
          <a:bodyPr>
            <a:normAutofit/>
          </a:bodyPr>
          <a:lstStyle/>
          <a:p>
            <a:r>
              <a:rPr lang="en-US" sz="1600" dirty="0"/>
              <a:t>Source: </a:t>
            </a:r>
            <a:r>
              <a:rPr lang="en-US" sz="1600" dirty="0">
                <a:hlinkClick r:id="rId2">
                  <a:extLst>
                    <a:ext uri="{A12FA001-AC4F-418D-AE19-62706E023703}">
                      <ahyp:hlinkClr xmlns:ahyp="http://schemas.microsoft.com/office/drawing/2018/hyperlinkcolor" val="tx"/>
                    </a:ext>
                  </a:extLst>
                </a:hlinkClick>
              </a:rPr>
              <a:t>https://uk.finance.yahoo.com/news/uk-renewable-energy-installer-announces-114500674.html</a:t>
            </a:r>
            <a:endParaRPr lang="en-US" sz="1600" dirty="0"/>
          </a:p>
          <a:p>
            <a:r>
              <a:rPr lang="en-US" sz="1600" dirty="0"/>
              <a:t>Source: </a:t>
            </a:r>
            <a:r>
              <a:rPr lang="en-US" sz="1600" dirty="0">
                <a:hlinkClick r:id="rId3">
                  <a:extLst>
                    <a:ext uri="{A12FA001-AC4F-418D-AE19-62706E023703}">
                      <ahyp:hlinkClr xmlns:ahyp="http://schemas.microsoft.com/office/drawing/2018/hyperlinkcolor" val="tx"/>
                    </a:ext>
                  </a:extLst>
                </a:hlinkClick>
              </a:rPr>
              <a:t>https://www.mdpi.com/1996-1073/12/22/4375</a:t>
            </a:r>
            <a:endParaRPr lang="en-US" sz="1600" dirty="0"/>
          </a:p>
          <a:p>
            <a:r>
              <a:rPr lang="en-US" sz="1600" dirty="0"/>
              <a:t>Source: </a:t>
            </a:r>
            <a:r>
              <a:rPr lang="en-US" sz="1600" dirty="0">
                <a:hlinkClick r:id="rId4">
                  <a:extLst>
                    <a:ext uri="{A12FA001-AC4F-418D-AE19-62706E023703}">
                      <ahyp:hlinkClr xmlns:ahyp="http://schemas.microsoft.com/office/drawing/2018/hyperlinkcolor" val="tx"/>
                    </a:ext>
                  </a:extLst>
                </a:hlinkClick>
              </a:rPr>
              <a:t>https://www.linkedin.com/pulse/risk-culture-invisible-architecture-behind-trust-t1xue/</a:t>
            </a:r>
            <a:endParaRPr lang="en-US" sz="1600" dirty="0"/>
          </a:p>
          <a:p>
            <a:r>
              <a:rPr lang="en-US" sz="1600" dirty="0"/>
              <a:t>Source: </a:t>
            </a:r>
            <a:r>
              <a:rPr lang="en-US" sz="1600" dirty="0">
                <a:hlinkClick r:id="rId5">
                  <a:extLst>
                    <a:ext uri="{A12FA001-AC4F-418D-AE19-62706E023703}">
                      <ahyp:hlinkClr xmlns:ahyp="http://schemas.microsoft.com/office/drawing/2018/hyperlinkcolor" val="tx"/>
                    </a:ext>
                  </a:extLst>
                </a:hlinkClick>
              </a:rPr>
              <a:t>https://www.vecteezy.com/photo/24635906-global-ecology-illustration</a:t>
            </a:r>
            <a:endParaRPr lang="en-US" sz="1600" dirty="0"/>
          </a:p>
          <a:p>
            <a:r>
              <a:rPr lang="en-US" sz="1600" dirty="0"/>
              <a:t>Source: </a:t>
            </a:r>
            <a:r>
              <a:rPr lang="en-US" sz="1600" dirty="0">
                <a:hlinkClick r:id="rId6">
                  <a:extLst>
                    <a:ext uri="{A12FA001-AC4F-418D-AE19-62706E023703}">
                      <ahyp:hlinkClr xmlns:ahyp="http://schemas.microsoft.com/office/drawing/2018/hyperlinkcolor" val="tx"/>
                    </a:ext>
                  </a:extLst>
                </a:hlinkClick>
              </a:rPr>
              <a:t>https://www.shutterstock.com/image-photo/two-business-professionals-shake-hands-modern-2598381709?trackingId=5a4a46bc-36b4-4349-bd0a-adc42c59391e&amp;listId=searchResults</a:t>
            </a:r>
            <a:endParaRPr lang="en-US" sz="1600" dirty="0"/>
          </a:p>
          <a:p>
            <a:r>
              <a:rPr lang="en-US" sz="1600" dirty="0"/>
              <a:t>Source: </a:t>
            </a:r>
            <a:r>
              <a:rPr lang="en-US" sz="1600" dirty="0">
                <a:hlinkClick r:id="rId7">
                  <a:extLst>
                    <a:ext uri="{A12FA001-AC4F-418D-AE19-62706E023703}">
                      <ahyp:hlinkClr xmlns:ahyp="http://schemas.microsoft.com/office/drawing/2018/hyperlinkcolor" val="tx"/>
                    </a:ext>
                  </a:extLst>
                </a:hlinkClick>
              </a:rPr>
              <a:t>https://www.china-agent.com/blog/strategies-for-effective-negotiations-with-chinese-suppliers</a:t>
            </a:r>
            <a:endParaRPr lang="en-US" sz="1600" dirty="0"/>
          </a:p>
          <a:p>
            <a:r>
              <a:rPr lang="en-US" sz="1600" dirty="0"/>
              <a:t>Source: </a:t>
            </a:r>
            <a:r>
              <a:rPr lang="en-US" sz="1600" dirty="0">
                <a:hlinkClick r:id="rId8">
                  <a:extLst>
                    <a:ext uri="{A12FA001-AC4F-418D-AE19-62706E023703}">
                      <ahyp:hlinkClr xmlns:ahyp="http://schemas.microsoft.com/office/drawing/2018/hyperlinkcolor" val="tx"/>
                    </a:ext>
                  </a:extLst>
                </a:hlinkClick>
              </a:rPr>
              <a:t>https://www.iienstitu.com/en/blog/cultural-intelligence-cq-essential-global-business-skill</a:t>
            </a:r>
            <a:endParaRPr lang="en-US" sz="1600" dirty="0"/>
          </a:p>
          <a:p>
            <a:endParaRPr lang="en-US" dirty="0"/>
          </a:p>
          <a:p>
            <a:endParaRPr lang="en-US" dirty="0"/>
          </a:p>
          <a:p>
            <a:endParaRPr lang="en-US" dirty="0"/>
          </a:p>
        </p:txBody>
      </p:sp>
    </p:spTree>
    <p:extLst>
      <p:ext uri="{BB962C8B-B14F-4D97-AF65-F5344CB8AC3E}">
        <p14:creationId xmlns:p14="http://schemas.microsoft.com/office/powerpoint/2010/main" val="580194800"/>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28005</TotalTime>
  <Words>3771</Words>
  <Application>Microsoft Macintosh PowerPoint</Application>
  <PresentationFormat>Widescreen</PresentationFormat>
  <Paragraphs>509</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Neue Haas Grotesk Text Pro</vt:lpstr>
      <vt:lpstr>Wingdings</vt:lpstr>
      <vt:lpstr>Helena</vt:lpstr>
      <vt:lpstr>PowerPoint Presentation</vt:lpstr>
      <vt:lpstr>WHAT I'LL TALK ABOUT TODAY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   Barbas, M., 2023. Comparative Analysis between UK and China: a Study on success and failure of Globalization. [Online]  Available at: https://www.academia.edu/97894675/Comparative_Analysis_between_UK_and_China_a_Study_on_success_and_failure_of_Globalization [Accessed 10 10 2026]. Baumgartner, M., 2025. Understanding Hall’s cultural dimensions: A guide for cross-cultural business success. [Online]  Available at: https://preply.com/en/blog/b2b-hall-cultural-dimensions/ [Accessed 29 09 2026]. EconPedia, 2023. CULTURE IN INTERNATIONAL BUSINESS. [Online]  Available at: https://wiki.econsciences.com/content/culture-in-international-business/ [Accessed 29 09 2026]. Edwards, R., 2024. The Culture Map by Erin Meyer. [Online]  Available at: https://www.makingstuffbetter.com/2024/07/09/the-culture-map-by-erin-meyer/ [Accessed 30 09 2026]. Fisher, R., Ury, W. &amp; Patton, B., 2011. Getting to Yes: Negotiating Agreement Without Giving In. [Online]  Available at: https://www.beyondintractability.org/bksum/fisher-getting [Accessed 04 10 2026]. Hall, E. T., 1976. Beyond Culture. [Online]  Available at: https://monoskop.org/images/6/60/Hall_Edward_T_Beyond_Culture.pdf [Accessed 04 10 2026]. Han, H., 2014. The research of difference between UK and China by Hofstede Model. [Online]  Available at: https://www.researchgate.net/publication/265192326_The_research_of_difference_between_UK_and_China_by_Hofstede_Model [Accessed 09 10 2026]. IEA, 2024. World Energy Outlook 2024. [Online]  Available at: https://iea.blob.core.windows.net/assets/140a0470-5b90-4922-a0e9-838b3ac6918c/WorldEnergyOutlook2024.pdf [Accessed 06 10 2026]. Meyer, E., 2026. The Culture Map. [Online]  Available at: https://erinmeyer.com/books/the-culture-map/ [Accessed 04 10 2026]. Nakibuule, G. K., 2024. Plea Agreements as Unconscionable Contracts. The Ugandan Experience. [Online]  Available at: https://content.scirp.org/pdf/blr2024154_133302123.pdf [Accessed 03 10 2026]. Page, C., 2026. DIMENSIONAL MODELS OF CULTURE: HOFSTEDE AND HALL. [Online]  Available at: https://kpu.pressbooks.pub/interculturalityforstudents/chapter/dimensional-models-of-culture/ [Accessed 03 10 2026]. PROGRAM ON NEGOTIATION HARVARD LAW SCHOOL, 2026. The Importance of Relationship Building in China. [Online]  Available at: https://www.pon.harvard.edu/daily/international-negotiation-daily/negotiation-in-china-the-importance-of-guanxi/ [Accessed 08 10 2026]. Svetlicic, M., 2023. How to negotiate with the Chinese?. [Online]  Available at: https://www.researchgate.net/publication/374661049_How_to_negotiate_with_the_Chinese [Accessed 06 10 2026]. THE CULTURE FACTOR/Group, 2026. WHAT IS THE CULTURE FACTOR?. [Online]  Available at: https://www.theculturefactor.com/the-culture-factor [Accessed 30 09 2026]. The Culture Factor, 2026. COUNTRY COMPARISON TOOL. [Online]  Available at: https://www.theculturefactor.com/country-comparison-tool [Accessed 14 10 2026]. World Intellectual Property Organization (WIPO) , 2015. Successful Technology Licensing. [Online]  Available at: https://www.wipo.int/edocs/pubdocs/en/licensing/903/wipo_pub_903.pdf [Accessed 11 10 2026].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Cross-Cultural Negotiations - Copy Ready Student Style</dc:title>
  <dc:subject>Cross-Cultural Negotiations: UK-China Smart Energy Storage Partnership</dc:subject>
  <dc:creator>Constantin Moldovan</dc:creator>
  <cp:lastModifiedBy>Simona Cotofan (2313525)</cp:lastModifiedBy>
  <cp:revision>2</cp:revision>
  <dcterms:created xsi:type="dcterms:W3CDTF">2026-09-22T11:34:53Z</dcterms:created>
  <dcterms:modified xsi:type="dcterms:W3CDTF">2026-10-12T16:57:53Z</dcterms:modified>
</cp:coreProperties>
</file>