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331" r:id="rId3"/>
    <p:sldId id="332" r:id="rId4"/>
    <p:sldId id="353" r:id="rId5"/>
    <p:sldId id="341" r:id="rId6"/>
    <p:sldId id="339" r:id="rId7"/>
    <p:sldId id="335" r:id="rId8"/>
    <p:sldId id="340" r:id="rId9"/>
    <p:sldId id="336" r:id="rId10"/>
    <p:sldId id="342" r:id="rId11"/>
    <p:sldId id="337" r:id="rId12"/>
    <p:sldId id="343" r:id="rId13"/>
    <p:sldId id="338" r:id="rId14"/>
    <p:sldId id="344" r:id="rId15"/>
    <p:sldId id="345" r:id="rId16"/>
    <p:sldId id="346" r:id="rId17"/>
    <p:sldId id="347" r:id="rId18"/>
    <p:sldId id="348" r:id="rId19"/>
    <p:sldId id="334" r:id="rId20"/>
    <p:sldId id="349" r:id="rId21"/>
    <p:sldId id="350" r:id="rId22"/>
    <p:sldId id="333" r:id="rId23"/>
    <p:sldId id="352" r:id="rId24"/>
    <p:sldId id="351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74" d="100"/>
          <a:sy n="74" d="100"/>
        </p:scale>
        <p:origin x="46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327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4397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0223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GWO1ldEhtQ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zgKOguRrRs" TargetMode="External"/><Relationship Id="rId2" Type="http://schemas.openxmlformats.org/officeDocument/2006/relationships/hyperlink" Target="http://www.youtube.com/watch?v=TUJ7DtrjEF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BMSK4001 - LON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</a:t>
            </a:r>
            <a:r>
              <a:rPr lang="en-GB" altLang="en-US" dirty="0" smtClean="0">
                <a:solidFill>
                  <a:schemeClr val="tx1"/>
                </a:solidFill>
              </a:rPr>
              <a:t>8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Paraphrasing and summarizing</a:t>
            </a: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=""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0782" y="1716334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Understand and practice:</a:t>
            </a:r>
          </a:p>
          <a:p>
            <a:pPr lvl="1" eaLnBrk="1" hangingPunct="1">
              <a:defRPr/>
            </a:pPr>
            <a:r>
              <a:rPr lang="en-GB" altLang="en-US" dirty="0" smtClean="0"/>
              <a:t>P</a:t>
            </a:r>
            <a:r>
              <a:rPr lang="en-GB" altLang="en-US" dirty="0" smtClean="0"/>
              <a:t>araphrasing</a:t>
            </a:r>
          </a:p>
          <a:p>
            <a:pPr lvl="1" eaLnBrk="1" hangingPunct="1">
              <a:defRPr/>
            </a:pPr>
            <a:r>
              <a:rPr lang="en-GB" altLang="en-US" dirty="0" smtClean="0"/>
              <a:t>Summarizing</a:t>
            </a: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Understand and discuss how to use each in your assignment</a:t>
            </a:r>
            <a:endParaRPr lang="en-GB" altLang="en-US" dirty="0" smtClean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Paraphrasing?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2201" t="37394" r="57875" b="42996"/>
          <a:stretch/>
        </p:blipFill>
        <p:spPr>
          <a:xfrm>
            <a:off x="382494" y="1668954"/>
            <a:ext cx="8379011" cy="308700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396552" y="1486390"/>
            <a:ext cx="161892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“	</a:t>
            </a:r>
            <a:endParaRPr lang="en-US" sz="9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344" y="3670717"/>
            <a:ext cx="1621677" cy="1566808"/>
          </a:xfrm>
          <a:prstGeom prst="rect">
            <a:avLst/>
          </a:prstGeom>
          <a:scene3d>
            <a:camera prst="orthographicFront">
              <a:rot lat="0" lon="9600000" rev="0"/>
            </a:camera>
            <a:lightRig rig="threePt" dir="t"/>
          </a:scene3d>
        </p:spPr>
      </p:pic>
      <p:sp>
        <p:nvSpPr>
          <p:cNvPr id="10" name="Rectangle 9"/>
          <p:cNvSpPr/>
          <p:nvPr/>
        </p:nvSpPr>
        <p:spPr>
          <a:xfrm>
            <a:off x="179491" y="4578464"/>
            <a:ext cx="277992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(Bailey 44).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940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Paraphrasing?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18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Paraphrasing…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924" y="1124744"/>
            <a:ext cx="8229600" cy="3917032"/>
          </a:xfrm>
        </p:spPr>
        <p:txBody>
          <a:bodyPr/>
          <a:lstStyle/>
          <a:p>
            <a:r>
              <a:rPr lang="en-US" dirty="0" smtClean="0"/>
              <a:t>Communicates the same meaning of the original text</a:t>
            </a:r>
          </a:p>
          <a:p>
            <a:r>
              <a:rPr lang="en-US" dirty="0" smtClean="0"/>
              <a:t>Uses different words than the original text</a:t>
            </a:r>
          </a:p>
          <a:p>
            <a:r>
              <a:rPr lang="en-US" dirty="0" smtClean="0"/>
              <a:t>Prevents plagiarism</a:t>
            </a:r>
          </a:p>
          <a:p>
            <a:r>
              <a:rPr lang="en-US" dirty="0" smtClean="0"/>
              <a:t>Shows your understanding of the original source</a:t>
            </a:r>
          </a:p>
          <a:p>
            <a:r>
              <a:rPr lang="en-US" dirty="0" smtClean="0"/>
              <a:t>Is used when taking notes and summarizing information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201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1415" t="64199" r="57088" b="14984"/>
          <a:stretch/>
        </p:blipFill>
        <p:spPr>
          <a:xfrm>
            <a:off x="496787" y="1215371"/>
            <a:ext cx="8435280" cy="313450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-252536" y="332656"/>
            <a:ext cx="907300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Exercise 1:  Paraphrasing </a:t>
            </a:r>
            <a:r>
              <a:rPr lang="en-GB" sz="4000" dirty="0" smtClean="0"/>
              <a:t>(Bailey 44</a:t>
            </a:r>
            <a:r>
              <a:rPr lang="en-GB" sz="4000" dirty="0"/>
              <a:t>)</a:t>
            </a:r>
            <a:endParaRPr lang="en-US" sz="4000" dirty="0"/>
          </a:p>
        </p:txBody>
      </p:sp>
      <p:sp>
        <p:nvSpPr>
          <p:cNvPr id="9" name="TextBox 8"/>
          <p:cNvSpPr txBox="1"/>
          <p:nvPr/>
        </p:nvSpPr>
        <p:spPr>
          <a:xfrm>
            <a:off x="403717" y="4326202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Which phrases from the original sentence have been replaced with synonymous phrases in the new sentence?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51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540552" cy="1143000"/>
          </a:xfrm>
        </p:spPr>
        <p:txBody>
          <a:bodyPr/>
          <a:lstStyle/>
          <a:p>
            <a:r>
              <a:rPr lang="en-GB" sz="4000" dirty="0" smtClean="0"/>
              <a:t>Exercise </a:t>
            </a:r>
            <a:r>
              <a:rPr lang="en-GB" sz="4000" dirty="0" smtClean="0"/>
              <a:t>1:  Paraphrasing (Bailey 44)</a:t>
            </a:r>
            <a:endParaRPr lang="en-GB" sz="4000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325562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Changed</a:t>
            </a:r>
          </a:p>
          <a:p>
            <a:pPr algn="ctr">
              <a:buNone/>
            </a:pPr>
            <a:r>
              <a:rPr lang="en-GB" sz="2400" dirty="0" smtClean="0"/>
              <a:t>much debate = </a:t>
            </a:r>
            <a:r>
              <a:rPr lang="en-GB" sz="2400" i="1" dirty="0" smtClean="0"/>
              <a:t>considerable discussion</a:t>
            </a:r>
          </a:p>
          <a:p>
            <a:pPr algn="ctr">
              <a:buNone/>
            </a:pPr>
            <a:r>
              <a:rPr lang="en-GB" sz="2400" dirty="0"/>
              <a:t>r</a:t>
            </a:r>
            <a:r>
              <a:rPr lang="en-GB" sz="2400" dirty="0" smtClean="0"/>
              <a:t>easons = </a:t>
            </a:r>
            <a:r>
              <a:rPr lang="en-GB" sz="2400" i="1" dirty="0" smtClean="0"/>
              <a:t>why</a:t>
            </a:r>
          </a:p>
          <a:p>
            <a:pPr algn="ctr">
              <a:buNone/>
            </a:pPr>
            <a:r>
              <a:rPr lang="en-GB" sz="2400" dirty="0" smtClean="0"/>
              <a:t>eighteenth-century Britain = </a:t>
            </a:r>
            <a:r>
              <a:rPr lang="en-GB" sz="2400" i="1" dirty="0" smtClean="0"/>
              <a:t>Britain in the eighteenth century</a:t>
            </a:r>
          </a:p>
          <a:p>
            <a:pPr algn="ctr">
              <a:buNone/>
            </a:pPr>
            <a:r>
              <a:rPr lang="en-GB" sz="2400" dirty="0"/>
              <a:t>r</a:t>
            </a:r>
            <a:r>
              <a:rPr lang="en-GB" sz="2400" dirty="0" smtClean="0"/>
              <a:t>ather than = </a:t>
            </a:r>
            <a:r>
              <a:rPr lang="en-GB" sz="2400" i="1" dirty="0" smtClean="0"/>
              <a:t>instead of</a:t>
            </a:r>
          </a:p>
          <a:p>
            <a:pPr algn="ctr">
              <a:buNone/>
            </a:pPr>
            <a:r>
              <a:rPr lang="en-GB" sz="2400" dirty="0" smtClean="0"/>
              <a:t>France or Germany = </a:t>
            </a:r>
            <a:r>
              <a:rPr lang="en-GB" sz="2400" i="1" dirty="0" smtClean="0"/>
              <a:t>on the continent</a:t>
            </a:r>
          </a:p>
          <a:p>
            <a:pPr algn="ctr">
              <a:buNone/>
            </a:pPr>
            <a:endParaRPr lang="en-GB" sz="2400" b="1" dirty="0" smtClean="0"/>
          </a:p>
          <a:p>
            <a:pPr algn="ctr">
              <a:buNone/>
            </a:pPr>
            <a:r>
              <a:rPr lang="en-GB" sz="2400" b="1" dirty="0" smtClean="0"/>
              <a:t>Unchanged</a:t>
            </a:r>
          </a:p>
          <a:p>
            <a:pPr algn="ctr">
              <a:buNone/>
            </a:pPr>
            <a:r>
              <a:rPr lang="en-GB" sz="2400" dirty="0"/>
              <a:t>t</a:t>
            </a:r>
            <a:r>
              <a:rPr lang="en-GB" sz="2400" dirty="0" smtClean="0"/>
              <a:t>he industrial revolution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479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0825" y="1340768"/>
            <a:ext cx="8893175" cy="4032448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-108520" y="282162"/>
            <a:ext cx="9433048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Exercise 1:  Paraphrasing (Bailey 44)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53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-396552" y="0"/>
            <a:ext cx="9865096" cy="1143000"/>
          </a:xfrm>
        </p:spPr>
        <p:txBody>
          <a:bodyPr/>
          <a:lstStyle/>
          <a:p>
            <a:r>
              <a:rPr lang="en-GB" sz="4000" dirty="0" smtClean="0"/>
              <a:t>Exercise </a:t>
            </a:r>
            <a:r>
              <a:rPr lang="en-GB" sz="4000" dirty="0" smtClean="0"/>
              <a:t>2a:  Paraphrasing (Bailey 45)</a:t>
            </a:r>
            <a:endParaRPr lang="en-GB" sz="4000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60426" y="132556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sz="2800" b="1" dirty="0" smtClean="0"/>
              <a:t>Match the underlined phrases with </a:t>
            </a:r>
            <a:r>
              <a:rPr lang="en-GB" sz="2800" b="1" dirty="0" err="1" smtClean="0"/>
              <a:t>synomymous</a:t>
            </a:r>
            <a:r>
              <a:rPr lang="en-GB" sz="2800" b="1" dirty="0" smtClean="0"/>
              <a:t> phrases </a:t>
            </a:r>
            <a:r>
              <a:rPr lang="en-GB" sz="2800" b="1" dirty="0" smtClean="0"/>
              <a:t>in </a:t>
            </a:r>
            <a:r>
              <a:rPr lang="en-GB" sz="2800" b="1" dirty="0" smtClean="0"/>
              <a:t>paragraph 2.1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dirty="0" smtClean="0"/>
              <a:t>A </a:t>
            </a:r>
            <a:r>
              <a:rPr lang="en-GB" u="sng" dirty="0" smtClean="0"/>
              <a:t>focus on demand</a:t>
            </a:r>
            <a:r>
              <a:rPr lang="en-GB" dirty="0" smtClean="0"/>
              <a:t> may help explain the </a:t>
            </a:r>
            <a:r>
              <a:rPr lang="en-GB" u="sng" dirty="0" smtClean="0"/>
              <a:t>UK origin</a:t>
            </a:r>
            <a:r>
              <a:rPr lang="en-GB" dirty="0" smtClean="0"/>
              <a:t> of the industrial revolution. </a:t>
            </a:r>
            <a:r>
              <a:rPr lang="en-GB" u="sng" dirty="0" smtClean="0"/>
              <a:t>At that time</a:t>
            </a:r>
            <a:r>
              <a:rPr lang="en-GB" dirty="0" smtClean="0"/>
              <a:t> </a:t>
            </a:r>
            <a:r>
              <a:rPr lang="en-GB" u="sng" dirty="0" smtClean="0"/>
              <a:t>workers’ pay was high</a:t>
            </a:r>
            <a:r>
              <a:rPr lang="en-GB" dirty="0" smtClean="0"/>
              <a:t>, but </a:t>
            </a:r>
            <a:r>
              <a:rPr lang="en-GB" u="sng" dirty="0" smtClean="0"/>
              <a:t>energy from coal was inexpensive</a:t>
            </a:r>
            <a:r>
              <a:rPr lang="en-GB" dirty="0" smtClean="0"/>
              <a:t>. This encouraged the development of inventions such as </a:t>
            </a:r>
            <a:r>
              <a:rPr lang="en-GB" u="sng" dirty="0" smtClean="0"/>
              <a:t>steam power</a:t>
            </a:r>
            <a:r>
              <a:rPr lang="en-GB" dirty="0" smtClean="0"/>
              <a:t>, which enabled </a:t>
            </a:r>
            <a:r>
              <a:rPr lang="en-GB" u="sng" dirty="0" smtClean="0"/>
              <a:t>bosses</a:t>
            </a:r>
            <a:r>
              <a:rPr lang="en-GB" dirty="0" smtClean="0"/>
              <a:t> to </a:t>
            </a:r>
            <a:r>
              <a:rPr lang="en-GB" u="sng" dirty="0" smtClean="0"/>
              <a:t>save money by mechanising production</a:t>
            </a:r>
            <a:r>
              <a:rPr lang="en-GB" dirty="0" smtClean="0"/>
              <a:t> (Allen, 2009).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0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Synonymous Phrases – 2a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14916"/>
              </p:ext>
            </p:extLst>
          </p:nvPr>
        </p:nvGraphicFramePr>
        <p:xfrm>
          <a:off x="457200" y="1600200"/>
          <a:ext cx="8229600" cy="3845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0639">
                <a:tc>
                  <a:txBody>
                    <a:bodyPr/>
                    <a:lstStyle/>
                    <a:p>
                      <a:r>
                        <a:rPr lang="en-US" dirty="0" smtClean="0"/>
                        <a:t>Original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Paraphrased</a:t>
                      </a:r>
                      <a:endParaRPr lang="en-US" dirty="0"/>
                    </a:p>
                  </a:txBody>
                  <a:tcPr/>
                </a:tc>
              </a:tr>
              <a:tr h="44063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Studying demand factors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 focus on demand </a:t>
                      </a:r>
                      <a:endParaRPr lang="en-US" dirty="0"/>
                    </a:p>
                  </a:txBody>
                  <a:tcPr/>
                </a:tc>
              </a:tr>
              <a:tr h="44063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British location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UK origin</a:t>
                      </a:r>
                      <a:endParaRPr lang="en-US" dirty="0"/>
                    </a:p>
                  </a:txBody>
                  <a:tcPr/>
                </a:tc>
              </a:tr>
              <a:tr h="44063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High wages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At that time, workers’ pay was high</a:t>
                      </a:r>
                      <a:endParaRPr lang="en-US" dirty="0"/>
                    </a:p>
                  </a:txBody>
                  <a:tcPr/>
                </a:tc>
              </a:tr>
              <a:tr h="44063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Cheap energy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But energy</a:t>
                      </a:r>
                      <a:r>
                        <a:rPr lang="en-US" baseline="0" dirty="0" smtClean="0"/>
                        <a:t> from coal was inexpensive</a:t>
                      </a:r>
                      <a:endParaRPr lang="en-US" dirty="0"/>
                    </a:p>
                  </a:txBody>
                  <a:tcPr/>
                </a:tc>
              </a:tr>
              <a:tr h="44063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The steam engine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Steam power</a:t>
                      </a:r>
                      <a:endParaRPr lang="en-US" dirty="0"/>
                    </a:p>
                  </a:txBody>
                  <a:tcPr/>
                </a:tc>
              </a:tr>
              <a:tr h="44063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employers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bosses</a:t>
                      </a:r>
                      <a:endParaRPr lang="en-US" dirty="0"/>
                    </a:p>
                  </a:txBody>
                  <a:tcPr/>
                </a:tc>
              </a:tr>
              <a:tr h="760554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Economise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on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labour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by spending on coal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Save money by </a:t>
                      </a:r>
                      <a:r>
                        <a:rPr lang="en-US" dirty="0" err="1" smtClean="0"/>
                        <a:t>mechanising</a:t>
                      </a:r>
                      <a:r>
                        <a:rPr lang="en-US" dirty="0" smtClean="0"/>
                        <a:t> production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-108520" y="27856"/>
            <a:ext cx="936104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600" dirty="0" smtClean="0"/>
              <a:t>Exercise 2b: Synonymous phrases (p45-46)</a:t>
            </a:r>
            <a:endParaRPr lang="en-GB" sz="36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36645" y="1196752"/>
            <a:ext cx="8229600" cy="45259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GB" sz="2800" b="1" dirty="0" smtClean="0"/>
              <a:t>Match the underlined phrases with synonymous phrases in paragraph 2.1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800" dirty="0" smtClean="0"/>
              <a:t>(b) The reason why Britain was the </a:t>
            </a:r>
            <a:r>
              <a:rPr lang="en-GB" sz="2800" u="sng" dirty="0" smtClean="0"/>
              <a:t>birthplace</a:t>
            </a:r>
            <a:r>
              <a:rPr lang="en-GB" sz="2800" dirty="0" smtClean="0"/>
              <a:t> of the industrial revolution can be understood by </a:t>
            </a:r>
            <a:r>
              <a:rPr lang="en-GB" sz="2800" u="sng" dirty="0" smtClean="0"/>
              <a:t>analysing</a:t>
            </a:r>
            <a:r>
              <a:rPr lang="en-GB" sz="2800" dirty="0" smtClean="0"/>
              <a:t> demand in the early </a:t>
            </a:r>
            <a:r>
              <a:rPr lang="en-GB" sz="2800" u="sng" dirty="0" smtClean="0"/>
              <a:t>1700s</a:t>
            </a:r>
            <a:r>
              <a:rPr lang="en-GB" sz="2800" dirty="0" smtClean="0"/>
              <a:t>, according to Allen (2009). He maintains that, uniquely, Britain had the </a:t>
            </a:r>
            <a:r>
              <a:rPr lang="en-GB" sz="2800" u="sng" dirty="0" smtClean="0"/>
              <a:t>critical combination</a:t>
            </a:r>
            <a:r>
              <a:rPr lang="en-GB" sz="2800" dirty="0" smtClean="0"/>
              <a:t> of cheap energy from coal and </a:t>
            </a:r>
            <a:r>
              <a:rPr lang="en-GB" sz="2800" u="sng" dirty="0" smtClean="0"/>
              <a:t>high labour costs</a:t>
            </a:r>
            <a:r>
              <a:rPr lang="en-GB" sz="2800" dirty="0" smtClean="0"/>
              <a:t>. This encouraged the adoption of </a:t>
            </a:r>
            <a:r>
              <a:rPr lang="en-GB" sz="2800" u="sng" dirty="0" smtClean="0"/>
              <a:t>steam power</a:t>
            </a:r>
            <a:r>
              <a:rPr lang="en-GB" sz="2800" dirty="0" smtClean="0"/>
              <a:t> to </a:t>
            </a:r>
            <a:r>
              <a:rPr lang="en-GB" sz="2800" u="sng" dirty="0" smtClean="0"/>
              <a:t>mechanise production</a:t>
            </a:r>
            <a:r>
              <a:rPr lang="en-GB" sz="2800" dirty="0" smtClean="0"/>
              <a:t>, thus </a:t>
            </a:r>
            <a:r>
              <a:rPr lang="en-GB" sz="2800" u="sng" dirty="0" smtClean="0"/>
              <a:t>saving on wages</a:t>
            </a:r>
            <a:r>
              <a:rPr lang="en-GB" sz="2800" dirty="0" smtClean="0"/>
              <a:t> and increasing profitability.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32631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Synonymous Phrases – 2b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702770"/>
              </p:ext>
            </p:extLst>
          </p:nvPr>
        </p:nvGraphicFramePr>
        <p:xfrm>
          <a:off x="457200" y="1268760"/>
          <a:ext cx="8229600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18523">
                <a:tc>
                  <a:txBody>
                    <a:bodyPr/>
                    <a:lstStyle/>
                    <a:p>
                      <a:r>
                        <a:rPr lang="en-US" dirty="0" smtClean="0"/>
                        <a:t>Original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Paraphrased</a:t>
                      </a:r>
                      <a:endParaRPr lang="en-US" dirty="0"/>
                    </a:p>
                  </a:txBody>
                  <a:tcPr/>
                </a:tc>
              </a:tr>
              <a:tr h="41852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British location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Birthplace</a:t>
                      </a:r>
                      <a:endParaRPr lang="en-US" dirty="0"/>
                    </a:p>
                  </a:txBody>
                  <a:tcPr/>
                </a:tc>
              </a:tr>
              <a:tr h="41852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studying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Analysing</a:t>
                      </a:r>
                      <a:endParaRPr lang="en-US" dirty="0"/>
                    </a:p>
                  </a:txBody>
                  <a:tcPr/>
                </a:tc>
              </a:tr>
              <a:tr h="41852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Early eighteenth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century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Early 1700s</a:t>
                      </a:r>
                      <a:endParaRPr lang="en-US" dirty="0"/>
                    </a:p>
                  </a:txBody>
                  <a:tcPr/>
                </a:tc>
              </a:tr>
              <a:tr h="41852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Particular combination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Critical combination</a:t>
                      </a:r>
                      <a:endParaRPr lang="en-US" dirty="0"/>
                    </a:p>
                  </a:txBody>
                  <a:tcPr/>
                </a:tc>
              </a:tr>
              <a:tr h="41852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High wages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 </a:t>
                      </a:r>
                      <a:r>
                        <a:rPr lang="en-US" dirty="0" err="1" smtClean="0"/>
                        <a:t>labour</a:t>
                      </a:r>
                      <a:r>
                        <a:rPr lang="en-US" baseline="0" dirty="0" smtClean="0"/>
                        <a:t> costs</a:t>
                      </a:r>
                      <a:endParaRPr lang="en-US" dirty="0"/>
                    </a:p>
                  </a:txBody>
                  <a:tcPr/>
                </a:tc>
              </a:tr>
              <a:tr h="41852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The steam engine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Steam power</a:t>
                      </a:r>
                      <a:endParaRPr lang="en-US" dirty="0"/>
                    </a:p>
                  </a:txBody>
                  <a:tcPr/>
                </a:tc>
              </a:tr>
              <a:tr h="38040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The mechanization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of industry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Mechanise</a:t>
                      </a:r>
                      <a:r>
                        <a:rPr lang="en-US" baseline="0" dirty="0" smtClean="0"/>
                        <a:t> production</a:t>
                      </a:r>
                      <a:endParaRPr lang="en-US" dirty="0"/>
                    </a:p>
                  </a:txBody>
                  <a:tcPr/>
                </a:tc>
              </a:tr>
              <a:tr h="722381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Economise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on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labour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Saving on wages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9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-15619"/>
            <a:ext cx="8229600" cy="1080706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Exercise 2c: Paraphrasing (p46)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309944"/>
            <a:ext cx="8229600" cy="427929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GB" sz="2800" b="1" dirty="0" smtClean="0"/>
              <a:t>Match the underlined phrases with those in paragraph 2.1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400" dirty="0" smtClean="0"/>
              <a:t>(c) Allen (2009) claims that the </a:t>
            </a:r>
            <a:r>
              <a:rPr lang="en-GB" sz="2400" u="sng" dirty="0" smtClean="0"/>
              <a:t>clearest explanation</a:t>
            </a:r>
            <a:r>
              <a:rPr lang="en-GB" sz="2400" dirty="0" smtClean="0"/>
              <a:t> for the </a:t>
            </a:r>
            <a:r>
              <a:rPr lang="en-GB" sz="2400" u="sng" dirty="0" smtClean="0"/>
              <a:t>UK</a:t>
            </a:r>
            <a:r>
              <a:rPr lang="en-GB" sz="2400" dirty="0" smtClean="0"/>
              <a:t> location of the industrial revolution is </a:t>
            </a:r>
            <a:r>
              <a:rPr lang="en-GB" sz="2400" u="sng" dirty="0" smtClean="0"/>
              <a:t>seen by</a:t>
            </a:r>
            <a:r>
              <a:rPr lang="en-GB" sz="2400" dirty="0" smtClean="0"/>
              <a:t> </a:t>
            </a:r>
            <a:r>
              <a:rPr lang="en-GB" sz="2400" u="sng" dirty="0" smtClean="0"/>
              <a:t>examining</a:t>
            </a:r>
            <a:r>
              <a:rPr lang="en-GB" sz="2400" dirty="0" smtClean="0"/>
              <a:t> demand factors. By the eighteenth century cheap energy and high wages were both </a:t>
            </a:r>
            <a:r>
              <a:rPr lang="en-GB" sz="2400" u="sng" dirty="0" smtClean="0"/>
              <a:t>aspects</a:t>
            </a:r>
            <a:r>
              <a:rPr lang="en-GB" sz="2400" dirty="0" smtClean="0"/>
              <a:t> of the British economy. </a:t>
            </a:r>
            <a:r>
              <a:rPr lang="en-GB" sz="2400" u="sng" dirty="0" smtClean="0"/>
              <a:t>As a result</a:t>
            </a:r>
            <a:r>
              <a:rPr lang="en-GB" sz="2400" dirty="0" smtClean="0"/>
              <a:t>, the mechanisation of industry through inventions such as the steam engine and mechanical spinning was profitable because employers were able to </a:t>
            </a:r>
            <a:r>
              <a:rPr lang="en-GB" sz="2400" u="sng" dirty="0" smtClean="0"/>
              <a:t>save money</a:t>
            </a:r>
            <a:r>
              <a:rPr lang="en-GB" sz="2400" dirty="0" smtClean="0"/>
              <a:t> on </a:t>
            </a:r>
            <a:r>
              <a:rPr lang="en-GB" sz="2400" u="sng" dirty="0" smtClean="0"/>
              <a:t>employees</a:t>
            </a:r>
            <a:r>
              <a:rPr lang="en-GB" sz="2400" dirty="0" smtClean="0"/>
              <a:t> by spending on coal. At that time, Britain </a:t>
            </a:r>
            <a:r>
              <a:rPr lang="en-GB" sz="2400" u="sng" dirty="0" smtClean="0"/>
              <a:t>was the only country</a:t>
            </a:r>
            <a:r>
              <a:rPr lang="en-GB" sz="2400" dirty="0" smtClean="0"/>
              <a:t> with </a:t>
            </a:r>
            <a:r>
              <a:rPr lang="en-GB" sz="2400" u="sng" dirty="0" smtClean="0"/>
              <a:t>significant deposits of coal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4017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Synonymous Phrases – 2c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345228"/>
              </p:ext>
            </p:extLst>
          </p:nvPr>
        </p:nvGraphicFramePr>
        <p:xfrm>
          <a:off x="457200" y="1268761"/>
          <a:ext cx="8229600" cy="42524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98067">
                <a:tc>
                  <a:txBody>
                    <a:bodyPr/>
                    <a:lstStyle/>
                    <a:p>
                      <a:r>
                        <a:rPr lang="en-US" dirty="0" smtClean="0"/>
                        <a:t>Original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Paraphrased</a:t>
                      </a:r>
                      <a:endParaRPr lang="en-US" dirty="0"/>
                    </a:p>
                  </a:txBody>
                  <a:tcPr/>
                </a:tc>
              </a:tr>
              <a:tr h="398067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Best explanation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Clearest explanation</a:t>
                      </a:r>
                      <a:endParaRPr lang="en-US" dirty="0"/>
                    </a:p>
                  </a:txBody>
                  <a:tcPr/>
                </a:tc>
              </a:tr>
              <a:tr h="398067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British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UK</a:t>
                      </a:r>
                      <a:endParaRPr lang="en-US" dirty="0"/>
                    </a:p>
                  </a:txBody>
                  <a:tcPr/>
                </a:tc>
              </a:tr>
              <a:tr h="398067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Found by studying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Seen by examining</a:t>
                      </a:r>
                      <a:endParaRPr lang="en-US" dirty="0"/>
                    </a:p>
                  </a:txBody>
                  <a:tcPr/>
                </a:tc>
              </a:tr>
              <a:tr h="398067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features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aspects</a:t>
                      </a:r>
                      <a:endParaRPr lang="en-US" dirty="0"/>
                    </a:p>
                  </a:txBody>
                  <a:tcPr/>
                </a:tc>
              </a:tr>
              <a:tr h="398067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Consequently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As a result</a:t>
                      </a:r>
                      <a:endParaRPr lang="en-US" dirty="0"/>
                    </a:p>
                  </a:txBody>
                  <a:tcPr/>
                </a:tc>
              </a:tr>
              <a:tr h="398067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economise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Save money</a:t>
                      </a:r>
                      <a:endParaRPr lang="en-US" dirty="0"/>
                    </a:p>
                  </a:txBody>
                  <a:tcPr/>
                </a:tc>
              </a:tr>
              <a:tr h="361816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labour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employees</a:t>
                      </a:r>
                      <a:endParaRPr lang="en-US" dirty="0"/>
                    </a:p>
                  </a:txBody>
                  <a:tcPr/>
                </a:tc>
              </a:tr>
              <a:tr h="413116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No other country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had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Was the only country</a:t>
                      </a:r>
                      <a:endParaRPr lang="en-US" dirty="0"/>
                    </a:p>
                  </a:txBody>
                  <a:tcPr/>
                </a:tc>
              </a:tr>
              <a:tr h="68707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Abundant fuel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Significant</a:t>
                      </a:r>
                      <a:r>
                        <a:rPr lang="en-US" baseline="0" dirty="0" smtClean="0"/>
                        <a:t> deposits of coal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229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Which paraphrasing (1,2 or 3) do you think is the best?  Why?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544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Summarising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www.youtube.com/watch?v=eGWO1ldEhtQ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541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summary should…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 clear to someone who hasn’t read the original</a:t>
            </a:r>
          </a:p>
          <a:p>
            <a:r>
              <a:rPr lang="en-US" dirty="0" smtClean="0"/>
              <a:t>Have good paragraph structure</a:t>
            </a:r>
          </a:p>
          <a:p>
            <a:r>
              <a:rPr lang="en-US" dirty="0" smtClean="0"/>
              <a:t>Follow the same order/ logic as the original</a:t>
            </a:r>
          </a:p>
          <a:p>
            <a:r>
              <a:rPr lang="en-US" dirty="0" smtClean="0"/>
              <a:t>Be paraphrased and fully cited</a:t>
            </a:r>
          </a:p>
          <a:p>
            <a:r>
              <a:rPr lang="en-US" dirty="0" smtClean="0"/>
              <a:t>Not contain your opinions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07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4775"/>
            <a:ext cx="8923540" cy="1143000"/>
          </a:xfrm>
        </p:spPr>
        <p:txBody>
          <a:bodyPr/>
          <a:lstStyle/>
          <a:p>
            <a:r>
              <a:rPr lang="en-US" dirty="0" smtClean="0"/>
              <a:t>Stages of </a:t>
            </a:r>
            <a:r>
              <a:rPr lang="en-US" dirty="0" err="1" smtClean="0"/>
              <a:t>Summarising</a:t>
            </a:r>
            <a:r>
              <a:rPr lang="en-US" dirty="0" smtClean="0"/>
              <a:t> (Bailey 52)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111" t="30679" r="-1"/>
          <a:stretch/>
        </p:blipFill>
        <p:spPr>
          <a:xfrm>
            <a:off x="197795" y="1390971"/>
            <a:ext cx="8748409" cy="533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45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Title 1"/>
          <p:cNvSpPr txBox="1">
            <a:spLocks/>
          </p:cNvSpPr>
          <p:nvPr/>
        </p:nvSpPr>
        <p:spPr bwMode="auto">
          <a:xfrm>
            <a:off x="254814" y="-1365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4000" dirty="0" smtClean="0"/>
              <a:t>Stages of Summarising (Bailey 52)</a:t>
            </a:r>
            <a:endParaRPr lang="en-GB" sz="40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0" y="980728"/>
            <a:ext cx="8814793" cy="504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lphaLcParenBoth"/>
            </a:pPr>
            <a:r>
              <a:rPr lang="en-GB" sz="2800" dirty="0" smtClean="0"/>
              <a:t>Read the original text carefully and check any </a:t>
            </a:r>
            <a:r>
              <a:rPr lang="en-GB" sz="2800" dirty="0" smtClean="0">
                <a:solidFill>
                  <a:srgbClr val="FF0000"/>
                </a:solidFill>
              </a:rPr>
              <a:t>difficult/unknown </a:t>
            </a:r>
            <a:r>
              <a:rPr lang="en-GB" sz="2800" dirty="0" smtClean="0"/>
              <a:t>vocabulary.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 smtClean="0"/>
              <a:t>(b) </a:t>
            </a:r>
            <a:r>
              <a:rPr lang="en-GB" sz="2800" dirty="0" smtClean="0">
                <a:solidFill>
                  <a:srgbClr val="FF0000"/>
                </a:solidFill>
              </a:rPr>
              <a:t>Select </a:t>
            </a:r>
            <a:r>
              <a:rPr lang="en-GB" sz="2800" dirty="0" smtClean="0"/>
              <a:t>the key points by underlining or highlighting.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 smtClean="0"/>
              <a:t>(c) Make </a:t>
            </a:r>
            <a:r>
              <a:rPr lang="en-GB" sz="2800" dirty="0" smtClean="0">
                <a:solidFill>
                  <a:srgbClr val="FF0000"/>
                </a:solidFill>
              </a:rPr>
              <a:t>notes </a:t>
            </a:r>
            <a:r>
              <a:rPr lang="en-GB" sz="2800" dirty="0" smtClean="0"/>
              <a:t>of the key points, paraphrasing where possible.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 smtClean="0"/>
              <a:t>(d) Write the </a:t>
            </a:r>
            <a:r>
              <a:rPr lang="en-GB" sz="2800" dirty="0" smtClean="0">
                <a:solidFill>
                  <a:srgbClr val="FF0000"/>
                </a:solidFill>
              </a:rPr>
              <a:t>summary</a:t>
            </a:r>
            <a:r>
              <a:rPr lang="en-GB" sz="2800" dirty="0" smtClean="0"/>
              <a:t> from your notes, reorganising the structure if needed.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 smtClean="0"/>
              <a:t>(e) Check the summary to ensure it is </a:t>
            </a:r>
            <a:r>
              <a:rPr lang="en-GB" sz="2800" dirty="0" smtClean="0">
                <a:solidFill>
                  <a:srgbClr val="FF0000"/>
                </a:solidFill>
              </a:rPr>
              <a:t>readable / accurate </a:t>
            </a:r>
            <a:r>
              <a:rPr lang="en-GB" sz="2800" dirty="0" smtClean="0"/>
              <a:t>and nothing important has been changed or lost.</a:t>
            </a:r>
          </a:p>
          <a:p>
            <a:pPr marL="514350" indent="-514350">
              <a:buFont typeface="Arial" panose="020B0604020202020204" pitchFamily="34" charset="0"/>
              <a:buNone/>
            </a:pPr>
            <a:endParaRPr lang="en-GB" sz="2800" dirty="0" smtClean="0"/>
          </a:p>
          <a:p>
            <a:pPr>
              <a:buFont typeface="Arial" panose="020B0604020202020204" pitchFamily="34" charset="0"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1428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Summarising</a:t>
            </a:r>
            <a:r>
              <a:rPr lang="en-US" dirty="0" smtClean="0"/>
              <a:t> activity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Following the stages of </a:t>
            </a:r>
            <a:r>
              <a:rPr lang="en-US" dirty="0" err="1" smtClean="0"/>
              <a:t>summarising</a:t>
            </a:r>
            <a:r>
              <a:rPr lang="en-US" dirty="0" smtClean="0"/>
              <a:t>, write a summary of the text provided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04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Summarising</a:t>
            </a:r>
            <a:r>
              <a:rPr lang="en-US" dirty="0" smtClean="0"/>
              <a:t> activity: Feedback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words were unfamiliar?</a:t>
            </a:r>
          </a:p>
          <a:p>
            <a:r>
              <a:rPr lang="en-US" dirty="0" smtClean="0"/>
              <a:t>What key points did you include in the summary?</a:t>
            </a:r>
          </a:p>
          <a:p>
            <a:r>
              <a:rPr lang="en-US" dirty="0" smtClean="0"/>
              <a:t>What is your topic sentence?</a:t>
            </a:r>
          </a:p>
          <a:p>
            <a:r>
              <a:rPr lang="en-US" dirty="0" smtClean="0"/>
              <a:t>How did you cite it?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226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3943"/>
            <a:ext cx="8229600" cy="1143000"/>
          </a:xfrm>
        </p:spPr>
        <p:txBody>
          <a:bodyPr/>
          <a:lstStyle/>
          <a:p>
            <a:r>
              <a:rPr lang="en-US" dirty="0" smtClean="0"/>
              <a:t>Discussion questions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98384"/>
            <a:ext cx="8229600" cy="3917032"/>
          </a:xfrm>
        </p:spPr>
        <p:txBody>
          <a:bodyPr/>
          <a:lstStyle/>
          <a:p>
            <a:r>
              <a:rPr lang="en-US" sz="2800" dirty="0" smtClean="0"/>
              <a:t>What is the difference between paraphrasing and </a:t>
            </a:r>
            <a:r>
              <a:rPr lang="en-US" sz="2800" dirty="0" err="1" smtClean="0"/>
              <a:t>summarising</a:t>
            </a:r>
            <a:r>
              <a:rPr lang="en-US" sz="2800" dirty="0" smtClean="0"/>
              <a:t>?</a:t>
            </a:r>
          </a:p>
          <a:p>
            <a:r>
              <a:rPr lang="en-US" sz="2800" dirty="0" smtClean="0"/>
              <a:t>Why are these important academic skills?</a:t>
            </a:r>
          </a:p>
          <a:p>
            <a:r>
              <a:rPr lang="en-US" sz="2800" dirty="0" smtClean="0"/>
              <a:t>When do you paraphrase? </a:t>
            </a:r>
          </a:p>
          <a:p>
            <a:r>
              <a:rPr lang="en-US" sz="2800" dirty="0" smtClean="0"/>
              <a:t>When do you </a:t>
            </a:r>
            <a:r>
              <a:rPr lang="en-US" sz="2800" dirty="0" err="1" smtClean="0"/>
              <a:t>summarise</a:t>
            </a:r>
            <a:r>
              <a:rPr lang="en-US" sz="2800" dirty="0" smtClean="0"/>
              <a:t>?</a:t>
            </a:r>
          </a:p>
          <a:p>
            <a:r>
              <a:rPr lang="en-US" sz="2800" dirty="0" smtClean="0"/>
              <a:t>If I paraphrase or </a:t>
            </a:r>
            <a:r>
              <a:rPr lang="en-US" sz="2800" dirty="0" err="1" smtClean="0"/>
              <a:t>summarise</a:t>
            </a:r>
            <a:r>
              <a:rPr lang="en-US" sz="2800" dirty="0" smtClean="0"/>
              <a:t> from another source in my assignment, do I need to include a citation or reference?</a:t>
            </a:r>
            <a:endParaRPr lang="en-US" sz="280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05/08/2018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85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 Cited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Bailey, S. (2015) </a:t>
            </a:r>
            <a:r>
              <a:rPr lang="en-US" i="1" dirty="0" smtClean="0"/>
              <a:t>Academic Writing for International Students of Business</a:t>
            </a:r>
            <a:r>
              <a:rPr lang="en-US" dirty="0" smtClean="0"/>
              <a:t>.  2</a:t>
            </a:r>
            <a:r>
              <a:rPr lang="en-US" baseline="30000" dirty="0" smtClean="0"/>
              <a:t>nd</a:t>
            </a:r>
            <a:r>
              <a:rPr lang="en-US" dirty="0" smtClean="0"/>
              <a:t> ed.  London: Routledge.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752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 information and practice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 err="1"/>
              <a:t>Paraphrasing</a:t>
            </a:r>
            <a:r>
              <a:rPr lang="fr-FR" dirty="0"/>
              <a:t> </a:t>
            </a:r>
            <a:r>
              <a:rPr lang="fr-FR" dirty="0" err="1"/>
              <a:t>exercise</a:t>
            </a:r>
            <a:r>
              <a:rPr lang="fr-FR" dirty="0"/>
              <a:t> (22 </a:t>
            </a:r>
            <a:r>
              <a:rPr lang="fr-FR" dirty="0" err="1"/>
              <a:t>mins</a:t>
            </a:r>
            <a:r>
              <a:rPr lang="fr-FR" dirty="0"/>
              <a:t>) </a:t>
            </a:r>
            <a:r>
              <a:rPr lang="fr-FR" dirty="0" smtClean="0">
                <a:hlinkClick r:id="rId2"/>
              </a:rPr>
              <a:t>http</a:t>
            </a:r>
            <a:r>
              <a:rPr lang="fr-FR" dirty="0">
                <a:hlinkClick r:id="rId2"/>
              </a:rPr>
              <a:t>://</a:t>
            </a:r>
            <a:r>
              <a:rPr lang="fr-FR" dirty="0" smtClean="0">
                <a:hlinkClick r:id="rId2"/>
              </a:rPr>
              <a:t>www.youtube.com/watch?v=TUJ7DtrjEFo</a:t>
            </a:r>
            <a:endParaRPr lang="fr-FR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How </a:t>
            </a:r>
            <a:r>
              <a:rPr lang="en-US" dirty="0"/>
              <a:t>to Write a Summary (2 mins) </a:t>
            </a:r>
            <a:r>
              <a:rPr lang="en-US" dirty="0">
                <a:hlinkClick r:id="rId3"/>
              </a:rPr>
              <a:t>http://www.youtube.com/watch?v=-</a:t>
            </a:r>
            <a:r>
              <a:rPr lang="en-US" dirty="0" smtClean="0">
                <a:hlinkClick r:id="rId3"/>
              </a:rPr>
              <a:t>zgKOguRrRs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819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10370</TotalTime>
  <Words>902</Words>
  <Application>Microsoft Office PowerPoint</Application>
  <PresentationFormat>On-screen Show (4:3)</PresentationFormat>
  <Paragraphs>183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Myriad Pro</vt:lpstr>
      <vt:lpstr>Verdana</vt:lpstr>
      <vt:lpstr>20140311PresentationUWTSDTemplate</vt:lpstr>
      <vt:lpstr>BMSK4001 - LON</vt:lpstr>
      <vt:lpstr>Lesson Aims</vt:lpstr>
      <vt:lpstr>What is Paraphrasing? </vt:lpstr>
      <vt:lpstr>What is Paraphrasing?</vt:lpstr>
      <vt:lpstr>Paraphrasing…</vt:lpstr>
      <vt:lpstr>PowerPoint Presentation</vt:lpstr>
      <vt:lpstr>Exercise 1:  Paraphrasing (Bailey 44)</vt:lpstr>
      <vt:lpstr>PowerPoint Presentation</vt:lpstr>
      <vt:lpstr>Exercise 2a:  Paraphrasing (Bailey 45)</vt:lpstr>
      <vt:lpstr>Synonymous Phrases – 2a</vt:lpstr>
      <vt:lpstr>PowerPoint Presentation</vt:lpstr>
      <vt:lpstr>Synonymous Phrases – 2b</vt:lpstr>
      <vt:lpstr>PowerPoint Presentation</vt:lpstr>
      <vt:lpstr>Synonymous Phrases – 2c</vt:lpstr>
      <vt:lpstr>Discussion</vt:lpstr>
      <vt:lpstr>Summarising</vt:lpstr>
      <vt:lpstr>A summary should…</vt:lpstr>
      <vt:lpstr>Stages of Summarising (Bailey 52)</vt:lpstr>
      <vt:lpstr>PowerPoint Presentation</vt:lpstr>
      <vt:lpstr>Summarising activity</vt:lpstr>
      <vt:lpstr>Summarising activity: Feedback</vt:lpstr>
      <vt:lpstr>Discussion questions</vt:lpstr>
      <vt:lpstr>Work Cited</vt:lpstr>
      <vt:lpstr>Further information and practice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thea jaffe</cp:lastModifiedBy>
  <cp:revision>73</cp:revision>
  <cp:lastPrinted>2018-07-09T15:27:01Z</cp:lastPrinted>
  <dcterms:created xsi:type="dcterms:W3CDTF">2002-10-07T19:43:58Z</dcterms:created>
  <dcterms:modified xsi:type="dcterms:W3CDTF">2018-08-07T08:46:52Z</dcterms:modified>
</cp:coreProperties>
</file>