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71" r:id="rId3"/>
    <p:sldId id="260" r:id="rId4"/>
    <p:sldId id="261" r:id="rId5"/>
    <p:sldId id="257" r:id="rId6"/>
    <p:sldId id="267" r:id="rId7"/>
    <p:sldId id="258" r:id="rId8"/>
    <p:sldId id="269" r:id="rId9"/>
    <p:sldId id="270"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940E"/>
    <a:srgbClr val="4FA81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29" autoAdjust="0"/>
    <p:restoredTop sz="94660"/>
  </p:normalViewPr>
  <p:slideViewPr>
    <p:cSldViewPr>
      <p:cViewPr varScale="1">
        <p:scale>
          <a:sx n="41" d="100"/>
          <a:sy n="41" d="100"/>
        </p:scale>
        <p:origin x="1188"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8CAF14-9E6C-4AF6-92E9-01BDC7BC8767}" type="datetimeFigureOut">
              <a:rPr lang="en-US" smtClean="0"/>
              <a:t>12/28/2018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78A1C0-6813-4C16-A6BF-38DA4CFE80A1}"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78A1C0-6813-4C16-A6BF-38DA4CFE80A1}" type="slidenum">
              <a:rPr lang="en-US" smtClean="0"/>
              <a:t>3</a:t>
            </a:fld>
            <a:endParaRPr lang="en-US"/>
          </a:p>
        </p:txBody>
      </p:sp>
    </p:spTree>
    <p:extLst>
      <p:ext uri="{BB962C8B-B14F-4D97-AF65-F5344CB8AC3E}">
        <p14:creationId xmlns:p14="http://schemas.microsoft.com/office/powerpoint/2010/main" val="3422101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B78A1C0-6813-4C16-A6BF-38DA4CFE80A1}"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B78A1C0-6813-4C16-A6BF-38DA4CFE80A1}"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47BFD49-EC78-4750-93A9-D76ED0E6A824}"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C550E42-E60C-4063-BA0B-2445B6F632E3}" type="datetimeFigureOut">
              <a:rPr lang="en-US" smtClean="0"/>
              <a:t>12/28/2018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550E42-E60C-4063-BA0B-2445B6F632E3}" type="datetimeFigureOut">
              <a:rPr lang="en-US" smtClean="0"/>
              <a:t>12/28/2018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550E42-E60C-4063-BA0B-2445B6F632E3}" type="datetimeFigureOut">
              <a:rPr lang="en-US" smtClean="0"/>
              <a:t>12/28/2018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C550E42-E60C-4063-BA0B-2445B6F632E3}" type="datetimeFigureOut">
              <a:rPr lang="en-US" smtClean="0"/>
              <a:t>12/28/2018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C550E42-E60C-4063-BA0B-2445B6F632E3}" type="datetimeFigureOut">
              <a:rPr lang="en-US" smtClean="0"/>
              <a:t>12/28/2018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C550E42-E60C-4063-BA0B-2445B6F632E3}" type="datetimeFigureOut">
              <a:rPr lang="en-US" smtClean="0"/>
              <a:t>12/28/2018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550E42-E60C-4063-BA0B-2445B6F632E3}" type="datetimeFigureOut">
              <a:rPr lang="en-US" smtClean="0"/>
              <a:t>12/28/2018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550E42-E60C-4063-BA0B-2445B6F632E3}" type="datetimeFigureOut">
              <a:rPr lang="en-US" smtClean="0"/>
              <a:t>12/28/2018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550E42-E60C-4063-BA0B-2445B6F632E3}" type="datetimeFigureOut">
              <a:rPr lang="en-US" smtClean="0"/>
              <a:t>12/28/2018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550E42-E60C-4063-BA0B-2445B6F632E3}" type="datetimeFigureOut">
              <a:rPr lang="en-US" smtClean="0"/>
              <a:t>12/28/2018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550E42-E60C-4063-BA0B-2445B6F632E3}" type="datetimeFigureOut">
              <a:rPr lang="en-US" smtClean="0"/>
              <a:t>12/28/2018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4E30F4-C25D-4502-BF5F-10D34807D73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550E42-E60C-4063-BA0B-2445B6F632E3}" type="datetimeFigureOut">
              <a:rPr lang="en-US" smtClean="0"/>
              <a:t>12/28/2018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4E30F4-C25D-4502-BF5F-10D34807D73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en.wikipedia.org/wiki/Hanbo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1676400"/>
            <a:ext cx="8305800" cy="4724400"/>
          </a:xfrm>
        </p:spPr>
        <p:txBody>
          <a:bodyPr>
            <a:normAutofit fontScale="32500" lnSpcReduction="20000"/>
          </a:bodyPr>
          <a:lstStyle/>
          <a:p>
            <a:endParaRPr lang="en-US" sz="5100" b="1" dirty="0">
              <a:solidFill>
                <a:schemeClr val="tx1"/>
              </a:solidFill>
              <a:latin typeface="Times New Roman" pitchFamily="18" charset="0"/>
              <a:cs typeface="Times New Roman" pitchFamily="18" charset="0"/>
            </a:endParaRPr>
          </a:p>
          <a:p>
            <a:r>
              <a:rPr lang="en-US" sz="8600" b="1" dirty="0">
                <a:solidFill>
                  <a:schemeClr val="accent2">
                    <a:lumMod val="60000"/>
                    <a:lumOff val="40000"/>
                  </a:schemeClr>
                </a:solidFill>
                <a:latin typeface="Times New Roman" pitchFamily="18" charset="0"/>
                <a:cs typeface="Times New Roman" pitchFamily="18" charset="0"/>
              </a:rPr>
              <a:t>A REVIEW OF REWARD PRACTICES OF HANOI HAT COMPANY</a:t>
            </a:r>
          </a:p>
          <a:p>
            <a:endParaRPr lang="en-US" sz="11200" b="1" dirty="0">
              <a:solidFill>
                <a:schemeClr val="tx1"/>
              </a:solidFill>
              <a:latin typeface="Times New Roman" pitchFamily="18" charset="0"/>
              <a:cs typeface="Times New Roman" pitchFamily="18" charset="0"/>
            </a:endParaRPr>
          </a:p>
          <a:p>
            <a:endParaRPr lang="en-US" sz="6400" b="1" u="sng" dirty="0">
              <a:solidFill>
                <a:schemeClr val="tx1"/>
              </a:solidFill>
              <a:latin typeface="Times New Roman" pitchFamily="18" charset="0"/>
              <a:cs typeface="Times New Roman" pitchFamily="18" charset="0"/>
            </a:endParaRPr>
          </a:p>
          <a:p>
            <a:r>
              <a:rPr lang="en-US" sz="5500" b="1" dirty="0">
                <a:solidFill>
                  <a:schemeClr val="tx1"/>
                </a:solidFill>
                <a:latin typeface="Times New Roman" pitchFamily="18" charset="0"/>
                <a:cs typeface="Times New Roman" pitchFamily="18" charset="0"/>
              </a:rPr>
              <a:t>RAHULKUMAR  J. PATEL ( INTRODUCTION )1709354</a:t>
            </a:r>
          </a:p>
          <a:p>
            <a:endParaRPr lang="en-US" sz="5500" b="1" dirty="0">
              <a:solidFill>
                <a:schemeClr val="tx1"/>
              </a:solidFill>
              <a:latin typeface="Times New Roman" pitchFamily="18" charset="0"/>
              <a:cs typeface="Times New Roman" pitchFamily="18" charset="0"/>
            </a:endParaRPr>
          </a:p>
          <a:p>
            <a:r>
              <a:rPr lang="en-US" sz="5500" b="1" dirty="0">
                <a:solidFill>
                  <a:schemeClr val="tx1"/>
                </a:solidFill>
                <a:latin typeface="Times New Roman" pitchFamily="18" charset="0"/>
                <a:cs typeface="Times New Roman" pitchFamily="18" charset="0"/>
              </a:rPr>
              <a:t>AMANDEEP SINGH ( CULTURE )1712270</a:t>
            </a:r>
          </a:p>
          <a:p>
            <a:endParaRPr lang="en-US" sz="5500" b="1" dirty="0">
              <a:solidFill>
                <a:schemeClr val="tx1"/>
              </a:solidFill>
              <a:latin typeface="Times New Roman" pitchFamily="18" charset="0"/>
              <a:cs typeface="Times New Roman" pitchFamily="18" charset="0"/>
            </a:endParaRPr>
          </a:p>
          <a:p>
            <a:r>
              <a:rPr lang="en-US" sz="5500" b="1" dirty="0">
                <a:solidFill>
                  <a:schemeClr val="tx1"/>
                </a:solidFill>
                <a:latin typeface="Times New Roman" pitchFamily="18" charset="0"/>
                <a:cs typeface="Times New Roman" pitchFamily="18" charset="0"/>
              </a:rPr>
              <a:t>MARY MENA DORE-OKUOIMOSE ( REWARD PRACTICE )1806652</a:t>
            </a:r>
          </a:p>
          <a:p>
            <a:endParaRPr lang="en-US" sz="5500" b="1" dirty="0">
              <a:solidFill>
                <a:schemeClr val="tx1"/>
              </a:solidFill>
              <a:latin typeface="Times New Roman" pitchFamily="18" charset="0"/>
              <a:cs typeface="Times New Roman" pitchFamily="18" charset="0"/>
            </a:endParaRPr>
          </a:p>
          <a:p>
            <a:r>
              <a:rPr lang="en-US" sz="5500" b="1" dirty="0">
                <a:solidFill>
                  <a:schemeClr val="tx1"/>
                </a:solidFill>
                <a:latin typeface="Times New Roman" pitchFamily="18" charset="0"/>
                <a:cs typeface="Times New Roman" pitchFamily="18" charset="0"/>
              </a:rPr>
              <a:t>ADEWALE ADENUBI ( PERSUADING THE LINE MANAGER )1807937</a:t>
            </a:r>
          </a:p>
          <a:p>
            <a:endParaRPr lang="en-US" sz="5500" b="1" dirty="0">
              <a:solidFill>
                <a:schemeClr val="tx1"/>
              </a:solidFill>
              <a:latin typeface="Times New Roman" pitchFamily="18" charset="0"/>
              <a:cs typeface="Times New Roman" pitchFamily="18" charset="0"/>
            </a:endParaRPr>
          </a:p>
          <a:p>
            <a:r>
              <a:rPr lang="en-US" sz="5500" b="1" dirty="0">
                <a:solidFill>
                  <a:schemeClr val="tx1"/>
                </a:solidFill>
                <a:latin typeface="Times New Roman" pitchFamily="18" charset="0"/>
                <a:cs typeface="Times New Roman" pitchFamily="18" charset="0"/>
              </a:rPr>
              <a:t>NARESHKUMAR R. PATEL- CONCLUSION &amp; RECOMMENDATIONS 1713063</a:t>
            </a:r>
          </a:p>
          <a:p>
            <a:endParaRPr lang="en-US" sz="6400" b="1" dirty="0">
              <a:solidFill>
                <a:schemeClr val="tx1"/>
              </a:solidFill>
              <a:latin typeface="Times New Roman" pitchFamily="18" charset="0"/>
              <a:cs typeface="Times New Roman" pitchFamily="18" charset="0"/>
            </a:endParaRPr>
          </a:p>
          <a:p>
            <a:endParaRPr lang="en-US" sz="6400" b="1" dirty="0">
              <a:solidFill>
                <a:schemeClr val="tx1"/>
              </a:solidFill>
              <a:latin typeface="Times New Roman" pitchFamily="18" charset="0"/>
              <a:cs typeface="Times New Roman" pitchFamily="18" charset="0"/>
            </a:endParaRPr>
          </a:p>
          <a:p>
            <a:endParaRPr lang="en-US" sz="4000" b="1" dirty="0">
              <a:solidFill>
                <a:schemeClr val="tx1"/>
              </a:solidFill>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EB9C84E7-01E5-449A-A3A7-7D313522AAD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00400" y="24618"/>
            <a:ext cx="2133600" cy="165178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9A417-678C-46C2-9653-320DBF0F643B}"/>
              </a:ext>
            </a:extLst>
          </p:cNvPr>
          <p:cNvSpPr>
            <a:spLocks noGrp="1"/>
          </p:cNvSpPr>
          <p:nvPr>
            <p:ph type="ctrTitle"/>
          </p:nvPr>
        </p:nvSpPr>
        <p:spPr>
          <a:xfrm>
            <a:off x="914400" y="838200"/>
            <a:ext cx="7696200" cy="1371600"/>
          </a:xfrm>
        </p:spPr>
        <p:txBody>
          <a:bodyPr>
            <a:normAutofit fontScale="90000"/>
          </a:bodyPr>
          <a:lstStyle/>
          <a:p>
            <a:pPr algn="l"/>
            <a:br>
              <a:rPr lang="en-GB" dirty="0"/>
            </a:br>
            <a:br>
              <a:rPr lang="en-GB" dirty="0"/>
            </a:br>
            <a:br>
              <a:rPr lang="en-GB" dirty="0"/>
            </a:br>
            <a:br>
              <a:rPr lang="en-GB" dirty="0"/>
            </a:br>
            <a:br>
              <a:rPr lang="en-GB" sz="3600" dirty="0"/>
            </a:br>
            <a:br>
              <a:rPr lang="en-GB" sz="3600" dirty="0"/>
            </a:br>
            <a:br>
              <a:rPr lang="en-GB" sz="3600" dirty="0"/>
            </a:br>
            <a:br>
              <a:rPr lang="en-GB" sz="3600" dirty="0"/>
            </a:br>
            <a:br>
              <a:rPr lang="en-GB" sz="3600" dirty="0"/>
            </a:br>
            <a:r>
              <a:rPr lang="en-GB" sz="3600" dirty="0"/>
              <a:t>                    </a:t>
            </a:r>
            <a:br>
              <a:rPr lang="en-GB" sz="3600" dirty="0"/>
            </a:br>
            <a:br>
              <a:rPr lang="en-GB" sz="3600" b="1" dirty="0"/>
            </a:br>
            <a:r>
              <a:rPr lang="en-GB" sz="2700" b="1" dirty="0">
                <a:solidFill>
                  <a:schemeClr val="accent2">
                    <a:lumMod val="60000"/>
                    <a:lumOff val="40000"/>
                  </a:schemeClr>
                </a:solidFill>
              </a:rPr>
              <a:t>CULTURE</a:t>
            </a:r>
            <a:br>
              <a:rPr lang="en-GB" dirty="0"/>
            </a:br>
            <a:br>
              <a:rPr lang="en-GB" dirty="0"/>
            </a:br>
            <a:r>
              <a:rPr lang="en-GB" sz="2200" dirty="0"/>
              <a:t>ACCORDING TO HOFSTEDE, G. 1989 CULTURE IS DEFINED AS THE COLLECTIVE MENTAL PROGRAMMING OF THE HUMAN MIND WHICH DISTINGUISHES ONE GROUP OF PEOPLE FROM ANOTHER.</a:t>
            </a:r>
            <a:br>
              <a:rPr lang="en-GB" dirty="0"/>
            </a:br>
            <a:br>
              <a:rPr lang="en-GB" dirty="0"/>
            </a:br>
            <a:r>
              <a:rPr lang="en-GB" sz="2700" b="1" dirty="0">
                <a:solidFill>
                  <a:schemeClr val="accent2">
                    <a:lumMod val="60000"/>
                    <a:lumOff val="40000"/>
                  </a:schemeClr>
                </a:solidFill>
              </a:rPr>
              <a:t>ABOUT HANOI VIETNAM</a:t>
            </a:r>
            <a:br>
              <a:rPr lang="en-GB" sz="3600" dirty="0"/>
            </a:br>
            <a:br>
              <a:rPr lang="en-GB" sz="3600" dirty="0"/>
            </a:br>
            <a:br>
              <a:rPr lang="en-GB" sz="2000" dirty="0"/>
            </a:br>
            <a:br>
              <a:rPr lang="en-GB" sz="2000" dirty="0"/>
            </a:br>
            <a:r>
              <a:rPr lang="en-GB" sz="2700" b="1" dirty="0">
                <a:solidFill>
                  <a:schemeClr val="accent2">
                    <a:lumMod val="60000"/>
                    <a:lumOff val="40000"/>
                  </a:schemeClr>
                </a:solidFill>
              </a:rPr>
              <a:t>WORK CULTURE IN HANOI HAT COMPANY?</a:t>
            </a:r>
            <a:br>
              <a:rPr lang="en-GB" sz="2700" dirty="0"/>
            </a:br>
            <a:br>
              <a:rPr lang="en-GB" dirty="0"/>
            </a:br>
            <a:endParaRPr lang="en-GB" dirty="0"/>
          </a:p>
        </p:txBody>
      </p:sp>
      <p:pic>
        <p:nvPicPr>
          <p:cNvPr id="4" name="Picture 3">
            <a:extLst>
              <a:ext uri="{FF2B5EF4-FFF2-40B4-BE49-F238E27FC236}">
                <a16:creationId xmlns:a16="http://schemas.microsoft.com/office/drawing/2014/main" id="{A6654CE6-6F5B-4AF6-95FF-C9CE96A8FF68}"/>
              </a:ext>
            </a:extLst>
          </p:cNvPr>
          <p:cNvPicPr>
            <a:picLocks noChangeAspect="1"/>
          </p:cNvPicPr>
          <p:nvPr/>
        </p:nvPicPr>
        <p:blipFill>
          <a:blip r:embed="rId2"/>
          <a:stretch>
            <a:fillRect/>
          </a:stretch>
        </p:blipFill>
        <p:spPr>
          <a:xfrm>
            <a:off x="0" y="0"/>
            <a:ext cx="1530229" cy="1127858"/>
          </a:xfrm>
          <a:prstGeom prst="rect">
            <a:avLst/>
          </a:prstGeom>
        </p:spPr>
      </p:pic>
      <p:pic>
        <p:nvPicPr>
          <p:cNvPr id="5" name="Picture 4">
            <a:extLst>
              <a:ext uri="{FF2B5EF4-FFF2-40B4-BE49-F238E27FC236}">
                <a16:creationId xmlns:a16="http://schemas.microsoft.com/office/drawing/2014/main" id="{08D20837-ADEA-475C-8031-73B1A555917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6400" y="838200"/>
            <a:ext cx="3160542" cy="1828800"/>
          </a:xfrm>
          <a:prstGeom prst="rect">
            <a:avLst/>
          </a:prstGeom>
        </p:spPr>
      </p:pic>
    </p:spTree>
    <p:extLst>
      <p:ext uri="{BB962C8B-B14F-4D97-AF65-F5344CB8AC3E}">
        <p14:creationId xmlns:p14="http://schemas.microsoft.com/office/powerpoint/2010/main" val="2392388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b="1" dirty="0">
                <a:solidFill>
                  <a:schemeClr val="accent2">
                    <a:lumMod val="60000"/>
                    <a:lumOff val="40000"/>
                  </a:schemeClr>
                </a:solidFill>
              </a:rPr>
              <a:t>WHAT IS REWARD MANAGEMENT</a:t>
            </a:r>
            <a:r>
              <a:rPr lang="en-US" sz="2400" dirty="0">
                <a:solidFill>
                  <a:schemeClr val="accent2">
                    <a:lumMod val="60000"/>
                    <a:lumOff val="40000"/>
                  </a:schemeClr>
                </a:solidFill>
              </a:rPr>
              <a:t>?</a:t>
            </a:r>
          </a:p>
          <a:p>
            <a:pPr marL="0" indent="0">
              <a:buNone/>
            </a:pPr>
            <a:r>
              <a:rPr lang="en-US" sz="2400" dirty="0"/>
              <a:t>According to Armstrong (2007) reward management deals with the process, policies and strategies which are required to guarantee that the contribution of employees to the business is accepted by the </a:t>
            </a:r>
            <a:r>
              <a:rPr lang="en-US" sz="2400" dirty="0" err="1"/>
              <a:t>organisation</a:t>
            </a:r>
            <a:r>
              <a:rPr lang="en-US" sz="2400" dirty="0"/>
              <a:t>.</a:t>
            </a:r>
          </a:p>
          <a:p>
            <a:pPr marL="0" indent="0">
              <a:buNone/>
            </a:pPr>
            <a:endParaRPr lang="en-US" sz="2800" dirty="0"/>
          </a:p>
          <a:p>
            <a:pPr marL="0" indent="0">
              <a:buNone/>
            </a:pPr>
            <a:r>
              <a:rPr lang="en-US" sz="2400" b="1" dirty="0">
                <a:solidFill>
                  <a:schemeClr val="accent2">
                    <a:lumMod val="60000"/>
                    <a:lumOff val="40000"/>
                  </a:schemeClr>
                </a:solidFill>
              </a:rPr>
              <a:t>FOUR REWARD THEORIES TO BE USED</a:t>
            </a:r>
          </a:p>
          <a:p>
            <a:endParaRPr lang="en-US" dirty="0"/>
          </a:p>
          <a:p>
            <a:endParaRPr lang="en-US" dirty="0"/>
          </a:p>
        </p:txBody>
      </p:sp>
      <p:pic>
        <p:nvPicPr>
          <p:cNvPr id="4" name="Picture 3">
            <a:extLst>
              <a:ext uri="{FF2B5EF4-FFF2-40B4-BE49-F238E27FC236}">
                <a16:creationId xmlns:a16="http://schemas.microsoft.com/office/drawing/2014/main" id="{68450128-7C2E-48A8-8CD5-831E4743C35B}"/>
              </a:ext>
            </a:extLst>
          </p:cNvPr>
          <p:cNvPicPr>
            <a:picLocks noChangeAspect="1"/>
          </p:cNvPicPr>
          <p:nvPr/>
        </p:nvPicPr>
        <p:blipFill>
          <a:blip r:embed="rId3"/>
          <a:stretch>
            <a:fillRect/>
          </a:stretch>
        </p:blipFill>
        <p:spPr>
          <a:xfrm>
            <a:off x="0" y="0"/>
            <a:ext cx="1530229" cy="112785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304800"/>
            <a:ext cx="8610600" cy="6400800"/>
          </a:xfrm>
        </p:spPr>
        <p:txBody>
          <a:bodyPr>
            <a:normAutofit fontScale="25000" lnSpcReduction="20000"/>
          </a:bodyPr>
          <a:lstStyle/>
          <a:p>
            <a:pPr>
              <a:buNone/>
            </a:pPr>
            <a:endParaRPr lang="en-GB" sz="3300" b="1" dirty="0"/>
          </a:p>
          <a:p>
            <a:pPr>
              <a:buNone/>
            </a:pPr>
            <a:r>
              <a:rPr lang="en-GB" sz="6500" b="1" dirty="0"/>
              <a:t>     			</a:t>
            </a:r>
            <a:r>
              <a:rPr lang="en-GB" sz="9600" b="1" dirty="0">
                <a:solidFill>
                  <a:schemeClr val="accent2">
                    <a:lumMod val="60000"/>
                    <a:lumOff val="40000"/>
                  </a:schemeClr>
                </a:solidFill>
              </a:rPr>
              <a:t> EXTRINSIC REWARD PRACTICES</a:t>
            </a:r>
          </a:p>
          <a:p>
            <a:pPr>
              <a:buNone/>
            </a:pPr>
            <a:endParaRPr lang="en-GB" sz="7200" b="1" dirty="0"/>
          </a:p>
          <a:p>
            <a:pPr>
              <a:buNone/>
            </a:pPr>
            <a:r>
              <a:rPr lang="en-GB" sz="7200" b="1" dirty="0"/>
              <a:t>CONTENT THEORIES (EXTRINSIC REWARDS)</a:t>
            </a:r>
            <a:endParaRPr lang="en-GB" sz="7200" dirty="0"/>
          </a:p>
          <a:p>
            <a:pPr>
              <a:buNone/>
            </a:pPr>
            <a:r>
              <a:rPr lang="en-GB" sz="7200" dirty="0"/>
              <a:t>         Content theories are highly related with extrinsic rewards, the following are important to be used. This theory looks at the following reward practices.</a:t>
            </a:r>
          </a:p>
          <a:p>
            <a:pPr>
              <a:buNone/>
            </a:pPr>
            <a:endParaRPr lang="en-GB" sz="7200" dirty="0"/>
          </a:p>
          <a:p>
            <a:r>
              <a:rPr lang="en-GB" sz="7200" b="1" dirty="0"/>
              <a:t>Employees wage increase/Bonuses</a:t>
            </a:r>
          </a:p>
          <a:p>
            <a:pPr marL="0" indent="0">
              <a:buNone/>
            </a:pPr>
            <a:r>
              <a:rPr lang="en-US" sz="7200" dirty="0"/>
              <a:t> </a:t>
            </a:r>
          </a:p>
          <a:p>
            <a:r>
              <a:rPr lang="en-GB" sz="7200" b="1" dirty="0"/>
              <a:t>Gifts</a:t>
            </a:r>
          </a:p>
          <a:p>
            <a:pPr marL="0" indent="0">
              <a:buNone/>
            </a:pPr>
            <a:endParaRPr lang="en-GB" sz="7200" b="1" dirty="0"/>
          </a:p>
          <a:p>
            <a:r>
              <a:rPr lang="en-GB" sz="7200" b="1" dirty="0"/>
              <a:t>Promotion at work</a:t>
            </a:r>
          </a:p>
          <a:p>
            <a:pPr marL="0" indent="0">
              <a:buNone/>
            </a:pPr>
            <a:endParaRPr lang="en-GB" sz="7200" b="1" dirty="0"/>
          </a:p>
          <a:p>
            <a:r>
              <a:rPr lang="en-GB" sz="7200" b="1" dirty="0"/>
              <a:t>Transport facility</a:t>
            </a:r>
          </a:p>
          <a:p>
            <a:pPr marL="0" indent="0">
              <a:buNone/>
            </a:pPr>
            <a:endParaRPr lang="en-GB" sz="7200" b="1" dirty="0"/>
          </a:p>
          <a:p>
            <a:r>
              <a:rPr lang="en-GB" sz="7200" b="1" dirty="0"/>
              <a:t>Local Favorites e.g. discounts to local restaurant cinemas or theatres.</a:t>
            </a:r>
          </a:p>
          <a:p>
            <a:pPr marL="0" indent="0">
              <a:buNone/>
            </a:pPr>
            <a:endParaRPr lang="en-GB" sz="7200" b="1" dirty="0"/>
          </a:p>
          <a:p>
            <a:r>
              <a:rPr lang="en-GB" sz="7200" b="1" dirty="0"/>
              <a:t>Spend time with the employees</a:t>
            </a:r>
          </a:p>
          <a:p>
            <a:pPr marL="0" indent="0">
              <a:buNone/>
            </a:pPr>
            <a:endParaRPr lang="en-US" sz="7200" dirty="0"/>
          </a:p>
          <a:p>
            <a:r>
              <a:rPr lang="en-GB" sz="7200" b="1" dirty="0"/>
              <a:t>Include employee in company strategies</a:t>
            </a:r>
          </a:p>
          <a:p>
            <a:endParaRPr lang="en-US" sz="7200" dirty="0"/>
          </a:p>
          <a:p>
            <a:r>
              <a:rPr lang="en-GB" sz="7200" b="1" dirty="0"/>
              <a:t>It is very important to included all the employees in making a company strategy. Thus, employee feel connected.</a:t>
            </a:r>
            <a:endParaRPr lang="en-US" sz="7200" b="1" dirty="0"/>
          </a:p>
          <a:p>
            <a:pPr>
              <a:buNone/>
            </a:pPr>
            <a:endParaRPr lang="en-US" dirty="0"/>
          </a:p>
        </p:txBody>
      </p:sp>
      <p:pic>
        <p:nvPicPr>
          <p:cNvPr id="4" name="Picture 3">
            <a:extLst>
              <a:ext uri="{FF2B5EF4-FFF2-40B4-BE49-F238E27FC236}">
                <a16:creationId xmlns:a16="http://schemas.microsoft.com/office/drawing/2014/main" id="{4C0D3D71-F8D4-4618-9FAA-3BBFDBA97C44}"/>
              </a:ext>
            </a:extLst>
          </p:cNvPr>
          <p:cNvPicPr>
            <a:picLocks noChangeAspect="1"/>
          </p:cNvPicPr>
          <p:nvPr/>
        </p:nvPicPr>
        <p:blipFill>
          <a:blip r:embed="rId3"/>
          <a:stretch>
            <a:fillRect/>
          </a:stretch>
        </p:blipFill>
        <p:spPr>
          <a:xfrm>
            <a:off x="0" y="0"/>
            <a:ext cx="1530229" cy="112785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600200"/>
            <a:ext cx="8229600" cy="4525963"/>
          </a:xfrm>
        </p:spPr>
        <p:txBody>
          <a:bodyPr>
            <a:noAutofit/>
          </a:bodyPr>
          <a:lstStyle/>
          <a:p>
            <a:pPr marL="0" indent="0">
              <a:buNone/>
            </a:pPr>
            <a:r>
              <a:rPr lang="en-GB" sz="2400" b="1" i="1" dirty="0"/>
              <a:t>                   </a:t>
            </a:r>
          </a:p>
          <a:p>
            <a:pPr marL="0" indent="0">
              <a:buNone/>
            </a:pPr>
            <a:r>
              <a:rPr lang="en-GB" sz="2400" b="1" dirty="0"/>
              <a:t>PROCESS THEORIES ( INTRINSIC )</a:t>
            </a:r>
          </a:p>
          <a:p>
            <a:pPr marL="0" indent="0">
              <a:buNone/>
            </a:pPr>
            <a:r>
              <a:rPr lang="en-US" sz="2000" dirty="0"/>
              <a:t>Is concerned with rewards such as recognition and respect which will increase employees confidence in work place.</a:t>
            </a:r>
          </a:p>
          <a:p>
            <a:r>
              <a:rPr lang="en-US" sz="2400" b="1" dirty="0"/>
              <a:t>Recognition</a:t>
            </a:r>
          </a:p>
          <a:p>
            <a:pPr marL="0" indent="0">
              <a:buNone/>
            </a:pPr>
            <a:endParaRPr lang="en-US" sz="2400" dirty="0"/>
          </a:p>
          <a:p>
            <a:pPr>
              <a:buNone/>
            </a:pPr>
            <a:r>
              <a:rPr lang="en-GB" sz="2400" dirty="0"/>
              <a:t> </a:t>
            </a:r>
            <a:endParaRPr lang="en-US" sz="2400" dirty="0"/>
          </a:p>
          <a:p>
            <a:r>
              <a:rPr lang="en-GB" sz="2400" b="1" dirty="0"/>
              <a:t>Trust / Empowerment</a:t>
            </a:r>
          </a:p>
          <a:p>
            <a:pPr marL="0" indent="0">
              <a:buNone/>
            </a:pPr>
            <a:endParaRPr lang="en-US" sz="2400" dirty="0"/>
          </a:p>
          <a:p>
            <a:pPr>
              <a:buNone/>
            </a:pPr>
            <a:endParaRPr lang="en-GB" sz="2400" dirty="0"/>
          </a:p>
          <a:p>
            <a:r>
              <a:rPr lang="en-GB" sz="2400" b="1" dirty="0"/>
              <a:t>Information / Feedback</a:t>
            </a:r>
          </a:p>
          <a:p>
            <a:pPr marL="0" indent="0">
              <a:buNone/>
            </a:pPr>
            <a:endParaRPr lang="en-GB" sz="2400" dirty="0"/>
          </a:p>
          <a:p>
            <a:pPr marL="0" indent="0">
              <a:buNone/>
            </a:pPr>
            <a:endParaRPr lang="en-GB" sz="2400" dirty="0"/>
          </a:p>
          <a:p>
            <a:pPr>
              <a:buNone/>
            </a:pPr>
            <a:endParaRPr lang="en-US" sz="2400" dirty="0"/>
          </a:p>
        </p:txBody>
      </p:sp>
      <p:pic>
        <p:nvPicPr>
          <p:cNvPr id="4" name="Picture 3">
            <a:extLst>
              <a:ext uri="{FF2B5EF4-FFF2-40B4-BE49-F238E27FC236}">
                <a16:creationId xmlns:a16="http://schemas.microsoft.com/office/drawing/2014/main" id="{9B18AEEB-9FB4-460B-B0AA-D3856303F427}"/>
              </a:ext>
            </a:extLst>
          </p:cNvPr>
          <p:cNvPicPr>
            <a:picLocks noChangeAspect="1"/>
          </p:cNvPicPr>
          <p:nvPr/>
        </p:nvPicPr>
        <p:blipFill>
          <a:blip r:embed="rId3"/>
          <a:stretch>
            <a:fillRect/>
          </a:stretch>
        </p:blipFill>
        <p:spPr>
          <a:xfrm>
            <a:off x="0" y="-8206"/>
            <a:ext cx="1530229" cy="1127858"/>
          </a:xfrm>
          <a:prstGeom prst="rect">
            <a:avLst/>
          </a:prstGeom>
        </p:spPr>
      </p:pic>
      <p:sp>
        <p:nvSpPr>
          <p:cNvPr id="5" name="Title 4">
            <a:extLst>
              <a:ext uri="{FF2B5EF4-FFF2-40B4-BE49-F238E27FC236}">
                <a16:creationId xmlns:a16="http://schemas.microsoft.com/office/drawing/2014/main" id="{0189D32E-695E-4EDF-961C-7C22A813801D}"/>
              </a:ext>
            </a:extLst>
          </p:cNvPr>
          <p:cNvSpPr>
            <a:spLocks noGrp="1"/>
          </p:cNvSpPr>
          <p:nvPr>
            <p:ph type="title"/>
          </p:nvPr>
        </p:nvSpPr>
        <p:spPr>
          <a:xfrm>
            <a:off x="457200" y="274638"/>
            <a:ext cx="8229600" cy="1143000"/>
          </a:xfrm>
        </p:spPr>
        <p:txBody>
          <a:bodyPr>
            <a:noAutofit/>
          </a:bodyPr>
          <a:lstStyle/>
          <a:p>
            <a:br>
              <a:rPr lang="en-GB" sz="3200" b="1" dirty="0"/>
            </a:br>
            <a:br>
              <a:rPr lang="en-GB" sz="3200" b="1" dirty="0"/>
            </a:br>
            <a:r>
              <a:rPr lang="en-GB" sz="2400" b="1" dirty="0">
                <a:solidFill>
                  <a:schemeClr val="accent2">
                    <a:lumMod val="60000"/>
                    <a:lumOff val="40000"/>
                  </a:schemeClr>
                </a:solidFill>
              </a:rPr>
              <a:t>INTRINSIC REWARD PRACTICES</a:t>
            </a:r>
            <a:endParaRPr lang="en-GB" sz="3200" b="1" dirty="0">
              <a:solidFill>
                <a:schemeClr val="accent2">
                  <a:lumMod val="60000"/>
                  <a:lumOff val="4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2800" b="1" dirty="0"/>
            </a:br>
            <a:br>
              <a:rPr lang="en-GB" sz="2800" b="1" dirty="0"/>
            </a:br>
            <a:br>
              <a:rPr lang="en-GB" sz="2800" b="1" dirty="0"/>
            </a:br>
            <a:br>
              <a:rPr lang="en-GB" sz="2800" b="1" dirty="0"/>
            </a:br>
            <a:br>
              <a:rPr lang="en-GB" sz="2800" b="1" dirty="0"/>
            </a:br>
            <a:br>
              <a:rPr lang="en-GB" sz="2800" b="1" dirty="0"/>
            </a:br>
            <a:br>
              <a:rPr lang="en-GB" sz="2800" b="1" dirty="0"/>
            </a:br>
            <a:r>
              <a:rPr lang="en-GB" sz="2400" b="1" dirty="0">
                <a:solidFill>
                  <a:schemeClr val="accent2">
                    <a:lumMod val="60000"/>
                    <a:lumOff val="40000"/>
                  </a:schemeClr>
                </a:solidFill>
              </a:rPr>
              <a:t>Consider how the General manager can persuade the</a:t>
            </a:r>
            <a:br>
              <a:rPr lang="en-GB" sz="2400" b="1" dirty="0">
                <a:solidFill>
                  <a:schemeClr val="accent2">
                    <a:lumMod val="60000"/>
                    <a:lumOff val="40000"/>
                  </a:schemeClr>
                </a:solidFill>
              </a:rPr>
            </a:br>
            <a:r>
              <a:rPr lang="en-GB" sz="2400" b="1" dirty="0">
                <a:solidFill>
                  <a:schemeClr val="accent2">
                    <a:lumMod val="60000"/>
                    <a:lumOff val="40000"/>
                  </a:schemeClr>
                </a:solidFill>
              </a:rPr>
              <a:t> Line mangers that the introduction of these reward practices can add value to the business.</a:t>
            </a:r>
            <a:br>
              <a:rPr lang="en-GB" sz="2400" b="1" dirty="0"/>
            </a:br>
            <a:br>
              <a:rPr lang="en-GB" sz="2400" b="1" dirty="0"/>
            </a:br>
            <a:r>
              <a:rPr lang="en-GB" sz="2400" b="1" dirty="0"/>
              <a:t>IMPACT OF REWARD PRACTICE</a:t>
            </a:r>
            <a:br>
              <a:rPr lang="en-US" sz="2400" dirty="0"/>
            </a:br>
            <a:endParaRPr lang="en-US" sz="2800" dirty="0"/>
          </a:p>
        </p:txBody>
      </p:sp>
      <p:sp>
        <p:nvSpPr>
          <p:cNvPr id="3" name="Content Placeholder 2"/>
          <p:cNvSpPr>
            <a:spLocks noGrp="1"/>
          </p:cNvSpPr>
          <p:nvPr>
            <p:ph idx="1"/>
          </p:nvPr>
        </p:nvSpPr>
        <p:spPr>
          <a:xfrm>
            <a:off x="457200" y="2819400"/>
            <a:ext cx="8229600" cy="3306763"/>
          </a:xfrm>
        </p:spPr>
        <p:txBody>
          <a:bodyPr>
            <a:normAutofit/>
          </a:bodyPr>
          <a:lstStyle/>
          <a:p>
            <a:pPr>
              <a:buNone/>
            </a:pPr>
            <a:endParaRPr lang="en-GB" sz="2200" dirty="0"/>
          </a:p>
          <a:p>
            <a:pPr>
              <a:buNone/>
            </a:pPr>
            <a:r>
              <a:rPr lang="en-GB" sz="2200" dirty="0"/>
              <a:t>     The introduction of reward practices  have the ability of adding value to the business(Armstrong M. 2000). Additionally, through working together, line management have become more proficient across the tactical human resources functions. Few strategies for convincing the line manager by General manager are as follows</a:t>
            </a:r>
            <a:r>
              <a:rPr lang="en-GB" dirty="0"/>
              <a:t>:</a:t>
            </a:r>
            <a:endParaRPr lang="en-US" dirty="0"/>
          </a:p>
          <a:p>
            <a:pPr marL="0" indent="0">
              <a:buNone/>
            </a:pPr>
            <a:endParaRPr lang="en-US" sz="1900" dirty="0"/>
          </a:p>
          <a:p>
            <a:pPr>
              <a:buNone/>
            </a:pPr>
            <a:endParaRPr lang="en-GB" dirty="0"/>
          </a:p>
          <a:p>
            <a:pPr>
              <a:buNone/>
            </a:pPr>
            <a:endParaRPr lang="en-US" dirty="0"/>
          </a:p>
        </p:txBody>
      </p:sp>
      <p:pic>
        <p:nvPicPr>
          <p:cNvPr id="4" name="Picture 3">
            <a:extLst>
              <a:ext uri="{FF2B5EF4-FFF2-40B4-BE49-F238E27FC236}">
                <a16:creationId xmlns:a16="http://schemas.microsoft.com/office/drawing/2014/main" id="{6CA25E66-A94E-4AF7-8AB1-BF2CA511A9EE}"/>
              </a:ext>
            </a:extLst>
          </p:cNvPr>
          <p:cNvPicPr>
            <a:picLocks noChangeAspect="1"/>
          </p:cNvPicPr>
          <p:nvPr/>
        </p:nvPicPr>
        <p:blipFill>
          <a:blip r:embed="rId2"/>
          <a:stretch>
            <a:fillRect/>
          </a:stretch>
        </p:blipFill>
        <p:spPr>
          <a:xfrm>
            <a:off x="0" y="0"/>
            <a:ext cx="1530229" cy="112785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2"/>
            <a:ext cx="8229600" cy="1143000"/>
          </a:xfrm>
        </p:spPr>
        <p:txBody>
          <a:bodyPr>
            <a:noAutofit/>
          </a:bodyPr>
          <a:lstStyle/>
          <a:p>
            <a:r>
              <a:rPr lang="en-GB" sz="3200" b="1" dirty="0">
                <a:solidFill>
                  <a:schemeClr val="accent2">
                    <a:lumMod val="60000"/>
                    <a:lumOff val="40000"/>
                  </a:schemeClr>
                </a:solidFill>
              </a:rPr>
              <a:t>HOW </a:t>
            </a:r>
            <a:br>
              <a:rPr lang="en-GB" sz="3200" b="1" dirty="0">
                <a:solidFill>
                  <a:schemeClr val="accent2">
                    <a:lumMod val="60000"/>
                    <a:lumOff val="40000"/>
                  </a:schemeClr>
                </a:solidFill>
              </a:rPr>
            </a:br>
            <a:br>
              <a:rPr lang="en-GB" sz="3200" b="1" dirty="0">
                <a:solidFill>
                  <a:schemeClr val="accent2">
                    <a:lumMod val="60000"/>
                    <a:lumOff val="40000"/>
                  </a:schemeClr>
                </a:solidFill>
              </a:rPr>
            </a:br>
            <a:br>
              <a:rPr lang="en-GB" sz="3200" b="1" dirty="0">
                <a:solidFill>
                  <a:schemeClr val="accent2">
                    <a:lumMod val="60000"/>
                    <a:lumOff val="40000"/>
                  </a:schemeClr>
                </a:solidFill>
              </a:rPr>
            </a:br>
            <a:br>
              <a:rPr lang="en-GB" sz="3200" b="1" dirty="0">
                <a:solidFill>
                  <a:schemeClr val="accent2">
                    <a:lumMod val="60000"/>
                    <a:lumOff val="40000"/>
                  </a:schemeClr>
                </a:solidFill>
              </a:rPr>
            </a:br>
            <a:br>
              <a:rPr lang="en-GB" sz="3200" b="1" dirty="0">
                <a:solidFill>
                  <a:schemeClr val="accent2">
                    <a:lumMod val="60000"/>
                    <a:lumOff val="40000"/>
                  </a:schemeClr>
                </a:solidFill>
              </a:rPr>
            </a:br>
            <a:r>
              <a:rPr lang="en-GB" sz="3200" b="1" dirty="0">
                <a:solidFill>
                  <a:schemeClr val="accent2">
                    <a:lumMod val="60000"/>
                    <a:lumOff val="40000"/>
                  </a:schemeClr>
                </a:solidFill>
              </a:rPr>
              <a:t>THE GENERAL MANAGER CAN PERSUADE THE LINE MANAGER</a:t>
            </a:r>
            <a:endParaRPr lang="en-US" sz="3200" b="1" dirty="0">
              <a:solidFill>
                <a:schemeClr val="accent2">
                  <a:lumMod val="60000"/>
                  <a:lumOff val="40000"/>
                </a:schemeClr>
              </a:solidFill>
            </a:endParaRPr>
          </a:p>
        </p:txBody>
      </p:sp>
      <p:sp>
        <p:nvSpPr>
          <p:cNvPr id="3" name="Content Placeholder 2"/>
          <p:cNvSpPr>
            <a:spLocks noGrp="1"/>
          </p:cNvSpPr>
          <p:nvPr>
            <p:ph idx="1"/>
          </p:nvPr>
        </p:nvSpPr>
        <p:spPr>
          <a:xfrm>
            <a:off x="425548" y="1066800"/>
            <a:ext cx="8229600" cy="4525963"/>
          </a:xfrm>
        </p:spPr>
        <p:txBody>
          <a:bodyPr>
            <a:normAutofit fontScale="25000" lnSpcReduction="20000"/>
          </a:bodyPr>
          <a:lstStyle/>
          <a:p>
            <a:endParaRPr lang="en-GB" sz="9600" b="1" i="1" dirty="0"/>
          </a:p>
          <a:p>
            <a:endParaRPr lang="en-GB" sz="9600" b="1" i="1" dirty="0"/>
          </a:p>
          <a:p>
            <a:pPr marL="0" indent="0">
              <a:buNone/>
            </a:pPr>
            <a:endParaRPr lang="en-GB" sz="9600" b="1" dirty="0"/>
          </a:p>
          <a:p>
            <a:pPr marL="0" indent="0">
              <a:buNone/>
            </a:pPr>
            <a:endParaRPr lang="en-GB" sz="9600" b="1" dirty="0"/>
          </a:p>
          <a:p>
            <a:r>
              <a:rPr lang="en-GB" sz="9600" b="1" dirty="0"/>
              <a:t>STAFF TRAINING  (HUMAN CAPITAL THEORY)</a:t>
            </a:r>
          </a:p>
          <a:p>
            <a:pPr marL="0" indent="0">
              <a:buNone/>
            </a:pPr>
            <a:r>
              <a:rPr lang="en-GB" sz="5600" dirty="0"/>
              <a:t>Convince the line manager of the importance of training their staff based on this theory and research which proves that if properly trained their training will generate a stock of productive capital.</a:t>
            </a:r>
          </a:p>
          <a:p>
            <a:pPr marL="0" indent="0">
              <a:buNone/>
            </a:pPr>
            <a:endParaRPr lang="en-US" sz="5600" dirty="0"/>
          </a:p>
          <a:p>
            <a:pPr marL="0" indent="0">
              <a:buNone/>
            </a:pPr>
            <a:endParaRPr lang="en-GB" sz="5600" b="1" dirty="0"/>
          </a:p>
          <a:p>
            <a:r>
              <a:rPr lang="en-GB" sz="9600" b="1" dirty="0"/>
              <a:t>INCREASE PAY (EFFICIENCY WAGE THEORY)</a:t>
            </a:r>
          </a:p>
          <a:p>
            <a:pPr marL="0" indent="0">
              <a:buNone/>
            </a:pPr>
            <a:r>
              <a:rPr lang="en-GB" sz="5600" dirty="0"/>
              <a:t>This theory states that firms will pay more than the market rate because they believe that high levels of pay will contribute to increase in productivity,motivation,superior performance which will in turn attract better staff.</a:t>
            </a:r>
          </a:p>
          <a:p>
            <a:pPr marL="0" indent="0">
              <a:buNone/>
            </a:pPr>
            <a:endParaRPr lang="en-GB" sz="5600" dirty="0"/>
          </a:p>
          <a:p>
            <a:pPr marL="0" indent="0">
              <a:buNone/>
            </a:pPr>
            <a:endParaRPr lang="en-US" sz="5600" b="1" dirty="0"/>
          </a:p>
          <a:p>
            <a:r>
              <a:rPr lang="en-GB" sz="9600" b="1" dirty="0"/>
              <a:t>Making the line manager know the importance of reward practices</a:t>
            </a:r>
          </a:p>
          <a:p>
            <a:pPr marL="0" indent="0">
              <a:buNone/>
            </a:pPr>
            <a:endParaRPr lang="en-GB" sz="9600" b="1" dirty="0"/>
          </a:p>
          <a:p>
            <a:endParaRPr lang="en-GB" sz="6400" dirty="0"/>
          </a:p>
          <a:p>
            <a:r>
              <a:rPr lang="en-GB" sz="9600" b="1" dirty="0"/>
              <a:t>Good quality presentation</a:t>
            </a:r>
          </a:p>
          <a:p>
            <a:pPr marL="0" indent="0">
              <a:buNone/>
            </a:pPr>
            <a:endParaRPr lang="en-GB" sz="6400" dirty="0"/>
          </a:p>
        </p:txBody>
      </p:sp>
      <p:pic>
        <p:nvPicPr>
          <p:cNvPr id="6" name="Picture 5">
            <a:extLst>
              <a:ext uri="{FF2B5EF4-FFF2-40B4-BE49-F238E27FC236}">
                <a16:creationId xmlns:a16="http://schemas.microsoft.com/office/drawing/2014/main" id="{487AA60E-8AD1-43F5-AD5A-B6D41833C71D}"/>
              </a:ext>
            </a:extLst>
          </p:cNvPr>
          <p:cNvPicPr>
            <a:picLocks noChangeAspect="1"/>
          </p:cNvPicPr>
          <p:nvPr/>
        </p:nvPicPr>
        <p:blipFill>
          <a:blip r:embed="rId3"/>
          <a:stretch>
            <a:fillRect/>
          </a:stretch>
        </p:blipFill>
        <p:spPr>
          <a:xfrm>
            <a:off x="0" y="9046"/>
            <a:ext cx="1530229" cy="113395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3556"/>
            <a:ext cx="8229600" cy="1094081"/>
          </a:xfrm>
        </p:spPr>
        <p:txBody>
          <a:bodyPr>
            <a:normAutofit fontScale="90000"/>
          </a:bodyPr>
          <a:lstStyle/>
          <a:p>
            <a:br>
              <a:rPr lang="en-US" sz="3600" b="1" dirty="0">
                <a:solidFill>
                  <a:schemeClr val="accent2">
                    <a:lumMod val="60000"/>
                    <a:lumOff val="40000"/>
                  </a:schemeClr>
                </a:solidFill>
              </a:rPr>
            </a:br>
            <a:br>
              <a:rPr lang="en-US" sz="3600" b="1" dirty="0">
                <a:solidFill>
                  <a:schemeClr val="accent2">
                    <a:lumMod val="60000"/>
                    <a:lumOff val="40000"/>
                  </a:schemeClr>
                </a:solidFill>
              </a:rPr>
            </a:br>
            <a:br>
              <a:rPr lang="en-US" sz="3600" b="1" dirty="0">
                <a:solidFill>
                  <a:schemeClr val="accent2">
                    <a:lumMod val="60000"/>
                    <a:lumOff val="40000"/>
                  </a:schemeClr>
                </a:solidFill>
              </a:rPr>
            </a:br>
            <a:br>
              <a:rPr lang="en-US" sz="3600" b="1" dirty="0">
                <a:solidFill>
                  <a:schemeClr val="accent2">
                    <a:lumMod val="60000"/>
                    <a:lumOff val="40000"/>
                  </a:schemeClr>
                </a:solidFill>
              </a:rPr>
            </a:br>
            <a:br>
              <a:rPr lang="en-US" sz="3600" b="1" dirty="0">
                <a:solidFill>
                  <a:schemeClr val="accent2">
                    <a:lumMod val="60000"/>
                    <a:lumOff val="40000"/>
                  </a:schemeClr>
                </a:solidFill>
              </a:rPr>
            </a:br>
            <a:r>
              <a:rPr lang="en-US" sz="3600" b="1" dirty="0">
                <a:solidFill>
                  <a:schemeClr val="accent2">
                    <a:lumMod val="60000"/>
                    <a:lumOff val="40000"/>
                  </a:schemeClr>
                </a:solidFill>
              </a:rPr>
              <a:t>CONCLUSION/RECOMMENDATIONS</a:t>
            </a:r>
            <a:br>
              <a:rPr lang="en-US" b="1" dirty="0"/>
            </a:br>
            <a:br>
              <a:rPr lang="en-US" b="1" dirty="0"/>
            </a:br>
            <a:endParaRPr lang="en-US" b="1" dirty="0">
              <a:solidFill>
                <a:schemeClr val="accent2">
                  <a:lumMod val="60000"/>
                  <a:lumOff val="40000"/>
                </a:schemeClr>
              </a:solidFill>
            </a:endParaRPr>
          </a:p>
        </p:txBody>
      </p:sp>
      <p:sp>
        <p:nvSpPr>
          <p:cNvPr id="3" name="Content Placeholder 2"/>
          <p:cNvSpPr>
            <a:spLocks noGrp="1"/>
          </p:cNvSpPr>
          <p:nvPr>
            <p:ph idx="1"/>
          </p:nvPr>
        </p:nvSpPr>
        <p:spPr/>
        <p:txBody>
          <a:bodyPr>
            <a:normAutofit fontScale="77500" lnSpcReduction="20000"/>
          </a:bodyPr>
          <a:lstStyle/>
          <a:p>
            <a:pPr>
              <a:buNone/>
            </a:pPr>
            <a:endParaRPr lang="en-US" b="1" dirty="0"/>
          </a:p>
          <a:p>
            <a:pPr>
              <a:buNone/>
            </a:pPr>
            <a:r>
              <a:rPr lang="en-US" b="1" dirty="0"/>
              <a:t>FOR REWARD PRACTICES TO BE EFFECTIVE AND WORK </a:t>
            </a:r>
          </a:p>
          <a:p>
            <a:pPr>
              <a:buNone/>
            </a:pPr>
            <a:endParaRPr lang="en-US" b="1" dirty="0"/>
          </a:p>
          <a:p>
            <a:r>
              <a:rPr lang="en-US" sz="3100" b="1" dirty="0"/>
              <a:t>THE COMPANY MUST CLEARLY IDENTIFY TEAM GOALS</a:t>
            </a:r>
          </a:p>
          <a:p>
            <a:r>
              <a:rPr lang="en-US" sz="3100" b="1" dirty="0"/>
              <a:t>DEVELOP A PLAN OF ACTION</a:t>
            </a:r>
          </a:p>
          <a:p>
            <a:r>
              <a:rPr lang="en-US" sz="3100" b="1" dirty="0"/>
              <a:t>IDENTIFY ROLES AND RESPONSIBILITIES</a:t>
            </a:r>
          </a:p>
          <a:p>
            <a:r>
              <a:rPr lang="en-US" sz="3100" b="1" dirty="0"/>
              <a:t>MEASURE AND MONITOR PROGRESS </a:t>
            </a:r>
          </a:p>
          <a:p>
            <a:r>
              <a:rPr lang="en-US" sz="3100" b="1" dirty="0"/>
              <a:t>ENSURE ALL TEAM MEMBERS ARE ENGAGED COMMITTED  AND DEDICATED</a:t>
            </a:r>
          </a:p>
          <a:p>
            <a:r>
              <a:rPr lang="en-US" sz="3100" b="1" dirty="0"/>
              <a:t>FLEXIBLE WORKING SHIFT</a:t>
            </a:r>
          </a:p>
          <a:p>
            <a:r>
              <a:rPr lang="en-US" sz="3100" b="1" dirty="0"/>
              <a:t>MORE PROFESSIONAL HR AND WORKING ENVIRONMENT</a:t>
            </a:r>
          </a:p>
          <a:p>
            <a:r>
              <a:rPr lang="en-US" sz="3100" b="1" dirty="0"/>
              <a:t>OFFER PEACE RATE</a:t>
            </a:r>
          </a:p>
          <a:p>
            <a:pPr>
              <a:buNone/>
            </a:pPr>
            <a:endParaRPr lang="en-US" dirty="0"/>
          </a:p>
        </p:txBody>
      </p:sp>
      <p:pic>
        <p:nvPicPr>
          <p:cNvPr id="4" name="Picture 3">
            <a:extLst>
              <a:ext uri="{FF2B5EF4-FFF2-40B4-BE49-F238E27FC236}">
                <a16:creationId xmlns:a16="http://schemas.microsoft.com/office/drawing/2014/main" id="{42D4B4F0-21DF-4E61-B52C-F07DF72CE9F3}"/>
              </a:ext>
            </a:extLst>
          </p:cNvPr>
          <p:cNvPicPr>
            <a:picLocks noChangeAspect="1"/>
          </p:cNvPicPr>
          <p:nvPr/>
        </p:nvPicPr>
        <p:blipFill>
          <a:blip r:embed="rId2"/>
          <a:stretch>
            <a:fillRect/>
          </a:stretch>
        </p:blipFill>
        <p:spPr>
          <a:xfrm>
            <a:off x="0" y="0"/>
            <a:ext cx="1530229" cy="113395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3A09-5035-416E-AB74-BEDB057B906C}"/>
              </a:ext>
            </a:extLst>
          </p:cNvPr>
          <p:cNvSpPr>
            <a:spLocks noGrp="1"/>
          </p:cNvSpPr>
          <p:nvPr>
            <p:ph type="title"/>
          </p:nvPr>
        </p:nvSpPr>
        <p:spPr/>
        <p:txBody>
          <a:bodyPr>
            <a:normAutofit fontScale="90000"/>
          </a:bodyPr>
          <a:lstStyle/>
          <a:p>
            <a:br>
              <a:rPr lang="en-GB" dirty="0"/>
            </a:br>
            <a:br>
              <a:rPr lang="en-GB" dirty="0"/>
            </a:br>
            <a:r>
              <a:rPr lang="en-GB" dirty="0">
                <a:solidFill>
                  <a:schemeClr val="accent2">
                    <a:lumMod val="60000"/>
                    <a:lumOff val="40000"/>
                  </a:schemeClr>
                </a:solidFill>
              </a:rPr>
              <a:t>REFERENCES</a:t>
            </a:r>
            <a:br>
              <a:rPr lang="en-GB" dirty="0"/>
            </a:br>
            <a:br>
              <a:rPr lang="en-GB" dirty="0"/>
            </a:br>
            <a:endParaRPr lang="en-GB" dirty="0"/>
          </a:p>
        </p:txBody>
      </p:sp>
      <p:sp>
        <p:nvSpPr>
          <p:cNvPr id="3" name="Content Placeholder 2">
            <a:extLst>
              <a:ext uri="{FF2B5EF4-FFF2-40B4-BE49-F238E27FC236}">
                <a16:creationId xmlns:a16="http://schemas.microsoft.com/office/drawing/2014/main" id="{4A71112A-48AF-415A-B435-5BD38500728B}"/>
              </a:ext>
            </a:extLst>
          </p:cNvPr>
          <p:cNvSpPr>
            <a:spLocks noGrp="1"/>
          </p:cNvSpPr>
          <p:nvPr>
            <p:ph idx="1"/>
          </p:nvPr>
        </p:nvSpPr>
        <p:spPr/>
        <p:txBody>
          <a:bodyPr>
            <a:normAutofit fontScale="70000" lnSpcReduction="20000"/>
          </a:bodyPr>
          <a:lstStyle/>
          <a:p>
            <a:r>
              <a:rPr lang="en-GB" dirty="0"/>
              <a:t>Armstrong, M. (2012) Armstrong's Handbook of human Resource Management Practice 12</a:t>
            </a:r>
            <a:r>
              <a:rPr lang="en-GB" baseline="30000" dirty="0"/>
              <a:t>th</a:t>
            </a:r>
            <a:r>
              <a:rPr lang="en-GB" dirty="0"/>
              <a:t> Ed.</a:t>
            </a:r>
          </a:p>
          <a:p>
            <a:r>
              <a:rPr lang="en-GB" dirty="0"/>
              <a:t>Armstrong, M.(2007) A handbook of Employee Reward. 2</a:t>
            </a:r>
            <a:r>
              <a:rPr lang="en-GB" baseline="30000" dirty="0"/>
              <a:t>nd</a:t>
            </a:r>
            <a:r>
              <a:rPr lang="en-GB" dirty="0"/>
              <a:t> ed. Kogan Page London.</a:t>
            </a:r>
          </a:p>
          <a:p>
            <a:r>
              <a:rPr lang="en-GB" dirty="0"/>
              <a:t>Beardwell,I and Gold, J. (2009) Human Resources Development, Basingstoke: Palgrave Macmillan.</a:t>
            </a:r>
          </a:p>
          <a:p>
            <a:r>
              <a:rPr lang="en-GB" dirty="0"/>
              <a:t>Cook, M. (2009) Personnel Selection: adding value through people. 5</a:t>
            </a:r>
            <a:r>
              <a:rPr lang="en-GB" baseline="30000" dirty="0"/>
              <a:t>th</a:t>
            </a:r>
            <a:r>
              <a:rPr lang="en-GB" dirty="0"/>
              <a:t> ed. Chichester: John Wiley.</a:t>
            </a:r>
          </a:p>
          <a:p>
            <a:r>
              <a:rPr lang="en-GB" dirty="0"/>
              <a:t>Hofstede, G. cultural Consequences: International differences in work-related values, abridged version. London: Sage, 1984. </a:t>
            </a:r>
          </a:p>
          <a:p>
            <a:r>
              <a:rPr lang="en-GB" dirty="0"/>
              <a:t>Manus, T M and Graham, M D (2003) Creating A Total Reward Strategy, American Management Association, New York.</a:t>
            </a:r>
          </a:p>
        </p:txBody>
      </p:sp>
      <p:pic>
        <p:nvPicPr>
          <p:cNvPr id="4" name="Picture 3">
            <a:extLst>
              <a:ext uri="{FF2B5EF4-FFF2-40B4-BE49-F238E27FC236}">
                <a16:creationId xmlns:a16="http://schemas.microsoft.com/office/drawing/2014/main" id="{E106B639-BA43-4FBB-A1C6-AE5105557847}"/>
              </a:ext>
            </a:extLst>
          </p:cNvPr>
          <p:cNvPicPr>
            <a:picLocks noChangeAspect="1"/>
          </p:cNvPicPr>
          <p:nvPr/>
        </p:nvPicPr>
        <p:blipFill>
          <a:blip r:embed="rId2"/>
          <a:stretch>
            <a:fillRect/>
          </a:stretch>
        </p:blipFill>
        <p:spPr>
          <a:xfrm>
            <a:off x="0" y="8206"/>
            <a:ext cx="1530229" cy="1133954"/>
          </a:xfrm>
          <a:prstGeom prst="rect">
            <a:avLst/>
          </a:prstGeom>
        </p:spPr>
      </p:pic>
    </p:spTree>
    <p:extLst>
      <p:ext uri="{BB962C8B-B14F-4D97-AF65-F5344CB8AC3E}">
        <p14:creationId xmlns:p14="http://schemas.microsoft.com/office/powerpoint/2010/main" val="3568753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690</TotalTime>
  <Words>461</Words>
  <Application>Microsoft Office PowerPoint</Application>
  <PresentationFormat>On-screen Show (4:3)</PresentationFormat>
  <Paragraphs>97</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Times New Roman</vt:lpstr>
      <vt:lpstr>Office Theme</vt:lpstr>
      <vt:lpstr>PowerPoint Presentation</vt:lpstr>
      <vt:lpstr>                               CULTURE  ACCORDING TO HOFSTEDE, G. 1989 CULTURE IS DEFINED AS THE COLLECTIVE MENTAL PROGRAMMING OF THE HUMAN MIND WHICH DISTINGUISHES ONE GROUP OF PEOPLE FROM ANOTHER.  ABOUT HANOI VIETNAM    WORK CULTURE IN HANOI HAT COMPANY?  </vt:lpstr>
      <vt:lpstr>PowerPoint Presentation</vt:lpstr>
      <vt:lpstr>PowerPoint Presentation</vt:lpstr>
      <vt:lpstr>  INTRINSIC REWARD PRACTICES</vt:lpstr>
      <vt:lpstr>       Consider how the General manager can persuade the  Line mangers that the introduction of these reward practices can add value to the business.  IMPACT OF REWARD PRACTICE </vt:lpstr>
      <vt:lpstr>HOW      THE GENERAL MANAGER CAN PERSUADE THE LINE MANAGER</vt:lpstr>
      <vt:lpstr>     CONCLUSION/RECOMMENDATIONS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Mary Dore-Okuoimose</dc:creator>
  <cp:lastModifiedBy>Admin</cp:lastModifiedBy>
  <cp:revision>155</cp:revision>
  <dcterms:created xsi:type="dcterms:W3CDTF">2018-11-10T12:15:49Z</dcterms:created>
  <dcterms:modified xsi:type="dcterms:W3CDTF">2018-12-28T12:26:31Z</dcterms:modified>
</cp:coreProperties>
</file>