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8" r:id="rId2"/>
    <p:sldId id="259" r:id="rId3"/>
    <p:sldId id="260" r:id="rId4"/>
    <p:sldId id="261"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3C55"/>
    <a:srgbClr val="F9CB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60"/>
  </p:normalViewPr>
  <p:slideViewPr>
    <p:cSldViewPr snapToGrid="0">
      <p:cViewPr>
        <p:scale>
          <a:sx n="92" d="100"/>
          <a:sy n="92" d="100"/>
        </p:scale>
        <p:origin x="197" y="-34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Macarie" userId="873e04d8c8ad508c" providerId="LiveId" clId="{4A0A7183-BC74-4FF4-BD40-9C10A71F0844}"/>
    <pc:docChg chg="undo custSel modSld">
      <pc:chgData name="Roxana Macarie" userId="873e04d8c8ad508c" providerId="LiveId" clId="{4A0A7183-BC74-4FF4-BD40-9C10A71F0844}" dt="2023-02-17T19:55:25.577" v="156" actId="255"/>
      <pc:docMkLst>
        <pc:docMk/>
      </pc:docMkLst>
      <pc:sldChg chg="modSp mod">
        <pc:chgData name="Roxana Macarie" userId="873e04d8c8ad508c" providerId="LiveId" clId="{4A0A7183-BC74-4FF4-BD40-9C10A71F0844}" dt="2023-02-17T19:55:25.577" v="156" actId="255"/>
        <pc:sldMkLst>
          <pc:docMk/>
          <pc:sldMk cId="4237157" sldId="258"/>
        </pc:sldMkLst>
        <pc:spChg chg="mod">
          <ac:chgData name="Roxana Macarie" userId="873e04d8c8ad508c" providerId="LiveId" clId="{4A0A7183-BC74-4FF4-BD40-9C10A71F0844}" dt="2023-02-17T19:55:25.577" v="156" actId="255"/>
          <ac:spMkLst>
            <pc:docMk/>
            <pc:sldMk cId="4237157" sldId="258"/>
            <ac:spMk id="6" creationId="{00000000-0000-0000-0000-000000000000}"/>
          </ac:spMkLst>
        </pc:spChg>
        <pc:spChg chg="mod">
          <ac:chgData name="Roxana Macarie" userId="873e04d8c8ad508c" providerId="LiveId" clId="{4A0A7183-BC74-4FF4-BD40-9C10A71F0844}" dt="2023-02-17T19:54:28.185" v="148" actId="20577"/>
          <ac:spMkLst>
            <pc:docMk/>
            <pc:sldMk cId="4237157" sldId="258"/>
            <ac:spMk id="7"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D4698D1C-D25B-4629-8751-5475D7F7D73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2034127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4698D1C-D25B-4629-8751-5475D7F7D73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3038407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698D1C-D25B-4629-8751-5475D7F7D73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993260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4698D1C-D25B-4629-8751-5475D7F7D730}" type="datetimeFigureOut">
              <a:rPr lang="en-US" smtClean="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1688003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4698D1C-D25B-4629-8751-5475D7F7D730}" type="datetimeFigureOut">
              <a:rPr lang="en-US" smtClean="0"/>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1058242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4698D1C-D25B-4629-8751-5475D7F7D730}" type="datetimeFigureOut">
              <a:rPr lang="en-US" smtClean="0"/>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2671341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698D1C-D25B-4629-8751-5475D7F7D730}" type="datetimeFigureOut">
              <a:rPr lang="en-US" smtClean="0"/>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2726566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698D1C-D25B-4629-8751-5475D7F7D730}" type="datetimeFigureOut">
              <a:rPr lang="en-US" smtClean="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4197538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698D1C-D25B-4629-8751-5475D7F7D730}" type="datetimeFigureOut">
              <a:rPr lang="en-US" smtClean="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1933806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4698D1C-D25B-4629-8751-5475D7F7D73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3755316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4698D1C-D25B-4629-8751-5475D7F7D73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5309FE-A8A5-43E4-AABD-FC8B9C15B4A8}" type="slidenum">
              <a:rPr lang="en-US" smtClean="0"/>
              <a:t>‹#›</a:t>
            </a:fld>
            <a:endParaRPr lang="en-US"/>
          </a:p>
        </p:txBody>
      </p:sp>
    </p:spTree>
    <p:extLst>
      <p:ext uri="{BB962C8B-B14F-4D97-AF65-F5344CB8AC3E}">
        <p14:creationId xmlns:p14="http://schemas.microsoft.com/office/powerpoint/2010/main" val="645163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80000">
              <a:schemeClr val="accent1">
                <a:lumMod val="40000"/>
                <a:lumOff val="60000"/>
              </a:schemeClr>
            </a:gs>
            <a:gs pos="43000">
              <a:schemeClr val="accent2">
                <a:lumMod val="60000"/>
                <a:lumOff val="40000"/>
              </a:schemeClr>
            </a:gs>
            <a:gs pos="97000">
              <a:schemeClr val="accent2">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698D1C-D25B-4629-8751-5475D7F7D730}" type="datetimeFigureOut">
              <a:rPr lang="en-US" smtClean="0"/>
              <a:t>2/17/2023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5309FE-A8A5-43E4-AABD-FC8B9C15B4A8}" type="slidenum">
              <a:rPr lang="en-US" smtClean="0"/>
              <a:t>‹#›</a:t>
            </a:fld>
            <a:endParaRPr lang="en-US"/>
          </a:p>
        </p:txBody>
      </p:sp>
    </p:spTree>
    <p:extLst>
      <p:ext uri="{BB962C8B-B14F-4D97-AF65-F5344CB8AC3E}">
        <p14:creationId xmlns:p14="http://schemas.microsoft.com/office/powerpoint/2010/main" val="45259175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solidFill>
            <a:schemeClr val="accent3">
              <a:lumMod val="40000"/>
              <a:lumOff val="60000"/>
            </a:schemeClr>
          </a:solidFill>
          <a:ln>
            <a:solidFill>
              <a:schemeClr val="tx1"/>
            </a:solidFill>
          </a:ln>
        </p:spPr>
        <p:txBody>
          <a:bodyPr/>
          <a:lstStyle/>
          <a:p>
            <a:r>
              <a:rPr lang="en-US" b="1" dirty="0">
                <a:latin typeface="Times New Roman" panose="02020603050405020304" pitchFamily="18" charset="0"/>
                <a:cs typeface="Times New Roman" panose="02020603050405020304" pitchFamily="18" charset="0"/>
              </a:rPr>
              <a:t>Valentine Menu for Hotel Trinity </a:t>
            </a:r>
          </a:p>
        </p:txBody>
      </p:sp>
      <p:sp>
        <p:nvSpPr>
          <p:cNvPr id="7" name="Subtitle 6"/>
          <p:cNvSpPr>
            <a:spLocks noGrp="1"/>
          </p:cNvSpPr>
          <p:nvPr>
            <p:ph type="subTitle" idx="1"/>
          </p:nvPr>
        </p:nvSpPr>
        <p:spPr>
          <a:xfrm>
            <a:off x="1524000" y="3602037"/>
            <a:ext cx="9144000" cy="2133599"/>
          </a:xfrm>
          <a:solidFill>
            <a:schemeClr val="accent5">
              <a:lumMod val="40000"/>
              <a:lumOff val="60000"/>
            </a:schemeClr>
          </a:solidFill>
          <a:ln>
            <a:solidFill>
              <a:schemeClr val="tx1"/>
            </a:solidFill>
          </a:ln>
        </p:spPr>
        <p:txBody>
          <a:bodyPr>
            <a:normAutofit fontScale="25000" lnSpcReduction="20000"/>
          </a:bodyPr>
          <a:lstStyle/>
          <a:p>
            <a:pPr>
              <a:lnSpc>
                <a:spcPct val="150000"/>
              </a:lnSpc>
              <a:spcAft>
                <a:spcPts val="800"/>
              </a:spcAft>
            </a:pPr>
            <a:r>
              <a:rPr lang="en-GB" sz="4000" b="1" dirty="0">
                <a:effectLst/>
                <a:latin typeface="Arial" panose="020B0604020202020204" pitchFamily="34" charset="0"/>
                <a:ea typeface="Times New Roman" panose="02020603050405020304" pitchFamily="18" charset="0"/>
                <a:cs typeface="Times New Roman" panose="02020603050405020304" pitchFamily="18" charset="0"/>
              </a:rPr>
              <a:t>Module: Food &amp; Beverage Operations</a:t>
            </a:r>
            <a:endParaRPr lang="en-GB" sz="4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4000" b="1" dirty="0">
                <a:effectLst/>
                <a:latin typeface="Arial" panose="020B0604020202020204" pitchFamily="34" charset="0"/>
                <a:ea typeface="Times New Roman" panose="02020603050405020304" pitchFamily="18" charset="0"/>
                <a:cs typeface="Times New Roman" panose="02020603050405020304" pitchFamily="18" charset="0"/>
              </a:rPr>
              <a:t>Module Code: BMIH4002</a:t>
            </a:r>
            <a:endParaRPr lang="en-GB" sz="4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Student name: Roxana </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Ionica</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Macarie</a:t>
            </a:r>
            <a:endParaRPr lang="en-GB" sz="40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Aft>
                <a:spcPts val="800"/>
              </a:spcAft>
            </a:pPr>
            <a:r>
              <a:rPr lang="en-GB" sz="4000" dirty="0">
                <a:effectLst/>
                <a:latin typeface="Arial" panose="020B0604020202020204" pitchFamily="34" charset="0"/>
                <a:ea typeface="Calibri" panose="020F0502020204030204" pitchFamily="34" charset="0"/>
                <a:cs typeface="Times New Roman" panose="02020603050405020304" pitchFamily="18" charset="0"/>
              </a:rPr>
              <a:t> Student ID  2133909</a:t>
            </a:r>
            <a:endParaRPr lang="en-GB" sz="4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4000" dirty="0">
                <a:effectLst/>
                <a:latin typeface="Arial" panose="020B0604020202020204" pitchFamily="34" charset="0"/>
                <a:ea typeface="Calibri" panose="020F0502020204030204" pitchFamily="34" charset="0"/>
                <a:cs typeface="Times New Roman" panose="02020603050405020304" pitchFamily="18" charset="0"/>
              </a:rPr>
              <a:t>      Tutor: Ffion </a:t>
            </a:r>
            <a:r>
              <a:rPr lang="en-GB" sz="4000" dirty="0" err="1">
                <a:effectLst/>
                <a:latin typeface="Arial" panose="020B0604020202020204" pitchFamily="34" charset="0"/>
                <a:ea typeface="Calibri" panose="020F0502020204030204" pitchFamily="34" charset="0"/>
                <a:cs typeface="Times New Roman" panose="02020603050405020304" pitchFamily="18" charset="0"/>
              </a:rPr>
              <a:t>Cumberpatch</a:t>
            </a:r>
            <a:endParaRPr lang="en-GB" sz="4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37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154548" y="1455313"/>
            <a:ext cx="6400798" cy="5262563"/>
          </a:xfrm>
          <a:solidFill>
            <a:schemeClr val="accent3">
              <a:lumMod val="40000"/>
              <a:lumOff val="60000"/>
            </a:schemeClr>
          </a:solidFill>
          <a:ln>
            <a:solidFill>
              <a:schemeClr val="tx1"/>
            </a:solidFill>
          </a:ln>
        </p:spPr>
        <p:txBody>
          <a:bodyPr>
            <a:normAutofit lnSpcReduction="10000"/>
          </a:bodyPr>
          <a:lstStyle/>
          <a:p>
            <a:pPr marL="0" indent="0" algn="just">
              <a:buNone/>
            </a:pPr>
            <a:r>
              <a:rPr lang="en-US" sz="800" b="1" dirty="0">
                <a:latin typeface="Times New Roman" panose="02020603050405020304" pitchFamily="18" charset="0"/>
                <a:cs typeface="Times New Roman" panose="02020603050405020304" pitchFamily="18" charset="0"/>
              </a:rPr>
              <a:t>Starter </a:t>
            </a:r>
          </a:p>
          <a:p>
            <a:pPr marL="0" indent="0" algn="just">
              <a:buNone/>
            </a:pPr>
            <a:r>
              <a:rPr lang="en-US" sz="800" dirty="0">
                <a:latin typeface="Times New Roman" panose="02020603050405020304" pitchFamily="18" charset="0"/>
                <a:cs typeface="Times New Roman" panose="02020603050405020304" pitchFamily="18" charset="0"/>
              </a:rPr>
              <a:t>Greetings from Hotel Trinity, the ideal location for your upcoming trip towards the UK. We are happy to provide you with a wide selection of delectable foods that will sate your appetites and have them wanting anymore. Our appetizers are the ideal place to begin your gastronomic adventure with us because they provide a tempting variety of tastes and sensations that seem to be sure to satisfy. Some of our most well-liked initial choices are listed below:</a:t>
            </a:r>
          </a:p>
          <a:p>
            <a:pPr algn="just"/>
            <a:r>
              <a:rPr lang="en-US" sz="800" b="1" dirty="0">
                <a:latin typeface="Times New Roman" panose="02020603050405020304" pitchFamily="18" charset="0"/>
                <a:cs typeface="Times New Roman" panose="02020603050405020304" pitchFamily="18" charset="0"/>
              </a:rPr>
              <a:t>Creamy Wild Mushroom Soup:</a:t>
            </a:r>
            <a:r>
              <a:rPr lang="en-US" sz="800" dirty="0">
                <a:latin typeface="Times New Roman" panose="02020603050405020304" pitchFamily="18" charset="0"/>
                <a:cs typeface="Times New Roman" panose="02020603050405020304" pitchFamily="18" charset="0"/>
              </a:rPr>
              <a:t> </a:t>
            </a:r>
          </a:p>
          <a:p>
            <a:pPr marL="0" indent="0" algn="just">
              <a:buNone/>
            </a:pPr>
            <a:r>
              <a:rPr lang="en-US" sz="800" dirty="0">
                <a:latin typeface="Times New Roman" panose="02020603050405020304" pitchFamily="18" charset="0"/>
                <a:cs typeface="Times New Roman" panose="02020603050405020304" pitchFamily="18" charset="0"/>
              </a:rPr>
              <a:t>On a chilly day, you may warm up with a bowl of our delectable, creamy soup. This thick, </a:t>
            </a:r>
            <a:r>
              <a:rPr lang="en-US" sz="800" dirty="0" err="1">
                <a:latin typeface="Times New Roman" panose="02020603050405020304" pitchFamily="18" charset="0"/>
                <a:cs typeface="Times New Roman" panose="02020603050405020304" pitchFamily="18" charset="0"/>
              </a:rPr>
              <a:t>savoury</a:t>
            </a:r>
            <a:r>
              <a:rPr lang="en-US" sz="800" dirty="0">
                <a:latin typeface="Times New Roman" panose="02020603050405020304" pitchFamily="18" charset="0"/>
                <a:cs typeface="Times New Roman" panose="02020603050405020304" pitchFamily="18" charset="0"/>
              </a:rPr>
              <a:t> soup is made with a combination of oyster mushrooms and whipped cream.</a:t>
            </a:r>
          </a:p>
          <a:p>
            <a:pPr algn="just"/>
            <a:r>
              <a:rPr lang="en-US" sz="800" b="1" dirty="0">
                <a:latin typeface="Times New Roman" panose="02020603050405020304" pitchFamily="18" charset="0"/>
                <a:cs typeface="Times New Roman" panose="02020603050405020304" pitchFamily="18" charset="0"/>
              </a:rPr>
              <a:t>Roasted Zucchini Cheese Salad:</a:t>
            </a:r>
            <a:r>
              <a:rPr lang="en-US" sz="800" dirty="0">
                <a:latin typeface="Times New Roman" panose="02020603050405020304" pitchFamily="18" charset="0"/>
                <a:cs typeface="Times New Roman" panose="02020603050405020304" pitchFamily="18" charset="0"/>
              </a:rPr>
              <a:t> </a:t>
            </a:r>
          </a:p>
          <a:p>
            <a:pPr marL="0" indent="0" algn="just">
              <a:buNone/>
            </a:pPr>
            <a:r>
              <a:rPr lang="en-US" sz="800" dirty="0">
                <a:latin typeface="Times New Roman" panose="02020603050405020304" pitchFamily="18" charset="0"/>
                <a:cs typeface="Times New Roman" panose="02020603050405020304" pitchFamily="18" charset="0"/>
              </a:rPr>
              <a:t>For individuals who wish to start their meal with a nutritious and </a:t>
            </a:r>
            <a:r>
              <a:rPr lang="en-US" sz="800" dirty="0" err="1">
                <a:latin typeface="Times New Roman" panose="02020603050405020304" pitchFamily="18" charset="0"/>
                <a:cs typeface="Times New Roman" panose="02020603050405020304" pitchFamily="18" charset="0"/>
              </a:rPr>
              <a:t>savoury</a:t>
            </a:r>
            <a:r>
              <a:rPr lang="en-US" sz="800" dirty="0">
                <a:latin typeface="Times New Roman" panose="02020603050405020304" pitchFamily="18" charset="0"/>
                <a:cs typeface="Times New Roman" panose="02020603050405020304" pitchFamily="18" charset="0"/>
              </a:rPr>
              <a:t> salad, this light and the fresh option is ideal. Fresh greenery, cherry tomatoes, and freshly cooked </a:t>
            </a:r>
            <a:r>
              <a:rPr lang="en-US" sz="800" dirty="0" err="1">
                <a:latin typeface="Times New Roman" panose="02020603050405020304" pitchFamily="18" charset="0"/>
                <a:cs typeface="Times New Roman" panose="02020603050405020304" pitchFamily="18" charset="0"/>
              </a:rPr>
              <a:t>halloumi</a:t>
            </a:r>
            <a:r>
              <a:rPr lang="en-US" sz="800" dirty="0">
                <a:latin typeface="Times New Roman" panose="02020603050405020304" pitchFamily="18" charset="0"/>
                <a:cs typeface="Times New Roman" panose="02020603050405020304" pitchFamily="18" charset="0"/>
              </a:rPr>
              <a:t> cheese are the main ingredients in our roasted zucchini cheese salad, which is finished with a tangy dressing to enhance the </a:t>
            </a:r>
            <a:r>
              <a:rPr lang="en-US" sz="800" dirty="0" err="1">
                <a:latin typeface="Times New Roman" panose="02020603050405020304" pitchFamily="18" charset="0"/>
                <a:cs typeface="Times New Roman" panose="02020603050405020304" pitchFamily="18" charset="0"/>
              </a:rPr>
              <a:t>flavours</a:t>
            </a:r>
            <a:r>
              <a:rPr lang="en-US" sz="800" dirty="0">
                <a:latin typeface="Times New Roman" panose="02020603050405020304" pitchFamily="18" charset="0"/>
                <a:cs typeface="Times New Roman" panose="02020603050405020304" pitchFamily="18" charset="0"/>
              </a:rPr>
              <a:t>.</a:t>
            </a:r>
          </a:p>
          <a:p>
            <a:pPr algn="just"/>
            <a:r>
              <a:rPr lang="en-US" sz="800" b="1" dirty="0">
                <a:latin typeface="Times New Roman" panose="02020603050405020304" pitchFamily="18" charset="0"/>
                <a:cs typeface="Times New Roman" panose="02020603050405020304" pitchFamily="18" charset="0"/>
              </a:rPr>
              <a:t>Crispy Calamari Rings:</a:t>
            </a:r>
            <a:endParaRPr lang="en-US" sz="800" dirty="0">
              <a:latin typeface="Times New Roman" panose="02020603050405020304" pitchFamily="18" charset="0"/>
              <a:cs typeface="Times New Roman" panose="02020603050405020304" pitchFamily="18" charset="0"/>
            </a:endParaRPr>
          </a:p>
          <a:p>
            <a:pPr marL="0" indent="0" algn="just">
              <a:buNone/>
            </a:pPr>
            <a:r>
              <a:rPr lang="en-US" sz="800" dirty="0">
                <a:latin typeface="Times New Roman" panose="02020603050405020304" pitchFamily="18" charset="0"/>
                <a:cs typeface="Times New Roman" panose="02020603050405020304" pitchFamily="18" charset="0"/>
              </a:rPr>
              <a:t>Our crispy calamari rings are the ideal option when you're in the market for something slightly more scrumptious. These calamari rings are crunchy, delicate, and oozing with </a:t>
            </a:r>
            <a:r>
              <a:rPr lang="en-US" sz="800" dirty="0" err="1">
                <a:latin typeface="Times New Roman" panose="02020603050405020304" pitchFamily="18" charset="0"/>
                <a:cs typeface="Times New Roman" panose="02020603050405020304" pitchFamily="18" charset="0"/>
              </a:rPr>
              <a:t>flavour</a:t>
            </a:r>
            <a:r>
              <a:rPr lang="en-US" sz="800" dirty="0">
                <a:latin typeface="Times New Roman" panose="02020603050405020304" pitchFamily="18" charset="0"/>
                <a:cs typeface="Times New Roman" panose="02020603050405020304" pitchFamily="18" charset="0"/>
              </a:rPr>
              <a:t>. They are lightly coated and perfectly depth.</a:t>
            </a:r>
          </a:p>
          <a:p>
            <a:pPr algn="just"/>
            <a:r>
              <a:rPr lang="en-US" sz="800" b="1" dirty="0">
                <a:latin typeface="Times New Roman" panose="02020603050405020304" pitchFamily="18" charset="0"/>
                <a:cs typeface="Times New Roman" panose="02020603050405020304" pitchFamily="18" charset="0"/>
              </a:rPr>
              <a:t>Basic Caesar Salad: </a:t>
            </a:r>
            <a:endParaRPr lang="en-US" sz="800" dirty="0">
              <a:latin typeface="Times New Roman" panose="02020603050405020304" pitchFamily="18" charset="0"/>
              <a:cs typeface="Times New Roman" panose="02020603050405020304" pitchFamily="18" charset="0"/>
            </a:endParaRPr>
          </a:p>
          <a:p>
            <a:pPr marL="0" indent="0" algn="just">
              <a:buNone/>
            </a:pPr>
            <a:r>
              <a:rPr lang="en-US" sz="800" dirty="0">
                <a:latin typeface="Times New Roman" panose="02020603050405020304" pitchFamily="18" charset="0"/>
                <a:cs typeface="Times New Roman" panose="02020603050405020304" pitchFamily="18" charset="0"/>
              </a:rPr>
              <a:t>If you're searching for a light and energizing way to start your meal, our traditional Caesar salad is the ideal choice. This dish, which is made with crispy crackers, fresh iceberg lettuce, and a thick, creamy sauce, is always a hit.</a:t>
            </a:r>
          </a:p>
          <a:p>
            <a:pPr algn="just"/>
            <a:r>
              <a:rPr lang="en-US" sz="800" b="1" dirty="0">
                <a:latin typeface="Times New Roman" panose="02020603050405020304" pitchFamily="18" charset="0"/>
                <a:cs typeface="Times New Roman" panose="02020603050405020304" pitchFamily="18" charset="0"/>
              </a:rPr>
              <a:t>Smoked Salmon Plate:</a:t>
            </a:r>
            <a:endParaRPr lang="en-US" sz="800" dirty="0">
              <a:latin typeface="Times New Roman" panose="02020603050405020304" pitchFamily="18" charset="0"/>
              <a:cs typeface="Times New Roman" panose="02020603050405020304" pitchFamily="18" charset="0"/>
            </a:endParaRPr>
          </a:p>
          <a:p>
            <a:pPr marL="0" indent="0" algn="just">
              <a:buNone/>
            </a:pPr>
            <a:r>
              <a:rPr lang="en-US" sz="800" dirty="0">
                <a:latin typeface="Times New Roman" panose="02020603050405020304" pitchFamily="18" charset="0"/>
                <a:cs typeface="Times New Roman" panose="02020603050405020304" pitchFamily="18" charset="0"/>
              </a:rPr>
              <a:t>Seafood lovers should order our smoked mackerel dish, which is the ideal option. This recipe is flavorful, flavorful, and served with juicy lemon slices, capers, and parsley.</a:t>
            </a:r>
          </a:p>
          <a:p>
            <a:pPr algn="just"/>
            <a:r>
              <a:rPr lang="en-US" sz="800" b="1" dirty="0">
                <a:latin typeface="Times New Roman" panose="02020603050405020304" pitchFamily="18" charset="0"/>
                <a:cs typeface="Times New Roman" panose="02020603050405020304" pitchFamily="18" charset="0"/>
              </a:rPr>
              <a:t>Garlic Buttered Prawns: </a:t>
            </a:r>
            <a:endParaRPr lang="en-US" sz="800" dirty="0">
              <a:latin typeface="Times New Roman" panose="02020603050405020304" pitchFamily="18" charset="0"/>
              <a:cs typeface="Times New Roman" panose="02020603050405020304" pitchFamily="18" charset="0"/>
            </a:endParaRPr>
          </a:p>
          <a:p>
            <a:pPr marL="0" indent="0" algn="just">
              <a:buNone/>
            </a:pPr>
            <a:r>
              <a:rPr lang="en-US" sz="800" dirty="0">
                <a:latin typeface="Times New Roman" panose="02020603050405020304" pitchFamily="18" charset="0"/>
                <a:cs typeface="Times New Roman" panose="02020603050405020304" pitchFamily="18" charset="0"/>
              </a:rPr>
              <a:t>Our juicy, delicious shrimp are slathered with herbed butter and delivered hot off the grill. For people who enjoy seafood, this dish is ideal and will you feel satisfied and stuffed.</a:t>
            </a:r>
          </a:p>
          <a:p>
            <a:pPr algn="just"/>
            <a:r>
              <a:rPr lang="en-US" sz="800" b="1" dirty="0">
                <a:latin typeface="Times New Roman" panose="02020603050405020304" pitchFamily="18" charset="0"/>
                <a:cs typeface="Times New Roman" panose="02020603050405020304" pitchFamily="18" charset="0"/>
              </a:rPr>
              <a:t>Chicken Tikka Skewers:</a:t>
            </a:r>
            <a:endParaRPr lang="en-US" sz="800" dirty="0">
              <a:latin typeface="Times New Roman" panose="02020603050405020304" pitchFamily="18" charset="0"/>
              <a:cs typeface="Times New Roman" panose="02020603050405020304" pitchFamily="18" charset="0"/>
            </a:endParaRPr>
          </a:p>
          <a:p>
            <a:pPr marL="0" indent="0" algn="just">
              <a:buNone/>
            </a:pPr>
            <a:r>
              <a:rPr lang="en-US" sz="800" dirty="0">
                <a:latin typeface="Times New Roman" panose="02020603050405020304" pitchFamily="18" charset="0"/>
                <a:cs typeface="Times New Roman" panose="02020603050405020304" pitchFamily="18" charset="0"/>
              </a:rPr>
              <a:t>Our succulent, delicate chicken tikka kebabs are seasoned in a mix of spices and cooked to taste over a grill. This meal, which comes with a tart condiment, is ideal for fans of Indian food.</a:t>
            </a:r>
          </a:p>
          <a:p>
            <a:pPr marL="0" indent="0" algn="just">
              <a:buNone/>
            </a:pPr>
            <a:r>
              <a:rPr lang="en-US" sz="800" dirty="0">
                <a:latin typeface="Times New Roman" panose="02020603050405020304" pitchFamily="18" charset="0"/>
                <a:cs typeface="Times New Roman" panose="02020603050405020304" pitchFamily="18" charset="0"/>
              </a:rPr>
              <a:t>All of our meals, including our beginnings, are made utilizing only fresh, maximum materials. Whatever your palate is hankering for, we have the ideal appetizer to pique your interest and kick off your gastronomic adventure at Hotel Trinity. Good food!</a:t>
            </a:r>
          </a:p>
          <a:p>
            <a:pPr marL="0" indent="0" algn="just">
              <a:buNone/>
            </a:pPr>
            <a:endParaRPr lang="en-US" sz="800" dirty="0">
              <a:latin typeface="Times New Roman" panose="02020603050405020304" pitchFamily="18" charset="0"/>
              <a:cs typeface="Times New Roman" panose="02020603050405020304" pitchFamily="18" charset="0"/>
            </a:endParaRPr>
          </a:p>
        </p:txBody>
      </p:sp>
      <p:sp>
        <p:nvSpPr>
          <p:cNvPr id="8" name="Rectangle 7"/>
          <p:cNvSpPr/>
          <p:nvPr/>
        </p:nvSpPr>
        <p:spPr>
          <a:xfrm>
            <a:off x="933957" y="217798"/>
            <a:ext cx="4007187" cy="1107996"/>
          </a:xfrm>
          <a:prstGeom prst="rect">
            <a:avLst/>
          </a:prstGeom>
        </p:spPr>
        <p:txBody>
          <a:bodyPr wrap="none">
            <a:spAutoFit/>
          </a:bodyPr>
          <a:lstStyle/>
          <a:p>
            <a:r>
              <a:rPr lang="en-US" sz="6600" b="1" dirty="0">
                <a:latin typeface="Brush Script MT" panose="03060802040406070304" pitchFamily="66" charset="0"/>
              </a:rPr>
              <a:t>Hotel Trinity </a:t>
            </a:r>
          </a:p>
        </p:txBody>
      </p:sp>
      <p:pic>
        <p:nvPicPr>
          <p:cNvPr id="9" name="Picture 8"/>
          <p:cNvPicPr>
            <a:picLocks noChangeAspect="1"/>
          </p:cNvPicPr>
          <p:nvPr/>
        </p:nvPicPr>
        <p:blipFill>
          <a:blip r:embed="rId2"/>
          <a:stretch>
            <a:fillRect/>
          </a:stretch>
        </p:blipFill>
        <p:spPr>
          <a:xfrm>
            <a:off x="8770512" y="150569"/>
            <a:ext cx="1456050" cy="784027"/>
          </a:xfrm>
          <a:prstGeom prst="rect">
            <a:avLst/>
          </a:prstGeom>
        </p:spPr>
      </p:pic>
      <p:pic>
        <p:nvPicPr>
          <p:cNvPr id="10" name="Picture 9"/>
          <p:cNvPicPr>
            <a:picLocks noChangeAspect="1"/>
          </p:cNvPicPr>
          <p:nvPr/>
        </p:nvPicPr>
        <p:blipFill>
          <a:blip r:embed="rId3"/>
          <a:stretch>
            <a:fillRect/>
          </a:stretch>
        </p:blipFill>
        <p:spPr>
          <a:xfrm>
            <a:off x="6684805" y="1455313"/>
            <a:ext cx="5396315" cy="3013656"/>
          </a:xfrm>
          <a:prstGeom prst="rect">
            <a:avLst/>
          </a:prstGeom>
        </p:spPr>
      </p:pic>
      <p:pic>
        <p:nvPicPr>
          <p:cNvPr id="11" name="Picture 10"/>
          <p:cNvPicPr>
            <a:picLocks noChangeAspect="1"/>
          </p:cNvPicPr>
          <p:nvPr/>
        </p:nvPicPr>
        <p:blipFill>
          <a:blip r:embed="rId4"/>
          <a:stretch>
            <a:fillRect/>
          </a:stretch>
        </p:blipFill>
        <p:spPr>
          <a:xfrm>
            <a:off x="7125537" y="4593801"/>
            <a:ext cx="4514850" cy="2124075"/>
          </a:xfrm>
          <a:prstGeom prst="rect">
            <a:avLst/>
          </a:prstGeom>
        </p:spPr>
      </p:pic>
      <p:sp>
        <p:nvSpPr>
          <p:cNvPr id="13" name="Rectangle 12"/>
          <p:cNvSpPr/>
          <p:nvPr/>
        </p:nvSpPr>
        <p:spPr>
          <a:xfrm>
            <a:off x="6842234" y="1010288"/>
            <a:ext cx="5081456" cy="369332"/>
          </a:xfrm>
          <a:prstGeom prst="rect">
            <a:avLst/>
          </a:prstGeom>
          <a:solidFill>
            <a:schemeClr val="accent2">
              <a:lumMod val="20000"/>
              <a:lumOff val="80000"/>
            </a:schemeClr>
          </a:solidFill>
          <a:ln>
            <a:solidFill>
              <a:schemeClr val="tx1"/>
            </a:solidFill>
          </a:ln>
        </p:spPr>
        <p:txBody>
          <a:bodyPr wrap="none">
            <a:spAutoFit/>
          </a:bodyPr>
          <a:lstStyle/>
          <a:p>
            <a:r>
              <a:rPr lang="en-US" b="1" dirty="0">
                <a:latin typeface="Brush Script MT" panose="03060802040406070304" pitchFamily="66" charset="0"/>
              </a:rPr>
              <a:t>“Loved you yesterday, love you still, always have, always will.”</a:t>
            </a:r>
          </a:p>
        </p:txBody>
      </p:sp>
    </p:spTree>
    <p:extLst>
      <p:ext uri="{BB962C8B-B14F-4D97-AF65-F5344CB8AC3E}">
        <p14:creationId xmlns:p14="http://schemas.microsoft.com/office/powerpoint/2010/main" val="2796326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227" y="151371"/>
            <a:ext cx="5163354" cy="5888822"/>
          </a:xfrm>
          <a:solidFill>
            <a:schemeClr val="accent3">
              <a:lumMod val="40000"/>
              <a:lumOff val="60000"/>
            </a:schemeClr>
          </a:solidFill>
          <a:ln>
            <a:solidFill>
              <a:schemeClr val="tx1"/>
            </a:solidFill>
          </a:ln>
        </p:spPr>
        <p:txBody>
          <a:bodyPr>
            <a:normAutofit fontScale="25000" lnSpcReduction="20000"/>
          </a:bodyPr>
          <a:lstStyle/>
          <a:p>
            <a:pPr marL="0" indent="0" algn="just">
              <a:buNone/>
            </a:pPr>
            <a:r>
              <a:rPr lang="en-US" b="1" dirty="0">
                <a:latin typeface="Times New Roman" panose="02020603050405020304" pitchFamily="18" charset="0"/>
                <a:cs typeface="Times New Roman" panose="02020603050405020304" pitchFamily="18" charset="0"/>
              </a:rPr>
              <a:t>Mains</a:t>
            </a:r>
          </a:p>
          <a:p>
            <a:pPr marL="0" indent="0" algn="just">
              <a:buNone/>
            </a:pPr>
            <a:r>
              <a:rPr lang="en-US" dirty="0">
                <a:latin typeface="Times New Roman" panose="02020603050405020304" pitchFamily="18" charset="0"/>
                <a:cs typeface="Times New Roman" panose="02020603050405020304" pitchFamily="18" charset="0"/>
              </a:rPr>
              <a:t>We're glad you're here at Hotel Trinity, where we provide a delicious selection of foods to enhance your stay special. Our experts have drawn ideas from many international cuisines and combined those ideas with their gastronomic expertise to produce meals that are full of taste and aroma. Our menu has it all, from appetizers to entrées and sweets. Here are a few of our main dishes that will tempt your palate:</a:t>
            </a:r>
          </a:p>
          <a:p>
            <a:pPr algn="just"/>
            <a:r>
              <a:rPr lang="en-US" b="1" dirty="0">
                <a:latin typeface="Times New Roman" panose="02020603050405020304" pitchFamily="18" charset="0"/>
                <a:cs typeface="Times New Roman" panose="02020603050405020304" pitchFamily="18" charset="0"/>
              </a:rPr>
              <a:t>Prawn &amp; Chorizo Risotto: </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By including prawns and chorizo, this traditional Italian meal is brought to a whole new level. Our experts prepare </a:t>
            </a:r>
            <a:r>
              <a:rPr lang="en-US" dirty="0" err="1">
                <a:latin typeface="Times New Roman" panose="02020603050405020304" pitchFamily="18" charset="0"/>
                <a:cs typeface="Times New Roman" panose="02020603050405020304" pitchFamily="18" charset="0"/>
              </a:rPr>
              <a:t>arborio</a:t>
            </a:r>
            <a:r>
              <a:rPr lang="en-US" dirty="0">
                <a:latin typeface="Times New Roman" panose="02020603050405020304" pitchFamily="18" charset="0"/>
                <a:cs typeface="Times New Roman" panose="02020603050405020304" pitchFamily="18" charset="0"/>
              </a:rPr>
              <a:t> rice to a creamier texture before adding flavorful chorizo and delicious prawns. This meal will make you feel warm inside and out.</a:t>
            </a:r>
          </a:p>
          <a:p>
            <a:pPr algn="just"/>
            <a:r>
              <a:rPr lang="en-US" b="1" dirty="0">
                <a:latin typeface="Times New Roman" panose="02020603050405020304" pitchFamily="18" charset="0"/>
                <a:cs typeface="Times New Roman" panose="02020603050405020304" pitchFamily="18" charset="0"/>
              </a:rPr>
              <a:t>Grilled Rack of Lamb: </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For meat aficionados, this dish must be tried. Fresh Australian lamb is marinated in a mixture of spices and herbs before being expertly grilled. It is a filling supper because it is eaten with potato salad with </a:t>
            </a:r>
            <a:r>
              <a:rPr lang="en-US" dirty="0" err="1">
                <a:latin typeface="Times New Roman" panose="02020603050405020304" pitchFamily="18" charset="0"/>
                <a:cs typeface="Times New Roman" panose="02020603050405020304" pitchFamily="18" charset="0"/>
              </a:rPr>
              <a:t>sauteed</a:t>
            </a:r>
            <a:r>
              <a:rPr lang="en-US" dirty="0">
                <a:latin typeface="Times New Roman" panose="02020603050405020304" pitchFamily="18" charset="0"/>
                <a:cs typeface="Times New Roman" panose="02020603050405020304" pitchFamily="18" charset="0"/>
              </a:rPr>
              <a:t> veggies on the side.</a:t>
            </a:r>
          </a:p>
          <a:p>
            <a:pPr algn="just"/>
            <a:r>
              <a:rPr lang="en-US" b="1" dirty="0">
                <a:latin typeface="Times New Roman" panose="02020603050405020304" pitchFamily="18" charset="0"/>
                <a:cs typeface="Times New Roman" panose="02020603050405020304" pitchFamily="18" charset="0"/>
              </a:rPr>
              <a:t>Mushroom and Truffle Gnocchi:</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Gnocchi with mushrooms and truffles: For vegetarians who adore the earthy </a:t>
            </a:r>
            <a:r>
              <a:rPr lang="en-US" dirty="0" err="1">
                <a:latin typeface="Times New Roman" panose="02020603050405020304" pitchFamily="18" charset="0"/>
                <a:cs typeface="Times New Roman" panose="02020603050405020304" pitchFamily="18" charset="0"/>
              </a:rPr>
              <a:t>flavour</a:t>
            </a:r>
            <a:r>
              <a:rPr lang="en-US" dirty="0">
                <a:latin typeface="Times New Roman" panose="02020603050405020304" pitchFamily="18" charset="0"/>
                <a:cs typeface="Times New Roman" panose="02020603050405020304" pitchFamily="18" charset="0"/>
              </a:rPr>
              <a:t> of mushrooms. Our chefs produce their own homemade soft potato gnocchi, then top it with a rich lemon sauce and a drizzle of truffle oil. This recipe can satiate any appetite for food and is simple yet exquisite.</a:t>
            </a:r>
          </a:p>
          <a:p>
            <a:pPr algn="just"/>
            <a:r>
              <a:rPr lang="en-US" b="1" dirty="0">
                <a:latin typeface="Times New Roman" panose="02020603050405020304" pitchFamily="18" charset="0"/>
                <a:cs typeface="Times New Roman" panose="02020603050405020304" pitchFamily="18" charset="0"/>
              </a:rPr>
              <a:t>Chicken </a:t>
            </a:r>
            <a:r>
              <a:rPr lang="en-US" b="1" dirty="0" err="1">
                <a:latin typeface="Times New Roman" panose="02020603050405020304" pitchFamily="18" charset="0"/>
                <a:cs typeface="Times New Roman" panose="02020603050405020304" pitchFamily="18" charset="0"/>
              </a:rPr>
              <a:t>Parmigiana</a:t>
            </a:r>
            <a:r>
              <a:rPr lang="en-US" b="1"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This popular Italian staple, chicken </a:t>
            </a:r>
            <a:r>
              <a:rPr lang="en-US" dirty="0" err="1">
                <a:latin typeface="Times New Roman" panose="02020603050405020304" pitchFamily="18" charset="0"/>
                <a:cs typeface="Times New Roman" panose="02020603050405020304" pitchFamily="18" charset="0"/>
              </a:rPr>
              <a:t>Parmigiana</a:t>
            </a:r>
            <a:r>
              <a:rPr lang="en-US" dirty="0">
                <a:latin typeface="Times New Roman" panose="02020603050405020304" pitchFamily="18" charset="0"/>
                <a:cs typeface="Times New Roman" panose="02020603050405020304" pitchFamily="18" charset="0"/>
              </a:rPr>
              <a:t>, is sure to impress. We use breadcrumbs to cover the chicken breast before adding zesty tomato sauce and melting mozzarella. This rich, </a:t>
            </a:r>
            <a:r>
              <a:rPr lang="en-US" dirty="0" err="1">
                <a:latin typeface="Times New Roman" panose="02020603050405020304" pitchFamily="18" charset="0"/>
                <a:cs typeface="Times New Roman" panose="02020603050405020304" pitchFamily="18" charset="0"/>
              </a:rPr>
              <a:t>savoury</a:t>
            </a:r>
            <a:r>
              <a:rPr lang="en-US" dirty="0">
                <a:latin typeface="Times New Roman" panose="02020603050405020304" pitchFamily="18" charset="0"/>
                <a:cs typeface="Times New Roman" panose="02020603050405020304" pitchFamily="18" charset="0"/>
              </a:rPr>
              <a:t> entrée comes with a serving of pasta and marinara.</a:t>
            </a:r>
          </a:p>
          <a:p>
            <a:pPr algn="just"/>
            <a:r>
              <a:rPr lang="en-US" b="1" dirty="0">
                <a:latin typeface="Times New Roman" panose="02020603050405020304" pitchFamily="18" charset="0"/>
                <a:cs typeface="Times New Roman" panose="02020603050405020304" pitchFamily="18" charset="0"/>
              </a:rPr>
              <a:t>Surf and Turf:</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This dish is for people who can't decide between shellfish and mutton: surf as well as turf. We serve a luscious baked potato on top of a delicate, juicy fillet steak. It is a full dinner when served with roasted veggies and a side of garlic butter.</a:t>
            </a:r>
          </a:p>
          <a:p>
            <a:pPr algn="just"/>
            <a:r>
              <a:rPr lang="en-US" b="1" dirty="0">
                <a:latin typeface="Times New Roman" panose="02020603050405020304" pitchFamily="18" charset="0"/>
                <a:cs typeface="Times New Roman" panose="02020603050405020304" pitchFamily="18" charset="0"/>
              </a:rPr>
              <a:t>Tagine with vegetables:</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Tagine with vegetables: To make a substantial stew, our chefs combine a range of veggies, including carrots, potatoes, </a:t>
            </a:r>
            <a:r>
              <a:rPr lang="en-US" dirty="0" err="1">
                <a:latin typeface="Times New Roman" panose="02020603050405020304" pitchFamily="18" charset="0"/>
                <a:cs typeface="Times New Roman" panose="02020603050405020304" pitchFamily="18" charset="0"/>
              </a:rPr>
              <a:t>aubergines</a:t>
            </a:r>
            <a:r>
              <a:rPr lang="en-US" dirty="0">
                <a:latin typeface="Times New Roman" panose="02020603050405020304" pitchFamily="18" charset="0"/>
                <a:cs typeface="Times New Roman" panose="02020603050405020304" pitchFamily="18" charset="0"/>
              </a:rPr>
              <a:t>, and lentils. It is filled with flavorful herbs and spices like cumin, cilantro, and cardamom, and is a filling and healthy supper.</a:t>
            </a:r>
          </a:p>
          <a:p>
            <a:pPr algn="just"/>
            <a:r>
              <a:rPr lang="en-US" b="1" dirty="0">
                <a:latin typeface="Times New Roman" panose="02020603050405020304" pitchFamily="18" charset="0"/>
                <a:cs typeface="Times New Roman" panose="02020603050405020304" pitchFamily="18" charset="0"/>
              </a:rPr>
              <a:t>Seafood Paella:</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A seafood lover's paradise, seafood paella is a traditional Spanish meal. To make this dish, we combine a variety of local fish, including prawns, oysters, and octopus, with saffron-infused rice. It is presented as a full meal with a side of chicken bread and mayonnaise sauce.</a:t>
            </a:r>
          </a:p>
          <a:p>
            <a:pPr algn="just"/>
            <a:r>
              <a:rPr lang="en-US" b="1" dirty="0">
                <a:latin typeface="Times New Roman" panose="02020603050405020304" pitchFamily="18" charset="0"/>
                <a:cs typeface="Times New Roman" panose="02020603050405020304" pitchFamily="18" charset="0"/>
              </a:rPr>
              <a:t>Tandoori Chicken: </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Tandoori Chicken is a delicious delicacy from India. After grilling the chicken to excellence, we marinade it in a mixture of buttermilk and Punjabi spices. It is a balanced and filling dinner because it comes with a side of brown rice and flatbread.</a:t>
            </a:r>
          </a:p>
          <a:p>
            <a:pPr algn="just"/>
            <a:r>
              <a:rPr lang="en-US" b="1" dirty="0">
                <a:latin typeface="Times New Roman" panose="02020603050405020304" pitchFamily="18" charset="0"/>
                <a:cs typeface="Times New Roman" panose="02020603050405020304" pitchFamily="18" charset="0"/>
              </a:rPr>
              <a:t>Spaghetti </a:t>
            </a:r>
            <a:r>
              <a:rPr lang="en-US" b="1" dirty="0" err="1">
                <a:latin typeface="Times New Roman" panose="02020603050405020304" pitchFamily="18" charset="0"/>
                <a:cs typeface="Times New Roman" panose="02020603050405020304" pitchFamily="18" charset="0"/>
              </a:rPr>
              <a:t>Carbonara</a:t>
            </a:r>
            <a:r>
              <a:rPr lang="en-US" b="1"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Pasta enthusiasts must try the traditional Italian meal spaghetti </a:t>
            </a:r>
            <a:r>
              <a:rPr lang="en-US" dirty="0" err="1">
                <a:latin typeface="Times New Roman" panose="02020603050405020304" pitchFamily="18" charset="0"/>
                <a:cs typeface="Times New Roman" panose="02020603050405020304" pitchFamily="18" charset="0"/>
              </a:rPr>
              <a:t>carbonara</a:t>
            </a:r>
            <a:r>
              <a:rPr lang="en-US" dirty="0">
                <a:latin typeface="Times New Roman" panose="02020603050405020304" pitchFamily="18" charset="0"/>
                <a:cs typeface="Times New Roman" panose="02020603050405020304" pitchFamily="18" charset="0"/>
              </a:rPr>
              <a:t>. We use linguine spaghetti and top it with grated parmesan, ham, and egg-rich sauce. It is a straightforward recipe with </a:t>
            </a:r>
            <a:r>
              <a:rPr lang="en-US" dirty="0" err="1">
                <a:latin typeface="Times New Roman" panose="02020603050405020304" pitchFamily="18" charset="0"/>
                <a:cs typeface="Times New Roman" panose="02020603050405020304" pitchFamily="18" charset="0"/>
              </a:rPr>
              <a:t>flavour</a:t>
            </a:r>
            <a:r>
              <a:rPr lang="en-US" dirty="0">
                <a:latin typeface="Times New Roman" panose="02020603050405020304" pitchFamily="18" charset="0"/>
                <a:cs typeface="Times New Roman" panose="02020603050405020304" pitchFamily="18" charset="0"/>
              </a:rPr>
              <a:t> that can sate any appetite for eating.</a:t>
            </a:r>
          </a:p>
          <a:p>
            <a:pPr algn="just"/>
            <a:r>
              <a:rPr lang="en-US" b="1" dirty="0">
                <a:latin typeface="Times New Roman" panose="02020603050405020304" pitchFamily="18" charset="0"/>
                <a:cs typeface="Times New Roman" panose="02020603050405020304" pitchFamily="18" charset="0"/>
              </a:rPr>
              <a:t>Beef Stroganoff:</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Russian beef trying to make is a creamy delicacy. We sauté delicate beef pieces with shallots and onions. It is a filling and healthy dish that comes with potato salad and green beans on the side.</a:t>
            </a:r>
          </a:p>
          <a:p>
            <a:pPr marL="0" indent="0" algn="just">
              <a:buNone/>
            </a:pPr>
            <a:r>
              <a:rPr lang="en-US" dirty="0">
                <a:latin typeface="Times New Roman" panose="02020603050405020304" pitchFamily="18" charset="0"/>
                <a:cs typeface="Times New Roman" panose="02020603050405020304" pitchFamily="18" charset="0"/>
              </a:rPr>
              <a:t>A variety of international cuisines that are full of </a:t>
            </a:r>
            <a:r>
              <a:rPr lang="en-US" dirty="0" err="1">
                <a:latin typeface="Times New Roman" panose="02020603050405020304" pitchFamily="18" charset="0"/>
                <a:cs typeface="Times New Roman" panose="02020603050405020304" pitchFamily="18" charset="0"/>
              </a:rPr>
              <a:t>flavour</a:t>
            </a:r>
            <a:r>
              <a:rPr lang="en-US" dirty="0">
                <a:latin typeface="Times New Roman" panose="02020603050405020304" pitchFamily="18" charset="0"/>
                <a:cs typeface="Times New Roman" panose="02020603050405020304" pitchFamily="18" charset="0"/>
              </a:rPr>
              <a:t> and aroma are available in our cuisine at Hotel Trinity. Our chefs take great pride in preparing meals that are not just delectable but also healthy and nutritional by using only the finest and most recent materials. We sincerely hope you have a wonderful dining with us.</a:t>
            </a:r>
          </a:p>
        </p:txBody>
      </p:sp>
      <p:sp>
        <p:nvSpPr>
          <p:cNvPr id="5" name="Content Placeholder 2"/>
          <p:cNvSpPr txBox="1">
            <a:spLocks/>
          </p:cNvSpPr>
          <p:nvPr/>
        </p:nvSpPr>
        <p:spPr>
          <a:xfrm>
            <a:off x="5356540" y="151370"/>
            <a:ext cx="3735945" cy="3688681"/>
          </a:xfrm>
          <a:prstGeom prst="rect">
            <a:avLst/>
          </a:prstGeom>
          <a:solidFill>
            <a:schemeClr val="accent3">
              <a:lumMod val="40000"/>
              <a:lumOff val="60000"/>
            </a:schemeClr>
          </a:solidFill>
          <a:ln>
            <a:solidFill>
              <a:schemeClr val="tx1"/>
            </a:solidFill>
          </a:ln>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b="1" dirty="0">
                <a:latin typeface="Times New Roman" panose="02020603050405020304" pitchFamily="18" charset="0"/>
                <a:cs typeface="Times New Roman" panose="02020603050405020304" pitchFamily="18" charset="0"/>
              </a:rPr>
              <a:t>Allergen Information </a:t>
            </a:r>
          </a:p>
          <a:p>
            <a:pPr marL="0" indent="0" algn="just">
              <a:buNone/>
            </a:pPr>
            <a:r>
              <a:rPr lang="en-US" dirty="0">
                <a:latin typeface="Times New Roman" panose="02020603050405020304" pitchFamily="18" charset="0"/>
                <a:cs typeface="Times New Roman" panose="02020603050405020304" pitchFamily="18" charset="0"/>
              </a:rPr>
              <a:t>We recognize how crucial it is to accommodate all of our visitors dietary needs, especially those who have food allergies. To avoid these common allergens on the menu at Hotel Trinity, we carefully selected:</a:t>
            </a:r>
          </a:p>
          <a:p>
            <a:pPr algn="just"/>
            <a:r>
              <a:rPr lang="en-US" b="1" dirty="0">
                <a:latin typeface="Times New Roman" panose="02020603050405020304" pitchFamily="18" charset="0"/>
                <a:cs typeface="Times New Roman" panose="02020603050405020304" pitchFamily="18" charset="0"/>
              </a:rPr>
              <a:t>Gluten </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All of our meals, including the buffet breakfast and a carte menu, are available with gluten-free options. Our cooks are trained to prevent cross-contamination, and these choices are prominently indicated on the menu.</a:t>
            </a:r>
          </a:p>
          <a:p>
            <a:pPr algn="just"/>
            <a:r>
              <a:rPr lang="en-US" b="1" dirty="0">
                <a:latin typeface="Times New Roman" panose="02020603050405020304" pitchFamily="18" charset="0"/>
                <a:cs typeface="Times New Roman" panose="02020603050405020304" pitchFamily="18" charset="0"/>
              </a:rPr>
              <a:t>Tea</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For coffee and tea, we offer soy, hazelnut, and nut kinds of milk as dairy-free substitutes. </a:t>
            </a:r>
          </a:p>
          <a:p>
            <a:pPr algn="just"/>
            <a:r>
              <a:rPr lang="en-US" b="1" dirty="0">
                <a:latin typeface="Times New Roman" panose="02020603050405020304" pitchFamily="18" charset="0"/>
                <a:cs typeface="Times New Roman" panose="02020603050405020304" pitchFamily="18" charset="0"/>
              </a:rPr>
              <a:t>Dairy </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We provide a variety of lactose dishes, featuring vegan selections and meat dishes prepared without butter.</a:t>
            </a:r>
          </a:p>
          <a:p>
            <a:pPr algn="just"/>
            <a:r>
              <a:rPr lang="en-US" b="1" dirty="0">
                <a:latin typeface="Times New Roman" panose="02020603050405020304" pitchFamily="18" charset="0"/>
                <a:cs typeface="Times New Roman" panose="02020603050405020304" pitchFamily="18" charset="0"/>
              </a:rPr>
              <a:t>Nuts</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Nuts: As a nut-free establishment, we never utilize nuts in our dishes or as garnishes.</a:t>
            </a:r>
          </a:p>
          <a:p>
            <a:pPr algn="just"/>
            <a:r>
              <a:rPr lang="en-US" b="1" dirty="0">
                <a:latin typeface="Times New Roman" panose="02020603050405020304" pitchFamily="18" charset="0"/>
                <a:cs typeface="Times New Roman" panose="02020603050405020304" pitchFamily="18" charset="0"/>
              </a:rPr>
              <a:t>Seafood </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To protect the well-being of our visitors who have shellfish allergies, we never use any kind of shellfish in our kitchen.</a:t>
            </a:r>
          </a:p>
          <a:p>
            <a:pPr algn="just"/>
            <a:r>
              <a:rPr lang="en-US" b="1" dirty="0">
                <a:latin typeface="Times New Roman" panose="02020603050405020304" pitchFamily="18" charset="0"/>
                <a:cs typeface="Times New Roman" panose="02020603050405020304" pitchFamily="18" charset="0"/>
              </a:rPr>
              <a:t>Eggs   </a:t>
            </a:r>
            <a:endParaRPr lang="en-US" dirty="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Our chefs are trained to prepare egg-free dishes on request, and we have egg-free options on our menu.</a:t>
            </a:r>
          </a:p>
          <a:p>
            <a:pPr marL="0" indent="0" algn="just">
              <a:buNone/>
            </a:pPr>
            <a:r>
              <a:rPr lang="en-US" dirty="0">
                <a:latin typeface="Times New Roman" panose="02020603050405020304" pitchFamily="18" charset="0"/>
                <a:cs typeface="Times New Roman" panose="02020603050405020304" pitchFamily="18" charset="0"/>
              </a:rPr>
              <a:t>We take food sensitivities very seriously and make sure that all of our guests can eat without worrying. Our team will make every effort to meet your needs if you let us know if you have any special dietary requirements.</a:t>
            </a:r>
          </a:p>
        </p:txBody>
      </p:sp>
      <p:sp>
        <p:nvSpPr>
          <p:cNvPr id="7" name="Content Placeholder 2"/>
          <p:cNvSpPr txBox="1">
            <a:spLocks/>
          </p:cNvSpPr>
          <p:nvPr/>
        </p:nvSpPr>
        <p:spPr>
          <a:xfrm>
            <a:off x="9194444" y="151370"/>
            <a:ext cx="2888086" cy="3287289"/>
          </a:xfrm>
          <a:prstGeom prst="rect">
            <a:avLst/>
          </a:prstGeom>
          <a:solidFill>
            <a:schemeClr val="accent3">
              <a:lumMod val="40000"/>
              <a:lumOff val="60000"/>
            </a:schemeClr>
          </a:solidFill>
          <a:ln>
            <a:solidFill>
              <a:schemeClr val="tx1"/>
            </a:solidFill>
          </a:ln>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latin typeface="Times New Roman" panose="02020603050405020304" pitchFamily="18" charset="0"/>
                <a:cs typeface="Times New Roman" panose="02020603050405020304" pitchFamily="18" charset="0"/>
              </a:rPr>
              <a:t>Desserts</a:t>
            </a:r>
          </a:p>
          <a:p>
            <a:pPr marL="0" indent="0">
              <a:buNone/>
            </a:pPr>
            <a:r>
              <a:rPr lang="en-US" dirty="0">
                <a:latin typeface="Times New Roman" panose="02020603050405020304" pitchFamily="18" charset="0"/>
                <a:cs typeface="Times New Roman" panose="02020603050405020304" pitchFamily="18" charset="0"/>
              </a:rPr>
              <a:t>The large selection of desserts offered by Hotel Trinity is famous, and each one is expertly prepared by our talented chefs. The sweet items on our menu range from traditional sweets to unique and inventive dishes.</a:t>
            </a:r>
          </a:p>
          <a:p>
            <a:r>
              <a:rPr lang="en-US" b="1" dirty="0">
                <a:latin typeface="Times New Roman" panose="02020603050405020304" pitchFamily="18" charset="0"/>
                <a:cs typeface="Times New Roman" panose="02020603050405020304" pitchFamily="18" charset="0"/>
              </a:rPr>
              <a:t>Tiramisu and The </a:t>
            </a:r>
            <a:r>
              <a:rPr lang="en-US" b="1" dirty="0" err="1">
                <a:latin typeface="Times New Roman" panose="02020603050405020304" pitchFamily="18" charset="0"/>
                <a:cs typeface="Times New Roman" panose="02020603050405020304" pitchFamily="18" charset="0"/>
              </a:rPr>
              <a:t>Creme</a:t>
            </a:r>
            <a:r>
              <a:rPr lang="en-US" b="1" dirty="0">
                <a:latin typeface="Times New Roman" panose="02020603050405020304" pitchFamily="18" charset="0"/>
                <a:cs typeface="Times New Roman" panose="02020603050405020304" pitchFamily="18" charset="0"/>
              </a:rPr>
              <a:t> </a:t>
            </a:r>
            <a:r>
              <a:rPr lang="en-US" b="1" dirty="0" err="1">
                <a:latin typeface="Times New Roman" panose="02020603050405020304" pitchFamily="18" charset="0"/>
                <a:cs typeface="Times New Roman" panose="02020603050405020304" pitchFamily="18" charset="0"/>
              </a:rPr>
              <a:t>Brulee</a:t>
            </a: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The traditional Tiramisu, a typical Italian dessert fashioned with layers of ladyfingers steeped in coffee, creamy parmesan cream, and sprinkled with brown sugar, is among our most well-liked sweets. The </a:t>
            </a:r>
            <a:r>
              <a:rPr lang="en-US" dirty="0" err="1">
                <a:latin typeface="Times New Roman" panose="02020603050405020304" pitchFamily="18" charset="0"/>
                <a:cs typeface="Times New Roman" panose="02020603050405020304" pitchFamily="18" charset="0"/>
              </a:rPr>
              <a:t>Creme</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Brulee</a:t>
            </a:r>
            <a:r>
              <a:rPr lang="en-US" dirty="0">
                <a:latin typeface="Times New Roman" panose="02020603050405020304" pitchFamily="18" charset="0"/>
                <a:cs typeface="Times New Roman" panose="02020603050405020304" pitchFamily="18" charset="0"/>
              </a:rPr>
              <a:t>, a rich and creamy cream covered with a caramelized sugar crust, is another traditional dessert.</a:t>
            </a:r>
          </a:p>
          <a:p>
            <a:r>
              <a:rPr lang="en-US" b="1" dirty="0">
                <a:latin typeface="Times New Roman" panose="02020603050405020304" pitchFamily="18" charset="0"/>
                <a:cs typeface="Times New Roman" panose="02020603050405020304" pitchFamily="18" charset="0"/>
              </a:rPr>
              <a:t>Chocolate Fondant</a:t>
            </a: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The delectable Chocolate Fondant, a warm, creamy cheesecake with a fluid </a:t>
            </a:r>
            <a:r>
              <a:rPr lang="en-US" dirty="0" err="1">
                <a:latin typeface="Times New Roman" panose="02020603050405020304" pitchFamily="18" charset="0"/>
                <a:cs typeface="Times New Roman" panose="02020603050405020304" pitchFamily="18" charset="0"/>
              </a:rPr>
              <a:t>centre</a:t>
            </a:r>
            <a:r>
              <a:rPr lang="en-US" dirty="0">
                <a:latin typeface="Times New Roman" panose="02020603050405020304" pitchFamily="18" charset="0"/>
                <a:cs typeface="Times New Roman" panose="02020603050405020304" pitchFamily="18" charset="0"/>
              </a:rPr>
              <a:t> and a vanilla-</a:t>
            </a:r>
            <a:r>
              <a:rPr lang="en-US" dirty="0" err="1">
                <a:latin typeface="Times New Roman" panose="02020603050405020304" pitchFamily="18" charset="0"/>
                <a:cs typeface="Times New Roman" panose="02020603050405020304" pitchFamily="18" charset="0"/>
              </a:rPr>
              <a:t>flavoured</a:t>
            </a:r>
            <a:r>
              <a:rPr lang="en-US" dirty="0">
                <a:latin typeface="Times New Roman" panose="02020603050405020304" pitchFamily="18" charset="0"/>
                <a:cs typeface="Times New Roman" panose="02020603050405020304" pitchFamily="18" charset="0"/>
              </a:rPr>
              <a:t> ice cream, is available for chocolate enthusiasts. Another customer </a:t>
            </a:r>
            <a:r>
              <a:rPr lang="en-US" dirty="0" err="1">
                <a:latin typeface="Times New Roman" panose="02020603050405020304" pitchFamily="18" charset="0"/>
                <a:cs typeface="Times New Roman" panose="02020603050405020304" pitchFamily="18" charset="0"/>
              </a:rPr>
              <a:t>favourite</a:t>
            </a:r>
            <a:r>
              <a:rPr lang="en-US" dirty="0">
                <a:latin typeface="Times New Roman" panose="02020603050405020304" pitchFamily="18" charset="0"/>
                <a:cs typeface="Times New Roman" panose="02020603050405020304" pitchFamily="18" charset="0"/>
              </a:rPr>
              <a:t> is our </a:t>
            </a:r>
            <a:r>
              <a:rPr lang="en-US" dirty="0" err="1">
                <a:latin typeface="Times New Roman" panose="02020603050405020304" pitchFamily="18" charset="0"/>
                <a:cs typeface="Times New Roman" panose="02020603050405020304" pitchFamily="18" charset="0"/>
              </a:rPr>
              <a:t>Banoffee</a:t>
            </a:r>
            <a:r>
              <a:rPr lang="en-US" dirty="0">
                <a:latin typeface="Times New Roman" panose="02020603050405020304" pitchFamily="18" charset="0"/>
                <a:cs typeface="Times New Roman" panose="02020603050405020304" pitchFamily="18" charset="0"/>
              </a:rPr>
              <a:t> Pie, which has a base of flaky biscuits, chocolate, and real bananas, and is covered with creamy.</a:t>
            </a:r>
          </a:p>
          <a:p>
            <a:r>
              <a:rPr lang="en-US" b="1" dirty="0">
                <a:latin typeface="Times New Roman" panose="02020603050405020304" pitchFamily="18" charset="0"/>
                <a:cs typeface="Times New Roman" panose="02020603050405020304" pitchFamily="18" charset="0"/>
              </a:rPr>
              <a:t>Mixed Berry Tart</a:t>
            </a: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Our Mixed Berry Tart is a must-try if you like sweets with fruit as the main ingredient. This delicacy has a </a:t>
            </a:r>
            <a:r>
              <a:rPr lang="en-US" dirty="0" err="1">
                <a:latin typeface="Times New Roman" panose="02020603050405020304" pitchFamily="18" charset="0"/>
                <a:cs typeface="Times New Roman" panose="02020603050405020304" pitchFamily="18" charset="0"/>
              </a:rPr>
              <a:t>shortcrust</a:t>
            </a:r>
            <a:r>
              <a:rPr lang="en-US" dirty="0">
                <a:latin typeface="Times New Roman" panose="02020603050405020304" pitchFamily="18" charset="0"/>
                <a:cs typeface="Times New Roman" panose="02020603050405020304" pitchFamily="18" charset="0"/>
              </a:rPr>
              <a:t> pastry with a buttery </a:t>
            </a:r>
            <a:r>
              <a:rPr lang="en-US" dirty="0" err="1">
                <a:latin typeface="Times New Roman" panose="02020603050405020304" pitchFamily="18" charset="0"/>
                <a:cs typeface="Times New Roman" panose="02020603050405020304" pitchFamily="18" charset="0"/>
              </a:rPr>
              <a:t>flavour</a:t>
            </a:r>
            <a:r>
              <a:rPr lang="en-US" dirty="0">
                <a:latin typeface="Times New Roman" panose="02020603050405020304" pitchFamily="18" charset="0"/>
                <a:cs typeface="Times New Roman" panose="02020603050405020304" pitchFamily="18" charset="0"/>
              </a:rPr>
              <a:t> that is stuffed with custard, dried cranberries, and sugar. The Mango </a:t>
            </a:r>
            <a:r>
              <a:rPr lang="en-US" dirty="0" err="1">
                <a:latin typeface="Times New Roman" panose="02020603050405020304" pitchFamily="18" charset="0"/>
                <a:cs typeface="Times New Roman" panose="02020603050405020304" pitchFamily="18" charset="0"/>
              </a:rPr>
              <a:t>Panna</a:t>
            </a:r>
            <a:r>
              <a:rPr lang="en-US" dirty="0">
                <a:latin typeface="Times New Roman" panose="02020603050405020304" pitchFamily="18" charset="0"/>
                <a:cs typeface="Times New Roman" panose="02020603050405020304" pitchFamily="18" charset="0"/>
              </a:rPr>
              <a:t> Cotta, a silky and cream treat topped with fresh mango, is another fruity alternative.</a:t>
            </a:r>
          </a:p>
          <a:p>
            <a:r>
              <a:rPr lang="en-US" b="1" dirty="0">
                <a:latin typeface="Times New Roman" panose="02020603050405020304" pitchFamily="18" charset="0"/>
                <a:cs typeface="Times New Roman" panose="02020603050405020304" pitchFamily="18" charset="0"/>
              </a:rPr>
              <a:t>Ice-cream and sorbets</a:t>
            </a: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A variety of ice - cream and sorbets are also available from us, including traditional </a:t>
            </a:r>
            <a:r>
              <a:rPr lang="en-US" dirty="0" err="1">
                <a:latin typeface="Times New Roman" panose="02020603050405020304" pitchFamily="18" charset="0"/>
                <a:cs typeface="Times New Roman" panose="02020603050405020304" pitchFamily="18" charset="0"/>
              </a:rPr>
              <a:t>flavours</a:t>
            </a:r>
            <a:r>
              <a:rPr lang="en-US" dirty="0">
                <a:latin typeface="Times New Roman" panose="02020603050405020304" pitchFamily="18" charset="0"/>
                <a:cs typeface="Times New Roman" panose="02020603050405020304" pitchFamily="18" charset="0"/>
              </a:rPr>
              <a:t> like vanilla, chocolate, and strawberry as well as more unusual ones like coconut and mango.</a:t>
            </a:r>
          </a:p>
        </p:txBody>
      </p:sp>
      <p:sp>
        <p:nvSpPr>
          <p:cNvPr id="8" name="Content Placeholder 2"/>
          <p:cNvSpPr txBox="1">
            <a:spLocks/>
          </p:cNvSpPr>
          <p:nvPr/>
        </p:nvSpPr>
        <p:spPr>
          <a:xfrm>
            <a:off x="9168686" y="3840051"/>
            <a:ext cx="2939601" cy="2833351"/>
          </a:xfrm>
          <a:prstGeom prst="rect">
            <a:avLst/>
          </a:prstGeom>
          <a:solidFill>
            <a:schemeClr val="accent3">
              <a:lumMod val="40000"/>
              <a:lumOff val="60000"/>
            </a:schemeClr>
          </a:solidFill>
          <a:ln>
            <a:solidFill>
              <a:schemeClr val="tx1"/>
            </a:solidFill>
          </a:ln>
        </p:spPr>
        <p:txBody>
          <a:bodyPr vert="horz" lIns="91440" tIns="45720" rIns="91440" bIns="45720" rtlCol="0">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b="1" dirty="0">
                <a:latin typeface="Times New Roman" panose="02020603050405020304" pitchFamily="18" charset="0"/>
                <a:cs typeface="Times New Roman" panose="02020603050405020304" pitchFamily="18" charset="0"/>
              </a:rPr>
              <a:t>Beverages Packages:</a:t>
            </a:r>
          </a:p>
          <a:p>
            <a:pPr marL="342900" lvl="0" indent="-342900" algn="just">
              <a:lnSpc>
                <a:spcPct val="115000"/>
              </a:lnSpc>
              <a:spcAft>
                <a:spcPts val="600"/>
              </a:spcAft>
              <a:buFont typeface="Symbol" panose="05050102010706020507" pitchFamily="18" charset="2"/>
              <a:buChar char=""/>
            </a:pPr>
            <a:r>
              <a:rPr lang="en-US" sz="3100" b="1" i="1" dirty="0">
                <a:gradFill>
                  <a:gsLst>
                    <a:gs pos="0">
                      <a:srgbClr val="953735"/>
                    </a:gs>
                    <a:gs pos="100000">
                      <a:srgbClr val="4A452A"/>
                    </a:gs>
                  </a:gsLst>
                  <a:lin ang="5400000" scaled="0"/>
                </a:gradFill>
                <a:effectLst/>
                <a:latin typeface="Times New Roman" panose="02020603050405020304" pitchFamily="18" charset="0"/>
                <a:ea typeface="Nunito" pitchFamily="2" charset="0"/>
                <a:cs typeface="Times New Roman" panose="02020603050405020304" pitchFamily="18" charset="0"/>
              </a:rPr>
              <a:t>Bottle of Red Wine - Pinot Noir (750 ml)</a:t>
            </a:r>
            <a:endParaRPr lang="en-GB" sz="3100" dirty="0">
              <a:effectLst/>
              <a:latin typeface="Times New Roman" panose="02020603050405020304" pitchFamily="18" charset="0"/>
              <a:ea typeface="Nunito" pitchFamily="2" charset="0"/>
              <a:cs typeface="Times New Roman" panose="02020603050405020304" pitchFamily="18" charset="0"/>
            </a:endParaRPr>
          </a:p>
          <a:p>
            <a:pPr marL="342900" lvl="0" indent="-342900" algn="just">
              <a:lnSpc>
                <a:spcPct val="115000"/>
              </a:lnSpc>
              <a:spcAft>
                <a:spcPts val="600"/>
              </a:spcAft>
              <a:buFont typeface="Symbol" panose="05050102010706020507" pitchFamily="18" charset="2"/>
              <a:buChar char=""/>
            </a:pPr>
            <a:r>
              <a:rPr lang="en-US" sz="3100" b="1" i="1" dirty="0">
                <a:gradFill>
                  <a:gsLst>
                    <a:gs pos="0">
                      <a:srgbClr val="953735"/>
                    </a:gs>
                    <a:gs pos="100000">
                      <a:srgbClr val="4A452A"/>
                    </a:gs>
                  </a:gsLst>
                  <a:lin ang="5400000" scaled="0"/>
                </a:gradFill>
                <a:effectLst/>
                <a:latin typeface="Times New Roman" panose="02020603050405020304" pitchFamily="18" charset="0"/>
                <a:ea typeface="Nunito" pitchFamily="2" charset="0"/>
                <a:cs typeface="Nunito" pitchFamily="2" charset="0"/>
              </a:rPr>
              <a:t>Bottle of White Wine – Chardonnay(750 ml)</a:t>
            </a:r>
            <a:endParaRPr lang="en-GB" sz="3100" dirty="0">
              <a:effectLst/>
              <a:latin typeface="Nunito" pitchFamily="2" charset="0"/>
              <a:ea typeface="Nunito" pitchFamily="2" charset="0"/>
              <a:cs typeface="Nunito" pitchFamily="2" charset="0"/>
            </a:endParaRPr>
          </a:p>
          <a:p>
            <a:pPr marL="342900" lvl="0" indent="-342900" algn="just">
              <a:lnSpc>
                <a:spcPct val="115000"/>
              </a:lnSpc>
              <a:spcAft>
                <a:spcPts val="600"/>
              </a:spcAft>
              <a:buFont typeface="Symbol" panose="05050102010706020507" pitchFamily="18" charset="2"/>
              <a:buChar char=""/>
            </a:pPr>
            <a:r>
              <a:rPr lang="en-US" sz="3100" b="1" i="1" dirty="0">
                <a:gradFill>
                  <a:gsLst>
                    <a:gs pos="0">
                      <a:srgbClr val="953735"/>
                    </a:gs>
                    <a:gs pos="100000">
                      <a:srgbClr val="4A452A"/>
                    </a:gs>
                  </a:gsLst>
                  <a:lin ang="5400000" scaled="0"/>
                </a:gradFill>
                <a:effectLst/>
                <a:latin typeface="Times New Roman" panose="02020603050405020304" pitchFamily="18" charset="0"/>
                <a:ea typeface="Nunito" pitchFamily="2" charset="0"/>
                <a:cs typeface="Nunito" pitchFamily="2" charset="0"/>
              </a:rPr>
              <a:t>Bottle of Rosé Wine - Provençal Rosé (750 ml)</a:t>
            </a:r>
            <a:endParaRPr lang="en-GB" sz="3100" dirty="0">
              <a:effectLst/>
              <a:latin typeface="Nunito" pitchFamily="2" charset="0"/>
              <a:ea typeface="Nunito" pitchFamily="2" charset="0"/>
              <a:cs typeface="Nunito" pitchFamily="2" charset="0"/>
            </a:endParaRPr>
          </a:p>
          <a:p>
            <a:pPr marL="342900" lvl="0" indent="-342900" algn="just">
              <a:lnSpc>
                <a:spcPct val="115000"/>
              </a:lnSpc>
              <a:buFont typeface="Symbol" panose="05050102010706020507" pitchFamily="18" charset="2"/>
              <a:buChar char=""/>
            </a:pPr>
            <a:r>
              <a:rPr lang="en-US" sz="3100" b="1" i="1" dirty="0">
                <a:gradFill>
                  <a:gsLst>
                    <a:gs pos="0">
                      <a:srgbClr val="953735"/>
                    </a:gs>
                    <a:gs pos="100000">
                      <a:srgbClr val="4A452A"/>
                    </a:gs>
                  </a:gsLst>
                  <a:lin ang="5400000" scaled="0"/>
                </a:gradFill>
                <a:effectLst/>
                <a:latin typeface="Times New Roman" panose="02020603050405020304" pitchFamily="18" charset="0"/>
                <a:ea typeface="Nunito" pitchFamily="2" charset="0"/>
                <a:cs typeface="Nunito" pitchFamily="2" charset="0"/>
              </a:rPr>
              <a:t>Bottle of Champagne – Brut (750 ml)</a:t>
            </a:r>
            <a:endParaRPr lang="en-GB" sz="3100" dirty="0">
              <a:effectLst/>
              <a:latin typeface="Nunito" pitchFamily="2" charset="0"/>
              <a:ea typeface="Nunito" pitchFamily="2" charset="0"/>
              <a:cs typeface="Nunito" pitchFamily="2" charset="0"/>
            </a:endParaRPr>
          </a:p>
          <a:p>
            <a:pPr marL="342900" lvl="0" indent="-342900" algn="just">
              <a:lnSpc>
                <a:spcPct val="115000"/>
              </a:lnSpc>
              <a:buFont typeface="Symbol" panose="05050102010706020507" pitchFamily="18" charset="2"/>
              <a:buChar char=""/>
            </a:pPr>
            <a:r>
              <a:rPr lang="en-US" sz="3100" b="1" i="1" dirty="0">
                <a:gradFill>
                  <a:gsLst>
                    <a:gs pos="0">
                      <a:srgbClr val="953735"/>
                    </a:gs>
                    <a:gs pos="100000">
                      <a:srgbClr val="4A452A"/>
                    </a:gs>
                  </a:gsLst>
                  <a:lin ang="5400000" scaled="0"/>
                </a:gradFill>
                <a:effectLst/>
                <a:latin typeface="Times New Roman" panose="02020603050405020304" pitchFamily="18" charset="0"/>
                <a:ea typeface="Nunito" pitchFamily="2" charset="0"/>
                <a:cs typeface="Nunito" pitchFamily="2" charset="0"/>
              </a:rPr>
              <a:t>Cocktails - Raspberry Martini (200ml)</a:t>
            </a:r>
            <a:endParaRPr lang="en-GB" sz="3100" dirty="0">
              <a:effectLst/>
              <a:latin typeface="Nunito" pitchFamily="2" charset="0"/>
              <a:ea typeface="Nunito" pitchFamily="2" charset="0"/>
              <a:cs typeface="Nunito" pitchFamily="2" charset="0"/>
            </a:endParaRPr>
          </a:p>
          <a:p>
            <a:pPr marL="342900" lvl="0" indent="-342900" algn="just">
              <a:lnSpc>
                <a:spcPct val="115000"/>
              </a:lnSpc>
              <a:buFont typeface="Symbol" panose="05050102010706020507" pitchFamily="18" charset="2"/>
              <a:buChar char=""/>
            </a:pPr>
            <a:r>
              <a:rPr lang="en-US" sz="3100" b="1" i="1" dirty="0">
                <a:gradFill>
                  <a:gsLst>
                    <a:gs pos="0">
                      <a:srgbClr val="953735"/>
                    </a:gs>
                    <a:gs pos="100000">
                      <a:srgbClr val="4A452A"/>
                    </a:gs>
                  </a:gsLst>
                  <a:lin ang="5400000" scaled="0"/>
                </a:gradFill>
                <a:effectLst/>
                <a:latin typeface="Times New Roman" panose="02020603050405020304" pitchFamily="18" charset="0"/>
                <a:ea typeface="Nunito" pitchFamily="2" charset="0"/>
                <a:cs typeface="Nunito" pitchFamily="2" charset="0"/>
              </a:rPr>
              <a:t>Craft Beer - Chocolate Stout - bottle. (355ml)</a:t>
            </a:r>
            <a:endParaRPr lang="en-GB" sz="3100" dirty="0">
              <a:effectLst/>
              <a:latin typeface="Nunito" pitchFamily="2" charset="0"/>
              <a:ea typeface="Nunito" pitchFamily="2" charset="0"/>
              <a:cs typeface="Nunito" pitchFamily="2" charset="0"/>
            </a:endParaRPr>
          </a:p>
          <a:p>
            <a:pPr marL="342900" lvl="0" indent="-342900" algn="just">
              <a:lnSpc>
                <a:spcPct val="115000"/>
              </a:lnSpc>
              <a:buFont typeface="Symbol" panose="05050102010706020507" pitchFamily="18" charset="2"/>
              <a:buChar char=""/>
            </a:pPr>
            <a:r>
              <a:rPr lang="en-US" sz="3100" b="1" i="1" dirty="0">
                <a:gradFill>
                  <a:gsLst>
                    <a:gs pos="0">
                      <a:srgbClr val="953735"/>
                    </a:gs>
                    <a:gs pos="100000">
                      <a:srgbClr val="4A452A"/>
                    </a:gs>
                  </a:gsLst>
                  <a:lin ang="5400000" scaled="0"/>
                </a:gradFill>
                <a:effectLst/>
                <a:latin typeface="Times New Roman" panose="02020603050405020304" pitchFamily="18" charset="0"/>
                <a:ea typeface="Nunito" pitchFamily="2" charset="0"/>
                <a:cs typeface="Nunito" pitchFamily="2" charset="0"/>
              </a:rPr>
              <a:t>Non-Alcoholic Beverages - Sparkling Cider – glass (250ml).</a:t>
            </a:r>
            <a:endParaRPr lang="en-GB" sz="3100" dirty="0">
              <a:effectLst/>
              <a:latin typeface="Nunito" pitchFamily="2" charset="0"/>
              <a:ea typeface="Nunito" pitchFamily="2" charset="0"/>
              <a:cs typeface="Nunito" pitchFamily="2" charset="0"/>
            </a:endParaRPr>
          </a:p>
          <a:p>
            <a:pPr marL="0" indent="0" algn="just">
              <a:buNone/>
            </a:pPr>
            <a:endParaRPr lang="en-US" dirty="0">
              <a:latin typeface="Times New Roman" panose="02020603050405020304" pitchFamily="18" charset="0"/>
              <a:cs typeface="Times New Roman" panose="02020603050405020304" pitchFamily="18" charset="0"/>
            </a:endParaRPr>
          </a:p>
        </p:txBody>
      </p:sp>
      <p:sp>
        <p:nvSpPr>
          <p:cNvPr id="10" name="Rectangle: Rounded Corners 1">
            <a:extLst>
              <a:ext uri="{FF2B5EF4-FFF2-40B4-BE49-F238E27FC236}">
                <a16:creationId xmlns:a16="http://schemas.microsoft.com/office/drawing/2014/main" id="{412C71B7-841B-A9B1-402A-C08CEE472B11}"/>
              </a:ext>
            </a:extLst>
          </p:cNvPr>
          <p:cNvSpPr/>
          <p:nvPr/>
        </p:nvSpPr>
        <p:spPr>
          <a:xfrm>
            <a:off x="5791319" y="4264925"/>
            <a:ext cx="2840629" cy="1650868"/>
          </a:xfrm>
          <a:prstGeom prst="roundRect">
            <a:avLst/>
          </a:prstGeom>
          <a:solidFill>
            <a:schemeClr val="accent4">
              <a:lumMod val="60000"/>
              <a:lumOff val="4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solidFill>
                  <a:schemeClr val="tx1"/>
                </a:solidFill>
                <a:latin typeface="Times New Roman" panose="02020603050405020304" pitchFamily="18" charset="0"/>
                <a:cs typeface="Times New Roman" panose="02020603050405020304" pitchFamily="18" charset="0"/>
              </a:rPr>
              <a:t>Price:</a:t>
            </a:r>
          </a:p>
          <a:p>
            <a:pPr algn="ctr"/>
            <a:r>
              <a:rPr lang="en-US" b="1" dirty="0">
                <a:solidFill>
                  <a:schemeClr val="tx1"/>
                </a:solidFill>
                <a:latin typeface="Times New Roman" panose="02020603050405020304" pitchFamily="18" charset="0"/>
                <a:cs typeface="Times New Roman" panose="02020603050405020304" pitchFamily="18" charset="0"/>
              </a:rPr>
              <a:t>£150 per couple</a:t>
            </a:r>
          </a:p>
          <a:p>
            <a:pPr algn="ctr"/>
            <a:r>
              <a:rPr lang="en-US" b="1" dirty="0">
                <a:solidFill>
                  <a:schemeClr val="tx1"/>
                </a:solidFill>
                <a:latin typeface="Times New Roman" panose="02020603050405020304" pitchFamily="18" charset="0"/>
                <a:cs typeface="Times New Roman" panose="02020603050405020304" pitchFamily="18" charset="0"/>
              </a:rPr>
              <a:t>£80 per person</a:t>
            </a:r>
          </a:p>
        </p:txBody>
      </p:sp>
      <p:sp>
        <p:nvSpPr>
          <p:cNvPr id="11" name="Rectangle 10"/>
          <p:cNvSpPr/>
          <p:nvPr/>
        </p:nvSpPr>
        <p:spPr>
          <a:xfrm>
            <a:off x="1002968" y="6220496"/>
            <a:ext cx="3339872" cy="369332"/>
          </a:xfrm>
          <a:prstGeom prst="rect">
            <a:avLst/>
          </a:prstGeom>
          <a:solidFill>
            <a:schemeClr val="accent6">
              <a:lumMod val="60000"/>
              <a:lumOff val="40000"/>
            </a:schemeClr>
          </a:solidFill>
          <a:ln>
            <a:solidFill>
              <a:schemeClr val="tx1"/>
            </a:solidFill>
          </a:ln>
        </p:spPr>
        <p:txBody>
          <a:bodyPr wrap="square">
            <a:spAutoFit/>
          </a:bodyPr>
          <a:lstStyle/>
          <a:p>
            <a:r>
              <a:rPr lang="en-US" b="1" i="1">
                <a:latin typeface="Times New Roman" panose="02020603050405020304" pitchFamily="18" charset="0"/>
                <a:cs typeface="Times New Roman" panose="02020603050405020304" pitchFamily="18" charset="0"/>
              </a:rPr>
              <a:t>15% </a:t>
            </a:r>
            <a:r>
              <a:rPr lang="en-US" b="1" i="1" dirty="0">
                <a:latin typeface="Times New Roman" panose="02020603050405020304" pitchFamily="18" charset="0"/>
                <a:cs typeface="Times New Roman" panose="02020603050405020304" pitchFamily="18" charset="0"/>
              </a:rPr>
              <a:t>discount on weekdays </a:t>
            </a:r>
          </a:p>
        </p:txBody>
      </p:sp>
      <p:sp>
        <p:nvSpPr>
          <p:cNvPr id="12" name="Rectangle 11"/>
          <p:cNvSpPr/>
          <p:nvPr/>
        </p:nvSpPr>
        <p:spPr>
          <a:xfrm>
            <a:off x="5129216" y="6340668"/>
            <a:ext cx="2456439" cy="461665"/>
          </a:xfrm>
          <a:prstGeom prst="rect">
            <a:avLst/>
          </a:prstGeom>
          <a:solidFill>
            <a:srgbClr val="FFFF00"/>
          </a:solidFill>
          <a:ln>
            <a:solidFill>
              <a:schemeClr val="tx1"/>
            </a:solidFill>
          </a:ln>
        </p:spPr>
        <p:txBody>
          <a:bodyPr wrap="square">
            <a:spAutoFit/>
          </a:bodyPr>
          <a:lstStyle/>
          <a:p>
            <a:r>
              <a:rPr lang="en-US" sz="1200" b="1" i="1" dirty="0">
                <a:latin typeface="Times New Roman" panose="02020603050405020304" pitchFamily="18" charset="0"/>
                <a:cs typeface="Times New Roman" panose="02020603050405020304" pitchFamily="18" charset="0"/>
              </a:rPr>
              <a:t>Prior booking and </a:t>
            </a:r>
            <a:r>
              <a:rPr lang="en-US" sz="1200" b="1" i="1">
                <a:latin typeface="Times New Roman" panose="02020603050405020304" pitchFamily="18" charset="0"/>
                <a:cs typeface="Times New Roman" panose="02020603050405020304" pitchFamily="18" charset="0"/>
              </a:rPr>
              <a:t>deposit required</a:t>
            </a:r>
          </a:p>
          <a:p>
            <a:r>
              <a:rPr lang="en-US" sz="1200" b="1" i="1">
                <a:latin typeface="Times New Roman" panose="02020603050405020304" pitchFamily="18" charset="0"/>
                <a:cs typeface="Times New Roman" panose="02020603050405020304" pitchFamily="18" charset="0"/>
              </a:rPr>
              <a:t>Telephone:     +44 55 8556 666</a:t>
            </a:r>
            <a:endParaRPr lang="en-US" sz="12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159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60000"/>
              <a:lumOff val="40000"/>
            </a:schemeClr>
          </a:solidFill>
          <a:ln>
            <a:solidFill>
              <a:schemeClr val="tx1"/>
            </a:solidFill>
          </a:ln>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solidFill>
            <a:schemeClr val="accent3">
              <a:lumMod val="40000"/>
              <a:lumOff val="60000"/>
            </a:schemeClr>
          </a:solidFill>
          <a:ln>
            <a:solidFill>
              <a:schemeClr val="tx1"/>
            </a:solidFill>
          </a:ln>
        </p:spPr>
        <p:txBody>
          <a:bodyPr>
            <a:normAutofit fontScale="55000" lnSpcReduction="20000"/>
          </a:bodyPr>
          <a:lstStyle/>
          <a:p>
            <a:pPr algn="just"/>
            <a:r>
              <a:rPr lang="en-US" b="1" dirty="0">
                <a:latin typeface="Times New Roman" panose="02020603050405020304" pitchFamily="18" charset="0"/>
                <a:cs typeface="Times New Roman" panose="02020603050405020304" pitchFamily="18" charset="0"/>
              </a:rPr>
              <a:t>Bansal, T. (2016) Food and beverage. I K International Publish. </a:t>
            </a:r>
          </a:p>
          <a:p>
            <a:pPr algn="just"/>
            <a:r>
              <a:rPr lang="en-US" b="1" dirty="0">
                <a:latin typeface="Times New Roman" panose="02020603050405020304" pitchFamily="18" charset="0"/>
                <a:cs typeface="Times New Roman" panose="02020603050405020304" pitchFamily="18" charset="0"/>
              </a:rPr>
              <a:t>Boston, G. (2022) Our dining menus, Trinity City Hotel Dublin. Available at: https://www.trinitycityhotel.com/en/menus/ (Accessed: February 17, 2023). </a:t>
            </a:r>
          </a:p>
          <a:p>
            <a:pPr algn="just"/>
            <a:r>
              <a:rPr lang="en-US" b="1" dirty="0">
                <a:latin typeface="Times New Roman" panose="02020603050405020304" pitchFamily="18" charset="0"/>
                <a:cs typeface="Times New Roman" panose="02020603050405020304" pitchFamily="18" charset="0"/>
              </a:rPr>
              <a:t>Gillard, A. (2014) Food allergies. Detroit: </a:t>
            </a:r>
            <a:r>
              <a:rPr lang="en-US" b="1" dirty="0" err="1">
                <a:latin typeface="Times New Roman" panose="02020603050405020304" pitchFamily="18" charset="0"/>
                <a:cs typeface="Times New Roman" panose="02020603050405020304" pitchFamily="18" charset="0"/>
              </a:rPr>
              <a:t>Greenhaven</a:t>
            </a:r>
            <a:r>
              <a:rPr lang="en-US" b="1" dirty="0">
                <a:latin typeface="Times New Roman" panose="02020603050405020304" pitchFamily="18" charset="0"/>
                <a:cs typeface="Times New Roman" panose="02020603050405020304" pitchFamily="18" charset="0"/>
              </a:rPr>
              <a:t> Press, a part of Gale, </a:t>
            </a:r>
            <a:r>
              <a:rPr lang="en-US" b="1" dirty="0" err="1">
                <a:latin typeface="Times New Roman" panose="02020603050405020304" pitchFamily="18" charset="0"/>
                <a:cs typeface="Times New Roman" panose="02020603050405020304" pitchFamily="18" charset="0"/>
              </a:rPr>
              <a:t>Cengage</a:t>
            </a:r>
            <a:r>
              <a:rPr lang="en-US" b="1" dirty="0">
                <a:latin typeface="Times New Roman" panose="02020603050405020304" pitchFamily="18" charset="0"/>
                <a:cs typeface="Times New Roman" panose="02020603050405020304" pitchFamily="18" charset="0"/>
              </a:rPr>
              <a:t> Learning. </a:t>
            </a:r>
          </a:p>
          <a:p>
            <a:pPr algn="just"/>
            <a:r>
              <a:rPr lang="en-US" b="1" dirty="0">
                <a:latin typeface="Times New Roman" panose="02020603050405020304" pitchFamily="18" charset="0"/>
                <a:cs typeface="Times New Roman" panose="02020603050405020304" pitchFamily="18" charset="0"/>
              </a:rPr>
              <a:t>Hancock, I.N. (2015) “Enforcement of food and beverage labelling legislation: Enforcement policies and codes in the UK,” Advances in Food and Beverage Labelling, pp. 51–64. Available at: https://doi.org/10.1533/9781782420934.1.51. </a:t>
            </a:r>
          </a:p>
          <a:p>
            <a:pPr algn="just"/>
            <a:r>
              <a:rPr lang="en-US" b="1" dirty="0" err="1">
                <a:latin typeface="Times New Roman" panose="02020603050405020304" pitchFamily="18" charset="0"/>
                <a:cs typeface="Times New Roman" panose="02020603050405020304" pitchFamily="18" charset="0"/>
              </a:rPr>
              <a:t>Heimann</a:t>
            </a:r>
            <a:r>
              <a:rPr lang="en-US" b="1" dirty="0">
                <a:latin typeface="Times New Roman" panose="02020603050405020304" pitchFamily="18" charset="0"/>
                <a:cs typeface="Times New Roman" panose="02020603050405020304" pitchFamily="18" charset="0"/>
              </a:rPr>
              <a:t>, J. (2016) Menu design. Cologne: </a:t>
            </a:r>
            <a:r>
              <a:rPr lang="en-US" b="1" dirty="0" err="1">
                <a:latin typeface="Times New Roman" panose="02020603050405020304" pitchFamily="18" charset="0"/>
                <a:cs typeface="Times New Roman" panose="02020603050405020304" pitchFamily="18" charset="0"/>
              </a:rPr>
              <a:t>Taschen</a:t>
            </a:r>
            <a:r>
              <a:rPr lang="en-US" b="1" dirty="0">
                <a:latin typeface="Times New Roman" panose="02020603050405020304" pitchFamily="18" charset="0"/>
                <a:cs typeface="Times New Roman" panose="02020603050405020304" pitchFamily="18" charset="0"/>
              </a:rPr>
              <a:t>. </a:t>
            </a:r>
          </a:p>
          <a:p>
            <a:pPr algn="just"/>
            <a:r>
              <a:rPr lang="en-US" b="1" dirty="0">
                <a:latin typeface="Times New Roman" panose="02020603050405020304" pitchFamily="18" charset="0"/>
                <a:cs typeface="Times New Roman" panose="02020603050405020304" pitchFamily="18" charset="0"/>
              </a:rPr>
              <a:t>Jessica (2023) Dining: Trinity-Hotel, trinity. Available at: https://www.thetrinityhotel.com/dining (Accessed: February 17, 2023). </a:t>
            </a:r>
          </a:p>
          <a:p>
            <a:pPr algn="just"/>
            <a:r>
              <a:rPr lang="en-US" b="1" dirty="0" err="1">
                <a:latin typeface="Times New Roman" panose="02020603050405020304" pitchFamily="18" charset="0"/>
                <a:cs typeface="Times New Roman" panose="02020603050405020304" pitchFamily="18" charset="0"/>
              </a:rPr>
              <a:t>Klanten</a:t>
            </a:r>
            <a:r>
              <a:rPr lang="en-US" b="1" dirty="0">
                <a:latin typeface="Times New Roman" panose="02020603050405020304" pitchFamily="18" charset="0"/>
                <a:cs typeface="Times New Roman" panose="02020603050405020304" pitchFamily="18" charset="0"/>
              </a:rPr>
              <a:t>, R. (2017) Appetizer. Gestalten. </a:t>
            </a:r>
          </a:p>
          <a:p>
            <a:pPr algn="just"/>
            <a:r>
              <a:rPr lang="en-US" b="1" dirty="0">
                <a:latin typeface="Times New Roman" panose="02020603050405020304" pitchFamily="18" charset="0"/>
                <a:cs typeface="Times New Roman" panose="02020603050405020304" pitchFamily="18" charset="0"/>
              </a:rPr>
              <a:t>Merry (2015) “Restaurant menu design,” The SAGE Encyclopedia of Food Issues [Preprint]. Available at: https://doi.org/10.4135/9781483346304.n365. </a:t>
            </a:r>
          </a:p>
          <a:p>
            <a:pPr algn="just"/>
            <a:r>
              <a:rPr lang="en-US" b="1" dirty="0" err="1">
                <a:latin typeface="Times New Roman" panose="02020603050405020304" pitchFamily="18" charset="0"/>
                <a:cs typeface="Times New Roman" panose="02020603050405020304" pitchFamily="18" charset="0"/>
              </a:rPr>
              <a:t>Mourinho</a:t>
            </a:r>
            <a:r>
              <a:rPr lang="en-US" b="1" dirty="0">
                <a:latin typeface="Times New Roman" panose="02020603050405020304" pitchFamily="18" charset="0"/>
                <a:cs typeface="Times New Roman" panose="02020603050405020304" pitchFamily="18" charset="0"/>
              </a:rPr>
              <a:t> (2020) “Bespoke seals are targeted at UK food and Beverage Sector,” Sealing Technology, 2020(7), pp. 2–2. Available at: https://doi.org/10.1016/s1350-4789(20)30214-2. </a:t>
            </a:r>
          </a:p>
          <a:p>
            <a:pPr algn="just"/>
            <a:r>
              <a:rPr lang="en-US" b="1" dirty="0" err="1">
                <a:latin typeface="Times New Roman" panose="02020603050405020304" pitchFamily="18" charset="0"/>
                <a:cs typeface="Times New Roman" panose="02020603050405020304" pitchFamily="18" charset="0"/>
              </a:rPr>
              <a:t>Murugan</a:t>
            </a:r>
            <a:r>
              <a:rPr lang="en-US" b="1" dirty="0">
                <a:latin typeface="Times New Roman" panose="02020603050405020304" pitchFamily="18" charset="0"/>
                <a:cs typeface="Times New Roman" panose="02020603050405020304" pitchFamily="18" charset="0"/>
              </a:rPr>
              <a:t>, A. (2018) Food and beverage. New Delhi: </a:t>
            </a:r>
            <a:r>
              <a:rPr lang="en-US" b="1" dirty="0" err="1">
                <a:latin typeface="Times New Roman" panose="02020603050405020304" pitchFamily="18" charset="0"/>
                <a:cs typeface="Times New Roman" panose="02020603050405020304" pitchFamily="18" charset="0"/>
              </a:rPr>
              <a:t>Indu</a:t>
            </a:r>
            <a:r>
              <a:rPr lang="en-US" b="1" dirty="0">
                <a:latin typeface="Times New Roman" panose="02020603050405020304" pitchFamily="18" charset="0"/>
                <a:cs typeface="Times New Roman" panose="02020603050405020304" pitchFamily="18" charset="0"/>
              </a:rPr>
              <a:t> Book Services. </a:t>
            </a:r>
          </a:p>
          <a:p>
            <a:pPr algn="just"/>
            <a:r>
              <a:rPr lang="en-US" b="1" dirty="0">
                <a:latin typeface="Times New Roman" panose="02020603050405020304" pitchFamily="18" charset="0"/>
                <a:cs typeface="Times New Roman" panose="02020603050405020304" pitchFamily="18" charset="0"/>
              </a:rPr>
              <a:t>Roux, M. and </a:t>
            </a:r>
            <a:r>
              <a:rPr lang="en-US" b="1" dirty="0" err="1">
                <a:latin typeface="Times New Roman" panose="02020603050405020304" pitchFamily="18" charset="0"/>
                <a:cs typeface="Times New Roman" panose="02020603050405020304" pitchFamily="18" charset="0"/>
              </a:rPr>
              <a:t>Brigdale</a:t>
            </a:r>
            <a:r>
              <a:rPr lang="en-US" b="1" dirty="0">
                <a:latin typeface="Times New Roman" panose="02020603050405020304" pitchFamily="18" charset="0"/>
                <a:cs typeface="Times New Roman" panose="02020603050405020304" pitchFamily="18" charset="0"/>
              </a:rPr>
              <a:t>, M. (2019) Desserts. London: </a:t>
            </a:r>
            <a:r>
              <a:rPr lang="en-US" b="1" dirty="0" err="1">
                <a:latin typeface="Times New Roman" panose="02020603050405020304" pitchFamily="18" charset="0"/>
                <a:cs typeface="Times New Roman" panose="02020603050405020304" pitchFamily="18" charset="0"/>
              </a:rPr>
              <a:t>Hardie</a:t>
            </a:r>
            <a:r>
              <a:rPr lang="en-US" b="1" dirty="0">
                <a:latin typeface="Times New Roman" panose="02020603050405020304" pitchFamily="18" charset="0"/>
                <a:cs typeface="Times New Roman" panose="02020603050405020304" pitchFamily="18" charset="0"/>
              </a:rPr>
              <a:t> Grant Quadrille. </a:t>
            </a:r>
          </a:p>
          <a:p>
            <a:pPr algn="just"/>
            <a:r>
              <a:rPr lang="en-US" b="1" dirty="0">
                <a:latin typeface="Times New Roman" panose="02020603050405020304" pitchFamily="18" charset="0"/>
                <a:cs typeface="Times New Roman" panose="02020603050405020304" pitchFamily="18" charset="0"/>
              </a:rPr>
              <a:t>Squire, A. (2017) Seafood. New York, NY: Children's Press, an imprint of Scholastic Inc. </a:t>
            </a:r>
          </a:p>
          <a:p>
            <a:pPr algn="just"/>
            <a:endParaRPr lang="en-US" b="1" dirty="0">
              <a:latin typeface="Times New Roman" panose="02020603050405020304" pitchFamily="18" charset="0"/>
              <a:cs typeface="Times New Roman" panose="02020603050405020304" pitchFamily="18" charset="0"/>
            </a:endParaRPr>
          </a:p>
          <a:p>
            <a:pPr algn="just"/>
            <a:endParaRPr lang="en-US" b="1" dirty="0">
              <a:latin typeface="Times New Roman" panose="02020603050405020304" pitchFamily="18" charset="0"/>
              <a:cs typeface="Times New Roman" panose="02020603050405020304" pitchFamily="18" charset="0"/>
            </a:endParaRPr>
          </a:p>
          <a:p>
            <a:pPr algn="just"/>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63085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217</TotalTime>
  <Words>2047</Words>
  <Application>Microsoft Office PowerPoint</Application>
  <PresentationFormat>Widescreen</PresentationFormat>
  <Paragraphs>101</Paragraphs>
  <Slides>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Brush Script MT</vt:lpstr>
      <vt:lpstr>Calibri</vt:lpstr>
      <vt:lpstr>Calibri Light</vt:lpstr>
      <vt:lpstr>Nunito</vt:lpstr>
      <vt:lpstr>Symbol</vt:lpstr>
      <vt:lpstr>Times New Roman</vt:lpstr>
      <vt:lpstr>Office Theme</vt:lpstr>
      <vt:lpstr>Valentine Menu for Hotel Trinity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Valentine Menu for Hotel Trinity</dc:title>
  <dc:creator>Roxana Macarie</dc:creator>
  <cp:lastModifiedBy>Roxana Macarie</cp:lastModifiedBy>
  <cp:revision>3</cp:revision>
  <dcterms:created xsi:type="dcterms:W3CDTF">2023-02-13T07:24:03Z</dcterms:created>
  <dcterms:modified xsi:type="dcterms:W3CDTF">2023-02-17T19:55:34Z</dcterms:modified>
</cp:coreProperties>
</file>