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5" d="100"/>
          <a:sy n="75" d="100"/>
        </p:scale>
        <p:origin x="1014"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presProps" Target="pres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8" name="Picture 7" descr="Droplets-S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ctrTitle"/>
          </p:nvPr>
        </p:nvSpPr>
        <p:spPr>
          <a:xfrm>
            <a:off x="1313259" y="1300786"/>
            <a:ext cx="6517482"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313259" y="3886201"/>
            <a:ext cx="6517482"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F60F5A1-D93F-4692-B3BE-F3A4627053E3}" type="datetimeFigureOut">
              <a:rPr lang="en-US" smtClean="0"/>
              <a:t>7/2/2026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E036AC-13C0-4132-ACFF-2D55EC83EE54}" type="slidenum">
              <a:rPr lang="en-US" smtClean="0"/>
              <a:t>‹#›</a:t>
            </a:fld>
            <a:endParaRPr lang="en-US"/>
          </a:p>
        </p:txBody>
      </p:sp>
    </p:spTree>
    <p:extLst>
      <p:ext uri="{BB962C8B-B14F-4D97-AF65-F5344CB8AC3E}">
        <p14:creationId xmlns:p14="http://schemas.microsoft.com/office/powerpoint/2010/main" val="32680542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330" y="2367093"/>
            <a:ext cx="777287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60F5A1-D93F-4692-B3BE-F3A4627053E3}" type="datetimeFigureOut">
              <a:rPr lang="en-US" smtClean="0"/>
              <a:t>7/2/2026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E036AC-13C0-4132-ACFF-2D55EC83EE54}" type="slidenum">
              <a:rPr lang="en-US" smtClean="0"/>
              <a:t>‹#›</a:t>
            </a:fld>
            <a:endParaRPr lang="en-US"/>
          </a:p>
        </p:txBody>
      </p:sp>
    </p:spTree>
    <p:extLst>
      <p:ext uri="{BB962C8B-B14F-4D97-AF65-F5344CB8AC3E}">
        <p14:creationId xmlns:p14="http://schemas.microsoft.com/office/powerpoint/2010/main" val="2725263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8" name="Picture 7"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828564"/>
            <a:ext cx="7763814"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685331" y="3657458"/>
            <a:ext cx="7763814"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F60F5A1-D93F-4692-B3BE-F3A4627053E3}" type="datetimeFigureOut">
              <a:rPr lang="en-US" smtClean="0"/>
              <a:t>7/2/2026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E036AC-13C0-4132-ACFF-2D55EC83EE54}" type="slidenum">
              <a:rPr lang="en-US" smtClean="0"/>
              <a:t>‹#›</a:t>
            </a:fld>
            <a:endParaRPr lang="en-US"/>
          </a:p>
        </p:txBody>
      </p:sp>
    </p:spTree>
    <p:extLst>
      <p:ext uri="{BB962C8B-B14F-4D97-AF65-F5344CB8AC3E}">
        <p14:creationId xmlns:p14="http://schemas.microsoft.com/office/powerpoint/2010/main" val="35735663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4" name="Title 1"/>
          <p:cNvSpPr>
            <a:spLocks noGrp="1"/>
          </p:cNvSpPr>
          <p:nvPr>
            <p:ph type="title"/>
          </p:nvPr>
        </p:nvSpPr>
        <p:spPr>
          <a:xfrm>
            <a:off x="685332" y="618518"/>
            <a:ext cx="7773338"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330" y="2367093"/>
            <a:ext cx="382952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4629150" y="2367093"/>
            <a:ext cx="382905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F60F5A1-D93F-4692-B3BE-F3A4627053E3}" type="datetimeFigureOut">
              <a:rPr lang="en-US" smtClean="0"/>
              <a:t>7/2/2026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3E036AC-13C0-4132-ACFF-2D55EC83EE54}" type="slidenum">
              <a:rPr lang="en-US" smtClean="0"/>
              <a:t>‹#›</a:t>
            </a:fld>
            <a:endParaRPr lang="en-US"/>
          </a:p>
        </p:txBody>
      </p:sp>
    </p:spTree>
    <p:extLst>
      <p:ext uri="{BB962C8B-B14F-4D97-AF65-F5344CB8AC3E}">
        <p14:creationId xmlns:p14="http://schemas.microsoft.com/office/powerpoint/2010/main" val="27025901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1" name="Picture 10"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4" name="Title 1"/>
          <p:cNvSpPr>
            <a:spLocks noGrp="1"/>
          </p:cNvSpPr>
          <p:nvPr>
            <p:ph type="title"/>
          </p:nvPr>
        </p:nvSpPr>
        <p:spPr>
          <a:xfrm>
            <a:off x="685332" y="618518"/>
            <a:ext cx="7773338"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59746" y="2371018"/>
            <a:ext cx="3655106" cy="679994"/>
          </a:xfrm>
        </p:spPr>
        <p:txBody>
          <a:bodyPr anchor="b">
            <a:noAutofit/>
          </a:bodyPr>
          <a:lstStyle>
            <a:lvl1pPr marL="0" indent="0">
              <a:lnSpc>
                <a:spcPct val="7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685331" y="3051013"/>
            <a:ext cx="3829520"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97317" y="2371018"/>
            <a:ext cx="3661353" cy="679994"/>
          </a:xfrm>
        </p:spPr>
        <p:txBody>
          <a:bodyPr anchor="b">
            <a:noAutofit/>
          </a:bodyPr>
          <a:lstStyle>
            <a:lvl1pPr marL="0" indent="0">
              <a:lnSpc>
                <a:spcPct val="7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4629150" y="3051013"/>
            <a:ext cx="382905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F60F5A1-D93F-4692-B3BE-F3A4627053E3}" type="datetimeFigureOut">
              <a:rPr lang="en-US" smtClean="0"/>
              <a:t>7/2/2026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3E036AC-13C0-4132-ACFF-2D55EC83EE54}" type="slidenum">
              <a:rPr lang="en-US" smtClean="0"/>
              <a:t>‹#›</a:t>
            </a:fld>
            <a:endParaRPr lang="en-US"/>
          </a:p>
        </p:txBody>
      </p:sp>
    </p:spTree>
    <p:extLst>
      <p:ext uri="{BB962C8B-B14F-4D97-AF65-F5344CB8AC3E}">
        <p14:creationId xmlns:p14="http://schemas.microsoft.com/office/powerpoint/2010/main" val="17129731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7" name="Picture 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F60F5A1-D93F-4692-B3BE-F3A4627053E3}" type="datetimeFigureOut">
              <a:rPr lang="en-US" smtClean="0"/>
              <a:t>7/2/2026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3E036AC-13C0-4132-ACFF-2D55EC83EE54}" type="slidenum">
              <a:rPr lang="en-US" smtClean="0"/>
              <a:t>‹#›</a:t>
            </a:fld>
            <a:endParaRPr lang="en-US"/>
          </a:p>
        </p:txBody>
      </p:sp>
    </p:spTree>
    <p:extLst>
      <p:ext uri="{BB962C8B-B14F-4D97-AF65-F5344CB8AC3E}">
        <p14:creationId xmlns:p14="http://schemas.microsoft.com/office/powerpoint/2010/main" val="34746204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6" name="Picture 5"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Date Placeholder 1"/>
          <p:cNvSpPr>
            <a:spLocks noGrp="1"/>
          </p:cNvSpPr>
          <p:nvPr>
            <p:ph type="dt" sz="half" idx="10"/>
          </p:nvPr>
        </p:nvSpPr>
        <p:spPr/>
        <p:txBody>
          <a:bodyPr/>
          <a:lstStyle/>
          <a:p>
            <a:fld id="{7F60F5A1-D93F-4692-B3BE-F3A4627053E3}" type="datetimeFigureOut">
              <a:rPr lang="en-US" smtClean="0"/>
              <a:t>7/2/2026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3E036AC-13C0-4132-ACFF-2D55EC83EE54}" type="slidenum">
              <a:rPr lang="en-US" smtClean="0"/>
              <a:t>‹#›</a:t>
            </a:fld>
            <a:endParaRPr lang="en-US"/>
          </a:p>
        </p:txBody>
      </p:sp>
    </p:spTree>
    <p:extLst>
      <p:ext uri="{BB962C8B-B14F-4D97-AF65-F5344CB8AC3E}">
        <p14:creationId xmlns:p14="http://schemas.microsoft.com/office/powerpoint/2010/main" val="31305271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609600"/>
            <a:ext cx="2951766"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3808547" y="609601"/>
            <a:ext cx="4650122"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331" y="2632852"/>
            <a:ext cx="2951767"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F60F5A1-D93F-4692-B3BE-F3A4627053E3}" type="datetimeFigureOut">
              <a:rPr lang="en-US" smtClean="0"/>
              <a:t>7/2/2026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3E036AC-13C0-4132-ACFF-2D55EC83EE54}" type="slidenum">
              <a:rPr lang="en-US" smtClean="0"/>
              <a:t>‹#›</a:t>
            </a:fld>
            <a:endParaRPr lang="en-US"/>
          </a:p>
        </p:txBody>
      </p:sp>
    </p:spTree>
    <p:extLst>
      <p:ext uri="{BB962C8B-B14F-4D97-AF65-F5344CB8AC3E}">
        <p14:creationId xmlns:p14="http://schemas.microsoft.com/office/powerpoint/2010/main" val="39780727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2" y="609600"/>
            <a:ext cx="4129618"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004270" y="609601"/>
            <a:ext cx="3005851"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346" y="2632853"/>
            <a:ext cx="4129604"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F60F5A1-D93F-4692-B3BE-F3A4627053E3}" type="datetimeFigureOut">
              <a:rPr lang="en-US" smtClean="0"/>
              <a:t>7/2/2026</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93E036AC-13C0-4132-ACFF-2D55EC83EE54}" type="slidenum">
              <a:rPr lang="en-US" smtClean="0"/>
              <a:t>‹#›</a:t>
            </a:fld>
            <a:endParaRPr lang="en-US"/>
          </a:p>
        </p:txBody>
      </p:sp>
    </p:spTree>
    <p:extLst>
      <p:ext uri="{BB962C8B-B14F-4D97-AF65-F5344CB8AC3E}">
        <p14:creationId xmlns:p14="http://schemas.microsoft.com/office/powerpoint/2010/main" val="12788915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46" y="4289374"/>
            <a:ext cx="7773324"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88558" y="698261"/>
            <a:ext cx="7366899"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331" y="5108728"/>
            <a:ext cx="7773339"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F60F5A1-D93F-4692-B3BE-F3A4627053E3}" type="datetimeFigureOut">
              <a:rPr lang="en-US" smtClean="0"/>
              <a:t>7/2/2026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3E036AC-13C0-4132-ACFF-2D55EC83EE54}" type="slidenum">
              <a:rPr lang="en-US" smtClean="0"/>
              <a:t>‹#›</a:t>
            </a:fld>
            <a:endParaRPr lang="en-US"/>
          </a:p>
        </p:txBody>
      </p:sp>
    </p:spTree>
    <p:extLst>
      <p:ext uri="{BB962C8B-B14F-4D97-AF65-F5344CB8AC3E}">
        <p14:creationId xmlns:p14="http://schemas.microsoft.com/office/powerpoint/2010/main" val="19689405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609600"/>
            <a:ext cx="7773339"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5331" y="4204821"/>
            <a:ext cx="7773339"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F60F5A1-D93F-4692-B3BE-F3A4627053E3}" type="datetimeFigureOut">
              <a:rPr lang="en-US" smtClean="0"/>
              <a:t>7/2/2026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3E036AC-13C0-4132-ACFF-2D55EC83EE54}" type="slidenum">
              <a:rPr lang="en-US" smtClean="0"/>
              <a:t>‹#›</a:t>
            </a:fld>
            <a:endParaRPr lang="en-US"/>
          </a:p>
        </p:txBody>
      </p:sp>
    </p:spTree>
    <p:extLst>
      <p:ext uri="{BB962C8B-B14F-4D97-AF65-F5344CB8AC3E}">
        <p14:creationId xmlns:p14="http://schemas.microsoft.com/office/powerpoint/2010/main" val="40480596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3" name="Picture 12"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1084659" y="872588"/>
            <a:ext cx="6977064" cy="2729915"/>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290484" y="3610032"/>
            <a:ext cx="6564224"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5331" y="4372797"/>
            <a:ext cx="7773339"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F60F5A1-D93F-4692-B3BE-F3A4627053E3}" type="datetimeFigureOut">
              <a:rPr lang="en-US" smtClean="0"/>
              <a:t>7/2/2026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3E036AC-13C0-4132-ACFF-2D55EC83EE54}" type="slidenum">
              <a:rPr lang="en-US" smtClean="0"/>
              <a:t>‹#›</a:t>
            </a:fld>
            <a:endParaRPr lang="en-US"/>
          </a:p>
        </p:txBody>
      </p:sp>
      <p:sp>
        <p:nvSpPr>
          <p:cNvPr id="11" name="TextBox 10"/>
          <p:cNvSpPr txBox="1"/>
          <p:nvPr/>
        </p:nvSpPr>
        <p:spPr>
          <a:xfrm>
            <a:off x="737626" y="887859"/>
            <a:ext cx="546888"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7850130" y="3120015"/>
            <a:ext cx="553641"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24760236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a:xfrm>
            <a:off x="685331" y="2138722"/>
            <a:ext cx="7773339"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5331" y="4662335"/>
            <a:ext cx="777333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F60F5A1-D93F-4692-B3BE-F3A4627053E3}" type="datetimeFigureOut">
              <a:rPr lang="en-US" smtClean="0"/>
              <a:t>7/2/2026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3E036AC-13C0-4132-ACFF-2D55EC83EE54}" type="slidenum">
              <a:rPr lang="en-US" smtClean="0"/>
              <a:t>‹#›</a:t>
            </a:fld>
            <a:endParaRPr lang="en-US"/>
          </a:p>
        </p:txBody>
      </p:sp>
    </p:spTree>
    <p:extLst>
      <p:ext uri="{BB962C8B-B14F-4D97-AF65-F5344CB8AC3E}">
        <p14:creationId xmlns:p14="http://schemas.microsoft.com/office/powerpoint/2010/main" val="421157455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4" name="Picture 13"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5" name="Title 1"/>
          <p:cNvSpPr>
            <a:spLocks noGrp="1"/>
          </p:cNvSpPr>
          <p:nvPr>
            <p:ph type="title"/>
          </p:nvPr>
        </p:nvSpPr>
        <p:spPr>
          <a:xfrm>
            <a:off x="685331" y="609600"/>
            <a:ext cx="7773339"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331" y="2367093"/>
            <a:ext cx="2474232" cy="576262"/>
          </a:xfrm>
        </p:spPr>
        <p:txBody>
          <a:bodyPr anchor="b">
            <a:noAutofit/>
          </a:bodyPr>
          <a:lstStyle>
            <a:lvl1pPr marL="0" indent="0" algn="ctr">
              <a:lnSpc>
                <a:spcPct val="7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331" y="2943356"/>
            <a:ext cx="2474232"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339292" y="2367093"/>
            <a:ext cx="2468641" cy="576262"/>
          </a:xfrm>
        </p:spPr>
        <p:txBody>
          <a:bodyPr anchor="b">
            <a:noAutofit/>
          </a:bodyPr>
          <a:lstStyle>
            <a:lvl1pPr marL="0" indent="0" algn="ctr">
              <a:lnSpc>
                <a:spcPct val="7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331012" y="2943356"/>
            <a:ext cx="2477513"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5979974" y="2367093"/>
            <a:ext cx="2478696" cy="576262"/>
          </a:xfrm>
        </p:spPr>
        <p:txBody>
          <a:bodyPr anchor="b">
            <a:noAutofit/>
          </a:bodyPr>
          <a:lstStyle>
            <a:lvl1pPr marL="0" indent="0" algn="ctr">
              <a:lnSpc>
                <a:spcPct val="7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5979974" y="2943356"/>
            <a:ext cx="247869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F60F5A1-D93F-4692-B3BE-F3A4627053E3}" type="datetimeFigureOut">
              <a:rPr lang="en-US" smtClean="0"/>
              <a:t>7/2/2026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3E036AC-13C0-4132-ACFF-2D55EC83EE54}" type="slidenum">
              <a:rPr lang="en-US" smtClean="0"/>
              <a:t>‹#›</a:t>
            </a:fld>
            <a:endParaRPr lang="en-US"/>
          </a:p>
        </p:txBody>
      </p:sp>
    </p:spTree>
    <p:extLst>
      <p:ext uri="{BB962C8B-B14F-4D97-AF65-F5344CB8AC3E}">
        <p14:creationId xmlns:p14="http://schemas.microsoft.com/office/powerpoint/2010/main" val="290746322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7" name="Picture 16"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30" name="Title 1"/>
          <p:cNvSpPr>
            <a:spLocks noGrp="1"/>
          </p:cNvSpPr>
          <p:nvPr>
            <p:ph type="title"/>
          </p:nvPr>
        </p:nvSpPr>
        <p:spPr>
          <a:xfrm>
            <a:off x="685331" y="610772"/>
            <a:ext cx="7773339"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5331" y="4204820"/>
            <a:ext cx="2472307" cy="576262"/>
          </a:xfrm>
        </p:spPr>
        <p:txBody>
          <a:bodyPr anchor="b">
            <a:noAutofit/>
          </a:bodyPr>
          <a:lstStyle>
            <a:lvl1pPr marL="0" indent="0" algn="ctr">
              <a:lnSpc>
                <a:spcPct val="7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5331" y="2367093"/>
            <a:ext cx="2472307"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5331" y="4781082"/>
            <a:ext cx="2472307"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332069" y="4204820"/>
            <a:ext cx="2476371" cy="576262"/>
          </a:xfrm>
        </p:spPr>
        <p:txBody>
          <a:bodyPr anchor="b">
            <a:noAutofit/>
          </a:bodyPr>
          <a:lstStyle>
            <a:lvl1pPr marL="0" indent="0" algn="ctr">
              <a:lnSpc>
                <a:spcPct val="7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331011" y="2367093"/>
            <a:ext cx="2477514"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331011" y="4781081"/>
            <a:ext cx="2477514"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5979974" y="4204820"/>
            <a:ext cx="2475511" cy="576262"/>
          </a:xfrm>
        </p:spPr>
        <p:txBody>
          <a:bodyPr anchor="b">
            <a:noAutofit/>
          </a:bodyPr>
          <a:lstStyle>
            <a:lvl1pPr marL="0" indent="0" algn="ctr">
              <a:lnSpc>
                <a:spcPct val="7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5979974" y="2367093"/>
            <a:ext cx="2478696"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5979880" y="4781079"/>
            <a:ext cx="2478790"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7F60F5A1-D93F-4692-B3BE-F3A4627053E3}" type="datetimeFigureOut">
              <a:rPr lang="en-US" smtClean="0"/>
              <a:t>7/2/2026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3E036AC-13C0-4132-ACFF-2D55EC83EE54}" type="slidenum">
              <a:rPr lang="en-US" smtClean="0"/>
              <a:t>‹#›</a:t>
            </a:fld>
            <a:endParaRPr lang="en-US"/>
          </a:p>
        </p:txBody>
      </p:sp>
    </p:spTree>
    <p:extLst>
      <p:ext uri="{BB962C8B-B14F-4D97-AF65-F5344CB8AC3E}">
        <p14:creationId xmlns:p14="http://schemas.microsoft.com/office/powerpoint/2010/main" val="12955613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9" name="Picture 8"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685331" y="2367094"/>
            <a:ext cx="7773339"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60F5A1-D93F-4692-B3BE-F3A4627053E3}" type="datetimeFigureOut">
              <a:rPr lang="en-US" smtClean="0"/>
              <a:t>7/2/2026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E036AC-13C0-4132-ACFF-2D55EC83EE54}" type="slidenum">
              <a:rPr lang="en-US" smtClean="0"/>
              <a:t>‹#›</a:t>
            </a:fld>
            <a:endParaRPr lang="en-US"/>
          </a:p>
        </p:txBody>
      </p:sp>
    </p:spTree>
    <p:extLst>
      <p:ext uri="{BB962C8B-B14F-4D97-AF65-F5344CB8AC3E}">
        <p14:creationId xmlns:p14="http://schemas.microsoft.com/office/powerpoint/2010/main" val="23227165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10" name="Picture 9" descr="Droplets-S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2" name="Vertical Title 1"/>
          <p:cNvSpPr>
            <a:spLocks noGrp="1"/>
          </p:cNvSpPr>
          <p:nvPr>
            <p:ph type="title" orient="vert"/>
          </p:nvPr>
        </p:nvSpPr>
        <p:spPr>
          <a:xfrm>
            <a:off x="6543675" y="609602"/>
            <a:ext cx="1914995"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685331" y="609602"/>
            <a:ext cx="5744043"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F60F5A1-D93F-4692-B3BE-F3A4627053E3}" type="datetimeFigureOut">
              <a:rPr lang="en-US" smtClean="0"/>
              <a:t>7/2/2026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3E036AC-13C0-4132-ACFF-2D55EC83EE54}" type="slidenum">
              <a:rPr lang="en-US" smtClean="0"/>
              <a:t>‹#›</a:t>
            </a:fld>
            <a:endParaRPr lang="en-US"/>
          </a:p>
        </p:txBody>
      </p:sp>
    </p:spTree>
    <p:extLst>
      <p:ext uri="{BB962C8B-B14F-4D97-AF65-F5344CB8AC3E}">
        <p14:creationId xmlns:p14="http://schemas.microsoft.com/office/powerpoint/2010/main" val="11710083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1.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1" y="-1"/>
            <a:ext cx="9144002"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685332" y="618518"/>
            <a:ext cx="7773338"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331" y="2367094"/>
            <a:ext cx="7773339"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759053" y="5883276"/>
            <a:ext cx="2057400" cy="365125"/>
          </a:xfrm>
          <a:prstGeom prst="rect">
            <a:avLst/>
          </a:prstGeom>
        </p:spPr>
        <p:txBody>
          <a:bodyPr vert="horz" lIns="91440" tIns="45720" rIns="91440" bIns="45720" rtlCol="0" anchor="ctr"/>
          <a:lstStyle>
            <a:lvl1pPr algn="r">
              <a:defRPr sz="1000">
                <a:solidFill>
                  <a:schemeClr val="tx1"/>
                </a:solidFill>
              </a:defRPr>
            </a:lvl1pPr>
          </a:lstStyle>
          <a:p>
            <a:fld id="{7F60F5A1-D93F-4692-B3BE-F3A4627053E3}" type="datetimeFigureOut">
              <a:rPr lang="en-US" smtClean="0"/>
              <a:t>7/2/2026</a:t>
            </a:fld>
            <a:endParaRPr lang="en-US"/>
          </a:p>
        </p:txBody>
      </p:sp>
      <p:sp>
        <p:nvSpPr>
          <p:cNvPr id="5" name="Footer Placeholder 4"/>
          <p:cNvSpPr>
            <a:spLocks noGrp="1"/>
          </p:cNvSpPr>
          <p:nvPr>
            <p:ph type="ftr" sz="quarter" idx="3"/>
          </p:nvPr>
        </p:nvSpPr>
        <p:spPr>
          <a:xfrm>
            <a:off x="685331" y="5883276"/>
            <a:ext cx="5004665" cy="365125"/>
          </a:xfrm>
          <a:prstGeom prst="rect">
            <a:avLst/>
          </a:prstGeom>
        </p:spPr>
        <p:txBody>
          <a:bodyPr vert="horz" lIns="91440" tIns="45720" rIns="91440" bIns="45720" rtlCol="0" anchor="ctr"/>
          <a:lstStyle>
            <a:lvl1pPr algn="l">
              <a:defRPr sz="1000">
                <a:solidFill>
                  <a:schemeClr val="tx1"/>
                </a:solidFill>
              </a:defRPr>
            </a:lvl1pPr>
          </a:lstStyle>
          <a:p>
            <a:endParaRPr lang="en-US"/>
          </a:p>
        </p:txBody>
      </p:sp>
      <p:sp>
        <p:nvSpPr>
          <p:cNvPr id="6" name="Slide Number Placeholder 5"/>
          <p:cNvSpPr>
            <a:spLocks noGrp="1"/>
          </p:cNvSpPr>
          <p:nvPr>
            <p:ph type="sldNum" sz="quarter" idx="4"/>
          </p:nvPr>
        </p:nvSpPr>
        <p:spPr>
          <a:xfrm>
            <a:off x="7885509" y="5883276"/>
            <a:ext cx="573161" cy="365125"/>
          </a:xfrm>
          <a:prstGeom prst="rect">
            <a:avLst/>
          </a:prstGeom>
        </p:spPr>
        <p:txBody>
          <a:bodyPr vert="horz" lIns="91440" tIns="45720" rIns="91440" bIns="45720" rtlCol="0" anchor="ctr"/>
          <a:lstStyle>
            <a:lvl1pPr algn="r">
              <a:defRPr sz="1000">
                <a:solidFill>
                  <a:schemeClr val="tx1"/>
                </a:solidFill>
              </a:defRPr>
            </a:lvl1pPr>
          </a:lstStyle>
          <a:p>
            <a:fld id="{93E036AC-13C0-4132-ACFF-2D55EC83EE54}" type="slidenum">
              <a:rPr lang="en-US" smtClean="0"/>
              <a:t>‹#›</a:t>
            </a:fld>
            <a:endParaRPr lang="en-US"/>
          </a:p>
        </p:txBody>
      </p:sp>
    </p:spTree>
    <p:extLst>
      <p:ext uri="{BB962C8B-B14F-4D97-AF65-F5344CB8AC3E}">
        <p14:creationId xmlns:p14="http://schemas.microsoft.com/office/powerpoint/2010/main" val="3964292717"/>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 id="2147483747" r:id="rId15"/>
    <p:sldLayoutId id="2147483748" r:id="rId16"/>
    <p:sldLayoutId id="214748374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5.jpg" /><Relationship Id="rId1" Type="http://schemas.openxmlformats.org/officeDocument/2006/relationships/slideLayout" Target="../slideLayouts/slideLayout7.xml" /></Relationships>
</file>

<file path=ppt/slides/_rels/slide3.xml.rels><?xml version="1.0" encoding="UTF-8" standalone="yes"?>
<Relationships xmlns="http://schemas.openxmlformats.org/package/2006/relationships"><Relationship Id="rId2" Type="http://schemas.openxmlformats.org/officeDocument/2006/relationships/image" Target="../media/image6.jpeg" /><Relationship Id="rId1" Type="http://schemas.openxmlformats.org/officeDocument/2006/relationships/slideLayout" Target="../slideLayouts/slideLayout7.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5.xml.rels><?xml version="1.0" encoding="UTF-8" standalone="yes"?>
<Relationships xmlns="http://schemas.openxmlformats.org/package/2006/relationships"><Relationship Id="rId2" Type="http://schemas.openxmlformats.org/officeDocument/2006/relationships/image" Target="../media/image7.jpeg" /><Relationship Id="rId1" Type="http://schemas.openxmlformats.org/officeDocument/2006/relationships/slideLayout" Target="../slideLayouts/slideLayout7.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13.xml.rels><?xml version="1.0" encoding="UTF-8" standalone="yes"?>
<Relationships xmlns="http://schemas.openxmlformats.org/package/2006/relationships"><Relationship Id="rId8" Type="http://schemas.openxmlformats.org/officeDocument/2006/relationships/hyperlink" Target="https://shisrrj.com/paper/SHISRRJ1818936.pdf" TargetMode="External" /><Relationship Id="rId13" Type="http://schemas.openxmlformats.org/officeDocument/2006/relationships/hyperlink" Target="https://ieeexplore.ieee.org/abstract/document/9146114/" TargetMode="External" /><Relationship Id="rId3" Type="http://schemas.openxmlformats.org/officeDocument/2006/relationships/hyperlink" Target="https://www.mdpi.com/2227-9032/13/9/1060" TargetMode="External" /><Relationship Id="rId7" Type="http://schemas.openxmlformats.org/officeDocument/2006/relationships/hyperlink" Target="https://www.mdpi.com/1660-4601/20/5/4542" TargetMode="External" /><Relationship Id="rId12" Type="http://schemas.openxmlformats.org/officeDocument/2006/relationships/hyperlink" Target="https://www.researchgate.net/profile/Krishna-Jayanth-Rolla/publication/377555515_Trends_and_Futuristic_Applications_of_Big_Data_and_Electronic_Health_Record_Data_in_Empowering_Constructive_Clinical_Decision_Support_Systems_Bio/links/65abe4aba59bf45fc9ea00b1/Trends-and-Futuristic-Applications-of-Big-Data-and-Electronic-Health-Record-Data-in-Empowering-Constructive-Clinical-Decision-Support-Systems-Bio.pdf" TargetMode="External" /><Relationship Id="rId2" Type="http://schemas.openxmlformats.org/officeDocument/2006/relationships/hyperlink" Target="https://pdfs.semanticscholar.org/0756/c5c036d2c60de383189f7b3d5aab7098ac23.pdf" TargetMode="External" /><Relationship Id="rId1" Type="http://schemas.openxmlformats.org/officeDocument/2006/relationships/slideLayout" Target="../slideLayouts/slideLayout7.xml" /><Relationship Id="rId6" Type="http://schemas.openxmlformats.org/officeDocument/2006/relationships/hyperlink" Target="https://www.mdpi.com/2227-9032/13/3/329" TargetMode="External" /><Relationship Id="rId11" Type="http://schemas.openxmlformats.org/officeDocument/2006/relationships/hyperlink" Target="https://www.asianinstituteofresearch.org/_files/ugd/ed8b62_c2e9cd7678f64214a088e71f850a61ec.pdf#page=53" TargetMode="External" /><Relationship Id="rId5" Type="http://schemas.openxmlformats.org/officeDocument/2006/relationships/hyperlink" Target="https://www.jmir.org/2020/8/e13598/XSL" TargetMode="External" /><Relationship Id="rId10" Type="http://schemas.openxmlformats.org/officeDocument/2006/relationships/hyperlink" Target="https://jhcdc.com.my/archives/1jhcdc2024/1jhcdc2024-31-38.pdf" TargetMode="External" /><Relationship Id="rId4" Type="http://schemas.openxmlformats.org/officeDocument/2006/relationships/hyperlink" Target="https://humanfactors.jmir.org/2021/4/e33364" TargetMode="External" /><Relationship Id="rId9" Type="http://schemas.openxmlformats.org/officeDocument/2006/relationships/hyperlink" Target="https://www.academia.edu/download/113663598/EHR.pdf" TargetMode="External" /><Relationship Id="rId14" Type="http://schemas.openxmlformats.org/officeDocument/2006/relationships/hyperlink" Target="https://www.mdpi.com/1660-4601/20/4/3407"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057950" y="1027744"/>
            <a:ext cx="7164590" cy="954107"/>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2800" b="1" cap="none" spc="0" dirty="0">
                <a:ln/>
                <a:solidFill>
                  <a:srgbClr val="00B0F0"/>
                </a:solidFill>
                <a:effectLst/>
                <a:latin typeface="Times New Roman" panose="02020603050405020304" pitchFamily="18" charset="0"/>
                <a:ea typeface="Times New Roman" panose="02020603050405020304" pitchFamily="18" charset="0"/>
              </a:rPr>
              <a:t>Electronic Health Records (EHRs): </a:t>
            </a:r>
          </a:p>
          <a:p>
            <a:pPr algn="ctr"/>
            <a:r>
              <a:rPr lang="en-US" sz="2800" b="1" cap="none" spc="0" dirty="0">
                <a:ln/>
                <a:solidFill>
                  <a:srgbClr val="00B0F0"/>
                </a:solidFill>
                <a:effectLst/>
                <a:latin typeface="Times New Roman" panose="02020603050405020304" pitchFamily="18" charset="0"/>
                <a:ea typeface="Times New Roman" panose="02020603050405020304" pitchFamily="18" charset="0"/>
              </a:rPr>
              <a:t>Driving Digital Transformation in Healthcare</a:t>
            </a:r>
            <a:endParaRPr lang="en-US" sz="2800" b="1" cap="none" spc="0" dirty="0">
              <a:ln/>
              <a:solidFill>
                <a:srgbClr val="00B0F0"/>
              </a:solidFill>
              <a:effectLst/>
            </a:endParaRPr>
          </a:p>
        </p:txBody>
      </p:sp>
      <p:sp>
        <p:nvSpPr>
          <p:cNvPr id="6" name="Rectangle 5"/>
          <p:cNvSpPr/>
          <p:nvPr/>
        </p:nvSpPr>
        <p:spPr>
          <a:xfrm>
            <a:off x="1854200" y="2224661"/>
            <a:ext cx="6172199" cy="2170787"/>
          </a:xfrm>
          <a:prstGeom prst="rect">
            <a:avLst/>
          </a:prstGeom>
          <a:solidFill>
            <a:srgbClr val="00B0F0"/>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square">
            <a:spAutoFit/>
          </a:bodyPr>
          <a:lstStyle/>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US" sz="24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LO1: Evaluate contemporary digital transformations in health and social care.</a:t>
            </a:r>
            <a:endParaRPr lang="en-US" sz="20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342900" marR="0" lvl="0" indent="-342900">
              <a:lnSpc>
                <a:spcPct val="107000"/>
              </a:lnSpc>
              <a:spcBef>
                <a:spcPts val="0"/>
              </a:spcBef>
              <a:spcAft>
                <a:spcPts val="800"/>
              </a:spcAft>
              <a:buSzPts val="1000"/>
              <a:buFont typeface="Symbol" panose="05050102010706020507" pitchFamily="18" charset="2"/>
              <a:buChar char=""/>
              <a:tabLst>
                <a:tab pos="457200" algn="l"/>
              </a:tabLst>
            </a:pPr>
            <a:r>
              <a:rPr lang="en-US" sz="2400" b="1"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LO2: Investigate innovative digital technologies and their impact on communities and populations.</a:t>
            </a:r>
            <a:endParaRPr lang="en-US" sz="2000" b="1"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7" name="Rectangle 6"/>
          <p:cNvSpPr/>
          <p:nvPr/>
        </p:nvSpPr>
        <p:spPr>
          <a:xfrm>
            <a:off x="2095500" y="4714860"/>
            <a:ext cx="2237279" cy="52322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2800" b="1" dirty="0">
                <a:ln/>
                <a:solidFill>
                  <a:srgbClr val="00B0F0"/>
                </a:solidFill>
              </a:rPr>
              <a:t>Presented By:</a:t>
            </a:r>
            <a:endParaRPr lang="en-US" sz="2800" b="1" cap="none" spc="0" dirty="0">
              <a:ln/>
              <a:solidFill>
                <a:srgbClr val="00B0F0"/>
              </a:solidFill>
              <a:effectLst/>
            </a:endParaRPr>
          </a:p>
        </p:txBody>
      </p:sp>
      <p:sp>
        <p:nvSpPr>
          <p:cNvPr id="8" name="Rectangle 7"/>
          <p:cNvSpPr/>
          <p:nvPr/>
        </p:nvSpPr>
        <p:spPr>
          <a:xfrm>
            <a:off x="4523642" y="4453250"/>
            <a:ext cx="2924198" cy="1569660"/>
          </a:xfrm>
          <a:prstGeom prst="rect">
            <a:avLst/>
          </a:prstGeom>
          <a:solidFill>
            <a:srgbClr val="00B0F0"/>
          </a:solidFill>
          <a:ln>
            <a:noFill/>
          </a:ln>
          <a:effectLst>
            <a:outerShdw blurRad="190500" dist="228600" dir="2700000" algn="ctr">
              <a:srgbClr val="000000">
                <a:alpha val="30000"/>
              </a:srgbClr>
            </a:outerShdw>
          </a:effectLst>
          <a:scene3d>
            <a:camera prst="orthographicFront">
              <a:rot lat="0" lon="0" rev="0"/>
            </a:camera>
            <a:lightRig rig="glow" dir="t">
              <a:rot lat="0" lon="0" rev="4800000"/>
            </a:lightRig>
          </a:scene3d>
          <a:sp3d prstMaterial="matte">
            <a:bevelT w="127000" h="63500"/>
          </a:sp3d>
        </p:spPr>
        <p:txBody>
          <a:bodyPr wrap="none" lIns="91440" tIns="45720" rIns="91440" bIns="45720">
            <a:spAutoFit/>
            <a:sp3d extrusionH="57150" prstMaterial="matte">
              <a:bevelT w="63500" h="12700" prst="angle"/>
              <a:contourClr>
                <a:schemeClr val="bg1">
                  <a:lumMod val="65000"/>
                </a:schemeClr>
              </a:contourClr>
            </a:sp3d>
          </a:bodyPr>
          <a:lstStyle/>
          <a:p>
            <a:pPr algn="ctr"/>
            <a:r>
              <a:rPr lang="en-US" sz="3200" b="1" dirty="0">
                <a:ln/>
                <a:solidFill>
                  <a:schemeClr val="bg1"/>
                </a:solidFill>
              </a:rPr>
              <a:t>Student Name</a:t>
            </a:r>
          </a:p>
          <a:p>
            <a:pPr algn="ctr"/>
            <a:r>
              <a:rPr lang="en-US" sz="3200" b="1" cap="none" spc="0" dirty="0">
                <a:ln/>
                <a:solidFill>
                  <a:schemeClr val="bg1"/>
                </a:solidFill>
                <a:effectLst/>
              </a:rPr>
              <a:t>Student Number</a:t>
            </a:r>
          </a:p>
          <a:p>
            <a:pPr algn="ctr"/>
            <a:r>
              <a:rPr lang="en-US" sz="3200" b="1" dirty="0">
                <a:ln/>
                <a:solidFill>
                  <a:schemeClr val="bg1"/>
                </a:solidFill>
              </a:rPr>
              <a:t>Date</a:t>
            </a:r>
            <a:endParaRPr lang="en-US" sz="3200" b="1" cap="none" spc="0" dirty="0">
              <a:ln/>
              <a:solidFill>
                <a:schemeClr val="bg1"/>
              </a:solidFill>
              <a:effectLst/>
            </a:endParaRPr>
          </a:p>
        </p:txBody>
      </p:sp>
      <p:pic>
        <p:nvPicPr>
          <p:cNvPr id="9" name="Picture 8"/>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rot="16200000">
            <a:off x="270646" y="2811891"/>
            <a:ext cx="2170786" cy="99632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4049265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10181" y="211436"/>
            <a:ext cx="2844240" cy="707886"/>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4000" b="1" dirty="0">
                <a:ln/>
                <a:solidFill>
                  <a:schemeClr val="accent4"/>
                </a:solidFill>
              </a:rPr>
              <a:t>Introduction</a:t>
            </a:r>
          </a:p>
        </p:txBody>
      </p:sp>
      <p:sp>
        <p:nvSpPr>
          <p:cNvPr id="3" name="Rectangle 2"/>
          <p:cNvSpPr/>
          <p:nvPr/>
        </p:nvSpPr>
        <p:spPr>
          <a:xfrm>
            <a:off x="571500" y="777677"/>
            <a:ext cx="7962900" cy="5283498"/>
          </a:xfrm>
          <a:prstGeom prst="rect">
            <a:avLst/>
          </a:prstGeom>
        </p:spPr>
        <p:txBody>
          <a:bodyPr wrap="square">
            <a:spAutoFit/>
          </a:bodyPr>
          <a:lstStyle/>
          <a:p>
            <a:pPr marL="285750" indent="-285750" algn="just">
              <a:lnSpc>
                <a:spcPct val="200000"/>
              </a:lnSpc>
              <a:spcAft>
                <a:spcPts val="800"/>
              </a:spcAft>
              <a:buFont typeface="Wingdings" panose="05000000000000000000" pitchFamily="2" charset="2"/>
              <a:buChar char="q"/>
            </a:pP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Healthcare systems experiences various challenges, such as the </a:t>
            </a:r>
            <a:r>
              <a:rPr lang="en-US" b="1" dirty="0">
                <a:effectLst/>
                <a:latin typeface="Times New Roman" panose="02020603050405020304" pitchFamily="18" charset="0"/>
                <a:ea typeface="Times New Roman" panose="02020603050405020304" pitchFamily="18" charset="0"/>
                <a:cs typeface="Times New Roman" panose="02020603050405020304" pitchFamily="18" charset="0"/>
              </a:rPr>
              <a:t>ageing population</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 increasing numbers of people living with </a:t>
            </a:r>
            <a:r>
              <a:rPr lang="en-US" b="1" dirty="0">
                <a:effectLst/>
                <a:latin typeface="Times New Roman" panose="02020603050405020304" pitchFamily="18" charset="0"/>
                <a:ea typeface="Times New Roman" panose="02020603050405020304" pitchFamily="18" charset="0"/>
                <a:cs typeface="Times New Roman" panose="02020603050405020304" pitchFamily="18" charset="0"/>
              </a:rPr>
              <a:t>chronic diseases</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 and growing </a:t>
            </a:r>
            <a:r>
              <a:rPr lang="en-US" b="1" dirty="0">
                <a:effectLst/>
                <a:latin typeface="Times New Roman" panose="02020603050405020304" pitchFamily="18" charset="0"/>
                <a:ea typeface="Times New Roman" panose="02020603050405020304" pitchFamily="18" charset="0"/>
                <a:cs typeface="Times New Roman" panose="02020603050405020304" pitchFamily="18" charset="0"/>
              </a:rPr>
              <a:t>demand for healthcare services</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 </a:t>
            </a:r>
          </a:p>
          <a:p>
            <a:pPr marL="285750" indent="-285750" algn="just">
              <a:lnSpc>
                <a:spcPct val="200000"/>
              </a:lnSpc>
              <a:spcAft>
                <a:spcPts val="800"/>
              </a:spcAft>
              <a:buFont typeface="Wingdings" panose="05000000000000000000" pitchFamily="2" charset="2"/>
              <a:buChar char="q"/>
            </a:pP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In different organizations, patient information is still stored in paper records or separate systems, making it difficult to access complete and accurate information. This leads to delays, communication problems, and medical mistakes.</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a:p>
            <a:pPr marL="285750" indent="-285750" algn="just">
              <a:lnSpc>
                <a:spcPct val="200000"/>
              </a:lnSpc>
              <a:spcAft>
                <a:spcPts val="800"/>
              </a:spcAft>
              <a:buFont typeface="Wingdings" panose="05000000000000000000" pitchFamily="2" charset="2"/>
              <a:buChar char="q"/>
            </a:pP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Digital transformation enables health sector address these challenges by introducing technologies that improve the quality, safety, and efficiency of healthcare (</a:t>
            </a:r>
            <a:r>
              <a:rPr lang="en-US" dirty="0" err="1">
                <a:effectLst/>
                <a:latin typeface="Times New Roman" panose="02020603050405020304" pitchFamily="18" charset="0"/>
                <a:ea typeface="Times New Roman" panose="02020603050405020304" pitchFamily="18" charset="0"/>
                <a:cs typeface="Times New Roman" panose="02020603050405020304" pitchFamily="18" charset="0"/>
              </a:rPr>
              <a:t>Stoumpos</a:t>
            </a:r>
            <a:r>
              <a:rPr lang="en-US" dirty="0">
                <a:effectLst/>
                <a:latin typeface="Times New Roman" panose="02020603050405020304" pitchFamily="18" charset="0"/>
                <a:ea typeface="Times New Roman" panose="02020603050405020304" pitchFamily="18" charset="0"/>
                <a:cs typeface="Times New Roman" panose="02020603050405020304" pitchFamily="18" charset="0"/>
              </a:rPr>
              <a:t>, 2023).</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209717" y="1905000"/>
            <a:ext cx="1627297" cy="913140"/>
          </a:xfrm>
          <a:prstGeom prst="rect">
            <a:avLst/>
          </a:prstGeom>
          <a:ln>
            <a:noFill/>
          </a:ln>
          <a:effectLst>
            <a:softEdge rad="112500"/>
          </a:effectLst>
        </p:spPr>
      </p:pic>
    </p:spTree>
    <p:extLst>
      <p:ext uri="{BB962C8B-B14F-4D97-AF65-F5344CB8AC3E}">
        <p14:creationId xmlns:p14="http://schemas.microsoft.com/office/powerpoint/2010/main" val="27353288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14044" y="376535"/>
            <a:ext cx="7115922" cy="707886"/>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4000" b="1" dirty="0">
                <a:ln/>
                <a:solidFill>
                  <a:schemeClr val="accent4"/>
                </a:solidFill>
              </a:rPr>
              <a:t>Electronic Health Records (EHRs)</a:t>
            </a:r>
            <a:endParaRPr lang="en-US" sz="4000" b="1" cap="none" spc="0" dirty="0">
              <a:ln/>
              <a:solidFill>
                <a:schemeClr val="accent4"/>
              </a:solidFill>
              <a:effectLst/>
            </a:endParaRPr>
          </a:p>
        </p:txBody>
      </p:sp>
      <p:sp>
        <p:nvSpPr>
          <p:cNvPr id="3" name="Rectangle 2"/>
          <p:cNvSpPr/>
          <p:nvPr/>
        </p:nvSpPr>
        <p:spPr>
          <a:xfrm>
            <a:off x="698500" y="1084421"/>
            <a:ext cx="8039100" cy="5078313"/>
          </a:xfrm>
          <a:prstGeom prst="rect">
            <a:avLst/>
          </a:prstGeom>
        </p:spPr>
        <p:txBody>
          <a:bodyPr wrap="square">
            <a:spAutoFit/>
          </a:bodyPr>
          <a:lstStyle/>
          <a:p>
            <a:pPr marL="285750" indent="-285750" algn="just">
              <a:lnSpc>
                <a:spcPct val="200000"/>
              </a:lnSpc>
              <a:buFont typeface="Wingdings" panose="05000000000000000000" pitchFamily="2" charset="2"/>
              <a:buChar char="q"/>
            </a:pPr>
            <a:r>
              <a:rPr lang="en-US" dirty="0">
                <a:effectLst/>
                <a:latin typeface="Times New Roman" panose="02020603050405020304" pitchFamily="18" charset="0"/>
                <a:ea typeface="Times New Roman" panose="02020603050405020304" pitchFamily="18" charset="0"/>
              </a:rPr>
              <a:t>Electronic Health Records (EHRs) are digital systems that store a patient's health information (</a:t>
            </a:r>
            <a:r>
              <a:rPr lang="en-US" dirty="0" err="1">
                <a:effectLst/>
                <a:latin typeface="Times New Roman" panose="02020603050405020304" pitchFamily="18" charset="0"/>
                <a:ea typeface="Times New Roman" panose="02020603050405020304" pitchFamily="18" charset="0"/>
              </a:rPr>
              <a:t>Adeniyi</a:t>
            </a:r>
            <a:r>
              <a:rPr lang="en-US" dirty="0">
                <a:effectLst/>
                <a:latin typeface="Times New Roman" panose="02020603050405020304" pitchFamily="18" charset="0"/>
                <a:ea typeface="Times New Roman" panose="02020603050405020304" pitchFamily="18" charset="0"/>
              </a:rPr>
              <a:t>, 2024). </a:t>
            </a:r>
          </a:p>
          <a:p>
            <a:pPr marL="285750" indent="-285750" algn="just">
              <a:lnSpc>
                <a:spcPct val="200000"/>
              </a:lnSpc>
              <a:buFont typeface="Wingdings" panose="05000000000000000000" pitchFamily="2" charset="2"/>
              <a:buChar char="q"/>
            </a:pPr>
            <a:r>
              <a:rPr lang="en-US" dirty="0">
                <a:effectLst/>
                <a:latin typeface="Times New Roman" panose="02020603050405020304" pitchFamily="18" charset="0"/>
                <a:ea typeface="Times New Roman" panose="02020603050405020304" pitchFamily="18" charset="0"/>
              </a:rPr>
              <a:t>These systems can be accessed by authorized healthcare professionals to support safe and effective patient care. </a:t>
            </a:r>
          </a:p>
          <a:p>
            <a:pPr marL="285750" indent="-285750" algn="just">
              <a:lnSpc>
                <a:spcPct val="200000"/>
              </a:lnSpc>
              <a:buFont typeface="Wingdings" panose="05000000000000000000" pitchFamily="2" charset="2"/>
              <a:buChar char="q"/>
            </a:pPr>
            <a:r>
              <a:rPr lang="en-US" dirty="0">
                <a:effectLst/>
                <a:latin typeface="Times New Roman" panose="02020603050405020304" pitchFamily="18" charset="0"/>
                <a:ea typeface="Times New Roman" panose="02020603050405020304" pitchFamily="18" charset="0"/>
              </a:rPr>
              <a:t>Contrary to paper records, EHRs allow information to be updated and shared quickly across different healthcare departments.</a:t>
            </a:r>
          </a:p>
          <a:p>
            <a:pPr marL="285750" indent="-285750" algn="just">
              <a:lnSpc>
                <a:spcPct val="200000"/>
              </a:lnSpc>
              <a:buFont typeface="Wingdings" panose="05000000000000000000" pitchFamily="2" charset="2"/>
              <a:buChar char="q"/>
            </a:pPr>
            <a:r>
              <a:rPr lang="en-US" dirty="0">
                <a:effectLst/>
                <a:latin typeface="Times New Roman" panose="02020603050405020304" pitchFamily="18" charset="0"/>
                <a:ea typeface="Times New Roman" panose="02020603050405020304" pitchFamily="18" charset="0"/>
              </a:rPr>
              <a:t>An EHR contains important patient information including </a:t>
            </a:r>
            <a:r>
              <a:rPr lang="en-US" b="1" i="1" dirty="0">
                <a:effectLst/>
                <a:latin typeface="Times New Roman" panose="02020603050405020304" pitchFamily="18" charset="0"/>
                <a:ea typeface="Times New Roman" panose="02020603050405020304" pitchFamily="18" charset="0"/>
              </a:rPr>
              <a:t>medical history</a:t>
            </a:r>
            <a:r>
              <a:rPr lang="en-US" dirty="0">
                <a:effectLst/>
                <a:latin typeface="Times New Roman" panose="02020603050405020304" pitchFamily="18" charset="0"/>
                <a:ea typeface="Times New Roman" panose="02020603050405020304" pitchFamily="18" charset="0"/>
              </a:rPr>
              <a:t>, </a:t>
            </a:r>
            <a:r>
              <a:rPr lang="en-US" b="1" i="1" dirty="0">
                <a:effectLst/>
                <a:latin typeface="Times New Roman" panose="02020603050405020304" pitchFamily="18" charset="0"/>
                <a:ea typeface="Times New Roman" panose="02020603050405020304" pitchFamily="18" charset="0"/>
              </a:rPr>
              <a:t>diagnoses</a:t>
            </a:r>
            <a:r>
              <a:rPr lang="en-US" dirty="0">
                <a:effectLst/>
                <a:latin typeface="Times New Roman" panose="02020603050405020304" pitchFamily="18" charset="0"/>
                <a:ea typeface="Times New Roman" panose="02020603050405020304" pitchFamily="18" charset="0"/>
              </a:rPr>
              <a:t>, </a:t>
            </a:r>
            <a:r>
              <a:rPr lang="en-US" b="1" i="1" dirty="0">
                <a:effectLst/>
                <a:latin typeface="Times New Roman" panose="02020603050405020304" pitchFamily="18" charset="0"/>
                <a:ea typeface="Times New Roman" panose="02020603050405020304" pitchFamily="18" charset="0"/>
              </a:rPr>
              <a:t>medications</a:t>
            </a:r>
            <a:r>
              <a:rPr lang="en-US" dirty="0">
                <a:effectLst/>
                <a:latin typeface="Times New Roman" panose="02020603050405020304" pitchFamily="18" charset="0"/>
                <a:ea typeface="Times New Roman" panose="02020603050405020304" pitchFamily="18" charset="0"/>
              </a:rPr>
              <a:t>, </a:t>
            </a:r>
            <a:r>
              <a:rPr lang="en-US" b="1" i="1" dirty="0">
                <a:effectLst/>
                <a:latin typeface="Times New Roman" panose="02020603050405020304" pitchFamily="18" charset="0"/>
                <a:ea typeface="Times New Roman" panose="02020603050405020304" pitchFamily="18" charset="0"/>
              </a:rPr>
              <a:t>allergies</a:t>
            </a:r>
            <a:r>
              <a:rPr lang="en-US" dirty="0">
                <a:effectLst/>
                <a:latin typeface="Times New Roman" panose="02020603050405020304" pitchFamily="18" charset="0"/>
                <a:ea typeface="Times New Roman" panose="02020603050405020304" pitchFamily="18" charset="0"/>
              </a:rPr>
              <a:t>, </a:t>
            </a:r>
            <a:r>
              <a:rPr lang="en-US" b="1" i="1" dirty="0">
                <a:effectLst/>
                <a:latin typeface="Times New Roman" panose="02020603050405020304" pitchFamily="18" charset="0"/>
                <a:ea typeface="Times New Roman" panose="02020603050405020304" pitchFamily="18" charset="0"/>
              </a:rPr>
              <a:t>laboratory results</a:t>
            </a:r>
            <a:r>
              <a:rPr lang="en-US" dirty="0">
                <a:effectLst/>
                <a:latin typeface="Times New Roman" panose="02020603050405020304" pitchFamily="18" charset="0"/>
                <a:ea typeface="Times New Roman" panose="02020603050405020304" pitchFamily="18" charset="0"/>
              </a:rPr>
              <a:t>, </a:t>
            </a:r>
            <a:r>
              <a:rPr lang="en-US" b="1" i="1" dirty="0">
                <a:effectLst/>
                <a:latin typeface="Times New Roman" panose="02020603050405020304" pitchFamily="18" charset="0"/>
                <a:ea typeface="Times New Roman" panose="02020603050405020304" pitchFamily="18" charset="0"/>
              </a:rPr>
              <a:t>imaging reports</a:t>
            </a:r>
            <a:r>
              <a:rPr lang="en-US" dirty="0">
                <a:effectLst/>
                <a:latin typeface="Times New Roman" panose="02020603050405020304" pitchFamily="18" charset="0"/>
                <a:ea typeface="Times New Roman" panose="02020603050405020304" pitchFamily="18" charset="0"/>
              </a:rPr>
              <a:t>, and </a:t>
            </a:r>
            <a:r>
              <a:rPr lang="en-US" b="1" i="1" dirty="0">
                <a:effectLst/>
                <a:latin typeface="Times New Roman" panose="02020603050405020304" pitchFamily="18" charset="0"/>
                <a:ea typeface="Times New Roman" panose="02020603050405020304" pitchFamily="18" charset="0"/>
              </a:rPr>
              <a:t>treatment plans</a:t>
            </a:r>
            <a:r>
              <a:rPr lang="en-US" dirty="0">
                <a:effectLst/>
                <a:latin typeface="Times New Roman" panose="02020603050405020304" pitchFamily="18" charset="0"/>
                <a:ea typeface="Times New Roman" panose="02020603050405020304" pitchFamily="18" charset="0"/>
              </a:rPr>
              <a:t>.</a:t>
            </a:r>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943600" y="1642377"/>
            <a:ext cx="1244600" cy="703470"/>
          </a:xfrm>
          <a:prstGeom prst="rect">
            <a:avLst/>
          </a:prstGeom>
          <a:ln>
            <a:noFill/>
          </a:ln>
          <a:effectLst>
            <a:softEdge rad="112500"/>
          </a:effectLst>
        </p:spPr>
      </p:pic>
    </p:spTree>
    <p:extLst>
      <p:ext uri="{BB962C8B-B14F-4D97-AF65-F5344CB8AC3E}">
        <p14:creationId xmlns:p14="http://schemas.microsoft.com/office/powerpoint/2010/main" val="42403684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78914" y="158234"/>
            <a:ext cx="6386172" cy="646331"/>
          </a:xfrm>
          <a:prstGeom prst="rect">
            <a:avLst/>
          </a:prstGeom>
        </p:spPr>
        <p:txBody>
          <a:bodyPr wrap="none">
            <a:spAutoFit/>
          </a:bodyPr>
          <a:lstStyle/>
          <a:p>
            <a:pPr algn="ctr"/>
            <a:r>
              <a:rPr lang="en-US" sz="3600" b="1" dirty="0">
                <a:ln/>
                <a:solidFill>
                  <a:schemeClr val="accent4"/>
                </a:solidFill>
              </a:rPr>
              <a:t>Importance in Digital Innovation</a:t>
            </a:r>
            <a:endParaRPr lang="en-US" sz="3600" b="1" cap="none" spc="0" dirty="0">
              <a:ln/>
              <a:solidFill>
                <a:schemeClr val="accent4"/>
              </a:solidFill>
              <a:effectLst/>
            </a:endParaRPr>
          </a:p>
        </p:txBody>
      </p:sp>
      <p:sp>
        <p:nvSpPr>
          <p:cNvPr id="5" name="Rectangle 4"/>
          <p:cNvSpPr/>
          <p:nvPr/>
        </p:nvSpPr>
        <p:spPr>
          <a:xfrm>
            <a:off x="673100" y="804565"/>
            <a:ext cx="7988300" cy="5509200"/>
          </a:xfrm>
          <a:prstGeom prst="rect">
            <a:avLst/>
          </a:prstGeom>
        </p:spPr>
        <p:txBody>
          <a:bodyPr wrap="square">
            <a:spAutoFit/>
          </a:bodyPr>
          <a:lstStyle/>
          <a:p>
            <a:pPr marL="285750" indent="-285750" algn="just">
              <a:lnSpc>
                <a:spcPct val="200000"/>
              </a:lnSpc>
              <a:buFont typeface="Wingdings" panose="05000000000000000000" pitchFamily="2" charset="2"/>
              <a:buChar char="q"/>
            </a:pPr>
            <a:r>
              <a:rPr lang="en-US" sz="1600" dirty="0">
                <a:effectLst/>
                <a:latin typeface="Times New Roman" panose="02020603050405020304" pitchFamily="18" charset="0"/>
                <a:ea typeface="Times New Roman" panose="02020603050405020304" pitchFamily="18" charset="0"/>
              </a:rPr>
              <a:t>Electronic Health Records (EHRs) are important in digital healthcare since they support the safe sharing of patient information across different healthcare organizations (Shah, 2020). </a:t>
            </a:r>
          </a:p>
          <a:p>
            <a:pPr marL="285750" indent="-285750" algn="just">
              <a:lnSpc>
                <a:spcPct val="200000"/>
              </a:lnSpc>
              <a:buFont typeface="Wingdings" panose="05000000000000000000" pitchFamily="2" charset="2"/>
              <a:buChar char="q"/>
            </a:pPr>
            <a:r>
              <a:rPr lang="en-US" sz="1600" dirty="0">
                <a:effectLst/>
                <a:latin typeface="Times New Roman" panose="02020603050405020304" pitchFamily="18" charset="0"/>
                <a:ea typeface="Times New Roman" panose="02020603050405020304" pitchFamily="18" charset="0"/>
              </a:rPr>
              <a:t>The innovation helps healthcare professionals access real-time patient data, make informed clinical decisions, improve patient safety, and support integrated care. </a:t>
            </a:r>
          </a:p>
          <a:p>
            <a:pPr marL="285750" indent="-285750" algn="just">
              <a:lnSpc>
                <a:spcPct val="200000"/>
              </a:lnSpc>
              <a:buFont typeface="Wingdings" panose="05000000000000000000" pitchFamily="2" charset="2"/>
              <a:buChar char="q"/>
            </a:pPr>
            <a:r>
              <a:rPr lang="en-US" sz="1600" dirty="0">
                <a:effectLst/>
                <a:latin typeface="Times New Roman" panose="02020603050405020304" pitchFamily="18" charset="0"/>
                <a:ea typeface="Times New Roman" panose="02020603050405020304" pitchFamily="18" charset="0"/>
              </a:rPr>
              <a:t>This innovation also provide valuable data that can be used to improve population health and healthcare planning.</a:t>
            </a:r>
          </a:p>
          <a:p>
            <a:pPr marL="285750" indent="-285750" algn="just">
              <a:lnSpc>
                <a:spcPct val="200000"/>
              </a:lnSpc>
              <a:buFont typeface="Wingdings" panose="05000000000000000000" pitchFamily="2" charset="2"/>
              <a:buChar char="q"/>
            </a:pPr>
            <a:r>
              <a:rPr lang="en-US" sz="1600" dirty="0">
                <a:effectLst/>
                <a:latin typeface="Times New Roman" panose="02020603050405020304" pitchFamily="18" charset="0"/>
                <a:ea typeface="Times New Roman" panose="02020603050405020304" pitchFamily="18" charset="0"/>
              </a:rPr>
              <a:t>EHRs use modern digital technologies such as cloud computing, secure databases, artificial intelligence, and clinical decision support systems (Rolla, 2023). </a:t>
            </a:r>
          </a:p>
          <a:p>
            <a:pPr marL="285750" indent="-285750" algn="just">
              <a:lnSpc>
                <a:spcPct val="200000"/>
              </a:lnSpc>
              <a:buFont typeface="Wingdings" panose="05000000000000000000" pitchFamily="2" charset="2"/>
              <a:buChar char="q"/>
            </a:pPr>
            <a:r>
              <a:rPr lang="en-US" sz="1600" dirty="0">
                <a:effectLst/>
                <a:latin typeface="Times New Roman" panose="02020603050405020304" pitchFamily="18" charset="0"/>
                <a:ea typeface="Times New Roman" panose="02020603050405020304" pitchFamily="18" charset="0"/>
              </a:rPr>
              <a:t>These technologies improve the storage, security, and analysis of patient information. </a:t>
            </a:r>
          </a:p>
          <a:p>
            <a:pPr marL="285750" indent="-285750" algn="just">
              <a:lnSpc>
                <a:spcPct val="200000"/>
              </a:lnSpc>
              <a:buFont typeface="Wingdings" panose="05000000000000000000" pitchFamily="2" charset="2"/>
              <a:buChar char="q"/>
            </a:pPr>
            <a:r>
              <a:rPr lang="en-US" sz="1600" dirty="0">
                <a:effectLst/>
                <a:latin typeface="Times New Roman" panose="02020603050405020304" pitchFamily="18" charset="0"/>
                <a:ea typeface="Times New Roman" panose="02020603050405020304" pitchFamily="18" charset="0"/>
              </a:rPr>
              <a:t>As a result, EHRs provide the foundation for many future healthcare innovations, including AI-powered decision support, telemedicine, and advanced healthcare analytics.</a:t>
            </a:r>
          </a:p>
        </p:txBody>
      </p:sp>
    </p:spTree>
    <p:extLst>
      <p:ext uri="{BB962C8B-B14F-4D97-AF65-F5344CB8AC3E}">
        <p14:creationId xmlns:p14="http://schemas.microsoft.com/office/powerpoint/2010/main" val="37640480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264722" y="109835"/>
            <a:ext cx="6411371" cy="646331"/>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3600" b="1" cap="none" spc="0" dirty="0">
                <a:ln/>
                <a:solidFill>
                  <a:schemeClr val="accent4"/>
                </a:solidFill>
                <a:effectLst/>
              </a:rPr>
              <a:t>Impact on Healthcare Workforce</a:t>
            </a:r>
          </a:p>
        </p:txBody>
      </p:sp>
      <p:sp>
        <p:nvSpPr>
          <p:cNvPr id="4" name="Rectangle 3"/>
          <p:cNvSpPr/>
          <p:nvPr/>
        </p:nvSpPr>
        <p:spPr>
          <a:xfrm>
            <a:off x="673100" y="647700"/>
            <a:ext cx="8001000" cy="5509200"/>
          </a:xfrm>
          <a:prstGeom prst="rect">
            <a:avLst/>
          </a:prstGeom>
        </p:spPr>
        <p:txBody>
          <a:bodyPr wrap="square">
            <a:spAutoFit/>
          </a:bodyPr>
          <a:lstStyle/>
          <a:p>
            <a:pPr marL="285750" indent="-285750" algn="just">
              <a:lnSpc>
                <a:spcPct val="200000"/>
              </a:lnSpc>
              <a:buFont typeface="Arial" panose="020B0604020202020204" pitchFamily="34" charset="0"/>
              <a:buChar char="•"/>
            </a:pPr>
            <a:r>
              <a:rPr lang="en-US" sz="1600" dirty="0">
                <a:effectLst/>
                <a:latin typeface="Times New Roman" panose="02020603050405020304" pitchFamily="18" charset="0"/>
                <a:ea typeface="Times New Roman" panose="02020603050405020304" pitchFamily="18" charset="0"/>
              </a:rPr>
              <a:t>Electronic Health Records (EHRs) revolutionized the way healthcare professionals work (Nelson, 2024). </a:t>
            </a:r>
          </a:p>
          <a:p>
            <a:pPr marL="285750" indent="-285750" algn="just">
              <a:lnSpc>
                <a:spcPct val="200000"/>
              </a:lnSpc>
              <a:buFont typeface="Arial" panose="020B0604020202020204" pitchFamily="34" charset="0"/>
              <a:buChar char="•"/>
            </a:pPr>
            <a:r>
              <a:rPr lang="en-US" sz="1600" dirty="0">
                <a:effectLst/>
                <a:latin typeface="Times New Roman" panose="02020603050405020304" pitchFamily="18" charset="0"/>
                <a:ea typeface="Times New Roman" panose="02020603050405020304" pitchFamily="18" charset="0"/>
              </a:rPr>
              <a:t>The technology makes it easier to record patient information, communicate with other healthcare providers, and access accurate patient records.</a:t>
            </a:r>
          </a:p>
          <a:p>
            <a:pPr marL="285750" indent="-285750" algn="just">
              <a:lnSpc>
                <a:spcPct val="200000"/>
              </a:lnSpc>
              <a:buFont typeface="Arial" panose="020B0604020202020204" pitchFamily="34" charset="0"/>
              <a:buChar char="•"/>
            </a:pPr>
            <a:r>
              <a:rPr lang="en-US" sz="1600" dirty="0">
                <a:effectLst/>
                <a:latin typeface="Times New Roman" panose="02020603050405020304" pitchFamily="18" charset="0"/>
                <a:ea typeface="Times New Roman" panose="02020603050405020304" pitchFamily="18" charset="0"/>
              </a:rPr>
              <a:t>This helps healthcare professionals make better clinical decisions, reduces duplicate work, and improves the efficiency of patient care.</a:t>
            </a:r>
          </a:p>
          <a:p>
            <a:pPr marL="285750" indent="-285750" algn="just">
              <a:lnSpc>
                <a:spcPct val="200000"/>
              </a:lnSpc>
              <a:buFont typeface="Arial" panose="020B0604020202020204" pitchFamily="34" charset="0"/>
              <a:buChar char="•"/>
            </a:pPr>
            <a:r>
              <a:rPr lang="en-US" sz="1600" dirty="0">
                <a:effectLst/>
                <a:latin typeface="Times New Roman" panose="02020603050405020304" pitchFamily="18" charset="0"/>
                <a:ea typeface="Times New Roman" panose="02020603050405020304" pitchFamily="18" charset="0"/>
              </a:rPr>
              <a:t>Unfortunately, introducing EHRs comes with challenges. Healthcare workforce need training to use the systems effectively, and some healthcare professionals may resist the change from paper records to digital systems (Ferreira, 2025). </a:t>
            </a:r>
          </a:p>
          <a:p>
            <a:pPr marL="285750" indent="-285750" algn="just">
              <a:lnSpc>
                <a:spcPct val="200000"/>
              </a:lnSpc>
              <a:buFont typeface="Arial" panose="020B0604020202020204" pitchFamily="34" charset="0"/>
              <a:buChar char="•"/>
            </a:pPr>
            <a:r>
              <a:rPr lang="en-US" sz="1600" dirty="0">
                <a:effectLst/>
                <a:latin typeface="Times New Roman" panose="02020603050405020304" pitchFamily="18" charset="0"/>
                <a:ea typeface="Times New Roman" panose="02020603050405020304" pitchFamily="18" charset="0"/>
              </a:rPr>
              <a:t>During implementation, staff may spend more time using computers, and normal workflows can be temporarily disrupted. </a:t>
            </a:r>
            <a:endParaRPr lang="en-US" dirty="0">
              <a:effectLst/>
              <a:latin typeface="Times New Roman" panose="02020603050405020304" pitchFamily="18" charset="0"/>
              <a:ea typeface="Times New Roman" panose="02020603050405020304" pitchFamily="18" charset="0"/>
            </a:endParaRPr>
          </a:p>
        </p:txBody>
      </p:sp>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118100" y="1114735"/>
            <a:ext cx="1193800" cy="795867"/>
          </a:xfrm>
          <a:prstGeom prst="rect">
            <a:avLst/>
          </a:prstGeom>
          <a:ln>
            <a:noFill/>
          </a:ln>
          <a:effectLst>
            <a:softEdge rad="112500"/>
          </a:effectLst>
        </p:spPr>
      </p:pic>
    </p:spTree>
    <p:extLst>
      <p:ext uri="{BB962C8B-B14F-4D97-AF65-F5344CB8AC3E}">
        <p14:creationId xmlns:p14="http://schemas.microsoft.com/office/powerpoint/2010/main" val="25730721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408313" y="165100"/>
            <a:ext cx="6327373" cy="707886"/>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4000" b="1" cap="none" spc="0" dirty="0">
                <a:ln/>
                <a:solidFill>
                  <a:schemeClr val="accent4"/>
                </a:solidFill>
                <a:effectLst/>
                <a:latin typeface="Times New Roman" panose="02020603050405020304" pitchFamily="18" charset="0"/>
                <a:ea typeface="Times New Roman" panose="02020603050405020304" pitchFamily="18" charset="0"/>
              </a:rPr>
              <a:t>Impacts on Service Delivery</a:t>
            </a:r>
            <a:endParaRPr lang="en-US" sz="4000" b="1" cap="none" spc="0" dirty="0">
              <a:ln/>
              <a:solidFill>
                <a:schemeClr val="accent4"/>
              </a:solidFill>
              <a:effectLst/>
            </a:endParaRPr>
          </a:p>
        </p:txBody>
      </p:sp>
      <p:sp>
        <p:nvSpPr>
          <p:cNvPr id="4" name="Rectangle 3"/>
          <p:cNvSpPr/>
          <p:nvPr/>
        </p:nvSpPr>
        <p:spPr>
          <a:xfrm>
            <a:off x="635000" y="872986"/>
            <a:ext cx="8128000" cy="5016758"/>
          </a:xfrm>
          <a:prstGeom prst="rect">
            <a:avLst/>
          </a:prstGeom>
        </p:spPr>
        <p:txBody>
          <a:bodyPr wrap="square">
            <a:spAutoFit/>
          </a:bodyPr>
          <a:lstStyle/>
          <a:p>
            <a:pPr marL="285750" indent="-285750" algn="just">
              <a:lnSpc>
                <a:spcPct val="200000"/>
              </a:lnSpc>
              <a:buFont typeface="Wingdings" panose="05000000000000000000" pitchFamily="2" charset="2"/>
              <a:buChar char="v"/>
            </a:pPr>
            <a:r>
              <a:rPr lang="en-US" sz="1600" dirty="0">
                <a:effectLst/>
                <a:latin typeface="Times New Roman" panose="02020603050405020304" pitchFamily="18" charset="0"/>
                <a:ea typeface="Times New Roman" panose="02020603050405020304" pitchFamily="18" charset="0"/>
              </a:rPr>
              <a:t>Electronic Health Records (EHRs) improve healthcare service delivery by providing healthcare professionals with faster access to accurate patient information (</a:t>
            </a:r>
            <a:r>
              <a:rPr lang="en-US" sz="1600" dirty="0" err="1">
                <a:effectLst/>
                <a:latin typeface="Times New Roman" panose="02020603050405020304" pitchFamily="18" charset="0"/>
                <a:ea typeface="Times New Roman" panose="02020603050405020304" pitchFamily="18" charset="0"/>
              </a:rPr>
              <a:t>Olukemi</a:t>
            </a:r>
            <a:r>
              <a:rPr lang="en-US" sz="1600" dirty="0">
                <a:effectLst/>
                <a:latin typeface="Times New Roman" panose="02020603050405020304" pitchFamily="18" charset="0"/>
                <a:ea typeface="Times New Roman" panose="02020603050405020304" pitchFamily="18" charset="0"/>
              </a:rPr>
              <a:t>, 2024). </a:t>
            </a:r>
          </a:p>
          <a:p>
            <a:pPr marL="285750" indent="-285750" algn="just">
              <a:lnSpc>
                <a:spcPct val="200000"/>
              </a:lnSpc>
              <a:buFont typeface="Wingdings" panose="05000000000000000000" pitchFamily="2" charset="2"/>
              <a:buChar char="v"/>
            </a:pPr>
            <a:r>
              <a:rPr lang="en-US" sz="1600" dirty="0">
                <a:effectLst/>
                <a:latin typeface="Times New Roman" panose="02020603050405020304" pitchFamily="18" charset="0"/>
                <a:ea typeface="Times New Roman" panose="02020603050405020304" pitchFamily="18" charset="0"/>
              </a:rPr>
              <a:t>This helps reduce medical mistakes, improves communication and coordination between departments, supports continuity of care, and reduces unnecessary duplicate tests. </a:t>
            </a:r>
          </a:p>
          <a:p>
            <a:pPr marL="285750" indent="-285750" algn="just">
              <a:lnSpc>
                <a:spcPct val="200000"/>
              </a:lnSpc>
              <a:buFont typeface="Wingdings" panose="05000000000000000000" pitchFamily="2" charset="2"/>
              <a:buChar char="v"/>
            </a:pPr>
            <a:r>
              <a:rPr lang="en-US" sz="1600" dirty="0">
                <a:effectLst/>
                <a:latin typeface="Times New Roman" panose="02020603050405020304" pitchFamily="18" charset="0"/>
                <a:ea typeface="Times New Roman" panose="02020603050405020304" pitchFamily="18" charset="0"/>
              </a:rPr>
              <a:t>As a result, patients receive safer, more efficient, and well coordinated healthcare.</a:t>
            </a:r>
          </a:p>
          <a:p>
            <a:pPr marL="285750" indent="-285750" algn="just">
              <a:lnSpc>
                <a:spcPct val="200000"/>
              </a:lnSpc>
              <a:buFont typeface="Wingdings" panose="05000000000000000000" pitchFamily="2" charset="2"/>
              <a:buChar char="v"/>
            </a:pPr>
            <a:r>
              <a:rPr lang="en-US" sz="1600" dirty="0">
                <a:effectLst/>
                <a:latin typeface="Times New Roman" panose="02020603050405020304" pitchFamily="18" charset="0"/>
                <a:ea typeface="Times New Roman" panose="02020603050405020304" pitchFamily="18" charset="0"/>
              </a:rPr>
              <a:t>Despite these benefits, there are also challenges around this technology. </a:t>
            </a:r>
          </a:p>
          <a:p>
            <a:pPr marL="285750" indent="-285750" algn="just">
              <a:lnSpc>
                <a:spcPct val="200000"/>
              </a:lnSpc>
              <a:buFont typeface="Wingdings" panose="05000000000000000000" pitchFamily="2" charset="2"/>
              <a:buChar char="v"/>
            </a:pPr>
            <a:r>
              <a:rPr lang="en-US" sz="1600" dirty="0">
                <a:effectLst/>
                <a:latin typeface="Times New Roman" panose="02020603050405020304" pitchFamily="18" charset="0"/>
                <a:ea typeface="Times New Roman" panose="02020603050405020304" pitchFamily="18" charset="0"/>
              </a:rPr>
              <a:t>Implementing EHR systems can be expensive, and technical problems such as system can disrupt healthcare services (</a:t>
            </a:r>
            <a:r>
              <a:rPr lang="en-US" sz="1600" dirty="0" err="1">
                <a:effectLst/>
                <a:latin typeface="Times New Roman" panose="02020603050405020304" pitchFamily="18" charset="0"/>
                <a:ea typeface="Times New Roman" panose="02020603050405020304" pitchFamily="18" charset="0"/>
              </a:rPr>
              <a:t>Richemond</a:t>
            </a:r>
            <a:r>
              <a:rPr lang="en-US" sz="1600" dirty="0">
                <a:effectLst/>
                <a:latin typeface="Times New Roman" panose="02020603050405020304" pitchFamily="18" charset="0"/>
                <a:ea typeface="Times New Roman" panose="02020603050405020304" pitchFamily="18" charset="0"/>
              </a:rPr>
              <a:t>, 2023). </a:t>
            </a:r>
          </a:p>
          <a:p>
            <a:pPr marL="285750" indent="-285750" algn="just">
              <a:lnSpc>
                <a:spcPct val="200000"/>
              </a:lnSpc>
              <a:buFont typeface="Wingdings" panose="05000000000000000000" pitchFamily="2" charset="2"/>
              <a:buChar char="v"/>
            </a:pPr>
            <a:r>
              <a:rPr lang="en-US" sz="1600" dirty="0">
                <a:effectLst/>
                <a:latin typeface="Times New Roman" panose="02020603050405020304" pitchFamily="18" charset="0"/>
                <a:ea typeface="Times New Roman" panose="02020603050405020304" pitchFamily="18" charset="0"/>
              </a:rPr>
              <a:t>There are also concerns about </a:t>
            </a:r>
            <a:r>
              <a:rPr lang="en-US" sz="1600" dirty="0" err="1">
                <a:effectLst/>
                <a:latin typeface="Times New Roman" panose="02020603050405020304" pitchFamily="18" charset="0"/>
                <a:ea typeface="Times New Roman" panose="02020603050405020304" pitchFamily="18" charset="0"/>
              </a:rPr>
              <a:t>cybersecurity</a:t>
            </a:r>
            <a:r>
              <a:rPr lang="en-US" sz="1600" dirty="0">
                <a:effectLst/>
                <a:latin typeface="Times New Roman" panose="02020603050405020304" pitchFamily="18" charset="0"/>
                <a:ea typeface="Times New Roman" panose="02020603050405020304" pitchFamily="18" charset="0"/>
              </a:rPr>
              <a:t> and the ability of different systems to share information effectively. </a:t>
            </a:r>
          </a:p>
        </p:txBody>
      </p:sp>
    </p:spTree>
    <p:extLst>
      <p:ext uri="{BB962C8B-B14F-4D97-AF65-F5344CB8AC3E}">
        <p14:creationId xmlns:p14="http://schemas.microsoft.com/office/powerpoint/2010/main" val="27186008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897451" y="193814"/>
            <a:ext cx="7247497" cy="646331"/>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3600" b="1" cap="none" spc="0" dirty="0">
                <a:ln/>
                <a:solidFill>
                  <a:schemeClr val="accent4"/>
                </a:solidFill>
                <a:effectLst/>
                <a:latin typeface="Calibri" panose="020F0502020204030204" pitchFamily="34" charset="0"/>
                <a:ea typeface="Calibri" panose="020F0502020204030204" pitchFamily="34" charset="0"/>
                <a:cs typeface="Times New Roman" panose="02020603050405020304" pitchFamily="18" charset="0"/>
              </a:rPr>
              <a:t>Impact on Patients and Service Users</a:t>
            </a:r>
            <a:endParaRPr lang="en-US" sz="3600" b="1" cap="none" spc="0" dirty="0">
              <a:ln/>
              <a:solidFill>
                <a:schemeClr val="accent4"/>
              </a:solidFill>
              <a:effectLst/>
            </a:endParaRPr>
          </a:p>
        </p:txBody>
      </p:sp>
      <p:sp>
        <p:nvSpPr>
          <p:cNvPr id="4" name="Rectangle 3"/>
          <p:cNvSpPr/>
          <p:nvPr/>
        </p:nvSpPr>
        <p:spPr>
          <a:xfrm>
            <a:off x="1028700" y="1028700"/>
            <a:ext cx="6985000" cy="5016758"/>
          </a:xfrm>
          <a:prstGeom prst="rect">
            <a:avLst/>
          </a:prstGeom>
        </p:spPr>
        <p:txBody>
          <a:bodyPr wrap="square">
            <a:spAutoFit/>
          </a:bodyPr>
          <a:lstStyle/>
          <a:p>
            <a:pPr marL="285750" indent="-285750" algn="just">
              <a:lnSpc>
                <a:spcPct val="200000"/>
              </a:lnSpc>
              <a:buFont typeface="Wingdings" panose="05000000000000000000" pitchFamily="2" charset="2"/>
              <a:buChar char="§"/>
            </a:pPr>
            <a:r>
              <a:rPr lang="en-US" sz="1600" dirty="0">
                <a:effectLst/>
                <a:latin typeface="Times New Roman" panose="02020603050405020304" pitchFamily="18" charset="0"/>
                <a:ea typeface="Times New Roman" panose="02020603050405020304" pitchFamily="18" charset="0"/>
              </a:rPr>
              <a:t>Electronic Health Records (EHRs) improve the patient experience by making healthcare safer, faster, and more coordinated (</a:t>
            </a:r>
            <a:r>
              <a:rPr lang="en-US" sz="1600" dirty="0" err="1">
                <a:effectLst/>
                <a:latin typeface="Times New Roman" panose="02020603050405020304" pitchFamily="18" charset="0"/>
                <a:ea typeface="Times New Roman" panose="02020603050405020304" pitchFamily="18" charset="0"/>
              </a:rPr>
              <a:t>Dubovitskaya</a:t>
            </a:r>
            <a:r>
              <a:rPr lang="en-US" sz="1600" dirty="0">
                <a:effectLst/>
                <a:latin typeface="Times New Roman" panose="02020603050405020304" pitchFamily="18" charset="0"/>
                <a:ea typeface="Times New Roman" panose="02020603050405020304" pitchFamily="18" charset="0"/>
              </a:rPr>
              <a:t>, 2020). </a:t>
            </a:r>
          </a:p>
          <a:p>
            <a:pPr marL="285750" indent="-285750" algn="just">
              <a:lnSpc>
                <a:spcPct val="200000"/>
              </a:lnSpc>
              <a:buFont typeface="Wingdings" panose="05000000000000000000" pitchFamily="2" charset="2"/>
              <a:buChar char="§"/>
            </a:pPr>
            <a:r>
              <a:rPr lang="en-US" sz="1600" dirty="0">
                <a:effectLst/>
                <a:latin typeface="Times New Roman" panose="02020603050405020304" pitchFamily="18" charset="0"/>
                <a:ea typeface="Times New Roman" panose="02020603050405020304" pitchFamily="18" charset="0"/>
              </a:rPr>
              <a:t>Patients benefit from reduced waiting times, fewer repeated tests, and better communication between healthcare professionals. </a:t>
            </a:r>
          </a:p>
          <a:p>
            <a:pPr marL="285750" indent="-285750" algn="just">
              <a:lnSpc>
                <a:spcPct val="200000"/>
              </a:lnSpc>
              <a:buFont typeface="Wingdings" panose="05000000000000000000" pitchFamily="2" charset="2"/>
              <a:buChar char="§"/>
            </a:pPr>
            <a:r>
              <a:rPr lang="en-US" sz="1600" dirty="0">
                <a:effectLst/>
                <a:latin typeface="Times New Roman" panose="02020603050405020304" pitchFamily="18" charset="0"/>
                <a:ea typeface="Times New Roman" panose="02020603050405020304" pitchFamily="18" charset="0"/>
              </a:rPr>
              <a:t>EHRs also help patients become more involved in their own care by improving access to information and supporting shared decision-making.</a:t>
            </a:r>
          </a:p>
          <a:p>
            <a:pPr marL="285750" indent="-285750" algn="just">
              <a:lnSpc>
                <a:spcPct val="200000"/>
              </a:lnSpc>
              <a:buFont typeface="Wingdings" panose="05000000000000000000" pitchFamily="2" charset="2"/>
              <a:buChar char="§"/>
            </a:pPr>
            <a:r>
              <a:rPr lang="en-US" sz="1600" dirty="0">
                <a:effectLst/>
                <a:latin typeface="Times New Roman" panose="02020603050405020304" pitchFamily="18" charset="0"/>
                <a:ea typeface="Times New Roman" panose="02020603050405020304" pitchFamily="18" charset="0"/>
              </a:rPr>
              <a:t>On the other hand, Some patients may face digital exclusion due to limited access to technology or low digital skills (</a:t>
            </a:r>
            <a:r>
              <a:rPr lang="en-US" sz="1600" dirty="0" err="1">
                <a:effectLst/>
                <a:latin typeface="Times New Roman" panose="02020603050405020304" pitchFamily="18" charset="0"/>
                <a:ea typeface="Times New Roman" panose="02020603050405020304" pitchFamily="18" charset="0"/>
              </a:rPr>
              <a:t>Alkureishi</a:t>
            </a:r>
            <a:r>
              <a:rPr lang="en-US" sz="1600" dirty="0">
                <a:effectLst/>
                <a:latin typeface="Times New Roman" panose="02020603050405020304" pitchFamily="18" charset="0"/>
                <a:ea typeface="Times New Roman" panose="02020603050405020304" pitchFamily="18" charset="0"/>
              </a:rPr>
              <a:t>, 2021). </a:t>
            </a:r>
          </a:p>
          <a:p>
            <a:pPr marL="285750" indent="-285750" algn="just">
              <a:lnSpc>
                <a:spcPct val="200000"/>
              </a:lnSpc>
              <a:buFont typeface="Wingdings" panose="05000000000000000000" pitchFamily="2" charset="2"/>
              <a:buChar char="§"/>
            </a:pPr>
            <a:r>
              <a:rPr lang="en-US" sz="1600" dirty="0">
                <a:effectLst/>
                <a:latin typeface="Times New Roman" panose="02020603050405020304" pitchFamily="18" charset="0"/>
                <a:ea typeface="Times New Roman" panose="02020603050405020304" pitchFamily="18" charset="0"/>
              </a:rPr>
              <a:t>Others may have concerns about privacy and the security of their personal health information. </a:t>
            </a:r>
          </a:p>
        </p:txBody>
      </p:sp>
    </p:spTree>
    <p:extLst>
      <p:ext uri="{BB962C8B-B14F-4D97-AF65-F5344CB8AC3E}">
        <p14:creationId xmlns:p14="http://schemas.microsoft.com/office/powerpoint/2010/main" val="30344753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042595" y="165100"/>
            <a:ext cx="5490606" cy="707886"/>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4000" b="1" cap="none" spc="0" dirty="0">
                <a:ln/>
                <a:solidFill>
                  <a:schemeClr val="accent4"/>
                </a:solidFill>
                <a:effectLst/>
                <a:latin typeface="Times New Roman" panose="02020603050405020304" pitchFamily="18" charset="0"/>
                <a:ea typeface="Times New Roman" panose="02020603050405020304" pitchFamily="18" charset="0"/>
              </a:rPr>
              <a:t>Impact on Communities</a:t>
            </a:r>
            <a:endParaRPr lang="en-US" sz="4000" b="1" cap="none" spc="0" dirty="0">
              <a:ln/>
              <a:solidFill>
                <a:schemeClr val="accent4"/>
              </a:solidFill>
              <a:effectLst/>
            </a:endParaRPr>
          </a:p>
        </p:txBody>
      </p:sp>
      <p:sp>
        <p:nvSpPr>
          <p:cNvPr id="4" name="Rectangle 3"/>
          <p:cNvSpPr/>
          <p:nvPr/>
        </p:nvSpPr>
        <p:spPr>
          <a:xfrm>
            <a:off x="901700" y="682159"/>
            <a:ext cx="7556500" cy="5509200"/>
          </a:xfrm>
          <a:prstGeom prst="rect">
            <a:avLst/>
          </a:prstGeom>
        </p:spPr>
        <p:txBody>
          <a:bodyPr wrap="square">
            <a:spAutoFit/>
          </a:bodyPr>
          <a:lstStyle/>
          <a:p>
            <a:pPr marL="285750" indent="-285750" algn="just">
              <a:lnSpc>
                <a:spcPct val="200000"/>
              </a:lnSpc>
              <a:buFont typeface="Wingdings" panose="05000000000000000000" pitchFamily="2" charset="2"/>
              <a:buChar char="q"/>
            </a:pPr>
            <a:r>
              <a:rPr lang="en-US" sz="1600" dirty="0">
                <a:effectLst/>
                <a:latin typeface="Times New Roman" panose="02020603050405020304" pitchFamily="18" charset="0"/>
                <a:ea typeface="Times New Roman" panose="02020603050405020304" pitchFamily="18" charset="0"/>
              </a:rPr>
              <a:t>Digital health records help health organizations monitor disease patterns, improve vaccination monitoring and identify health inequalities across different groups (Ahmed, 2025). </a:t>
            </a:r>
          </a:p>
          <a:p>
            <a:pPr marL="285750" indent="-285750" algn="just">
              <a:lnSpc>
                <a:spcPct val="200000"/>
              </a:lnSpc>
              <a:buFont typeface="Wingdings" panose="05000000000000000000" pitchFamily="2" charset="2"/>
              <a:buChar char="q"/>
            </a:pPr>
            <a:r>
              <a:rPr lang="en-US" sz="1600" dirty="0">
                <a:effectLst/>
                <a:latin typeface="Times New Roman" panose="02020603050405020304" pitchFamily="18" charset="0"/>
                <a:ea typeface="Times New Roman" panose="02020603050405020304" pitchFamily="18" charset="0"/>
              </a:rPr>
              <a:t>EHR data therefore, supports healthcare research and helps improve long-term healthcare planning and decision-making.</a:t>
            </a:r>
          </a:p>
          <a:p>
            <a:pPr marL="285750" indent="-285750" algn="just">
              <a:lnSpc>
                <a:spcPct val="200000"/>
              </a:lnSpc>
              <a:buFont typeface="Wingdings" panose="05000000000000000000" pitchFamily="2" charset="2"/>
              <a:buChar char="q"/>
            </a:pPr>
            <a:r>
              <a:rPr lang="en-US" sz="1600" dirty="0">
                <a:effectLst/>
                <a:latin typeface="Times New Roman" panose="02020603050405020304" pitchFamily="18" charset="0"/>
                <a:ea typeface="Times New Roman" panose="02020603050405020304" pitchFamily="18" charset="0"/>
              </a:rPr>
              <a:t>At a community level, EHRs improve healthcare resource allocation and support faster emergency responses (</a:t>
            </a:r>
            <a:r>
              <a:rPr lang="en-US" sz="1600" dirty="0" err="1">
                <a:effectLst/>
                <a:latin typeface="Times New Roman" panose="02020603050405020304" pitchFamily="18" charset="0"/>
                <a:ea typeface="Times New Roman" panose="02020603050405020304" pitchFamily="18" charset="0"/>
              </a:rPr>
              <a:t>Lokmic</a:t>
            </a:r>
            <a:r>
              <a:rPr lang="en-US" sz="1600" dirty="0">
                <a:effectLst/>
                <a:latin typeface="Times New Roman" panose="02020603050405020304" pitchFamily="18" charset="0"/>
                <a:ea typeface="Times New Roman" panose="02020603050405020304" pitchFamily="18" charset="0"/>
              </a:rPr>
              <a:t>-Tomkins, 2023). </a:t>
            </a:r>
          </a:p>
          <a:p>
            <a:pPr marL="285750" indent="-285750" algn="just">
              <a:lnSpc>
                <a:spcPct val="200000"/>
              </a:lnSpc>
              <a:buFont typeface="Wingdings" panose="05000000000000000000" pitchFamily="2" charset="2"/>
              <a:buChar char="q"/>
            </a:pPr>
            <a:r>
              <a:rPr lang="en-US" sz="1600" dirty="0">
                <a:effectLst/>
                <a:latin typeface="Times New Roman" panose="02020603050405020304" pitchFamily="18" charset="0"/>
                <a:ea typeface="Times New Roman" panose="02020603050405020304" pitchFamily="18" charset="0"/>
              </a:rPr>
              <a:t>This innovation also help manage long-term conditions including diabetes and heart disease more effectively by identifying patients who need ongoing care and support.</a:t>
            </a:r>
          </a:p>
          <a:p>
            <a:pPr marL="285750" indent="-285750" algn="just">
              <a:lnSpc>
                <a:spcPct val="200000"/>
              </a:lnSpc>
              <a:buFont typeface="Wingdings" panose="05000000000000000000" pitchFamily="2" charset="2"/>
              <a:buChar char="q"/>
            </a:pPr>
            <a:r>
              <a:rPr lang="en-US" sz="1600" dirty="0">
                <a:effectLst/>
                <a:latin typeface="Times New Roman" panose="02020603050405020304" pitchFamily="18" charset="0"/>
                <a:ea typeface="Times New Roman" panose="02020603050405020304" pitchFamily="18" charset="0"/>
              </a:rPr>
              <a:t>Although EHRs provide valuable population health insights, they require strong data governance and ethical oversight (</a:t>
            </a:r>
            <a:r>
              <a:rPr lang="en-US" sz="1600" dirty="0" err="1">
                <a:effectLst/>
                <a:latin typeface="Times New Roman" panose="02020603050405020304" pitchFamily="18" charset="0"/>
                <a:ea typeface="Times New Roman" panose="02020603050405020304" pitchFamily="18" charset="0"/>
              </a:rPr>
              <a:t>Merotiwon</a:t>
            </a:r>
            <a:r>
              <a:rPr lang="en-US" sz="1600" dirty="0">
                <a:effectLst/>
                <a:latin typeface="Times New Roman" panose="02020603050405020304" pitchFamily="18" charset="0"/>
                <a:ea typeface="Times New Roman" panose="02020603050405020304" pitchFamily="18" charset="0"/>
              </a:rPr>
              <a:t>, 2022). </a:t>
            </a:r>
            <a:endParaRPr lang="en-US"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2924316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939279" y="427335"/>
            <a:ext cx="5189241" cy="707886"/>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4000" b="1" cap="none" spc="0" dirty="0">
                <a:ln/>
                <a:solidFill>
                  <a:schemeClr val="accent4"/>
                </a:solidFill>
                <a:effectLst/>
                <a:latin typeface="Times New Roman" panose="02020603050405020304" pitchFamily="18" charset="0"/>
                <a:ea typeface="Times New Roman" panose="02020603050405020304" pitchFamily="18" charset="0"/>
              </a:rPr>
              <a:t>Benefits </a:t>
            </a:r>
            <a:r>
              <a:rPr lang="en-US" sz="4000" b="1" cap="none" spc="0" dirty="0" err="1">
                <a:ln/>
                <a:solidFill>
                  <a:schemeClr val="accent4"/>
                </a:solidFill>
                <a:effectLst/>
                <a:latin typeface="Times New Roman" panose="02020603050405020304" pitchFamily="18" charset="0"/>
                <a:ea typeface="Times New Roman" panose="02020603050405020304" pitchFamily="18" charset="0"/>
              </a:rPr>
              <a:t>vs</a:t>
            </a:r>
            <a:r>
              <a:rPr lang="en-US" sz="4000" b="1" cap="none" spc="0" dirty="0">
                <a:ln/>
                <a:solidFill>
                  <a:schemeClr val="accent4"/>
                </a:solidFill>
                <a:effectLst/>
                <a:latin typeface="Times New Roman" panose="02020603050405020304" pitchFamily="18" charset="0"/>
                <a:ea typeface="Times New Roman" panose="02020603050405020304" pitchFamily="18" charset="0"/>
              </a:rPr>
              <a:t> Challenges </a:t>
            </a:r>
            <a:endParaRPr lang="en-US" sz="4000" b="1" cap="none" spc="0" dirty="0">
              <a:ln/>
              <a:solidFill>
                <a:schemeClr val="accent4"/>
              </a:solidFill>
              <a:effectLst/>
            </a:endParaRPr>
          </a:p>
        </p:txBody>
      </p:sp>
      <p:graphicFrame>
        <p:nvGraphicFramePr>
          <p:cNvPr id="5" name="Table 4"/>
          <p:cNvGraphicFramePr>
            <a:graphicFrameLocks noGrp="1"/>
          </p:cNvGraphicFramePr>
          <p:nvPr>
            <p:extLst>
              <p:ext uri="{D42A27DB-BD31-4B8C-83A1-F6EECF244321}">
                <p14:modId xmlns:p14="http://schemas.microsoft.com/office/powerpoint/2010/main" val="1115734027"/>
              </p:ext>
            </p:extLst>
          </p:nvPr>
        </p:nvGraphicFramePr>
        <p:xfrm>
          <a:off x="1041400" y="1277619"/>
          <a:ext cx="6794500" cy="3032760"/>
        </p:xfrm>
        <a:graphic>
          <a:graphicData uri="http://schemas.openxmlformats.org/drawingml/2006/table">
            <a:tbl>
              <a:tblPr firstRow="1" bandRow="1">
                <a:tableStyleId>{5C22544A-7EE6-4342-B048-85BDC9FD1C3A}</a:tableStyleId>
              </a:tblPr>
              <a:tblGrid>
                <a:gridCol w="3397250">
                  <a:extLst>
                    <a:ext uri="{9D8B030D-6E8A-4147-A177-3AD203B41FA5}">
                      <a16:colId xmlns:a16="http://schemas.microsoft.com/office/drawing/2014/main" val="20000"/>
                    </a:ext>
                  </a:extLst>
                </a:gridCol>
                <a:gridCol w="3397250">
                  <a:extLst>
                    <a:ext uri="{9D8B030D-6E8A-4147-A177-3AD203B41FA5}">
                      <a16:colId xmlns:a16="http://schemas.microsoft.com/office/drawing/2014/main" val="20001"/>
                    </a:ext>
                  </a:extLst>
                </a:gridCol>
              </a:tblGrid>
              <a:tr h="370840">
                <a:tc>
                  <a:txBody>
                    <a:bodyPr/>
                    <a:lstStyle/>
                    <a:p>
                      <a:r>
                        <a:rPr lang="en-US" dirty="0"/>
                        <a:t>BENEFITS</a:t>
                      </a:r>
                    </a:p>
                  </a:txBody>
                  <a:tcPr/>
                </a:tc>
                <a:tc>
                  <a:txBody>
                    <a:bodyPr/>
                    <a:lstStyle/>
                    <a:p>
                      <a:r>
                        <a:rPr lang="en-US" dirty="0"/>
                        <a:t>CHALLENGES</a:t>
                      </a:r>
                    </a:p>
                  </a:txBody>
                  <a:tcPr/>
                </a:tc>
                <a:extLst>
                  <a:ext uri="{0D108BD9-81ED-4DB2-BD59-A6C34878D82A}">
                    <a16:rowId xmlns:a16="http://schemas.microsoft.com/office/drawing/2014/main" val="10000"/>
                  </a:ext>
                </a:extLst>
              </a:tr>
              <a:tr h="370840">
                <a:tc>
                  <a:txBody>
                    <a:bodyPr/>
                    <a:lstStyle/>
                    <a:p>
                      <a:r>
                        <a:rPr lang="en-US" dirty="0">
                          <a:effectLst/>
                          <a:latin typeface="Times New Roman" panose="02020603050405020304" pitchFamily="18" charset="0"/>
                          <a:ea typeface="Times New Roman" panose="02020603050405020304" pitchFamily="18" charset="0"/>
                        </a:rPr>
                        <a:t>Improves patient safety</a:t>
                      </a:r>
                      <a:endParaRPr lang="en-US" dirty="0"/>
                    </a:p>
                  </a:txBody>
                  <a:tcPr/>
                </a:tc>
                <a:tc>
                  <a:txBody>
                    <a:bodyPr/>
                    <a:lstStyle/>
                    <a:p>
                      <a:r>
                        <a:rPr lang="en-US" dirty="0"/>
                        <a:t>Possible </a:t>
                      </a:r>
                      <a:r>
                        <a:rPr lang="en-US" dirty="0" err="1"/>
                        <a:t>Cybersecurity</a:t>
                      </a:r>
                      <a:r>
                        <a:rPr lang="en-US" dirty="0"/>
                        <a:t> risks</a:t>
                      </a:r>
                    </a:p>
                  </a:txBody>
                  <a:tcPr/>
                </a:tc>
                <a:extLst>
                  <a:ext uri="{0D108BD9-81ED-4DB2-BD59-A6C34878D82A}">
                    <a16:rowId xmlns:a16="http://schemas.microsoft.com/office/drawing/2014/main" val="10001"/>
                  </a:ext>
                </a:extLst>
              </a:tr>
              <a:tr h="370840">
                <a:tc>
                  <a:txBody>
                    <a:bodyPr/>
                    <a:lstStyle/>
                    <a:p>
                      <a:r>
                        <a:rPr lang="en-US" dirty="0">
                          <a:effectLst/>
                          <a:latin typeface="Times New Roman" panose="02020603050405020304" pitchFamily="18" charset="0"/>
                          <a:ea typeface="Times New Roman" panose="02020603050405020304" pitchFamily="18" charset="0"/>
                        </a:rPr>
                        <a:t>Support better clinical decisions</a:t>
                      </a:r>
                      <a:endParaRPr lang="en-US" dirty="0"/>
                    </a:p>
                  </a:txBody>
                  <a:tcPr/>
                </a:tc>
                <a:tc>
                  <a:txBody>
                    <a:bodyPr/>
                    <a:lstStyle/>
                    <a:p>
                      <a:r>
                        <a:rPr lang="en-US" sz="1800" kern="1200" dirty="0">
                          <a:solidFill>
                            <a:schemeClr val="dk1"/>
                          </a:solidFill>
                          <a:effectLst/>
                          <a:latin typeface="+mn-lt"/>
                          <a:ea typeface="+mn-ea"/>
                          <a:cs typeface="+mn-cs"/>
                        </a:rPr>
                        <a:t>High costs of system installations</a:t>
                      </a:r>
                      <a:endParaRPr lang="en-US" dirty="0"/>
                    </a:p>
                  </a:txBody>
                  <a:tcPr/>
                </a:tc>
                <a:extLst>
                  <a:ext uri="{0D108BD9-81ED-4DB2-BD59-A6C34878D82A}">
                    <a16:rowId xmlns:a16="http://schemas.microsoft.com/office/drawing/2014/main" val="10002"/>
                  </a:ext>
                </a:extLst>
              </a:tr>
              <a:tr h="370840">
                <a:tc>
                  <a:txBody>
                    <a:bodyPr/>
                    <a:lstStyle/>
                    <a:p>
                      <a:r>
                        <a:rPr lang="en-US" dirty="0">
                          <a:effectLst/>
                          <a:latin typeface="Times New Roman" panose="02020603050405020304" pitchFamily="18" charset="0"/>
                          <a:ea typeface="Times New Roman" panose="02020603050405020304" pitchFamily="18" charset="0"/>
                        </a:rPr>
                        <a:t>Makes healthcare delivery more efficient </a:t>
                      </a:r>
                      <a:endParaRPr lang="en-US" dirty="0"/>
                    </a:p>
                  </a:txBody>
                  <a:tcPr/>
                </a:tc>
                <a:tc>
                  <a:txBody>
                    <a:bodyPr/>
                    <a:lstStyle/>
                    <a:p>
                      <a:r>
                        <a:rPr lang="en-US" sz="1800" kern="1200" dirty="0">
                          <a:solidFill>
                            <a:schemeClr val="dk1"/>
                          </a:solidFill>
                          <a:effectLst/>
                          <a:latin typeface="+mn-lt"/>
                          <a:ea typeface="+mn-ea"/>
                          <a:cs typeface="+mn-cs"/>
                        </a:rPr>
                        <a:t>Resistance from staff</a:t>
                      </a:r>
                      <a:endParaRPr lang="en-US" dirty="0"/>
                    </a:p>
                  </a:txBody>
                  <a:tcPr/>
                </a:tc>
                <a:extLst>
                  <a:ext uri="{0D108BD9-81ED-4DB2-BD59-A6C34878D82A}">
                    <a16:rowId xmlns:a16="http://schemas.microsoft.com/office/drawing/2014/main" val="10003"/>
                  </a:ext>
                </a:extLst>
              </a:tr>
              <a:tr h="370840">
                <a:tc>
                  <a:txBody>
                    <a:bodyPr/>
                    <a:lstStyle/>
                    <a:p>
                      <a:r>
                        <a:rPr lang="en-US" dirty="0">
                          <a:effectLst/>
                          <a:latin typeface="Times New Roman" panose="02020603050405020304" pitchFamily="18" charset="0"/>
                          <a:ea typeface="Times New Roman" panose="02020603050405020304" pitchFamily="18" charset="0"/>
                        </a:rPr>
                        <a:t>Improves communication between healthcare professionals</a:t>
                      </a:r>
                      <a:endParaRPr lang="en-US" dirty="0"/>
                    </a:p>
                  </a:txBody>
                  <a:tcPr/>
                </a:tc>
                <a:tc>
                  <a:txBody>
                    <a:bodyPr/>
                    <a:lstStyle/>
                    <a:p>
                      <a:r>
                        <a:rPr lang="en-US" sz="1800" kern="1200" dirty="0">
                          <a:solidFill>
                            <a:schemeClr val="dk1"/>
                          </a:solidFill>
                          <a:effectLst/>
                          <a:latin typeface="+mn-lt"/>
                          <a:ea typeface="+mn-ea"/>
                          <a:cs typeface="+mn-cs"/>
                        </a:rPr>
                        <a:t>Difficulties in integrating different systems to work together</a:t>
                      </a:r>
                      <a:endParaRPr lang="en-US" dirty="0"/>
                    </a:p>
                  </a:txBody>
                  <a:tcPr/>
                </a:tc>
                <a:extLst>
                  <a:ext uri="{0D108BD9-81ED-4DB2-BD59-A6C34878D82A}">
                    <a16:rowId xmlns:a16="http://schemas.microsoft.com/office/drawing/2014/main" val="10004"/>
                  </a:ext>
                </a:extLst>
              </a:tr>
              <a:tr h="370840">
                <a:tc>
                  <a:txBody>
                    <a:bodyPr/>
                    <a:lstStyle/>
                    <a:p>
                      <a:r>
                        <a:rPr lang="en-US" dirty="0">
                          <a:effectLst/>
                          <a:latin typeface="Times New Roman" panose="02020603050405020304" pitchFamily="18" charset="0"/>
                          <a:ea typeface="Times New Roman" panose="02020603050405020304" pitchFamily="18" charset="0"/>
                        </a:rPr>
                        <a:t>Supports modern technologies such as artificial intelligence</a:t>
                      </a:r>
                      <a:endParaRPr lang="en-US" dirty="0"/>
                    </a:p>
                  </a:txBody>
                  <a:tcPr/>
                </a:tc>
                <a:tc>
                  <a:txBody>
                    <a:bodyPr/>
                    <a:lstStyle/>
                    <a:p>
                      <a:r>
                        <a:rPr lang="en-US" sz="1800" kern="1200" dirty="0">
                          <a:solidFill>
                            <a:schemeClr val="dk1"/>
                          </a:solidFill>
                          <a:effectLst/>
                          <a:latin typeface="+mn-lt"/>
                          <a:ea typeface="+mn-ea"/>
                          <a:cs typeface="+mn-cs"/>
                        </a:rPr>
                        <a:t>Concerns</a:t>
                      </a:r>
                      <a:r>
                        <a:rPr lang="en-US" sz="1800" kern="1200" baseline="0" dirty="0">
                          <a:solidFill>
                            <a:schemeClr val="dk1"/>
                          </a:solidFill>
                          <a:effectLst/>
                          <a:latin typeface="+mn-lt"/>
                          <a:ea typeface="+mn-ea"/>
                          <a:cs typeface="+mn-cs"/>
                        </a:rPr>
                        <a:t> with</a:t>
                      </a:r>
                      <a:r>
                        <a:rPr lang="en-US" sz="1800" kern="1200" dirty="0">
                          <a:solidFill>
                            <a:schemeClr val="dk1"/>
                          </a:solidFill>
                          <a:effectLst/>
                          <a:latin typeface="+mn-lt"/>
                          <a:ea typeface="+mn-ea"/>
                          <a:cs typeface="+mn-cs"/>
                        </a:rPr>
                        <a:t> patient privacy</a:t>
                      </a:r>
                      <a:endParaRPr lang="en-US" dirty="0"/>
                    </a:p>
                  </a:txBody>
                  <a:tcPr/>
                </a:tc>
                <a:extLst>
                  <a:ext uri="{0D108BD9-81ED-4DB2-BD59-A6C34878D82A}">
                    <a16:rowId xmlns:a16="http://schemas.microsoft.com/office/drawing/2014/main" val="10005"/>
                  </a:ext>
                </a:extLst>
              </a:tr>
            </a:tbl>
          </a:graphicData>
        </a:graphic>
      </p:graphicFrame>
      <p:sp>
        <p:nvSpPr>
          <p:cNvPr id="7" name="Rectangle 6"/>
          <p:cNvSpPr/>
          <p:nvPr/>
        </p:nvSpPr>
        <p:spPr>
          <a:xfrm>
            <a:off x="1054099" y="4811236"/>
            <a:ext cx="6959600" cy="923330"/>
          </a:xfrm>
          <a:prstGeom prst="rect">
            <a:avLst/>
          </a:prstGeom>
        </p:spPr>
        <p:txBody>
          <a:bodyPr wrap="square">
            <a:spAutoFit/>
          </a:bodyPr>
          <a:lstStyle/>
          <a:p>
            <a:pPr marL="285750" indent="-285750" algn="just">
              <a:buFont typeface="Wingdings" panose="05000000000000000000" pitchFamily="2" charset="2"/>
              <a:buChar char="q"/>
            </a:pPr>
            <a:r>
              <a:rPr lang="en-US" dirty="0">
                <a:effectLst/>
                <a:latin typeface="Times New Roman" panose="02020603050405020304" pitchFamily="18" charset="0"/>
                <a:ea typeface="Times New Roman" panose="02020603050405020304" pitchFamily="18" charset="0"/>
              </a:rPr>
              <a:t>The long-term benefits of EHRs are greater than the challenges when healthcare organizations invest properly in technology, provide strong leadership, and ensure good data management.</a:t>
            </a:r>
            <a:endParaRPr lang="en-US" dirty="0"/>
          </a:p>
        </p:txBody>
      </p:sp>
    </p:spTree>
    <p:extLst>
      <p:ext uri="{BB962C8B-B14F-4D97-AF65-F5344CB8AC3E}">
        <p14:creationId xmlns:p14="http://schemas.microsoft.com/office/powerpoint/2010/main" val="6419826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193729" y="290397"/>
            <a:ext cx="6968574" cy="52322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2800" b="1" cap="none" spc="0" dirty="0">
                <a:ln/>
                <a:solidFill>
                  <a:schemeClr val="accent4"/>
                </a:solidFill>
                <a:effectLst/>
                <a:latin typeface="Times New Roman" panose="02020603050405020304" pitchFamily="18" charset="0"/>
                <a:ea typeface="Times New Roman" panose="02020603050405020304" pitchFamily="18" charset="0"/>
              </a:rPr>
              <a:t>Alignment with Module Learning Outcomes</a:t>
            </a:r>
            <a:endParaRPr lang="en-US" sz="2800" b="1" cap="none" spc="0" dirty="0">
              <a:ln/>
              <a:solidFill>
                <a:schemeClr val="accent4"/>
              </a:solidFill>
              <a:effectLst/>
            </a:endParaRPr>
          </a:p>
        </p:txBody>
      </p:sp>
      <p:sp>
        <p:nvSpPr>
          <p:cNvPr id="4" name="Rectangle 3"/>
          <p:cNvSpPr/>
          <p:nvPr/>
        </p:nvSpPr>
        <p:spPr>
          <a:xfrm>
            <a:off x="755373" y="813617"/>
            <a:ext cx="7845286" cy="5078313"/>
          </a:xfrm>
          <a:prstGeom prst="rect">
            <a:avLst/>
          </a:prstGeom>
        </p:spPr>
        <p:txBody>
          <a:bodyPr wrap="square">
            <a:spAutoFit/>
          </a:bodyPr>
          <a:lstStyle/>
          <a:p>
            <a:pPr>
              <a:lnSpc>
                <a:spcPct val="200000"/>
              </a:lnSpc>
            </a:pPr>
            <a:r>
              <a:rPr lang="en-US" b="1" dirty="0">
                <a:latin typeface="Times New Roman" panose="02020603050405020304" pitchFamily="18" charset="0"/>
                <a:ea typeface="Times New Roman" panose="02020603050405020304" pitchFamily="18" charset="0"/>
              </a:rPr>
              <a:t>	LO1</a:t>
            </a:r>
            <a:r>
              <a:rPr lang="en-US" dirty="0">
                <a:effectLst/>
                <a:latin typeface="Times New Roman" panose="02020603050405020304" pitchFamily="18" charset="0"/>
                <a:ea typeface="Times New Roman" panose="02020603050405020304" pitchFamily="18" charset="0"/>
              </a:rPr>
              <a:t> </a:t>
            </a:r>
          </a:p>
          <a:p>
            <a:pPr marL="285750" indent="-285750" algn="just">
              <a:lnSpc>
                <a:spcPct val="200000"/>
              </a:lnSpc>
              <a:buFont typeface="Wingdings" panose="05000000000000000000" pitchFamily="2" charset="2"/>
              <a:buChar char="q"/>
            </a:pPr>
            <a:r>
              <a:rPr lang="en-US" dirty="0">
                <a:effectLst/>
                <a:latin typeface="Times New Roman" panose="02020603050405020304" pitchFamily="18" charset="0"/>
                <a:ea typeface="Times New Roman" panose="02020603050405020304" pitchFamily="18" charset="0"/>
              </a:rPr>
              <a:t>EHRs help demonstrate digital transformation in practice. They show how healthcare organizations change from paper-based systems to digital systems. </a:t>
            </a:r>
          </a:p>
          <a:p>
            <a:pPr marL="285750" indent="-285750" algn="just">
              <a:lnSpc>
                <a:spcPct val="200000"/>
              </a:lnSpc>
              <a:buFont typeface="Wingdings" panose="05000000000000000000" pitchFamily="2" charset="2"/>
              <a:buChar char="q"/>
            </a:pPr>
            <a:r>
              <a:rPr lang="en-US" dirty="0">
                <a:effectLst/>
                <a:latin typeface="Times New Roman" panose="02020603050405020304" pitchFamily="18" charset="0"/>
                <a:ea typeface="Times New Roman" panose="02020603050405020304" pitchFamily="18" charset="0"/>
              </a:rPr>
              <a:t>This aspect also involves organizational change, staff adapting to new work environments, and general improvements in healthcare delivery.</a:t>
            </a:r>
          </a:p>
          <a:p>
            <a:pPr>
              <a:lnSpc>
                <a:spcPct val="200000"/>
              </a:lnSpc>
            </a:pPr>
            <a:r>
              <a:rPr lang="en-US" b="1" dirty="0">
                <a:effectLst/>
                <a:latin typeface="Times New Roman" panose="02020603050405020304" pitchFamily="18" charset="0"/>
                <a:ea typeface="Times New Roman" panose="02020603050405020304" pitchFamily="18" charset="0"/>
              </a:rPr>
              <a:t>	LO2</a:t>
            </a:r>
            <a:r>
              <a:rPr lang="en-US" dirty="0">
                <a:effectLst/>
                <a:latin typeface="Times New Roman" panose="02020603050405020304" pitchFamily="18" charset="0"/>
                <a:ea typeface="Times New Roman" panose="02020603050405020304" pitchFamily="18" charset="0"/>
              </a:rPr>
              <a:t>, </a:t>
            </a:r>
          </a:p>
          <a:p>
            <a:pPr marL="285750" indent="-285750" algn="just">
              <a:lnSpc>
                <a:spcPct val="200000"/>
              </a:lnSpc>
              <a:buFont typeface="Wingdings" panose="05000000000000000000" pitchFamily="2" charset="2"/>
              <a:buChar char="q"/>
            </a:pPr>
            <a:r>
              <a:rPr lang="en-US" dirty="0">
                <a:effectLst/>
                <a:latin typeface="Times New Roman" panose="02020603050405020304" pitchFamily="18" charset="0"/>
                <a:ea typeface="Times New Roman" panose="02020603050405020304" pitchFamily="18" charset="0"/>
              </a:rPr>
              <a:t>EHRs support the use of innovative digital technologies in healthcare. The innovation contribute to better community health, improved population health management and support healthcare research and innovation.</a:t>
            </a:r>
          </a:p>
        </p:txBody>
      </p:sp>
    </p:spTree>
    <p:extLst>
      <p:ext uri="{BB962C8B-B14F-4D97-AF65-F5344CB8AC3E}">
        <p14:creationId xmlns:p14="http://schemas.microsoft.com/office/powerpoint/2010/main" val="16991245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687734" y="139700"/>
            <a:ext cx="3768531" cy="646331"/>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3600" b="1" cap="none" spc="0" dirty="0">
                <a:ln/>
                <a:solidFill>
                  <a:schemeClr val="accent4"/>
                </a:solidFill>
                <a:effectLst/>
                <a:latin typeface="Calibri" panose="020F0502020204030204" pitchFamily="34" charset="0"/>
                <a:ea typeface="Calibri" panose="020F0502020204030204" pitchFamily="34" charset="0"/>
                <a:cs typeface="Times New Roman" panose="02020603050405020304" pitchFamily="18" charset="0"/>
              </a:rPr>
              <a:t>Recommendations</a:t>
            </a:r>
            <a:endParaRPr lang="en-US" sz="3600" b="1" cap="none" spc="0" dirty="0">
              <a:ln/>
              <a:solidFill>
                <a:schemeClr val="accent4"/>
              </a:solidFill>
              <a:effectLst/>
            </a:endParaRPr>
          </a:p>
        </p:txBody>
      </p:sp>
      <p:sp>
        <p:nvSpPr>
          <p:cNvPr id="4" name="Rectangle 3"/>
          <p:cNvSpPr/>
          <p:nvPr/>
        </p:nvSpPr>
        <p:spPr>
          <a:xfrm>
            <a:off x="711199" y="676493"/>
            <a:ext cx="7721600" cy="6001643"/>
          </a:xfrm>
          <a:prstGeom prst="rect">
            <a:avLst/>
          </a:prstGeom>
        </p:spPr>
        <p:txBody>
          <a:bodyPr wrap="square">
            <a:spAutoFit/>
          </a:bodyPr>
          <a:lstStyle/>
          <a:p>
            <a:pPr marL="285750" indent="-285750" algn="just">
              <a:lnSpc>
                <a:spcPct val="200000"/>
              </a:lnSpc>
              <a:buFont typeface="Wingdings" panose="05000000000000000000" pitchFamily="2" charset="2"/>
              <a:buChar char="§"/>
            </a:pPr>
            <a:r>
              <a:rPr lang="en-US" sz="1600" dirty="0">
                <a:effectLst/>
                <a:latin typeface="Times New Roman" panose="02020603050405020304" pitchFamily="18" charset="0"/>
                <a:ea typeface="Times New Roman" panose="02020603050405020304" pitchFamily="18" charset="0"/>
              </a:rPr>
              <a:t>To make Electronic Health Records (EHRs) more successful, healthcare organizations should invest in training staff so they can use digital systems confidently. </a:t>
            </a:r>
          </a:p>
          <a:p>
            <a:pPr marL="285750" indent="-285750" algn="just">
              <a:lnSpc>
                <a:spcPct val="200000"/>
              </a:lnSpc>
              <a:buFont typeface="Wingdings" panose="05000000000000000000" pitchFamily="2" charset="2"/>
              <a:buChar char="§"/>
            </a:pPr>
            <a:r>
              <a:rPr lang="en-US" sz="1600" dirty="0">
                <a:effectLst/>
                <a:latin typeface="Times New Roman" panose="02020603050405020304" pitchFamily="18" charset="0"/>
                <a:ea typeface="Times New Roman" panose="02020603050405020304" pitchFamily="18" charset="0"/>
              </a:rPr>
              <a:t>Moreover, it is important to improve how different systems connect and share information. Strong </a:t>
            </a:r>
            <a:r>
              <a:rPr lang="en-US" sz="1600" dirty="0" err="1">
                <a:effectLst/>
                <a:latin typeface="Times New Roman" panose="02020603050405020304" pitchFamily="18" charset="0"/>
                <a:ea typeface="Times New Roman" panose="02020603050405020304" pitchFamily="18" charset="0"/>
              </a:rPr>
              <a:t>cybersecurity</a:t>
            </a:r>
            <a:r>
              <a:rPr lang="en-US" sz="1600" dirty="0">
                <a:effectLst/>
                <a:latin typeface="Times New Roman" panose="02020603050405020304" pitchFamily="18" charset="0"/>
                <a:ea typeface="Times New Roman" panose="02020603050405020304" pitchFamily="18" charset="0"/>
              </a:rPr>
              <a:t> measures could necessarily protect patient data, and patients should be supported to improve their digital skills. </a:t>
            </a:r>
          </a:p>
          <a:p>
            <a:pPr marL="285750" indent="-285750" algn="just">
              <a:lnSpc>
                <a:spcPct val="200000"/>
              </a:lnSpc>
              <a:buFont typeface="Wingdings" panose="05000000000000000000" pitchFamily="2" charset="2"/>
              <a:buChar char="§"/>
            </a:pPr>
            <a:r>
              <a:rPr lang="en-US" sz="1600" dirty="0">
                <a:effectLst/>
                <a:latin typeface="Times New Roman" panose="02020603050405020304" pitchFamily="18" charset="0"/>
                <a:ea typeface="Times New Roman" panose="02020603050405020304" pitchFamily="18" charset="0"/>
              </a:rPr>
              <a:t>Healthcare organizations should also continue to monitor and evaluate how EHRs are performing using healthcare data.</a:t>
            </a:r>
          </a:p>
          <a:p>
            <a:pPr marL="285750" indent="-285750" algn="just">
              <a:lnSpc>
                <a:spcPct val="200000"/>
              </a:lnSpc>
              <a:buFont typeface="Wingdings" panose="05000000000000000000" pitchFamily="2" charset="2"/>
              <a:buChar char="§"/>
            </a:pPr>
            <a:r>
              <a:rPr lang="en-US" sz="1600" dirty="0">
                <a:effectLst/>
                <a:latin typeface="Times New Roman" panose="02020603050405020304" pitchFamily="18" charset="0"/>
                <a:ea typeface="Times New Roman" panose="02020603050405020304" pitchFamily="18" charset="0"/>
              </a:rPr>
              <a:t>Looking ahead, EHRs can support many future improvements in healthcare. These include the use of artificial intelligence to support decision-making, predictive analytics to identify health risks earlier, and personalized medicine tailored to individual patients. </a:t>
            </a:r>
          </a:p>
          <a:p>
            <a:pPr marL="285750" indent="-285750" algn="just">
              <a:lnSpc>
                <a:spcPct val="200000"/>
              </a:lnSpc>
              <a:buFont typeface="Wingdings" panose="05000000000000000000" pitchFamily="2" charset="2"/>
              <a:buChar char="§"/>
            </a:pPr>
            <a:r>
              <a:rPr lang="en-US" sz="1600" dirty="0">
                <a:effectLst/>
                <a:latin typeface="Times New Roman" panose="02020603050405020304" pitchFamily="18" charset="0"/>
                <a:ea typeface="Times New Roman" panose="02020603050405020304" pitchFamily="18" charset="0"/>
              </a:rPr>
              <a:t>EHRs can also be integrated with remote monitoring tools to support patients outside of hospitals.</a:t>
            </a:r>
          </a:p>
        </p:txBody>
      </p:sp>
    </p:spTree>
    <p:extLst>
      <p:ext uri="{BB962C8B-B14F-4D97-AF65-F5344CB8AC3E}">
        <p14:creationId xmlns:p14="http://schemas.microsoft.com/office/powerpoint/2010/main" val="11954105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3186300" y="122535"/>
            <a:ext cx="2390398" cy="646331"/>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3600" b="1" cap="none" spc="0" dirty="0">
                <a:ln/>
                <a:solidFill>
                  <a:schemeClr val="accent4"/>
                </a:solidFill>
                <a:effectLst/>
                <a:latin typeface="Times New Roman" panose="02020603050405020304" pitchFamily="18" charset="0"/>
                <a:ea typeface="Times New Roman" panose="02020603050405020304" pitchFamily="18" charset="0"/>
              </a:rPr>
              <a:t>Conclusion</a:t>
            </a:r>
            <a:endParaRPr lang="en-US" sz="3600" b="1" cap="none" spc="0" dirty="0">
              <a:ln/>
              <a:solidFill>
                <a:schemeClr val="accent4"/>
              </a:solidFill>
              <a:effectLst/>
            </a:endParaRPr>
          </a:p>
        </p:txBody>
      </p:sp>
      <p:sp>
        <p:nvSpPr>
          <p:cNvPr id="4" name="Rectangle 3"/>
          <p:cNvSpPr/>
          <p:nvPr/>
        </p:nvSpPr>
        <p:spPr>
          <a:xfrm>
            <a:off x="635000" y="768866"/>
            <a:ext cx="8000999" cy="5632311"/>
          </a:xfrm>
          <a:prstGeom prst="rect">
            <a:avLst/>
          </a:prstGeom>
        </p:spPr>
        <p:txBody>
          <a:bodyPr wrap="square">
            <a:spAutoFit/>
          </a:bodyPr>
          <a:lstStyle/>
          <a:p>
            <a:pPr marL="285750" indent="-285750" algn="just">
              <a:lnSpc>
                <a:spcPct val="200000"/>
              </a:lnSpc>
              <a:buFont typeface="Wingdings" panose="05000000000000000000" pitchFamily="2" charset="2"/>
              <a:buChar char="q"/>
            </a:pPr>
            <a:r>
              <a:rPr lang="en-US" dirty="0">
                <a:effectLst/>
                <a:latin typeface="Times New Roman" panose="02020603050405020304" pitchFamily="18" charset="0"/>
                <a:ea typeface="Times New Roman" panose="02020603050405020304" pitchFamily="18" charset="0"/>
              </a:rPr>
              <a:t>Electronic Health Records (EHRs) have positive impacts on healthcare. </a:t>
            </a:r>
          </a:p>
          <a:p>
            <a:pPr marL="285750" indent="-285750" algn="just">
              <a:lnSpc>
                <a:spcPct val="200000"/>
              </a:lnSpc>
              <a:buFont typeface="Wingdings" panose="05000000000000000000" pitchFamily="2" charset="2"/>
              <a:buChar char="q"/>
            </a:pPr>
            <a:r>
              <a:rPr lang="en-US" dirty="0">
                <a:effectLst/>
                <a:latin typeface="Times New Roman" panose="02020603050405020304" pitchFamily="18" charset="0"/>
                <a:ea typeface="Times New Roman" panose="02020603050405020304" pitchFamily="18" charset="0"/>
              </a:rPr>
              <a:t>These innovations improve the quality of care, make services more efficient, and increase patient safety. </a:t>
            </a:r>
          </a:p>
          <a:p>
            <a:pPr marL="285750" indent="-285750" algn="just">
              <a:lnSpc>
                <a:spcPct val="200000"/>
              </a:lnSpc>
              <a:buFont typeface="Wingdings" panose="05000000000000000000" pitchFamily="2" charset="2"/>
              <a:buChar char="q"/>
            </a:pPr>
            <a:r>
              <a:rPr lang="en-US" dirty="0">
                <a:effectLst/>
                <a:latin typeface="Times New Roman" panose="02020603050405020304" pitchFamily="18" charset="0"/>
                <a:ea typeface="Times New Roman" panose="02020603050405020304" pitchFamily="18" charset="0"/>
              </a:rPr>
              <a:t>The innovations also support better communication between healthcare professionals, improve coordination of care, and help with public health planning.</a:t>
            </a:r>
          </a:p>
          <a:p>
            <a:pPr marL="285750" indent="-285750" algn="just">
              <a:lnSpc>
                <a:spcPct val="200000"/>
              </a:lnSpc>
              <a:buFont typeface="Wingdings" panose="05000000000000000000" pitchFamily="2" charset="2"/>
              <a:buChar char="q"/>
            </a:pPr>
            <a:r>
              <a:rPr lang="en-US" dirty="0">
                <a:effectLst/>
                <a:latin typeface="Times New Roman" panose="02020603050405020304" pitchFamily="18" charset="0"/>
                <a:ea typeface="Times New Roman" panose="02020603050405020304" pitchFamily="18" charset="0"/>
              </a:rPr>
              <a:t>Generally, EHRs are one of the most important digital changes in modern healthcare. </a:t>
            </a:r>
          </a:p>
          <a:p>
            <a:pPr marL="285750" indent="-285750" algn="just">
              <a:lnSpc>
                <a:spcPct val="200000"/>
              </a:lnSpc>
              <a:buFont typeface="Wingdings" panose="05000000000000000000" pitchFamily="2" charset="2"/>
              <a:buChar char="q"/>
            </a:pPr>
            <a:r>
              <a:rPr lang="en-US" dirty="0">
                <a:effectLst/>
                <a:latin typeface="Times New Roman" panose="02020603050405020304" pitchFamily="18" charset="0"/>
                <a:ea typeface="Times New Roman" panose="02020603050405020304" pitchFamily="18" charset="0"/>
              </a:rPr>
              <a:t>While there are challenges such as cost, technical issues, and changes in how organizations work, the benefits are much greater when systems are implemented properly and well supported.</a:t>
            </a:r>
          </a:p>
        </p:txBody>
      </p:sp>
    </p:spTree>
    <p:extLst>
      <p:ext uri="{BB962C8B-B14F-4D97-AF65-F5344CB8AC3E}">
        <p14:creationId xmlns:p14="http://schemas.microsoft.com/office/powerpoint/2010/main" val="24924474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a:spLocks noChangeArrowheads="1"/>
          </p:cNvSpPr>
          <p:nvPr/>
        </p:nvSpPr>
        <p:spPr bwMode="auto">
          <a:xfrm>
            <a:off x="482600" y="331595"/>
            <a:ext cx="8013700" cy="611701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152352" rIns="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sz="1600" b="0" i="0" u="none" strike="noStrike" cap="none" normalizeH="0" baseline="0" dirty="0">
                <a:ln>
                  <a:noFill/>
                </a:ln>
                <a:solidFill>
                  <a:srgbClr val="2E74B5"/>
                </a:solidFill>
                <a:effectLst/>
                <a:latin typeface="Times New Roman" panose="02020603050405020304" pitchFamily="18" charset="0"/>
                <a:ea typeface="Times New Roman" panose="02020603050405020304" pitchFamily="18" charset="0"/>
                <a:cs typeface="Times New Roman" panose="02020603050405020304" pitchFamily="18" charset="0"/>
              </a:rPr>
              <a:t>References</a:t>
            </a:r>
            <a:endParaRPr kumimoji="0" lang="en-US" sz="2000" b="0" i="0" u="none" strike="noStrike" cap="none" normalizeH="0" baseline="0" dirty="0">
              <a:ln>
                <a:noFill/>
              </a:ln>
              <a:solidFill>
                <a:srgbClr val="2E74B5"/>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05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kumimoji="0" lang="en-US" sz="1050" b="0" i="0" u="none" strike="noStrike" cap="none" normalizeH="0" baseline="0" dirty="0" err="1">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Adeniyi</a:t>
            </a:r>
            <a:r>
              <a:rPr kumimoji="0" lang="en-US" sz="105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A.O., </a:t>
            </a:r>
            <a:r>
              <a:rPr kumimoji="0" lang="en-US" sz="1050" b="0" i="0" u="none" strike="noStrike" cap="none" normalizeH="0" baseline="0" dirty="0" err="1">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Arowoogun</a:t>
            </a:r>
            <a:r>
              <a:rPr kumimoji="0" lang="en-US" sz="105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J.O., </a:t>
            </a:r>
            <a:r>
              <a:rPr kumimoji="0" lang="en-US" sz="1050" b="0" i="0" u="none" strike="noStrike" cap="none" normalizeH="0" baseline="0" dirty="0" err="1">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Chidi</a:t>
            </a:r>
            <a:r>
              <a:rPr kumimoji="0" lang="en-US" sz="105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R., </a:t>
            </a:r>
            <a:r>
              <a:rPr kumimoji="0" lang="en-US" sz="1050" b="0" i="0" u="none" strike="noStrike" cap="none" normalizeH="0" baseline="0" dirty="0" err="1">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Okolo</a:t>
            </a:r>
            <a:r>
              <a:rPr kumimoji="0" lang="en-US" sz="105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C.A. and </a:t>
            </a:r>
            <a:r>
              <a:rPr kumimoji="0" lang="en-US" sz="1050" b="0" i="0" u="none" strike="noStrike" cap="none" normalizeH="0" baseline="0" dirty="0" err="1">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Babawarun</a:t>
            </a:r>
            <a:r>
              <a:rPr kumimoji="0" lang="en-US" sz="105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O.,</a:t>
            </a:r>
            <a:r>
              <a:rPr kumimoji="0" lang="en-US" sz="105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2024. The impact of electronic health records on patient care and outcomes: A comprehensive review. World Journal of Advanced Research and Reviews,. </a:t>
            </a:r>
            <a:r>
              <a:rPr kumimoji="0" lang="en-US" sz="105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2"/>
              </a:rPr>
              <a:t>https://pdfs.semanticscholar.org/0756/c5c036d2c60de383189f7b3d5aab7098ac23.pdf</a:t>
            </a:r>
            <a:r>
              <a:rPr kumimoji="0" lang="en-US" sz="105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endParaRPr kumimoji="0" lang="en-US" sz="7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05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Ahmed, M.M., </a:t>
            </a:r>
            <a:r>
              <a:rPr kumimoji="0" lang="en-US" sz="1050" b="0" i="0" u="none" strike="noStrike" cap="none" normalizeH="0" baseline="0" dirty="0" err="1">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Okesanya</a:t>
            </a:r>
            <a:r>
              <a:rPr kumimoji="0" lang="en-US" sz="105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O.J., </a:t>
            </a:r>
            <a:r>
              <a:rPr kumimoji="0" lang="en-US" sz="1050" b="0" i="0" u="none" strike="noStrike" cap="none" normalizeH="0" baseline="0" dirty="0" err="1">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Olaleke</a:t>
            </a:r>
            <a:r>
              <a:rPr kumimoji="0" lang="en-US" sz="105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N.O., Adigun, O.A., Adebayo, U.O., </a:t>
            </a:r>
            <a:r>
              <a:rPr kumimoji="0" lang="en-US" sz="1050" b="0" i="0" u="none" strike="noStrike" cap="none" normalizeH="0" baseline="0" dirty="0" err="1">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Oso</a:t>
            </a:r>
            <a:r>
              <a:rPr kumimoji="0" lang="en-US" sz="105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T.A., </a:t>
            </a:r>
            <a:r>
              <a:rPr kumimoji="0" lang="en-US" sz="1050" b="0" i="0" u="none" strike="noStrike" cap="none" normalizeH="0" baseline="0" dirty="0" err="1">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Eshun</a:t>
            </a:r>
            <a:r>
              <a:rPr kumimoji="0" lang="en-US" sz="105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G. and Lucero-</a:t>
            </a:r>
            <a:r>
              <a:rPr kumimoji="0" lang="en-US" sz="1050" b="0" i="0" u="none" strike="noStrike" cap="none" normalizeH="0" baseline="0" dirty="0" err="1">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Prisno</a:t>
            </a:r>
            <a:r>
              <a:rPr kumimoji="0" lang="en-US" sz="105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III, D.E., </a:t>
            </a:r>
            <a:r>
              <a:rPr kumimoji="0" lang="en-US" sz="105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2025. Integrating digital health innovations to achieve universal health coverage: promoting health outcomes and quality through global public health equity. In Healthcare. </a:t>
            </a:r>
            <a:r>
              <a:rPr kumimoji="0" lang="en-US" sz="105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https://www.mdpi.com/2227-9032/13/9/1060</a:t>
            </a:r>
            <a:endParaRPr kumimoji="0" lang="en-US" sz="7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050" b="0" i="0" u="none" strike="noStrike" cap="none" normalizeH="0" baseline="0" dirty="0" err="1">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Alkureishi</a:t>
            </a:r>
            <a:r>
              <a:rPr kumimoji="0" lang="en-US" sz="105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M.A., </a:t>
            </a:r>
            <a:r>
              <a:rPr kumimoji="0" lang="en-US" sz="1050" b="0" i="0" u="none" strike="noStrike" cap="none" normalizeH="0" baseline="0" dirty="0" err="1">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Choo</a:t>
            </a:r>
            <a:r>
              <a:rPr kumimoji="0" lang="en-US" sz="105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Z.Y., Rahman, A., Ho, K., Benning-</a:t>
            </a:r>
            <a:r>
              <a:rPr kumimoji="0" lang="en-US" sz="1050" b="0" i="0" u="none" strike="noStrike" cap="none" normalizeH="0" baseline="0" dirty="0" err="1">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Shorb</a:t>
            </a:r>
            <a:r>
              <a:rPr kumimoji="0" lang="en-US" sz="105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J., </a:t>
            </a:r>
            <a:r>
              <a:rPr kumimoji="0" lang="en-US" sz="1050" b="0" i="0" u="none" strike="noStrike" cap="none" normalizeH="0" baseline="0" dirty="0" err="1">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Lenti</a:t>
            </a:r>
            <a:r>
              <a:rPr kumimoji="0" lang="en-US" sz="105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G., Vel</a:t>
            </a:r>
            <a:r>
              <a:rPr kumimoji="0" lang="en-US" sz="1050" b="0" i="0" u="none" strike="noStrike" cap="none" normalizeH="0" baseline="0" dirty="0">
                <a:ln>
                  <a:noFill/>
                </a:ln>
                <a:solidFill>
                  <a:srgbClr val="222222"/>
                </a:solidFill>
                <a:effectLst/>
                <a:latin typeface="Calibri" panose="020F0502020204030204" pitchFamily="34" charset="0"/>
                <a:ea typeface="Calibri" panose="020F0502020204030204" pitchFamily="34" charset="0"/>
                <a:cs typeface="Times New Roman" panose="02020603050405020304" pitchFamily="18" charset="0"/>
              </a:rPr>
              <a:t>á</a:t>
            </a:r>
            <a:r>
              <a:rPr kumimoji="0" lang="en-US" sz="105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zquez S</a:t>
            </a:r>
            <a:r>
              <a:rPr kumimoji="0" lang="en-US" sz="1050" b="0" i="0" u="none" strike="noStrike" cap="none" normalizeH="0" baseline="0" dirty="0">
                <a:ln>
                  <a:noFill/>
                </a:ln>
                <a:solidFill>
                  <a:srgbClr val="222222"/>
                </a:solidFill>
                <a:effectLst/>
                <a:latin typeface="Calibri" panose="020F0502020204030204" pitchFamily="34" charset="0"/>
                <a:ea typeface="Calibri" panose="020F0502020204030204" pitchFamily="34" charset="0"/>
                <a:cs typeface="Times New Roman" panose="02020603050405020304" pitchFamily="18" charset="0"/>
              </a:rPr>
              <a:t>á</a:t>
            </a:r>
            <a:r>
              <a:rPr kumimoji="0" lang="en-US" sz="105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nchez, I., Zhu, M., Shah, S.D. and Lee, W.W., </a:t>
            </a:r>
            <a:r>
              <a:rPr kumimoji="0" lang="en-US" sz="105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2021. Digitally disconnected: qualitative study of patient perspectives on the digital divide and potential solutions.. </a:t>
            </a:r>
            <a:r>
              <a:rPr kumimoji="0" lang="en-US" sz="105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https://humanfactors.jmir.org/2021/4/e33364</a:t>
            </a:r>
            <a:endParaRPr kumimoji="0" lang="en-US" sz="7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050" b="0" i="0" u="none" strike="noStrike" cap="none" normalizeH="0" baseline="0" dirty="0" err="1">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Dubovitskaya</a:t>
            </a:r>
            <a:r>
              <a:rPr kumimoji="0" lang="en-US" sz="105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a:t>
            </a:r>
            <a:r>
              <a:rPr kumimoji="0" lang="en-US" sz="1050" b="0" i="0" u="none" strike="noStrike" cap="none" normalizeH="0" baseline="0" dirty="0" err="1">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Baig</a:t>
            </a:r>
            <a:r>
              <a:rPr kumimoji="0" lang="en-US" sz="105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F., </a:t>
            </a:r>
            <a:r>
              <a:rPr kumimoji="0" lang="en-US" sz="1050" b="0" i="0" u="none" strike="noStrike" cap="none" normalizeH="0" baseline="0" dirty="0" err="1">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Xu</a:t>
            </a:r>
            <a:r>
              <a:rPr kumimoji="0" lang="en-US" sz="105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Z., Shukla, R., </a:t>
            </a:r>
            <a:r>
              <a:rPr kumimoji="0" lang="en-US" sz="1050" b="0" i="0" u="none" strike="noStrike" cap="none" normalizeH="0" baseline="0" dirty="0" err="1">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Zambani</a:t>
            </a:r>
            <a:r>
              <a:rPr kumimoji="0" lang="en-US" sz="105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P.S., </a:t>
            </a:r>
            <a:r>
              <a:rPr kumimoji="0" lang="en-US" sz="1050" b="0" i="0" u="none" strike="noStrike" cap="none" normalizeH="0" baseline="0" dirty="0" err="1">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Swaminathan</a:t>
            </a:r>
            <a:r>
              <a:rPr kumimoji="0" lang="en-US" sz="105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Jahangir, M.M., </a:t>
            </a:r>
            <a:r>
              <a:rPr kumimoji="0" lang="en-US" sz="1050" b="0" i="0" u="none" strike="noStrike" cap="none" normalizeH="0" baseline="0" dirty="0" err="1">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Chowdhry</a:t>
            </a:r>
            <a:r>
              <a:rPr kumimoji="0" lang="en-US" sz="105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K., </a:t>
            </a:r>
            <a:r>
              <a:rPr kumimoji="0" lang="en-US" sz="1050" b="0" i="0" u="none" strike="noStrike" cap="none" normalizeH="0" baseline="0" dirty="0" err="1">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Lachhani</a:t>
            </a:r>
            <a:r>
              <a:rPr kumimoji="0" lang="en-US" sz="105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R., </a:t>
            </a:r>
            <a:r>
              <a:rPr kumimoji="0" lang="en-US" sz="1050" b="0" i="0" u="none" strike="noStrike" cap="none" normalizeH="0" baseline="0" dirty="0" err="1">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Idnani</a:t>
            </a:r>
            <a:r>
              <a:rPr kumimoji="0" lang="en-US" sz="105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N. and Schumacher, M., </a:t>
            </a:r>
            <a:r>
              <a:rPr kumimoji="0" lang="en-US" sz="105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2020. ACTION-EHR: Patient-centric </a:t>
            </a:r>
            <a:r>
              <a:rPr kumimoji="0" lang="en-US" sz="105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blockchain</a:t>
            </a:r>
            <a:r>
              <a:rPr kumimoji="0" lang="en-US" sz="105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-based electronic health record data management for cancer care. Journal of medical Internet research,. </a:t>
            </a:r>
            <a:r>
              <a:rPr kumimoji="0" lang="en-US" sz="105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5"/>
              </a:rPr>
              <a:t>https://www.jmir.org/2020/8/e13598/XSL</a:t>
            </a:r>
            <a:endParaRPr kumimoji="0" lang="en-US" sz="7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05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Ferreira, J.C., </a:t>
            </a:r>
            <a:r>
              <a:rPr kumimoji="0" lang="en-US" sz="1050" b="0" i="0" u="none" strike="noStrike" cap="none" normalizeH="0" baseline="0" dirty="0" err="1">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Elvas</a:t>
            </a:r>
            <a:r>
              <a:rPr kumimoji="0" lang="en-US" sz="105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L.B., </a:t>
            </a:r>
            <a:r>
              <a:rPr kumimoji="0" lang="en-US" sz="1050" b="0" i="0" u="none" strike="noStrike" cap="none" normalizeH="0" baseline="0" dirty="0" err="1">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Correia</a:t>
            </a:r>
            <a:r>
              <a:rPr kumimoji="0" lang="en-US" sz="105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R. and </a:t>
            </a:r>
            <a:r>
              <a:rPr kumimoji="0" lang="en-US" sz="1050" b="0" i="0" u="none" strike="noStrike" cap="none" normalizeH="0" baseline="0" dirty="0" err="1">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Mascarenhas</a:t>
            </a:r>
            <a:r>
              <a:rPr kumimoji="0" lang="en-US" sz="105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a:t>
            </a:r>
            <a:r>
              <a:rPr kumimoji="0" lang="en-US" sz="105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2025. Empowering health professionals with digital skills to improve patient care and daily workflows. In Healthcare. </a:t>
            </a:r>
            <a:r>
              <a:rPr kumimoji="0" lang="en-US" sz="105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6"/>
              </a:rPr>
              <a:t>https://www.mdpi.com/2227-9032/13/3/329</a:t>
            </a:r>
            <a:endParaRPr kumimoji="0" lang="en-US" sz="7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050" b="0" i="0" u="none" strike="noStrike" cap="none" normalizeH="0" baseline="0" dirty="0" err="1">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Lokmic</a:t>
            </a:r>
            <a:r>
              <a:rPr kumimoji="0" lang="en-US" sz="105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-Tomkins, Z., Bhandari, D., Bain, C., </a:t>
            </a:r>
            <a:r>
              <a:rPr kumimoji="0" lang="en-US" sz="1050" b="0" i="0" u="none" strike="noStrike" cap="none" normalizeH="0" baseline="0" dirty="0" err="1">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Borda</a:t>
            </a:r>
            <a:r>
              <a:rPr kumimoji="0" lang="en-US" sz="105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a:t>
            </a:r>
            <a:r>
              <a:rPr kumimoji="0" lang="en-US" sz="1050" b="0" i="0" u="none" strike="noStrike" cap="none" normalizeH="0" baseline="0" dirty="0" err="1">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Kariotis</a:t>
            </a:r>
            <a:r>
              <a:rPr kumimoji="0" lang="en-US" sz="105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T.C. and </a:t>
            </a:r>
            <a:r>
              <a:rPr kumimoji="0" lang="en-US" sz="1050" b="0" i="0" u="none" strike="noStrike" cap="none" normalizeH="0" baseline="0" dirty="0" err="1">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Reser</a:t>
            </a:r>
            <a:r>
              <a:rPr kumimoji="0" lang="en-US" sz="105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D.,</a:t>
            </a:r>
            <a:r>
              <a:rPr kumimoji="0" lang="en-US" sz="105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2023. Lessons learned from natural disasters around digital health technologies and delivering quality healthcare. International journal of environmental research and public health,. </a:t>
            </a:r>
            <a:r>
              <a:rPr kumimoji="0" lang="en-US" sz="105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7"/>
              </a:rPr>
              <a:t>https://www.mdpi.com/1660-4601/20/5/4542</a:t>
            </a:r>
            <a:endParaRPr kumimoji="0" lang="en-US" sz="7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050" b="0" i="0" u="none" strike="noStrike" cap="none" normalizeH="0" baseline="0" dirty="0" err="1">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Merotiwon</a:t>
            </a:r>
            <a:r>
              <a:rPr kumimoji="0" lang="en-US" sz="105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D.O., </a:t>
            </a:r>
            <a:r>
              <a:rPr kumimoji="0" lang="en-US" sz="1050" b="0" i="0" u="none" strike="noStrike" cap="none" normalizeH="0" baseline="0" dirty="0" err="1">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Akintimehin</a:t>
            </a:r>
            <a:r>
              <a:rPr kumimoji="0" lang="en-US" sz="105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O.O. and </a:t>
            </a:r>
            <a:r>
              <a:rPr kumimoji="0" lang="en-US" sz="1050" b="0" i="0" u="none" strike="noStrike" cap="none" normalizeH="0" baseline="0" dirty="0" err="1">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Akomolafe</a:t>
            </a:r>
            <a:r>
              <a:rPr kumimoji="0" lang="en-US" sz="105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O.O., </a:t>
            </a:r>
            <a:r>
              <a:rPr kumimoji="0" lang="en-US" sz="105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2022. Modeling the Role of Health Information Managers in Regulatory Compliance for Patient Data Governance. </a:t>
            </a:r>
            <a:r>
              <a:rPr kumimoji="0" lang="en-US" sz="105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Shodhshauryam</a:t>
            </a:r>
            <a:r>
              <a:rPr kumimoji="0" lang="en-US" sz="105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International Scientific Refereed Research Journal,. </a:t>
            </a:r>
            <a:r>
              <a:rPr kumimoji="0" lang="en-US" sz="105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8"/>
              </a:rPr>
              <a:t>https://shisrrj.com/paper/SHISRRJ1818936.pdf</a:t>
            </a:r>
            <a:endParaRPr kumimoji="0" lang="en-US" sz="7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05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Nelson, S. and </a:t>
            </a:r>
            <a:r>
              <a:rPr kumimoji="0" lang="en-US" sz="1050" b="0" i="0" u="none" strike="noStrike" cap="none" normalizeH="0" baseline="0" dirty="0" err="1">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Saranya</a:t>
            </a:r>
            <a:r>
              <a:rPr kumimoji="0" lang="en-US" sz="105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R.,</a:t>
            </a:r>
            <a:r>
              <a:rPr kumimoji="0" lang="en-US" sz="105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2024. Revolutionizing health records: The </a:t>
            </a:r>
            <a:r>
              <a:rPr kumimoji="0" lang="en-US" sz="105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ai</a:t>
            </a:r>
            <a:r>
              <a:rPr kumimoji="0" lang="en-US" sz="105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way. International Journal of Science and Research.. </a:t>
            </a:r>
            <a:r>
              <a:rPr kumimoji="0" lang="en-US" sz="105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9"/>
              </a:rPr>
              <a:t>https://www.academia.edu/download/113663598/EHR.pdf</a:t>
            </a:r>
            <a:endParaRPr kumimoji="0" lang="en-US" sz="7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050" b="0" i="0" u="none" strike="noStrike" cap="none" normalizeH="0" baseline="0" dirty="0" err="1">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Olukemi</a:t>
            </a:r>
            <a:r>
              <a:rPr kumimoji="0" lang="en-US" sz="105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O., </a:t>
            </a:r>
            <a:r>
              <a:rPr kumimoji="0" lang="en-US" sz="1050" b="0" i="0" u="none" strike="noStrike" cap="none" normalizeH="0" baseline="0" dirty="0" err="1">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Oyindamola</a:t>
            </a:r>
            <a:r>
              <a:rPr kumimoji="0" lang="en-US" sz="105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and </a:t>
            </a:r>
            <a:r>
              <a:rPr kumimoji="0" lang="en-US" sz="1050" b="0" i="0" u="none" strike="noStrike" cap="none" normalizeH="0" baseline="0" dirty="0" err="1">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Oluwadamilola</a:t>
            </a:r>
            <a:r>
              <a:rPr kumimoji="0" lang="en-US" sz="105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E., </a:t>
            </a:r>
            <a:r>
              <a:rPr kumimoji="0" lang="en-US" sz="105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2024. Electronic health records (EHR) and staff competencies for quality service delivery in Nigeria. JOURNAL OF HEALTHCARE IN DEVELOPING COUNTRIES. </a:t>
            </a:r>
            <a:r>
              <a:rPr kumimoji="0" lang="en-US" sz="105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10"/>
              </a:rPr>
              <a:t>https://jhcdc.com.my/archives/1jhcdc2024/1jhcdc2024-31-38.pdf</a:t>
            </a:r>
            <a:endParaRPr kumimoji="0" lang="en-US" sz="7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050" b="0" i="0" u="none" strike="noStrike" cap="none" normalizeH="0" baseline="0" dirty="0" err="1">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Richemond</a:t>
            </a:r>
            <a:r>
              <a:rPr kumimoji="0" lang="en-US" sz="105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D., 2023. The impact of health information systems on patient outcomes. Engineering and Technology Quarterly,. </a:t>
            </a:r>
            <a:r>
              <a:rPr kumimoji="0" lang="en-US" sz="105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11"/>
              </a:rPr>
              <a:t>https://www.asianinstituteofresearch.org/_files/ugd/ed8b62_c2e9cd7678f64214a088e71f850a61ec.pdf#page=53</a:t>
            </a:r>
            <a:endParaRPr kumimoji="0" lang="en-US" sz="7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05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Rolla, K., 2023. Trends and Futuristic Applications of Big Data and Electronic Health Record Data in Empowering Constructive Clinical Decision Support Systems.. </a:t>
            </a:r>
            <a:r>
              <a:rPr kumimoji="0" lang="en-US" sz="105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12"/>
              </a:rPr>
              <a:t>https://www.researchgate.net/profile/Krishna-Jayanth-Rolla/publication/377555515_Trends_and_Futuristic_Applications_of_Big_Data_and_Electronic_Health_Record_Data_in_Empowering_Constructive_Clinical_Decision_Support_Systems_Bio/links/65abe4aba59bf45fc9ea00b1/Trends-and-Futuristic-Applications-of-Big-Data-and-Electronic-Health-Record-Data-in-Empowering-Constructive-Clinical-Decision-Support-Systems-Bio.pdf</a:t>
            </a:r>
            <a:r>
              <a:rPr kumimoji="0" lang="en-US" sz="105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endParaRPr kumimoji="0" lang="en-US" sz="7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05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Shah, S.M. and Khan, R.A.,</a:t>
            </a:r>
            <a:r>
              <a:rPr kumimoji="0" lang="en-US" sz="105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2020. Secondary use of electronic health record: Opportunities and challenges.. </a:t>
            </a:r>
            <a:r>
              <a:rPr kumimoji="0" lang="en-US" sz="105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13"/>
              </a:rPr>
              <a:t>https://ieeexplore.ieee.org/abstract/document/9146114/</a:t>
            </a:r>
            <a:endParaRPr kumimoji="0" lang="en-US" sz="7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050" b="0" i="0" u="none" strike="noStrike" cap="none" normalizeH="0" baseline="0" dirty="0" err="1">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Stoumpos</a:t>
            </a:r>
            <a:r>
              <a:rPr kumimoji="0" lang="en-US" sz="105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A.I., </a:t>
            </a:r>
            <a:r>
              <a:rPr kumimoji="0" lang="en-US" sz="1050" b="0" i="0" u="none" strike="noStrike" cap="none" normalizeH="0" baseline="0" dirty="0" err="1">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Kitsios</a:t>
            </a:r>
            <a:r>
              <a:rPr kumimoji="0" lang="en-US" sz="105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F. and </a:t>
            </a:r>
            <a:r>
              <a:rPr kumimoji="0" lang="en-US" sz="1050" b="0" i="0" u="none" strike="noStrike" cap="none" normalizeH="0" baseline="0" dirty="0" err="1">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Talias</a:t>
            </a:r>
            <a:r>
              <a:rPr kumimoji="0" lang="en-US" sz="1050" b="0" i="0" u="none" strike="noStrike" cap="none" normalizeH="0" baseline="0" dirty="0">
                <a:ln>
                  <a:noFill/>
                </a:ln>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M.A.,</a:t>
            </a:r>
            <a:r>
              <a:rPr kumimoji="0" lang="en-US" sz="105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2023. Digital transformation in healthcare: technology acceptance and its applications.. </a:t>
            </a:r>
            <a:r>
              <a:rPr kumimoji="0" lang="en-US" sz="1050" b="0" i="1"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environmental research and public health,.</a:t>
            </a:r>
            <a:r>
              <a:rPr kumimoji="0" lang="en-US" sz="105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rPr>
              <a:t> </a:t>
            </a:r>
            <a:r>
              <a:rPr kumimoji="0" lang="en-US" sz="1050" b="0" i="0" u="none" strike="noStrike" cap="none" normalizeH="0" baseline="0" dirty="0">
                <a:ln>
                  <a:noFill/>
                </a:ln>
                <a:solidFill>
                  <a:schemeClr val="tx1"/>
                </a:solidFill>
                <a:effectLst/>
                <a:latin typeface="Times New Roman" panose="02020603050405020304" pitchFamily="18" charset="0"/>
                <a:ea typeface="Calibri" panose="020F0502020204030204" pitchFamily="34" charset="0"/>
                <a:cs typeface="Times New Roman" panose="02020603050405020304" pitchFamily="18" charset="0"/>
                <a:hlinkClick r:id="rId14"/>
              </a:rPr>
              <a:t>https://www.mdpi.com/1660-4601/20/4/3407</a:t>
            </a:r>
            <a:endParaRPr kumimoji="0" lang="en-US" sz="7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840404910"/>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emplate>TM04033925[[fn=Droplet]]</Template>
  <TotalTime>350</TotalTime>
  <Words>1717</Words>
  <Application>Microsoft Office PowerPoint</Application>
  <PresentationFormat>On-screen Show (4:3)</PresentationFormat>
  <Paragraphs>95</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Droplet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rg-adguard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dc:creator>
  <cp:lastModifiedBy>Nerine Fiagam</cp:lastModifiedBy>
  <cp:revision>34</cp:revision>
  <dcterms:created xsi:type="dcterms:W3CDTF">2026-06-30T14:40:23Z</dcterms:created>
  <dcterms:modified xsi:type="dcterms:W3CDTF">2026-07-02T13:57:19Z</dcterms:modified>
</cp:coreProperties>
</file>