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62C053-2B09-4645-91DF-9EF531E1E6C7}" type="datetimeFigureOut">
              <a:rPr lang="en-US" smtClean="0"/>
              <a:t>7/22/22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79BB1D-91C5-904E-8FBE-C68B939B8726}" type="slidenum">
              <a:rPr lang="en-US" smtClean="0"/>
              <a:t>‹#›</a:t>
            </a:fld>
            <a:endParaRPr lang="en-US"/>
          </a:p>
        </p:txBody>
      </p:sp>
    </p:spTree>
    <p:extLst>
      <p:ext uri="{BB962C8B-B14F-4D97-AF65-F5344CB8AC3E}">
        <p14:creationId xmlns:p14="http://schemas.microsoft.com/office/powerpoint/2010/main" val="1391453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Ovaries are the main, function of the reproductive system that work towards having a healthy egg fertilised. Ever so often these egg will get realised to start the process. </a:t>
            </a:r>
          </a:p>
          <a:p>
            <a:endParaRPr lang="en-GB" dirty="0"/>
          </a:p>
          <a:p>
            <a:r>
              <a:rPr lang="en-GB" dirty="0"/>
              <a:t>According to (</a:t>
            </a:r>
            <a:r>
              <a:rPr lang="en-GB" dirty="0" err="1"/>
              <a:t>alina</a:t>
            </a:r>
            <a:r>
              <a:rPr lang="en-GB" dirty="0"/>
              <a:t> Bradford ) these eggs are a  size of small  grape. As a female matures in life she will have around 34,000 follicles. When fertilisation is ready one egg or possible more can migrate to the ovary wall. </a:t>
            </a:r>
          </a:p>
          <a:p>
            <a:endParaRPr lang="en-GB" dirty="0"/>
          </a:p>
          <a:p>
            <a:r>
              <a:rPr lang="en-GB" dirty="0"/>
              <a:t>Complications such a cyst can be found in this area of the reproductive system, this is when over growth is around the ovaries, a cyst can also be cancerous. This may lead to operation of moving the ovaries and possibly the Fallopian tube. </a:t>
            </a:r>
          </a:p>
          <a:p>
            <a:endParaRPr lang="en-US" dirty="0"/>
          </a:p>
        </p:txBody>
      </p:sp>
      <p:sp>
        <p:nvSpPr>
          <p:cNvPr id="4" name="Slide Number Placeholder 3"/>
          <p:cNvSpPr>
            <a:spLocks noGrp="1"/>
          </p:cNvSpPr>
          <p:nvPr>
            <p:ph type="sldNum" sz="quarter" idx="5"/>
          </p:nvPr>
        </p:nvSpPr>
        <p:spPr/>
        <p:txBody>
          <a:bodyPr/>
          <a:lstStyle/>
          <a:p>
            <a:fld id="{4979BB1D-91C5-904E-8FBE-C68B939B8726}" type="slidenum">
              <a:rPr lang="en-US" smtClean="0"/>
              <a:t>2</a:t>
            </a:fld>
            <a:endParaRPr lang="en-US"/>
          </a:p>
        </p:txBody>
      </p:sp>
    </p:spTree>
    <p:extLst>
      <p:ext uri="{BB962C8B-B14F-4D97-AF65-F5344CB8AC3E}">
        <p14:creationId xmlns:p14="http://schemas.microsoft.com/office/powerpoint/2010/main" val="316291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primary job is to transport the eggs inside of uterus safely. They are a vital for the reproductive system. The Fallopian tube can cause fertilisation between the ovaries and uterus. In such cases this may happen, it will result in a ectopic  pregnancy, it can cause major health alerts for the mother. (Elizabeth </a:t>
            </a:r>
            <a:r>
              <a:rPr lang="en-GB" dirty="0" err="1"/>
              <a:t>Boskey</a:t>
            </a:r>
            <a:r>
              <a:rPr lang="en-GB" dirty="0"/>
              <a:t> 2020).   </a:t>
            </a:r>
            <a:endParaRPr lang="en-US" dirty="0"/>
          </a:p>
        </p:txBody>
      </p:sp>
      <p:sp>
        <p:nvSpPr>
          <p:cNvPr id="4" name="Slide Number Placeholder 3"/>
          <p:cNvSpPr>
            <a:spLocks noGrp="1"/>
          </p:cNvSpPr>
          <p:nvPr>
            <p:ph type="sldNum" sz="quarter" idx="5"/>
          </p:nvPr>
        </p:nvSpPr>
        <p:spPr/>
        <p:txBody>
          <a:bodyPr/>
          <a:lstStyle/>
          <a:p>
            <a:fld id="{4979BB1D-91C5-904E-8FBE-C68B939B8726}" type="slidenum">
              <a:rPr lang="en-US" smtClean="0"/>
              <a:t>3</a:t>
            </a:fld>
            <a:endParaRPr lang="en-US"/>
          </a:p>
        </p:txBody>
      </p:sp>
    </p:spTree>
    <p:extLst>
      <p:ext uri="{BB962C8B-B14F-4D97-AF65-F5344CB8AC3E}">
        <p14:creationId xmlns:p14="http://schemas.microsoft.com/office/powerpoint/2010/main" val="2475445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cervix is the deepest part of the reproductive system, it connects with uterus. When a pregnancy is fully developed the cervix will expand and transform for the baby to  exit safely.    </a:t>
            </a:r>
          </a:p>
          <a:p>
            <a:endParaRPr lang="en-GB" dirty="0"/>
          </a:p>
          <a:p>
            <a:r>
              <a:rPr lang="en-GB" dirty="0"/>
              <a:t>During pregnancy the cervix will create a thick mucus to prevent infection from the baby. When labour develops the cervix mucus get thinner for the baby to pass through. (Britannica) </a:t>
            </a:r>
            <a:endParaRPr lang="en-US" dirty="0"/>
          </a:p>
        </p:txBody>
      </p:sp>
      <p:sp>
        <p:nvSpPr>
          <p:cNvPr id="4" name="Slide Number Placeholder 3"/>
          <p:cNvSpPr>
            <a:spLocks noGrp="1"/>
          </p:cNvSpPr>
          <p:nvPr>
            <p:ph type="sldNum" sz="quarter" idx="5"/>
          </p:nvPr>
        </p:nvSpPr>
        <p:spPr/>
        <p:txBody>
          <a:bodyPr/>
          <a:lstStyle/>
          <a:p>
            <a:fld id="{4979BB1D-91C5-904E-8FBE-C68B939B8726}" type="slidenum">
              <a:rPr lang="en-US" smtClean="0"/>
              <a:t>4</a:t>
            </a:fld>
            <a:endParaRPr lang="en-US"/>
          </a:p>
        </p:txBody>
      </p:sp>
    </p:spTree>
    <p:extLst>
      <p:ext uri="{BB962C8B-B14F-4D97-AF65-F5344CB8AC3E}">
        <p14:creationId xmlns:p14="http://schemas.microsoft.com/office/powerpoint/2010/main" val="1623302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disease can be very common in many females, but most will only notice when facing harsh pains and and infertility issues. </a:t>
            </a:r>
          </a:p>
          <a:p>
            <a:endParaRPr lang="en-GB" dirty="0"/>
          </a:p>
          <a:p>
            <a:r>
              <a:rPr lang="en-GB" dirty="0"/>
              <a:t>This disease is when a thick lining over produces in a area which are not needed resulting to squashed areas such as ovaries and tubes. An egg may find it hard, as it will cause less space for it to flow through the reproductive system. </a:t>
            </a:r>
          </a:p>
          <a:p>
            <a:endParaRPr lang="en-GB" dirty="0"/>
          </a:p>
          <a:p>
            <a:r>
              <a:rPr lang="en-GB" dirty="0"/>
              <a:t>To determine this disease and pelvic exam can be used and. Blood tests. (Anna 2022)</a:t>
            </a:r>
            <a:endParaRPr lang="en-US" dirty="0"/>
          </a:p>
        </p:txBody>
      </p:sp>
      <p:sp>
        <p:nvSpPr>
          <p:cNvPr id="4" name="Slide Number Placeholder 3"/>
          <p:cNvSpPr>
            <a:spLocks noGrp="1"/>
          </p:cNvSpPr>
          <p:nvPr>
            <p:ph type="sldNum" sz="quarter" idx="5"/>
          </p:nvPr>
        </p:nvSpPr>
        <p:spPr/>
        <p:txBody>
          <a:bodyPr/>
          <a:lstStyle/>
          <a:p>
            <a:fld id="{4979BB1D-91C5-904E-8FBE-C68B939B8726}" type="slidenum">
              <a:rPr lang="en-US" smtClean="0"/>
              <a:t>5</a:t>
            </a:fld>
            <a:endParaRPr lang="en-US"/>
          </a:p>
        </p:txBody>
      </p:sp>
    </p:spTree>
    <p:extLst>
      <p:ext uri="{BB962C8B-B14F-4D97-AF65-F5344CB8AC3E}">
        <p14:creationId xmlns:p14="http://schemas.microsoft.com/office/powerpoint/2010/main" val="484812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Regular </a:t>
            </a:r>
            <a:r>
              <a:rPr lang="en-GB" dirty="0" err="1"/>
              <a:t>sti</a:t>
            </a:r>
            <a:r>
              <a:rPr lang="en-GB" dirty="0"/>
              <a:t> checks ups can help towards less transmitted infection that’s cause this disease to grow. </a:t>
            </a:r>
          </a:p>
          <a:p>
            <a:endParaRPr lang="en-GB" dirty="0"/>
          </a:p>
          <a:p>
            <a:r>
              <a:rPr lang="en-GB" dirty="0"/>
              <a:t>Alcohol prevention can help towards a healthy body as it has toxins that are harmful to the body. </a:t>
            </a:r>
          </a:p>
          <a:p>
            <a:endParaRPr lang="en-GB" dirty="0"/>
          </a:p>
          <a:p>
            <a:r>
              <a:rPr lang="en-GB" dirty="0"/>
              <a:t>Exercise can make organs around the body stronger to fight of diseases. </a:t>
            </a:r>
          </a:p>
          <a:p>
            <a:endParaRPr lang="en-GB" dirty="0"/>
          </a:p>
          <a:p>
            <a:r>
              <a:rPr lang="en-GB" dirty="0"/>
              <a:t>Birth control can lower the hormone that is over producing the thick lining </a:t>
            </a:r>
            <a:endParaRPr lang="en-US" dirty="0"/>
          </a:p>
        </p:txBody>
      </p:sp>
      <p:sp>
        <p:nvSpPr>
          <p:cNvPr id="4" name="Slide Number Placeholder 3"/>
          <p:cNvSpPr>
            <a:spLocks noGrp="1"/>
          </p:cNvSpPr>
          <p:nvPr>
            <p:ph type="sldNum" sz="quarter" idx="5"/>
          </p:nvPr>
        </p:nvSpPr>
        <p:spPr/>
        <p:txBody>
          <a:bodyPr/>
          <a:lstStyle/>
          <a:p>
            <a:fld id="{4979BB1D-91C5-904E-8FBE-C68B939B8726}" type="slidenum">
              <a:rPr lang="en-US" smtClean="0"/>
              <a:t>6</a:t>
            </a:fld>
            <a:endParaRPr lang="en-US"/>
          </a:p>
        </p:txBody>
      </p:sp>
    </p:spTree>
    <p:extLst>
      <p:ext uri="{BB962C8B-B14F-4D97-AF65-F5344CB8AC3E}">
        <p14:creationId xmlns:p14="http://schemas.microsoft.com/office/powerpoint/2010/main" val="2937071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B4571-FEB5-97C4-4997-3370A400FAC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40BCE0A-1C25-F46F-683D-E41F93F702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3AC783-B75D-58F4-B63A-9728379AEA74}"/>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5" name="Footer Placeholder 4">
            <a:extLst>
              <a:ext uri="{FF2B5EF4-FFF2-40B4-BE49-F238E27FC236}">
                <a16:creationId xmlns:a16="http://schemas.microsoft.com/office/drawing/2014/main" id="{7B3F3837-D5FA-8D9B-DC8F-F63376A85A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01CCD5-B50C-431A-9F20-7EA124493882}"/>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743157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A4B09-64A0-F11A-D01B-60F5AE31510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C7DDB4-447B-E50A-C276-35C78130D9F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6EE2A8-64F7-5499-D2F8-5FAFB6BF4C99}"/>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5" name="Footer Placeholder 4">
            <a:extLst>
              <a:ext uri="{FF2B5EF4-FFF2-40B4-BE49-F238E27FC236}">
                <a16:creationId xmlns:a16="http://schemas.microsoft.com/office/drawing/2014/main" id="{6B3CEFA6-A6B7-EFEA-77AE-3BF565972F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F58434-04A4-AB18-AF63-D33849272DF9}"/>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4049676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DA47D-7FEB-334E-0558-5740185469A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2A91612-8CCD-520B-93AE-C394CB06AE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8D471A8-D3DB-F715-070D-1255597436DF}"/>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5" name="Footer Placeholder 4">
            <a:extLst>
              <a:ext uri="{FF2B5EF4-FFF2-40B4-BE49-F238E27FC236}">
                <a16:creationId xmlns:a16="http://schemas.microsoft.com/office/drawing/2014/main" id="{0798C333-4CB0-28FF-485B-65B8B1D32A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B63D65-891F-4033-C58C-1D43CD5113F7}"/>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2672265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6E55E-9FC5-A6D2-5CD8-8D2B6965CB8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0F2C33E-348D-4F65-32A6-56C33E2AF6E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029D078-D655-81DA-547C-581DF4229A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0EF1B6A-24F5-BA93-A8D8-008FCAB1E914}"/>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6" name="Footer Placeholder 5">
            <a:extLst>
              <a:ext uri="{FF2B5EF4-FFF2-40B4-BE49-F238E27FC236}">
                <a16:creationId xmlns:a16="http://schemas.microsoft.com/office/drawing/2014/main" id="{2B563E42-F8FF-DC40-A396-089B72AF0C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BD6822-294B-11BA-82E9-B017FF46BBD2}"/>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1642452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D4421-2233-BBFC-34DB-51A64426E0C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F6845E-EAA1-9492-E243-A2ADD0C6C2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0A73E17-7D9A-3E2C-4684-73BC064CD52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AA00E95-A416-C1A7-0444-4F56F7F948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F5AB940-DB61-163D-5D0E-ECDBA8203B8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964AC28-D352-FA5D-A549-5FCCE6266C62}"/>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8" name="Footer Placeholder 7">
            <a:extLst>
              <a:ext uri="{FF2B5EF4-FFF2-40B4-BE49-F238E27FC236}">
                <a16:creationId xmlns:a16="http://schemas.microsoft.com/office/drawing/2014/main" id="{39865554-EC76-2DB0-223F-9C53C52B67F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C11379F-8496-C209-1AA8-F3ACF7C1603F}"/>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3288334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BE3E9-BDC5-1E6E-3AE9-21758D6400D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90BC79B-F8F5-8ED9-45F3-55711690A23F}"/>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4" name="Footer Placeholder 3">
            <a:extLst>
              <a:ext uri="{FF2B5EF4-FFF2-40B4-BE49-F238E27FC236}">
                <a16:creationId xmlns:a16="http://schemas.microsoft.com/office/drawing/2014/main" id="{8C583B7A-F320-55E8-0A19-56CAF5D971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A546BCD-90D1-0CE3-81EA-141E5495E4F7}"/>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3312641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464688-562E-4C52-4F17-19D26F101E29}"/>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3" name="Footer Placeholder 2">
            <a:extLst>
              <a:ext uri="{FF2B5EF4-FFF2-40B4-BE49-F238E27FC236}">
                <a16:creationId xmlns:a16="http://schemas.microsoft.com/office/drawing/2014/main" id="{5548FE86-7363-8A76-5D5B-485667841D9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FFC8877-1B2D-AC04-B655-A8B435ECB1BC}"/>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3520895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C62C2-BE45-9C3F-5095-33C170D93E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F8C2EEC-3C7E-DDFD-3F1F-D4FFB37707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D4B9EA4-4255-3DFA-1BE8-13863A4DF1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EC41FB-F2C3-3D16-0CA4-855DCBB0D9B6}"/>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6" name="Footer Placeholder 5">
            <a:extLst>
              <a:ext uri="{FF2B5EF4-FFF2-40B4-BE49-F238E27FC236}">
                <a16:creationId xmlns:a16="http://schemas.microsoft.com/office/drawing/2014/main" id="{A9FC14DD-80DA-33BB-2B76-10F184773F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903A4B-6765-D58D-06BE-B53757C17F6D}"/>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1506287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E9CD9-0D11-8CB9-2C63-4372FE9C43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BD90ED2-12ED-A5D5-53AA-6EC75B3BDF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B35CBDA-D797-E48E-B7F7-019C5C5C09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D59A3E-2A1A-5700-4BFD-3E622E05FA89}"/>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6" name="Footer Placeholder 5">
            <a:extLst>
              <a:ext uri="{FF2B5EF4-FFF2-40B4-BE49-F238E27FC236}">
                <a16:creationId xmlns:a16="http://schemas.microsoft.com/office/drawing/2014/main" id="{87476422-3D61-9B63-66A5-B5F09AB64E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88FA34-EB38-1C48-4EBD-288A5DC0CE5E}"/>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3129586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F18D6-4A5C-E1CF-8F57-67A5F0A3FA1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12B024-7E39-F2CC-BA8A-F871D970C3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4D6A49-2EBB-4707-F5A2-2DC4C293E6DA}"/>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5" name="Footer Placeholder 4">
            <a:extLst>
              <a:ext uri="{FF2B5EF4-FFF2-40B4-BE49-F238E27FC236}">
                <a16:creationId xmlns:a16="http://schemas.microsoft.com/office/drawing/2014/main" id="{C69565B7-90E8-3B70-88FC-C57A9D7F39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9EA1A8-7A17-6380-A840-137C5ACECAC5}"/>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2084861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27C5EF-F5FC-5E81-86DE-97BD15D74CE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A3D7868-16BA-B49E-18B9-2375398F965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169FBC-775E-6CE2-2446-DBDD5980E897}"/>
              </a:ext>
            </a:extLst>
          </p:cNvPr>
          <p:cNvSpPr>
            <a:spLocks noGrp="1"/>
          </p:cNvSpPr>
          <p:nvPr>
            <p:ph type="dt" sz="half" idx="10"/>
          </p:nvPr>
        </p:nvSpPr>
        <p:spPr/>
        <p:txBody>
          <a:bodyPr/>
          <a:lstStyle/>
          <a:p>
            <a:fld id="{130FDC60-D22A-EE4F-A28C-9F5110AF3941}" type="datetimeFigureOut">
              <a:rPr lang="en-US" smtClean="0"/>
              <a:t>7/22/22</a:t>
            </a:fld>
            <a:endParaRPr lang="en-US"/>
          </a:p>
        </p:txBody>
      </p:sp>
      <p:sp>
        <p:nvSpPr>
          <p:cNvPr id="5" name="Footer Placeholder 4">
            <a:extLst>
              <a:ext uri="{FF2B5EF4-FFF2-40B4-BE49-F238E27FC236}">
                <a16:creationId xmlns:a16="http://schemas.microsoft.com/office/drawing/2014/main" id="{7EDBB556-3A87-D1C6-FAF2-DC85312043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FC1514-5F17-71BE-B55F-B80A1ABBC13A}"/>
              </a:ext>
            </a:extLst>
          </p:cNvPr>
          <p:cNvSpPr>
            <a:spLocks noGrp="1"/>
          </p:cNvSpPr>
          <p:nvPr>
            <p:ph type="sldNum" sz="quarter" idx="12"/>
          </p:nvPr>
        </p:nvSpPr>
        <p:spPr/>
        <p:txBody>
          <a:bodyPr/>
          <a:lstStyle/>
          <a:p>
            <a:fld id="{0E0D1A6E-AC1F-7348-B47B-01E61F402169}" type="slidenum">
              <a:rPr lang="en-US" smtClean="0"/>
              <a:t>‹#›</a:t>
            </a:fld>
            <a:endParaRPr lang="en-US"/>
          </a:p>
        </p:txBody>
      </p:sp>
    </p:spTree>
    <p:extLst>
      <p:ext uri="{BB962C8B-B14F-4D97-AF65-F5344CB8AC3E}">
        <p14:creationId xmlns:p14="http://schemas.microsoft.com/office/powerpoint/2010/main" val="1138002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BD307B-DAD0-1724-1B6D-9FBD35FC4A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7AE0AF-2A70-15A1-4330-C5EA68C217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9E2C83D-1DB2-8864-0BDA-2E626D22D4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0FDC60-D22A-EE4F-A28C-9F5110AF3941}" type="datetimeFigureOut">
              <a:rPr lang="en-US" smtClean="0"/>
              <a:t>7/22/22</a:t>
            </a:fld>
            <a:endParaRPr lang="en-US"/>
          </a:p>
        </p:txBody>
      </p:sp>
      <p:sp>
        <p:nvSpPr>
          <p:cNvPr id="5" name="Footer Placeholder 4">
            <a:extLst>
              <a:ext uri="{FF2B5EF4-FFF2-40B4-BE49-F238E27FC236}">
                <a16:creationId xmlns:a16="http://schemas.microsoft.com/office/drawing/2014/main" id="{5873F983-9822-E3FC-6EAE-352E685D43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F1AAB43-81DE-FE9F-1C57-E56418DBFE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0D1A6E-AC1F-7348-B47B-01E61F402169}" type="slidenum">
              <a:rPr lang="en-US" smtClean="0"/>
              <a:t>‹#›</a:t>
            </a:fld>
            <a:endParaRPr lang="en-US"/>
          </a:p>
        </p:txBody>
      </p:sp>
    </p:spTree>
    <p:extLst>
      <p:ext uri="{BB962C8B-B14F-4D97-AF65-F5344CB8AC3E}">
        <p14:creationId xmlns:p14="http://schemas.microsoft.com/office/powerpoint/2010/main" val="3852179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ritannica.com/science/cervix" TargetMode="External"/><Relationship Id="rId2" Type="http://schemas.openxmlformats.org/officeDocument/2006/relationships/hyperlink" Target="https://www.livescience.com/58862-ovary-facts.html" TargetMode="External"/><Relationship Id="rId1" Type="http://schemas.openxmlformats.org/officeDocument/2006/relationships/slideLayout" Target="../slideLayouts/slideLayout2.xml"/><Relationship Id="rId6" Type="http://schemas.openxmlformats.org/officeDocument/2006/relationships/hyperlink" Target="https://www.momjunction.com/articles/female-reproductive-system-diagram-anatomy-parts-function_00669462/" TargetMode="External"/><Relationship Id="rId5" Type="http://schemas.openxmlformats.org/officeDocument/2006/relationships/hyperlink" Target="https://www.gleneagles.com.sg/healthplus/article/hpv-testing-facts" TargetMode="External"/><Relationship Id="rId4" Type="http://schemas.openxmlformats.org/officeDocument/2006/relationships/hyperlink" Target="https://www.eatthis.com/secret-effects-eating-grape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intimina.com/blog/lets-learn-about-fallopian-tubes/" TargetMode="External"/><Relationship Id="rId2" Type="http://schemas.openxmlformats.org/officeDocument/2006/relationships/hyperlink" Target="https://www.google.co.uk/amp/s/amp.theguardian.com/science/2016/oct/07/evidence-suggests-womens-ovaries-can-grow-new-eggs" TargetMode="External"/><Relationship Id="rId1" Type="http://schemas.openxmlformats.org/officeDocument/2006/relationships/slideLayout" Target="../slideLayouts/slideLayout2.xml"/><Relationship Id="rId6" Type="http://schemas.openxmlformats.org/officeDocument/2006/relationships/hyperlink" Target="https://www.vkf-renzel.com/general-warning-sign-10836.html" TargetMode="External"/><Relationship Id="rId5" Type="http://schemas.openxmlformats.org/officeDocument/2006/relationships/hyperlink" Target="https://www.webmd.com/women/ss/slideshow-women-reproductive-problems" TargetMode="External"/><Relationship Id="rId4" Type="http://schemas.openxmlformats.org/officeDocument/2006/relationships/hyperlink" Target="https://www.naturalcycles.com/cyclematters/what-is-the-cervi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8153EC8-8E01-4D70-B575-24ABD35A1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3881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4939C-52DD-0608-BF1D-976CB257CE54}"/>
              </a:ext>
            </a:extLst>
          </p:cNvPr>
          <p:cNvSpPr>
            <a:spLocks noGrp="1"/>
          </p:cNvSpPr>
          <p:nvPr>
            <p:ph type="ctrTitle"/>
          </p:nvPr>
        </p:nvSpPr>
        <p:spPr>
          <a:xfrm>
            <a:off x="652750" y="657498"/>
            <a:ext cx="4806184" cy="3644537"/>
          </a:xfrm>
          <a:noFill/>
        </p:spPr>
        <p:txBody>
          <a:bodyPr>
            <a:normAutofit/>
          </a:bodyPr>
          <a:lstStyle/>
          <a:p>
            <a:pPr algn="l"/>
            <a:r>
              <a:rPr lang="en-GB" sz="5400" b="1">
                <a:ln w="22225">
                  <a:solidFill>
                    <a:schemeClr val="accent2"/>
                  </a:solidFill>
                  <a:prstDash val="solid"/>
                </a:ln>
                <a:solidFill>
                  <a:schemeClr val="bg1"/>
                </a:solidFill>
              </a:rPr>
              <a:t>Female reproductive system </a:t>
            </a:r>
            <a:endParaRPr lang="en-US" sz="5400" b="1">
              <a:ln w="22225">
                <a:solidFill>
                  <a:schemeClr val="accent2"/>
                </a:solidFill>
                <a:prstDash val="solid"/>
              </a:ln>
              <a:solidFill>
                <a:schemeClr val="bg1"/>
              </a:solidFill>
            </a:endParaRPr>
          </a:p>
        </p:txBody>
      </p:sp>
      <p:sp>
        <p:nvSpPr>
          <p:cNvPr id="3" name="Subtitle 2">
            <a:extLst>
              <a:ext uri="{FF2B5EF4-FFF2-40B4-BE49-F238E27FC236}">
                <a16:creationId xmlns:a16="http://schemas.microsoft.com/office/drawing/2014/main" id="{6A61FFD4-77B2-D18F-A7FF-4523D7290B4A}"/>
              </a:ext>
            </a:extLst>
          </p:cNvPr>
          <p:cNvSpPr>
            <a:spLocks noGrp="1"/>
          </p:cNvSpPr>
          <p:nvPr>
            <p:ph type="subTitle" idx="1"/>
          </p:nvPr>
        </p:nvSpPr>
        <p:spPr>
          <a:xfrm>
            <a:off x="652750" y="4545874"/>
            <a:ext cx="4806184" cy="1672046"/>
          </a:xfrm>
          <a:noFill/>
        </p:spPr>
        <p:txBody>
          <a:bodyPr>
            <a:normAutofit/>
          </a:bodyPr>
          <a:lstStyle/>
          <a:p>
            <a:pPr algn="l"/>
            <a:r>
              <a:rPr lang="en-GB" sz="2800" i="1">
                <a:solidFill>
                  <a:schemeClr val="bg1"/>
                </a:solidFill>
              </a:rPr>
              <a:t>By riea Gillette </a:t>
            </a:r>
            <a:endParaRPr lang="en-US" sz="2800" i="1">
              <a:solidFill>
                <a:schemeClr val="bg1"/>
              </a:solidFill>
            </a:endParaRPr>
          </a:p>
        </p:txBody>
      </p:sp>
      <p:pic>
        <p:nvPicPr>
          <p:cNvPr id="5" name="Picture 5">
            <a:extLst>
              <a:ext uri="{FF2B5EF4-FFF2-40B4-BE49-F238E27FC236}">
                <a16:creationId xmlns:a16="http://schemas.microsoft.com/office/drawing/2014/main" id="{A2A99CCB-D0EC-7225-15E2-134AEA8F9C17}"/>
              </a:ext>
            </a:extLst>
          </p:cNvPr>
          <p:cNvPicPr>
            <a:picLocks noChangeAspect="1"/>
          </p:cNvPicPr>
          <p:nvPr/>
        </p:nvPicPr>
        <p:blipFill rotWithShape="1">
          <a:blip r:embed="rId2">
            <a:extLst>
              <a:ext uri="{28A0092B-C50C-407E-A947-70E740481C1C}">
                <a14:useLocalDpi xmlns:a14="http://schemas.microsoft.com/office/drawing/2010/main" val="0"/>
              </a:ext>
            </a:extLst>
          </a:blip>
          <a:srcRect r="2" b="35"/>
          <a:stretch/>
        </p:blipFill>
        <p:spPr>
          <a:xfrm>
            <a:off x="6095999" y="10"/>
            <a:ext cx="6105655" cy="6857990"/>
          </a:xfrm>
          <a:prstGeom prst="rect">
            <a:avLst/>
          </a:prstGeom>
        </p:spPr>
      </p:pic>
    </p:spTree>
    <p:extLst>
      <p:ext uri="{BB962C8B-B14F-4D97-AF65-F5344CB8AC3E}">
        <p14:creationId xmlns:p14="http://schemas.microsoft.com/office/powerpoint/2010/main" val="884886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DB7AE-7B07-56AC-AE1A-EE60ED3B1FA4}"/>
              </a:ext>
            </a:extLst>
          </p:cNvPr>
          <p:cNvSpPr>
            <a:spLocks noGrp="1"/>
          </p:cNvSpPr>
          <p:nvPr>
            <p:ph type="title"/>
          </p:nvPr>
        </p:nvSpPr>
        <p:spPr>
          <a:xfrm>
            <a:off x="762001" y="803325"/>
            <a:ext cx="5314536" cy="1325563"/>
          </a:xfrm>
        </p:spPr>
        <p:txBody>
          <a:bodyPr>
            <a:normAutofit/>
          </a:bodyPr>
          <a:lstStyle/>
          <a:p>
            <a:r>
              <a:rPr lang="en-GB"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Ovaries </a:t>
            </a:r>
            <a:endPar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3" name="Content Placeholder 2">
            <a:extLst>
              <a:ext uri="{FF2B5EF4-FFF2-40B4-BE49-F238E27FC236}">
                <a16:creationId xmlns:a16="http://schemas.microsoft.com/office/drawing/2014/main" id="{24428FDB-B86D-87FB-D2EB-13051CE855A9}"/>
              </a:ext>
            </a:extLst>
          </p:cNvPr>
          <p:cNvSpPr>
            <a:spLocks noGrp="1"/>
          </p:cNvSpPr>
          <p:nvPr>
            <p:ph idx="1"/>
          </p:nvPr>
        </p:nvSpPr>
        <p:spPr>
          <a:xfrm>
            <a:off x="762000" y="2279018"/>
            <a:ext cx="5314543" cy="3375920"/>
          </a:xfrm>
        </p:spPr>
        <p:txBody>
          <a:bodyPr anchor="t">
            <a:normAutofit/>
          </a:bodyPr>
          <a:lstStyle/>
          <a:p>
            <a:r>
              <a:rPr lang="en-GB" sz="2600" dirty="0"/>
              <a:t>Protect the egg</a:t>
            </a:r>
          </a:p>
          <a:p>
            <a:r>
              <a:rPr lang="en-GB" sz="2600" dirty="0"/>
              <a:t>Produce hormone oestrogen and progesterone </a:t>
            </a:r>
          </a:p>
          <a:p>
            <a:r>
              <a:rPr lang="en-GB" sz="2600" dirty="0"/>
              <a:t>Release eggs and menstrual Cycle </a:t>
            </a:r>
          </a:p>
          <a:p>
            <a:r>
              <a:rPr lang="en-GB" sz="2600" dirty="0"/>
              <a:t>Standard size of a grape </a:t>
            </a:r>
          </a:p>
          <a:p>
            <a:endParaRPr lang="en-US" sz="2600" dirty="0"/>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CE78AA49-4AC5-51D4-D20E-409BBDAACD93}"/>
              </a:ext>
            </a:extLst>
          </p:cNvPr>
          <p:cNvPicPr>
            <a:picLocks noChangeAspect="1"/>
          </p:cNvPicPr>
          <p:nvPr/>
        </p:nvPicPr>
        <p:blipFill rotWithShape="1">
          <a:blip r:embed="rId3">
            <a:extLst>
              <a:ext uri="{28A0092B-C50C-407E-A947-70E740481C1C}">
                <a14:useLocalDpi xmlns:a14="http://schemas.microsoft.com/office/drawing/2010/main" val="0"/>
              </a:ext>
            </a:extLst>
          </a:blip>
          <a:srcRect l="3768" r="-2"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pic>
        <p:nvPicPr>
          <p:cNvPr id="5" name="Picture 5">
            <a:extLst>
              <a:ext uri="{FF2B5EF4-FFF2-40B4-BE49-F238E27FC236}">
                <a16:creationId xmlns:a16="http://schemas.microsoft.com/office/drawing/2014/main" id="{EC786653-57FF-49D2-0E7F-A011A9BCFC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775460"/>
            <a:ext cx="2820301" cy="2059215"/>
          </a:xfrm>
          <a:prstGeom prst="rect">
            <a:avLst/>
          </a:prstGeom>
        </p:spPr>
      </p:pic>
      <p:sp>
        <p:nvSpPr>
          <p:cNvPr id="6" name="Arrow: Right 5">
            <a:extLst>
              <a:ext uri="{FF2B5EF4-FFF2-40B4-BE49-F238E27FC236}">
                <a16:creationId xmlns:a16="http://schemas.microsoft.com/office/drawing/2014/main" id="{55053B44-C7CD-B823-BD59-9FE661C33972}"/>
              </a:ext>
            </a:extLst>
          </p:cNvPr>
          <p:cNvSpPr/>
          <p:nvPr/>
        </p:nvSpPr>
        <p:spPr>
          <a:xfrm rot="9151006">
            <a:off x="4331626" y="4712426"/>
            <a:ext cx="1956816" cy="969264"/>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701733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545A1CA-7BC9-ABC5-CB0E-DD013C53E4EF}"/>
              </a:ext>
            </a:extLst>
          </p:cNvPr>
          <p:cNvPicPr>
            <a:picLocks noChangeAspect="1"/>
          </p:cNvPicPr>
          <p:nvPr/>
        </p:nvPicPr>
        <p:blipFill rotWithShape="1">
          <a:blip r:embed="rId3">
            <a:extLst>
              <a:ext uri="{28A0092B-C50C-407E-A947-70E740481C1C}">
                <a14:useLocalDpi xmlns:a14="http://schemas.microsoft.com/office/drawing/2010/main" val="0"/>
              </a:ext>
            </a:extLst>
          </a:blip>
          <a:srcRect r="25"/>
          <a:stretch/>
        </p:blipFill>
        <p:spPr>
          <a:xfrm>
            <a:off x="20" y="10"/>
            <a:ext cx="12188932" cy="6857990"/>
          </a:xfrm>
          <a:prstGeom prst="rect">
            <a:avLst/>
          </a:prstGeom>
        </p:spPr>
      </p:pic>
      <p:sp>
        <p:nvSpPr>
          <p:cNvPr id="11" name="Freeform: Shape 10">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ED5DDB-8071-0DE3-9157-21440D302682}"/>
              </a:ext>
            </a:extLst>
          </p:cNvPr>
          <p:cNvSpPr>
            <a:spLocks noGrp="1"/>
          </p:cNvSpPr>
          <p:nvPr>
            <p:ph type="title"/>
          </p:nvPr>
        </p:nvSpPr>
        <p:spPr>
          <a:xfrm>
            <a:off x="618062" y="4185749"/>
            <a:ext cx="9265771" cy="622836"/>
          </a:xfrm>
        </p:spPr>
        <p:txBody>
          <a:bodyPr>
            <a:normAutofit/>
          </a:bodyPr>
          <a:lstStyle/>
          <a:p>
            <a:r>
              <a:rPr lang="en-GB" sz="3600"/>
              <a:t>Fallopian tube </a:t>
            </a:r>
            <a:endParaRPr lang="en-US" sz="3600"/>
          </a:p>
        </p:txBody>
      </p:sp>
      <p:sp>
        <p:nvSpPr>
          <p:cNvPr id="8" name="Content Placeholder 7">
            <a:extLst>
              <a:ext uri="{FF2B5EF4-FFF2-40B4-BE49-F238E27FC236}">
                <a16:creationId xmlns:a16="http://schemas.microsoft.com/office/drawing/2014/main" id="{4CC6BDEA-71C2-0EB5-9FE8-2C0D56AB0D7C}"/>
              </a:ext>
            </a:extLst>
          </p:cNvPr>
          <p:cNvSpPr>
            <a:spLocks noGrp="1"/>
          </p:cNvSpPr>
          <p:nvPr>
            <p:ph idx="1"/>
          </p:nvPr>
        </p:nvSpPr>
        <p:spPr>
          <a:xfrm>
            <a:off x="618062" y="4898736"/>
            <a:ext cx="9565028" cy="1249240"/>
          </a:xfrm>
        </p:spPr>
        <p:txBody>
          <a:bodyPr>
            <a:normAutofit/>
          </a:bodyPr>
          <a:lstStyle/>
          <a:p>
            <a:r>
              <a:rPr lang="en-GB" sz="1800" dirty="0"/>
              <a:t>Are shaped just like the letter “J”</a:t>
            </a:r>
          </a:p>
          <a:p>
            <a:r>
              <a:rPr lang="en-GB" sz="1800" dirty="0"/>
              <a:t>Mucus lining throughout the tube </a:t>
            </a:r>
          </a:p>
          <a:p>
            <a:r>
              <a:rPr lang="en-GB" sz="1800" dirty="0"/>
              <a:t>Three to four days travel through the tubes </a:t>
            </a:r>
            <a:endParaRPr lang="en-US" sz="1800" dirty="0"/>
          </a:p>
        </p:txBody>
      </p:sp>
      <p:sp>
        <p:nvSpPr>
          <p:cNvPr id="5" name="TextBox 4">
            <a:extLst>
              <a:ext uri="{FF2B5EF4-FFF2-40B4-BE49-F238E27FC236}">
                <a16:creationId xmlns:a16="http://schemas.microsoft.com/office/drawing/2014/main" id="{E65BBBC5-6925-39AA-F731-59A816E07061}"/>
              </a:ext>
            </a:extLst>
          </p:cNvPr>
          <p:cNvSpPr txBox="1"/>
          <p:nvPr/>
        </p:nvSpPr>
        <p:spPr>
          <a:xfrm>
            <a:off x="8708776" y="2464859"/>
            <a:ext cx="2932891" cy="1200329"/>
          </a:xfrm>
          <a:prstGeom prst="rect">
            <a:avLst/>
          </a:prstGeom>
          <a:noFill/>
        </p:spPr>
        <p:txBody>
          <a:bodyPr wrap="square" rtlCol="0">
            <a:spAutoFit/>
          </a:bodyPr>
          <a:lstStyle/>
          <a:p>
            <a:pPr algn="l"/>
            <a:r>
              <a:rPr lang="en-GB" dirty="0"/>
              <a:t> Complications</a:t>
            </a:r>
          </a:p>
          <a:p>
            <a:pPr marL="285750" indent="-285750" algn="l">
              <a:buFont typeface="Arial" panose="020B0604020202020204" pitchFamily="34" charset="0"/>
              <a:buChar char="•"/>
            </a:pPr>
            <a:r>
              <a:rPr lang="en-GB" dirty="0"/>
              <a:t>Ectopic pregnancy</a:t>
            </a:r>
          </a:p>
          <a:p>
            <a:pPr marL="285750" indent="-285750" algn="l">
              <a:buFont typeface="Arial" panose="020B0604020202020204" pitchFamily="34" charset="0"/>
              <a:buChar char="•"/>
            </a:pPr>
            <a:r>
              <a:rPr lang="en-GB" dirty="0"/>
              <a:t>Born with one tube </a:t>
            </a:r>
          </a:p>
          <a:p>
            <a:pPr marL="285750" indent="-285750" algn="l">
              <a:buFont typeface="Arial" panose="020B0604020202020204" pitchFamily="34" charset="0"/>
              <a:buChar char="•"/>
            </a:pPr>
            <a:endParaRPr lang="en-US" dirty="0"/>
          </a:p>
        </p:txBody>
      </p:sp>
      <p:pic>
        <p:nvPicPr>
          <p:cNvPr id="6" name="Picture 6">
            <a:extLst>
              <a:ext uri="{FF2B5EF4-FFF2-40B4-BE49-F238E27FC236}">
                <a16:creationId xmlns:a16="http://schemas.microsoft.com/office/drawing/2014/main" id="{0B17BB99-3EE7-3DAC-68F3-7FE80256E8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924347" y="1632206"/>
            <a:ext cx="795035" cy="794106"/>
          </a:xfrm>
          <a:prstGeom prst="rect">
            <a:avLst/>
          </a:prstGeom>
        </p:spPr>
      </p:pic>
    </p:spTree>
    <p:extLst>
      <p:ext uri="{BB962C8B-B14F-4D97-AF65-F5344CB8AC3E}">
        <p14:creationId xmlns:p14="http://schemas.microsoft.com/office/powerpoint/2010/main" val="10933203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0739E-A446-D978-9163-6C2F14205F7E}"/>
              </a:ext>
            </a:extLst>
          </p:cNvPr>
          <p:cNvSpPr>
            <a:spLocks noGrp="1"/>
          </p:cNvSpPr>
          <p:nvPr>
            <p:ph type="title"/>
          </p:nvPr>
        </p:nvSpPr>
        <p:spPr>
          <a:xfrm>
            <a:off x="1193758" y="842342"/>
            <a:ext cx="3770352" cy="7872319"/>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Cervix</a:t>
            </a:r>
          </a:p>
        </p:txBody>
      </p:sp>
      <p:pic>
        <p:nvPicPr>
          <p:cNvPr id="4" name="Picture 4">
            <a:extLst>
              <a:ext uri="{FF2B5EF4-FFF2-40B4-BE49-F238E27FC236}">
                <a16:creationId xmlns:a16="http://schemas.microsoft.com/office/drawing/2014/main" id="{BBF0604C-AF71-B370-22B7-FE618379267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33189" y="1209524"/>
            <a:ext cx="3973658" cy="5648476"/>
          </a:xfrm>
          <a:prstGeom prst="rect">
            <a:avLst/>
          </a:prstGeom>
        </p:spPr>
      </p:pic>
      <p:sp>
        <p:nvSpPr>
          <p:cNvPr id="5" name="TextBox 4">
            <a:extLst>
              <a:ext uri="{FF2B5EF4-FFF2-40B4-BE49-F238E27FC236}">
                <a16:creationId xmlns:a16="http://schemas.microsoft.com/office/drawing/2014/main" id="{6B4167A2-AB59-2F4A-0F79-385020FDAD25}"/>
              </a:ext>
            </a:extLst>
          </p:cNvPr>
          <p:cNvSpPr txBox="1"/>
          <p:nvPr/>
        </p:nvSpPr>
        <p:spPr>
          <a:xfrm flipH="1">
            <a:off x="4408069" y="2917728"/>
            <a:ext cx="2004429" cy="646331"/>
          </a:xfrm>
          <a:prstGeom prst="rect">
            <a:avLst/>
          </a:prstGeom>
          <a:noFill/>
        </p:spPr>
        <p:txBody>
          <a:bodyPr wrap="square" rtlCol="0">
            <a:spAutoFit/>
          </a:bodyPr>
          <a:lstStyle/>
          <a:p>
            <a:pPr algn="l"/>
            <a:r>
              <a:rPr lang="en-GB" dirty="0"/>
              <a:t>Sperm route to reach female egg</a:t>
            </a:r>
            <a:endParaRPr lang="en-US" dirty="0"/>
          </a:p>
        </p:txBody>
      </p:sp>
      <p:sp>
        <p:nvSpPr>
          <p:cNvPr id="6" name="TextBox 5">
            <a:extLst>
              <a:ext uri="{FF2B5EF4-FFF2-40B4-BE49-F238E27FC236}">
                <a16:creationId xmlns:a16="http://schemas.microsoft.com/office/drawing/2014/main" id="{32D330B5-0525-36EA-C4A2-757A68FBC8BF}"/>
              </a:ext>
            </a:extLst>
          </p:cNvPr>
          <p:cNvSpPr txBox="1"/>
          <p:nvPr/>
        </p:nvSpPr>
        <p:spPr>
          <a:xfrm>
            <a:off x="7589761" y="2959101"/>
            <a:ext cx="1700591" cy="923330"/>
          </a:xfrm>
          <a:prstGeom prst="rect">
            <a:avLst/>
          </a:prstGeom>
          <a:noFill/>
        </p:spPr>
        <p:txBody>
          <a:bodyPr wrap="square" rtlCol="0">
            <a:spAutoFit/>
          </a:bodyPr>
          <a:lstStyle/>
          <a:p>
            <a:pPr algn="l"/>
            <a:r>
              <a:rPr lang="en-GB" dirty="0"/>
              <a:t>Change shape and position</a:t>
            </a:r>
          </a:p>
          <a:p>
            <a:pPr algn="l"/>
            <a:r>
              <a:rPr lang="en-GB" dirty="0"/>
              <a:t> </a:t>
            </a:r>
            <a:endParaRPr lang="en-US" dirty="0"/>
          </a:p>
        </p:txBody>
      </p:sp>
      <p:sp>
        <p:nvSpPr>
          <p:cNvPr id="7" name="TextBox 6">
            <a:extLst>
              <a:ext uri="{FF2B5EF4-FFF2-40B4-BE49-F238E27FC236}">
                <a16:creationId xmlns:a16="http://schemas.microsoft.com/office/drawing/2014/main" id="{5089C80A-3EC2-727C-365F-36277A29E96E}"/>
              </a:ext>
            </a:extLst>
          </p:cNvPr>
          <p:cNvSpPr txBox="1"/>
          <p:nvPr/>
        </p:nvSpPr>
        <p:spPr>
          <a:xfrm>
            <a:off x="9785733" y="3097600"/>
            <a:ext cx="2951487" cy="646331"/>
          </a:xfrm>
          <a:prstGeom prst="rect">
            <a:avLst/>
          </a:prstGeom>
          <a:noFill/>
        </p:spPr>
        <p:txBody>
          <a:bodyPr wrap="square" rtlCol="0">
            <a:spAutoFit/>
          </a:bodyPr>
          <a:lstStyle/>
          <a:p>
            <a:pPr algn="l"/>
            <a:r>
              <a:rPr lang="en-GB" dirty="0"/>
              <a:t>Protection barrier &amp; plug during pregnancy </a:t>
            </a:r>
            <a:endParaRPr lang="en-US" dirty="0"/>
          </a:p>
        </p:txBody>
      </p:sp>
      <p:sp>
        <p:nvSpPr>
          <p:cNvPr id="10" name="Arrow: Right 9">
            <a:extLst>
              <a:ext uri="{FF2B5EF4-FFF2-40B4-BE49-F238E27FC236}">
                <a16:creationId xmlns:a16="http://schemas.microsoft.com/office/drawing/2014/main" id="{48CDED7A-66B8-9CE7-090B-F0D61B4C56F6}"/>
              </a:ext>
            </a:extLst>
          </p:cNvPr>
          <p:cNvSpPr/>
          <p:nvPr/>
        </p:nvSpPr>
        <p:spPr>
          <a:xfrm>
            <a:off x="4406847" y="3642479"/>
            <a:ext cx="1956816" cy="969264"/>
          </a:xfrm>
          <a:prstGeom prs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752CEDB4-D88A-39FD-1F4A-E9C754F10540}"/>
              </a:ext>
            </a:extLst>
          </p:cNvPr>
          <p:cNvSpPr/>
          <p:nvPr/>
        </p:nvSpPr>
        <p:spPr>
          <a:xfrm>
            <a:off x="7315434" y="3718114"/>
            <a:ext cx="1956816" cy="96926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1331993F-FCA0-9B82-90C8-E4A77EF03033}"/>
              </a:ext>
            </a:extLst>
          </p:cNvPr>
          <p:cNvSpPr/>
          <p:nvPr/>
        </p:nvSpPr>
        <p:spPr>
          <a:xfrm>
            <a:off x="10019834" y="3687876"/>
            <a:ext cx="1956816" cy="969264"/>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A9079489-F8C4-E901-96A4-D0E6F5EFEAAA}"/>
              </a:ext>
            </a:extLst>
          </p:cNvPr>
          <p:cNvSpPr txBox="1"/>
          <p:nvPr/>
        </p:nvSpPr>
        <p:spPr>
          <a:xfrm>
            <a:off x="4045155" y="489891"/>
            <a:ext cx="3770353" cy="1492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100" b="1">
                <a:ln w="6600">
                  <a:solidFill>
                    <a:schemeClr val="accent2"/>
                  </a:solidFill>
                  <a:prstDash val="solid"/>
                </a:ln>
                <a:solidFill>
                  <a:srgbClr val="00B0F0"/>
                </a:solidFill>
                <a:effectLst>
                  <a:outerShdw dist="38100" dir="2700000" algn="tl" rotWithShape="0">
                    <a:schemeClr val="accent2"/>
                  </a:outerShdw>
                </a:effectLst>
              </a:rPr>
              <a:t>Cervix</a:t>
            </a:r>
            <a:endParaRPr lang="en-US" sz="9100" b="1" dirty="0">
              <a:ln w="6600">
                <a:solidFill>
                  <a:schemeClr val="accent2"/>
                </a:solidFill>
                <a:prstDash val="solid"/>
              </a:ln>
              <a:solidFill>
                <a:srgbClr val="00B0F0"/>
              </a:solidFill>
              <a:effectLst>
                <a:outerShdw dist="38100" dir="2700000" algn="tl" rotWithShape="0">
                  <a:schemeClr val="accent2"/>
                </a:outerShdw>
              </a:effectLst>
            </a:endParaRPr>
          </a:p>
        </p:txBody>
      </p:sp>
      <p:pic>
        <p:nvPicPr>
          <p:cNvPr id="14" name="Picture 14">
            <a:extLst>
              <a:ext uri="{FF2B5EF4-FFF2-40B4-BE49-F238E27FC236}">
                <a16:creationId xmlns:a16="http://schemas.microsoft.com/office/drawing/2014/main" id="{C450E4EF-6D4B-5760-6654-D776B1CF0B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05127" y="0"/>
            <a:ext cx="2594882" cy="2917727"/>
          </a:xfrm>
          <a:prstGeom prst="rect">
            <a:avLst/>
          </a:prstGeom>
        </p:spPr>
      </p:pic>
    </p:spTree>
    <p:extLst>
      <p:ext uri="{BB962C8B-B14F-4D97-AF65-F5344CB8AC3E}">
        <p14:creationId xmlns:p14="http://schemas.microsoft.com/office/powerpoint/2010/main" val="3773807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4AA083F-B647-3E5D-BCCA-F9B914093EC3}"/>
              </a:ext>
            </a:extLst>
          </p:cNvPr>
          <p:cNvPicPr>
            <a:picLocks noChangeAspect="1"/>
          </p:cNvPicPr>
          <p:nvPr/>
        </p:nvPicPr>
        <p:blipFill rotWithShape="1">
          <a:blip r:embed="rId3">
            <a:extLst>
              <a:ext uri="{28A0092B-C50C-407E-A947-70E740481C1C}">
                <a14:useLocalDpi xmlns:a14="http://schemas.microsoft.com/office/drawing/2010/main" val="0"/>
              </a:ext>
            </a:extLst>
          </a:blip>
          <a:srcRect r="15723"/>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5748A-9A8B-8B07-7528-509C47646D3E}"/>
              </a:ext>
            </a:extLst>
          </p:cNvPr>
          <p:cNvSpPr>
            <a:spLocks noGrp="1"/>
          </p:cNvSpPr>
          <p:nvPr>
            <p:ph type="title"/>
          </p:nvPr>
        </p:nvSpPr>
        <p:spPr>
          <a:xfrm>
            <a:off x="371094" y="1161288"/>
            <a:ext cx="3438144" cy="1124712"/>
          </a:xfrm>
        </p:spPr>
        <p:txBody>
          <a:bodyPr anchor="b">
            <a:normAutofit/>
          </a:bodyPr>
          <a:lstStyle/>
          <a:p>
            <a:r>
              <a:rPr lang="en-GB" sz="2800"/>
              <a:t>Endometriosis </a:t>
            </a:r>
            <a:endParaRPr lang="en-US" sz="280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4DADECE-0D37-B73D-FB12-3CC7041373F6}"/>
              </a:ext>
            </a:extLst>
          </p:cNvPr>
          <p:cNvSpPr>
            <a:spLocks noGrp="1"/>
          </p:cNvSpPr>
          <p:nvPr>
            <p:ph idx="1"/>
          </p:nvPr>
        </p:nvSpPr>
        <p:spPr>
          <a:xfrm>
            <a:off x="371094" y="2718054"/>
            <a:ext cx="3438906" cy="3207258"/>
          </a:xfrm>
        </p:spPr>
        <p:txBody>
          <a:bodyPr anchor="t">
            <a:normAutofit/>
          </a:bodyPr>
          <a:lstStyle/>
          <a:p>
            <a:r>
              <a:rPr lang="en-GB" sz="1700"/>
              <a:t>Over producing </a:t>
            </a:r>
          </a:p>
          <a:p>
            <a:r>
              <a:rPr lang="en-GB" sz="1700"/>
              <a:t>Painful </a:t>
            </a:r>
          </a:p>
          <a:p>
            <a:r>
              <a:rPr lang="en-GB" sz="1700"/>
              <a:t>Infertility </a:t>
            </a:r>
          </a:p>
          <a:p>
            <a:r>
              <a:rPr lang="en-GB" sz="1700"/>
              <a:t>Blocked tubes </a:t>
            </a:r>
          </a:p>
        </p:txBody>
      </p:sp>
    </p:spTree>
    <p:extLst>
      <p:ext uri="{BB962C8B-B14F-4D97-AF65-F5344CB8AC3E}">
        <p14:creationId xmlns:p14="http://schemas.microsoft.com/office/powerpoint/2010/main" val="404595008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B0D6D96F-AAF0-BA23-B77D-E6824C27D691}"/>
              </a:ext>
            </a:extLst>
          </p:cNvPr>
          <p:cNvPicPr>
            <a:picLocks noChangeAspect="1"/>
          </p:cNvPicPr>
          <p:nvPr/>
        </p:nvPicPr>
        <p:blipFill rotWithShape="1">
          <a:blip r:embed="rId3">
            <a:extLst>
              <a:ext uri="{28A0092B-C50C-407E-A947-70E740481C1C}">
                <a14:useLocalDpi xmlns:a14="http://schemas.microsoft.com/office/drawing/2010/main" val="0"/>
              </a:ext>
            </a:extLst>
          </a:blip>
          <a:srcRect l="5402" r="6638" b="1"/>
          <a:stretch/>
        </p:blipFill>
        <p:spPr>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p:spPr>
      </p:pic>
      <p:sp>
        <p:nvSpPr>
          <p:cNvPr id="11" name="Freeform: Shape 10">
            <a:extLst>
              <a:ext uri="{FF2B5EF4-FFF2-40B4-BE49-F238E27FC236}">
                <a16:creationId xmlns:a16="http://schemas.microsoft.com/office/drawing/2014/main" id="{206E9F47-DC46-4A02-B5DB-26B56C39C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3F43205A-F3FA-E56A-6386-ADB9C085D787}"/>
              </a:ext>
            </a:extLst>
          </p:cNvPr>
          <p:cNvSpPr>
            <a:spLocks noGrp="1"/>
          </p:cNvSpPr>
          <p:nvPr>
            <p:ph type="title"/>
          </p:nvPr>
        </p:nvSpPr>
        <p:spPr>
          <a:xfrm>
            <a:off x="841247" y="914400"/>
            <a:ext cx="5111877" cy="1095375"/>
          </a:xfrm>
        </p:spPr>
        <p:txBody>
          <a:bodyPr anchor="ctr">
            <a:normAutofit/>
          </a:bodyPr>
          <a:lstStyle/>
          <a:p>
            <a:r>
              <a:rPr lang="en-GB">
                <a:solidFill>
                  <a:srgbClr val="FFFFFF"/>
                </a:solidFill>
              </a:rPr>
              <a:t>Prevention </a:t>
            </a:r>
            <a:endParaRPr lang="en-US">
              <a:solidFill>
                <a:srgbClr val="FFFFFF"/>
              </a:solidFill>
            </a:endParaRPr>
          </a:p>
        </p:txBody>
      </p:sp>
      <p:sp>
        <p:nvSpPr>
          <p:cNvPr id="3" name="Content Placeholder 2">
            <a:extLst>
              <a:ext uri="{FF2B5EF4-FFF2-40B4-BE49-F238E27FC236}">
                <a16:creationId xmlns:a16="http://schemas.microsoft.com/office/drawing/2014/main" id="{6536BBA5-4D9D-A523-4B2D-8D608A271129}"/>
              </a:ext>
            </a:extLst>
          </p:cNvPr>
          <p:cNvSpPr>
            <a:spLocks noGrp="1"/>
          </p:cNvSpPr>
          <p:nvPr>
            <p:ph idx="1"/>
          </p:nvPr>
        </p:nvSpPr>
        <p:spPr>
          <a:xfrm>
            <a:off x="841248" y="2333625"/>
            <a:ext cx="4378452" cy="3543300"/>
          </a:xfrm>
        </p:spPr>
        <p:txBody>
          <a:bodyPr anchor="t">
            <a:normAutofit/>
          </a:bodyPr>
          <a:lstStyle/>
          <a:p>
            <a:r>
              <a:rPr lang="en-GB" sz="2000">
                <a:solidFill>
                  <a:srgbClr val="FFFFFF"/>
                </a:solidFill>
              </a:rPr>
              <a:t>STI check ups </a:t>
            </a:r>
          </a:p>
          <a:p>
            <a:r>
              <a:rPr lang="en-GB" sz="2000">
                <a:solidFill>
                  <a:srgbClr val="FFFFFF"/>
                </a:solidFill>
              </a:rPr>
              <a:t>Alcohol consumption </a:t>
            </a:r>
          </a:p>
          <a:p>
            <a:r>
              <a:rPr lang="en-GB" sz="2000">
                <a:solidFill>
                  <a:srgbClr val="FFFFFF"/>
                </a:solidFill>
              </a:rPr>
              <a:t>Exercise </a:t>
            </a:r>
          </a:p>
          <a:p>
            <a:r>
              <a:rPr lang="en-GB" sz="2000">
                <a:solidFill>
                  <a:srgbClr val="FFFFFF"/>
                </a:solidFill>
              </a:rPr>
              <a:t>Birth control methods </a:t>
            </a:r>
            <a:endParaRPr lang="en-US" sz="2000">
              <a:solidFill>
                <a:srgbClr val="FFFFFF"/>
              </a:solidFill>
            </a:endParaRPr>
          </a:p>
        </p:txBody>
      </p:sp>
    </p:spTree>
    <p:extLst>
      <p:ext uri="{BB962C8B-B14F-4D97-AF65-F5344CB8AC3E}">
        <p14:creationId xmlns:p14="http://schemas.microsoft.com/office/powerpoint/2010/main" val="390404655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B9968-844E-5871-74A5-8F6B61380F4B}"/>
              </a:ext>
            </a:extLst>
          </p:cNvPr>
          <p:cNvSpPr>
            <a:spLocks noGrp="1"/>
          </p:cNvSpPr>
          <p:nvPr>
            <p:ph type="title"/>
          </p:nvPr>
        </p:nvSpPr>
        <p:spPr/>
        <p:txBody>
          <a:bodyPr/>
          <a:lstStyle/>
          <a:p>
            <a:r>
              <a:rPr lang="en-GB" dirty="0"/>
              <a:t>References </a:t>
            </a:r>
            <a:endParaRPr lang="en-US" dirty="0"/>
          </a:p>
        </p:txBody>
      </p:sp>
      <p:sp>
        <p:nvSpPr>
          <p:cNvPr id="4" name="TextBox 3">
            <a:extLst>
              <a:ext uri="{FF2B5EF4-FFF2-40B4-BE49-F238E27FC236}">
                <a16:creationId xmlns:a16="http://schemas.microsoft.com/office/drawing/2014/main" id="{586AD4A3-17F2-7D7F-A6A6-C9EFA52DEA08}"/>
              </a:ext>
            </a:extLst>
          </p:cNvPr>
          <p:cNvSpPr txBox="1"/>
          <p:nvPr/>
        </p:nvSpPr>
        <p:spPr>
          <a:xfrm>
            <a:off x="419099" y="1690687"/>
            <a:ext cx="10515601" cy="6186309"/>
          </a:xfrm>
          <a:prstGeom prst="rect">
            <a:avLst/>
          </a:prstGeom>
          <a:noFill/>
        </p:spPr>
        <p:txBody>
          <a:bodyPr wrap="square" rtlCol="0">
            <a:spAutoFit/>
          </a:bodyPr>
          <a:lstStyle/>
          <a:p>
            <a:r>
              <a:rPr lang="en-GB" b="0" i="0" dirty="0">
                <a:effectLst/>
                <a:latin typeface=".SFUI-Regular"/>
                <a:hlinkClick r:id="rId2"/>
              </a:rPr>
              <a:t>https://</a:t>
            </a:r>
            <a:r>
              <a:rPr lang="en-GB" b="0" i="0" dirty="0" err="1">
                <a:effectLst/>
                <a:latin typeface=".SFUI-Regular"/>
                <a:hlinkClick r:id="rId2"/>
              </a:rPr>
              <a:t>www.livescience.com</a:t>
            </a:r>
            <a:r>
              <a:rPr lang="en-GB" b="0" i="0" dirty="0">
                <a:effectLst/>
                <a:latin typeface=".SFUI-Regular"/>
                <a:hlinkClick r:id="rId2"/>
              </a:rPr>
              <a:t>/58862-ovary-facts.html</a:t>
            </a:r>
            <a:endParaRPr lang="en-GB" dirty="0">
              <a:effectLst/>
              <a:latin typeface=".AppleSystemUIFont"/>
            </a:endParaRPr>
          </a:p>
          <a:p>
            <a:r>
              <a:rPr lang="en-GB" b="0" i="0" dirty="0">
                <a:effectLst/>
                <a:latin typeface=".SFUI-Regular"/>
              </a:rPr>
              <a:t>Ovaries ( Alina Bradford 2017) 14/7/2022</a:t>
            </a:r>
          </a:p>
          <a:p>
            <a:endParaRPr lang="en-GB" dirty="0">
              <a:latin typeface=".SFUI-Regular"/>
            </a:endParaRPr>
          </a:p>
          <a:p>
            <a:br>
              <a:rPr lang="en-GB" b="0" i="0" dirty="0">
                <a:effectLst/>
                <a:latin typeface=".SFUI-Regular"/>
              </a:rPr>
            </a:br>
            <a:r>
              <a:rPr lang="en-GB" b="0" i="0" dirty="0">
                <a:effectLst/>
                <a:latin typeface=".SFUI-Regular"/>
                <a:hlinkClick r:id="rId3"/>
              </a:rPr>
              <a:t>https://</a:t>
            </a:r>
            <a:r>
              <a:rPr lang="en-GB" b="0" i="0" dirty="0" err="1">
                <a:effectLst/>
                <a:latin typeface=".SFUI-Regular"/>
                <a:hlinkClick r:id="rId3"/>
              </a:rPr>
              <a:t>www.britannica.com</a:t>
            </a:r>
            <a:r>
              <a:rPr lang="en-GB" b="0" i="0" dirty="0">
                <a:effectLst/>
                <a:latin typeface=".SFUI-Regular"/>
                <a:hlinkClick r:id="rId3"/>
              </a:rPr>
              <a:t>/science/cervix</a:t>
            </a:r>
            <a:r>
              <a:rPr lang="en-GB" b="0" i="0" dirty="0">
                <a:effectLst/>
                <a:latin typeface=".SFUI-Regular"/>
              </a:rPr>
              <a:t> </a:t>
            </a:r>
            <a:endParaRPr lang="en-GB" dirty="0">
              <a:effectLst/>
              <a:latin typeface=".AppleSystemUIFont"/>
            </a:endParaRPr>
          </a:p>
          <a:p>
            <a:r>
              <a:rPr lang="en-GB" b="0" i="0" dirty="0">
                <a:effectLst/>
                <a:latin typeface=".SFUI-Regular"/>
              </a:rPr>
              <a:t>(Britannica edit ) sited 15/7/2022</a:t>
            </a:r>
            <a:endParaRPr lang="en-GB" dirty="0">
              <a:effectLst/>
              <a:latin typeface=".AppleSystemUIFont"/>
            </a:endParaRPr>
          </a:p>
          <a:p>
            <a:endParaRPr lang="en-GB" b="0" i="0" dirty="0">
              <a:effectLst/>
              <a:latin typeface=".SFUI-Regular"/>
            </a:endParaRPr>
          </a:p>
          <a:p>
            <a:r>
              <a:rPr lang="en-GB" b="0" i="0" dirty="0">
                <a:effectLst/>
                <a:latin typeface=".SFUI-Regular"/>
                <a:hlinkClick r:id="rId4"/>
              </a:rPr>
              <a:t>https://</a:t>
            </a:r>
            <a:r>
              <a:rPr lang="en-GB" b="0" i="0" dirty="0" err="1">
                <a:effectLst/>
                <a:latin typeface=".SFUI-Regular"/>
                <a:hlinkClick r:id="rId4"/>
              </a:rPr>
              <a:t>www.eatthis.com</a:t>
            </a:r>
            <a:r>
              <a:rPr lang="en-GB" b="0" i="0" dirty="0">
                <a:effectLst/>
                <a:latin typeface=".SFUI-Regular"/>
                <a:hlinkClick r:id="rId4"/>
              </a:rPr>
              <a:t>/secret-effects-eating-grapes/</a:t>
            </a:r>
            <a:endParaRPr lang="en-GB" dirty="0">
              <a:effectLst/>
              <a:latin typeface=".AppleSystemUIFont"/>
            </a:endParaRPr>
          </a:p>
          <a:p>
            <a:r>
              <a:rPr lang="en-GB" b="0" i="0" dirty="0">
                <a:effectLst/>
                <a:latin typeface=".SFUI-Regular"/>
              </a:rPr>
              <a:t>Picture 3</a:t>
            </a:r>
            <a:endParaRPr lang="en-GB" dirty="0">
              <a:effectLst/>
              <a:latin typeface=".AppleSystemUIFont"/>
            </a:endParaRPr>
          </a:p>
          <a:p>
            <a:r>
              <a:rPr lang="en-GB" b="0" i="0" dirty="0">
                <a:effectLst/>
                <a:latin typeface=".SFUI-Regular"/>
              </a:rPr>
              <a:t>(</a:t>
            </a:r>
            <a:r>
              <a:rPr lang="en-GB" b="0" i="0" dirty="0" err="1">
                <a:effectLst/>
                <a:latin typeface=".SFUI-Regular"/>
              </a:rPr>
              <a:t>Cheyanee</a:t>
            </a:r>
            <a:r>
              <a:rPr lang="en-GB" b="0" i="0" dirty="0">
                <a:effectLst/>
                <a:latin typeface=".SFUI-Regular"/>
              </a:rPr>
              <a:t>) 14/7/2022</a:t>
            </a:r>
          </a:p>
          <a:p>
            <a:endParaRPr lang="en-GB" dirty="0">
              <a:latin typeface=".SFUI-Regular"/>
            </a:endParaRPr>
          </a:p>
          <a:p>
            <a:r>
              <a:rPr lang="en-GB" b="0" i="0" dirty="0">
                <a:effectLst/>
                <a:latin typeface=".SFUI-Regular"/>
                <a:hlinkClick r:id="rId5"/>
              </a:rPr>
              <a:t>https://</a:t>
            </a:r>
            <a:r>
              <a:rPr lang="en-GB" b="0" i="0" dirty="0" err="1">
                <a:effectLst/>
                <a:latin typeface=".SFUI-Regular"/>
                <a:hlinkClick r:id="rId5"/>
              </a:rPr>
              <a:t>www.gleneagles.com.sg</a:t>
            </a:r>
            <a:r>
              <a:rPr lang="en-GB" b="0" i="0" dirty="0">
                <a:effectLst/>
                <a:latin typeface=".SFUI-Regular"/>
                <a:hlinkClick r:id="rId5"/>
              </a:rPr>
              <a:t>/</a:t>
            </a:r>
            <a:r>
              <a:rPr lang="en-GB" b="0" i="0" dirty="0" err="1">
                <a:effectLst/>
                <a:latin typeface=".SFUI-Regular"/>
                <a:hlinkClick r:id="rId5"/>
              </a:rPr>
              <a:t>healthplus</a:t>
            </a:r>
            <a:r>
              <a:rPr lang="en-GB" b="0" i="0" dirty="0">
                <a:effectLst/>
                <a:latin typeface=".SFUI-Regular"/>
                <a:hlinkClick r:id="rId5"/>
              </a:rPr>
              <a:t>/article/</a:t>
            </a:r>
            <a:r>
              <a:rPr lang="en-GB" b="0" i="0" dirty="0" err="1">
                <a:effectLst/>
                <a:latin typeface=".SFUI-Regular"/>
                <a:hlinkClick r:id="rId5"/>
              </a:rPr>
              <a:t>hpv-testing-facts</a:t>
            </a:r>
            <a:endParaRPr lang="en-GB" dirty="0">
              <a:effectLst/>
              <a:latin typeface=".AppleSystemUIFont"/>
            </a:endParaRPr>
          </a:p>
          <a:p>
            <a:r>
              <a:rPr lang="en-GB" b="0" i="0" dirty="0">
                <a:effectLst/>
                <a:latin typeface=".SFUI-Regular"/>
              </a:rPr>
              <a:t>Cervix photo </a:t>
            </a:r>
            <a:endParaRPr lang="en-GB" dirty="0">
              <a:effectLst/>
              <a:latin typeface=".AppleSystemUIFont"/>
            </a:endParaRPr>
          </a:p>
          <a:p>
            <a:r>
              <a:rPr lang="en-GB" b="0" i="0" dirty="0">
                <a:effectLst/>
                <a:latin typeface=".SFUI-Regular"/>
              </a:rPr>
              <a:t>(Chia 2019) 16/7/2022</a:t>
            </a:r>
            <a:endParaRPr lang="en-GB" dirty="0">
              <a:effectLst/>
              <a:latin typeface=".AppleSystemUIFont"/>
            </a:endParaRPr>
          </a:p>
          <a:p>
            <a:endParaRPr lang="en-GB" b="0" i="0" dirty="0">
              <a:effectLst/>
              <a:latin typeface=".SFUI-Regular"/>
            </a:endParaRPr>
          </a:p>
          <a:p>
            <a:r>
              <a:rPr lang="en-GB" b="0" i="0" dirty="0">
                <a:effectLst/>
                <a:latin typeface=".SFUI-Regular"/>
                <a:hlinkClick r:id="rId6"/>
              </a:rPr>
              <a:t>https://</a:t>
            </a:r>
            <a:r>
              <a:rPr lang="en-GB" b="0" i="0" dirty="0" err="1">
                <a:effectLst/>
                <a:latin typeface=".SFUI-Regular"/>
                <a:hlinkClick r:id="rId6"/>
              </a:rPr>
              <a:t>www.momjunction.com</a:t>
            </a:r>
            <a:r>
              <a:rPr lang="en-GB" b="0" i="0" dirty="0">
                <a:effectLst/>
                <a:latin typeface=".SFUI-Regular"/>
                <a:hlinkClick r:id="rId6"/>
              </a:rPr>
              <a:t>/articles/female-reproductive-system-diagram-anatomy-parts-function_00669462/</a:t>
            </a:r>
            <a:endParaRPr lang="en-GB" dirty="0">
              <a:effectLst/>
              <a:latin typeface=".AppleSystemUIFont"/>
            </a:endParaRPr>
          </a:p>
          <a:p>
            <a:r>
              <a:rPr lang="en-GB" b="0" i="0" dirty="0">
                <a:effectLst/>
                <a:latin typeface=".SFUI-Regular"/>
              </a:rPr>
              <a:t>Picture 1 and information </a:t>
            </a:r>
            <a:endParaRPr lang="en-GB" dirty="0">
              <a:effectLst/>
              <a:latin typeface=".AppleSystemUIFont"/>
            </a:endParaRPr>
          </a:p>
          <a:p>
            <a:r>
              <a:rPr lang="en-GB" b="0" i="0" dirty="0">
                <a:effectLst/>
                <a:latin typeface=".SFUI-Regular"/>
              </a:rPr>
              <a:t>(Dr </a:t>
            </a:r>
            <a:r>
              <a:rPr lang="en-GB" b="0" i="0" dirty="0" err="1">
                <a:effectLst/>
                <a:latin typeface=".SFUI-Regular"/>
              </a:rPr>
              <a:t>bishney</a:t>
            </a:r>
            <a:r>
              <a:rPr lang="en-GB" b="0" i="0" dirty="0">
                <a:effectLst/>
                <a:latin typeface=".SFUI-Regular"/>
              </a:rPr>
              <a:t> 2022) 14/7/2022</a:t>
            </a:r>
            <a:endParaRPr lang="en-GB" dirty="0">
              <a:effectLst/>
              <a:latin typeface=".AppleSystemUIFont"/>
            </a:endParaRPr>
          </a:p>
          <a:p>
            <a:endParaRPr lang="en-GB" dirty="0">
              <a:effectLst/>
              <a:latin typeface=".AppleSystemUIFont"/>
            </a:endParaRPr>
          </a:p>
          <a:p>
            <a:endParaRPr lang="en-GB" dirty="0">
              <a:effectLst/>
              <a:latin typeface=".AppleSystemUIFont"/>
            </a:endParaRPr>
          </a:p>
          <a:p>
            <a:pPr algn="l"/>
            <a:endParaRPr lang="en-US" dirty="0"/>
          </a:p>
        </p:txBody>
      </p:sp>
    </p:spTree>
    <p:extLst>
      <p:ext uri="{BB962C8B-B14F-4D97-AF65-F5344CB8AC3E}">
        <p14:creationId xmlns:p14="http://schemas.microsoft.com/office/powerpoint/2010/main" val="4025561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211FB8-1820-B18D-362E-3E4970A080D6}"/>
              </a:ext>
            </a:extLst>
          </p:cNvPr>
          <p:cNvSpPr txBox="1"/>
          <p:nvPr/>
        </p:nvSpPr>
        <p:spPr>
          <a:xfrm>
            <a:off x="0" y="251313"/>
            <a:ext cx="6108094" cy="2031325"/>
          </a:xfrm>
          <a:prstGeom prst="rect">
            <a:avLst/>
          </a:prstGeom>
          <a:noFill/>
        </p:spPr>
        <p:txBody>
          <a:bodyPr wrap="square">
            <a:spAutoFit/>
          </a:bodyPr>
          <a:lstStyle/>
          <a:p>
            <a:br>
              <a:rPr lang="en-GB" b="0" i="0" dirty="0">
                <a:effectLst/>
                <a:latin typeface=".SFUI-Regular"/>
              </a:rPr>
            </a:br>
            <a:endParaRPr lang="en-GB" b="0" i="0" dirty="0">
              <a:effectLst/>
              <a:latin typeface=".SFUI-Regular"/>
            </a:endParaRPr>
          </a:p>
          <a:p>
            <a:r>
              <a:rPr lang="en-GB" b="0" i="0" dirty="0">
                <a:effectLst/>
                <a:latin typeface=".SFUI-Regular"/>
                <a:hlinkClick r:id="rId2"/>
              </a:rPr>
              <a:t>https://www.google.co.uk/amp/s/</a:t>
            </a:r>
            <a:r>
              <a:rPr lang="en-GB" b="0" i="0" dirty="0" err="1">
                <a:effectLst/>
                <a:latin typeface=".SFUI-Regular"/>
                <a:hlinkClick r:id="rId2"/>
              </a:rPr>
              <a:t>amp.theguardian.com</a:t>
            </a:r>
            <a:r>
              <a:rPr lang="en-GB" b="0" i="0" dirty="0">
                <a:effectLst/>
                <a:latin typeface=".SFUI-Regular"/>
                <a:hlinkClick r:id="rId2"/>
              </a:rPr>
              <a:t>/science/2016/oct/07/evidence-suggests-womens-ovaries-can-grow-new-eggs</a:t>
            </a:r>
            <a:endParaRPr lang="en-GB" dirty="0">
              <a:effectLst/>
              <a:latin typeface=".AppleSystemUIFont"/>
            </a:endParaRPr>
          </a:p>
          <a:p>
            <a:r>
              <a:rPr lang="en-GB" b="0" i="0" dirty="0">
                <a:effectLst/>
                <a:latin typeface=".SFUI-Regular"/>
              </a:rPr>
              <a:t>Picture 2 and information </a:t>
            </a:r>
            <a:endParaRPr lang="en-GB" dirty="0">
              <a:effectLst/>
              <a:latin typeface=".AppleSystemUIFont"/>
            </a:endParaRPr>
          </a:p>
          <a:p>
            <a:r>
              <a:rPr lang="en-GB" b="0" i="0" dirty="0">
                <a:effectLst/>
                <a:latin typeface=".SFUI-Regular"/>
              </a:rPr>
              <a:t>(Hannah </a:t>
            </a:r>
            <a:r>
              <a:rPr lang="en-GB" b="0" i="0" dirty="0" err="1">
                <a:effectLst/>
                <a:latin typeface=".SFUI-Regular"/>
              </a:rPr>
              <a:t>devilin</a:t>
            </a:r>
            <a:r>
              <a:rPr lang="en-GB" b="0" i="0" dirty="0">
                <a:effectLst/>
                <a:latin typeface=".SFUI-Regular"/>
              </a:rPr>
              <a:t> 2016) 14/7/2022</a:t>
            </a:r>
            <a:endParaRPr lang="en-GB" dirty="0">
              <a:effectLst/>
              <a:latin typeface=".AppleSystemUIFont"/>
            </a:endParaRPr>
          </a:p>
        </p:txBody>
      </p:sp>
      <p:sp>
        <p:nvSpPr>
          <p:cNvPr id="7" name="TextBox 6">
            <a:extLst>
              <a:ext uri="{FF2B5EF4-FFF2-40B4-BE49-F238E27FC236}">
                <a16:creationId xmlns:a16="http://schemas.microsoft.com/office/drawing/2014/main" id="{BBDCBCBB-8476-9F55-A5B8-54E59943D371}"/>
              </a:ext>
            </a:extLst>
          </p:cNvPr>
          <p:cNvSpPr txBox="1"/>
          <p:nvPr/>
        </p:nvSpPr>
        <p:spPr>
          <a:xfrm>
            <a:off x="-42332" y="4433579"/>
            <a:ext cx="6138332" cy="1200329"/>
          </a:xfrm>
          <a:prstGeom prst="rect">
            <a:avLst/>
          </a:prstGeom>
          <a:noFill/>
        </p:spPr>
        <p:txBody>
          <a:bodyPr wrap="square">
            <a:spAutoFit/>
          </a:bodyPr>
          <a:lstStyle/>
          <a:p>
            <a:r>
              <a:rPr lang="en-GB" b="0" i="0" dirty="0" err="1">
                <a:effectLst/>
                <a:latin typeface=".SFUI-Regular"/>
                <a:hlinkClick r:id="rId3"/>
              </a:rPr>
              <a:t>ttps</a:t>
            </a:r>
            <a:r>
              <a:rPr lang="en-GB" b="0" i="0" dirty="0">
                <a:effectLst/>
                <a:latin typeface=".SFUI-Regular"/>
                <a:hlinkClick r:id="rId3"/>
              </a:rPr>
              <a:t>://</a:t>
            </a:r>
            <a:r>
              <a:rPr lang="en-GB" b="0" i="0" dirty="0" err="1">
                <a:effectLst/>
                <a:latin typeface=".SFUI-Regular"/>
                <a:hlinkClick r:id="rId3"/>
              </a:rPr>
              <a:t>www.intimina.com</a:t>
            </a:r>
            <a:r>
              <a:rPr lang="en-GB" b="0" i="0" dirty="0">
                <a:effectLst/>
                <a:latin typeface=".SFUI-Regular"/>
                <a:hlinkClick r:id="rId3"/>
              </a:rPr>
              <a:t>/blog/lets-learn-about-fallopian-tubes/</a:t>
            </a:r>
            <a:endParaRPr lang="en-GB" dirty="0">
              <a:effectLst/>
              <a:latin typeface=".AppleSystemUIFont"/>
            </a:endParaRPr>
          </a:p>
          <a:p>
            <a:r>
              <a:rPr lang="en-GB" b="0" i="0" dirty="0">
                <a:effectLst/>
                <a:latin typeface=".SFUI-Regular"/>
              </a:rPr>
              <a:t>pic 4 &amp; information </a:t>
            </a:r>
            <a:endParaRPr lang="en-GB" dirty="0">
              <a:effectLst/>
              <a:latin typeface=".AppleSystemUIFont"/>
            </a:endParaRPr>
          </a:p>
          <a:p>
            <a:r>
              <a:rPr lang="en-GB" b="0" i="0" dirty="0">
                <a:effectLst/>
                <a:latin typeface=".SFUI-Regular"/>
              </a:rPr>
              <a:t>(Natasha 2021) 16/7/2022</a:t>
            </a:r>
            <a:endParaRPr lang="en-GB" dirty="0">
              <a:effectLst/>
              <a:latin typeface=".AppleSystemUIFont"/>
            </a:endParaRPr>
          </a:p>
        </p:txBody>
      </p:sp>
      <p:sp>
        <p:nvSpPr>
          <p:cNvPr id="9" name="TextBox 8">
            <a:extLst>
              <a:ext uri="{FF2B5EF4-FFF2-40B4-BE49-F238E27FC236}">
                <a16:creationId xmlns:a16="http://schemas.microsoft.com/office/drawing/2014/main" id="{2D10C7B6-C8D7-5010-6ECF-7EACCC3FD0C1}"/>
              </a:ext>
            </a:extLst>
          </p:cNvPr>
          <p:cNvSpPr txBox="1"/>
          <p:nvPr/>
        </p:nvSpPr>
        <p:spPr>
          <a:xfrm>
            <a:off x="-42332" y="3105834"/>
            <a:ext cx="6138332" cy="646331"/>
          </a:xfrm>
          <a:prstGeom prst="rect">
            <a:avLst/>
          </a:prstGeom>
          <a:noFill/>
        </p:spPr>
        <p:txBody>
          <a:bodyPr wrap="square">
            <a:spAutoFit/>
          </a:bodyPr>
          <a:lstStyle/>
          <a:p>
            <a:r>
              <a:rPr lang="en-GB" b="0" i="0" dirty="0" err="1">
                <a:effectLst/>
                <a:latin typeface=".SFUI-Regular"/>
                <a:hlinkClick r:id="rId4"/>
              </a:rPr>
              <a:t>ttps</a:t>
            </a:r>
            <a:r>
              <a:rPr lang="en-GB" b="0" i="0" dirty="0">
                <a:effectLst/>
                <a:latin typeface=".SFUI-Regular"/>
                <a:hlinkClick r:id="rId4"/>
              </a:rPr>
              <a:t>://</a:t>
            </a:r>
            <a:r>
              <a:rPr lang="en-GB" b="0" i="0" dirty="0" err="1">
                <a:effectLst/>
                <a:latin typeface=".SFUI-Regular"/>
                <a:hlinkClick r:id="rId4"/>
              </a:rPr>
              <a:t>www.naturalcycles.com</a:t>
            </a:r>
            <a:r>
              <a:rPr lang="en-GB" b="0" i="0" dirty="0">
                <a:effectLst/>
                <a:latin typeface=".SFUI-Regular"/>
                <a:hlinkClick r:id="rId4"/>
              </a:rPr>
              <a:t>/</a:t>
            </a:r>
            <a:r>
              <a:rPr lang="en-GB" b="0" i="0" dirty="0" err="1">
                <a:effectLst/>
                <a:latin typeface=".SFUI-Regular"/>
                <a:hlinkClick r:id="rId4"/>
              </a:rPr>
              <a:t>cyclematters</a:t>
            </a:r>
            <a:r>
              <a:rPr lang="en-GB" b="0" i="0" dirty="0">
                <a:effectLst/>
                <a:latin typeface=".SFUI-Regular"/>
                <a:hlinkClick r:id="rId4"/>
              </a:rPr>
              <a:t>/what-is-the-cervix</a:t>
            </a:r>
            <a:endParaRPr lang="en-GB" dirty="0">
              <a:effectLst/>
              <a:latin typeface=".AppleSystemUIFont"/>
            </a:endParaRPr>
          </a:p>
          <a:p>
            <a:r>
              <a:rPr lang="en-GB" b="0" i="0" dirty="0">
                <a:effectLst/>
                <a:latin typeface=".SFUI-Regular"/>
              </a:rPr>
              <a:t>(2021Jennifer </a:t>
            </a:r>
            <a:r>
              <a:rPr lang="en-GB" b="0" i="0" dirty="0" err="1">
                <a:effectLst/>
                <a:latin typeface=".SFUI-Regular"/>
              </a:rPr>
              <a:t>gray</a:t>
            </a:r>
            <a:r>
              <a:rPr lang="en-GB" b="0" i="0" dirty="0">
                <a:effectLst/>
                <a:latin typeface=".SFUI-Regular"/>
              </a:rPr>
              <a:t>) 16/7/2022</a:t>
            </a:r>
            <a:endParaRPr lang="en-GB" dirty="0">
              <a:effectLst/>
              <a:latin typeface=".AppleSystemUIFont"/>
            </a:endParaRPr>
          </a:p>
        </p:txBody>
      </p:sp>
      <p:sp>
        <p:nvSpPr>
          <p:cNvPr id="11" name="TextBox 10">
            <a:extLst>
              <a:ext uri="{FF2B5EF4-FFF2-40B4-BE49-F238E27FC236}">
                <a16:creationId xmlns:a16="http://schemas.microsoft.com/office/drawing/2014/main" id="{151DCE6A-51CA-A95F-9689-203B3923F1C4}"/>
              </a:ext>
            </a:extLst>
          </p:cNvPr>
          <p:cNvSpPr txBox="1"/>
          <p:nvPr/>
        </p:nvSpPr>
        <p:spPr>
          <a:xfrm>
            <a:off x="6375703" y="343645"/>
            <a:ext cx="6153452" cy="923330"/>
          </a:xfrm>
          <a:prstGeom prst="rect">
            <a:avLst/>
          </a:prstGeom>
          <a:noFill/>
        </p:spPr>
        <p:txBody>
          <a:bodyPr wrap="square">
            <a:spAutoFit/>
          </a:bodyPr>
          <a:lstStyle/>
          <a:p>
            <a:r>
              <a:rPr lang="en-GB" b="0" i="0" dirty="0">
                <a:effectLst/>
                <a:latin typeface=".SFUI-Regular"/>
                <a:hlinkClick r:id="rId5"/>
              </a:rPr>
              <a:t>https://</a:t>
            </a:r>
            <a:r>
              <a:rPr lang="en-GB" b="0" i="0" dirty="0" err="1">
                <a:effectLst/>
                <a:latin typeface=".SFUI-Regular"/>
                <a:hlinkClick r:id="rId5"/>
              </a:rPr>
              <a:t>www.webmd.com</a:t>
            </a:r>
            <a:r>
              <a:rPr lang="en-GB" b="0" i="0" dirty="0">
                <a:effectLst/>
                <a:latin typeface=".SFUI-Regular"/>
                <a:hlinkClick r:id="rId5"/>
              </a:rPr>
              <a:t>/women/</a:t>
            </a:r>
            <a:r>
              <a:rPr lang="en-GB" b="0" i="0" dirty="0" err="1">
                <a:effectLst/>
                <a:latin typeface=".SFUI-Regular"/>
                <a:hlinkClick r:id="rId5"/>
              </a:rPr>
              <a:t>ss</a:t>
            </a:r>
            <a:r>
              <a:rPr lang="en-GB" b="0" i="0" dirty="0">
                <a:effectLst/>
                <a:latin typeface=".SFUI-Regular"/>
                <a:hlinkClick r:id="rId5"/>
              </a:rPr>
              <a:t>/slideshow-women-reproductive-problems</a:t>
            </a:r>
            <a:endParaRPr lang="en-GB" dirty="0">
              <a:effectLst/>
              <a:latin typeface=".AppleSystemUIFont"/>
            </a:endParaRPr>
          </a:p>
          <a:p>
            <a:r>
              <a:rPr lang="en-GB" b="0" i="0" dirty="0">
                <a:effectLst/>
                <a:latin typeface=".SFUI-Regular"/>
              </a:rPr>
              <a:t>(Traci 2021) sited 15/7/2022</a:t>
            </a:r>
            <a:endParaRPr lang="en-GB" dirty="0">
              <a:effectLst/>
              <a:latin typeface=".AppleSystemUIFont"/>
            </a:endParaRPr>
          </a:p>
        </p:txBody>
      </p:sp>
      <p:sp>
        <p:nvSpPr>
          <p:cNvPr id="13" name="TextBox 12">
            <a:extLst>
              <a:ext uri="{FF2B5EF4-FFF2-40B4-BE49-F238E27FC236}">
                <a16:creationId xmlns:a16="http://schemas.microsoft.com/office/drawing/2014/main" id="{319EF45E-1D6E-C9A5-6790-2B26D01272D1}"/>
              </a:ext>
            </a:extLst>
          </p:cNvPr>
          <p:cNvSpPr txBox="1"/>
          <p:nvPr/>
        </p:nvSpPr>
        <p:spPr>
          <a:xfrm>
            <a:off x="6096000" y="1443840"/>
            <a:ext cx="6652380" cy="646331"/>
          </a:xfrm>
          <a:prstGeom prst="rect">
            <a:avLst/>
          </a:prstGeom>
          <a:noFill/>
        </p:spPr>
        <p:txBody>
          <a:bodyPr wrap="square">
            <a:spAutoFit/>
          </a:bodyPr>
          <a:lstStyle/>
          <a:p>
            <a:r>
              <a:rPr lang="en-GB" b="0" i="0" dirty="0">
                <a:effectLst/>
                <a:latin typeface=".SFUI-Regular"/>
                <a:hlinkClick r:id="rId6"/>
              </a:rPr>
              <a:t>https://</a:t>
            </a:r>
            <a:r>
              <a:rPr lang="en-GB" b="0" i="0" dirty="0" err="1">
                <a:effectLst/>
                <a:latin typeface=".SFUI-Regular"/>
                <a:hlinkClick r:id="rId6"/>
              </a:rPr>
              <a:t>www.vkf-renzel.com</a:t>
            </a:r>
            <a:r>
              <a:rPr lang="en-GB" b="0" i="0" dirty="0">
                <a:effectLst/>
                <a:latin typeface=".SFUI-Regular"/>
                <a:hlinkClick r:id="rId6"/>
              </a:rPr>
              <a:t>/general-warning-sign-10836.html</a:t>
            </a:r>
            <a:r>
              <a:rPr lang="en-GB" b="0" i="0" dirty="0">
                <a:effectLst/>
                <a:latin typeface=".SFUI-Regular"/>
              </a:rPr>
              <a:t> </a:t>
            </a:r>
            <a:endParaRPr lang="en-GB" dirty="0">
              <a:effectLst/>
              <a:latin typeface=".AppleSystemUIFont"/>
            </a:endParaRPr>
          </a:p>
          <a:p>
            <a:r>
              <a:rPr lang="en-GB" b="0" i="0" dirty="0">
                <a:effectLst/>
                <a:latin typeface=".SFUI-Regular"/>
              </a:rPr>
              <a:t>Image (14/7/2022)</a:t>
            </a:r>
            <a:endParaRPr lang="en-GB" dirty="0">
              <a:effectLst/>
              <a:latin typeface=".AppleSystemUIFont"/>
            </a:endParaRPr>
          </a:p>
        </p:txBody>
      </p:sp>
    </p:spTree>
    <p:extLst>
      <p:ext uri="{BB962C8B-B14F-4D97-AF65-F5344CB8AC3E}">
        <p14:creationId xmlns:p14="http://schemas.microsoft.com/office/powerpoint/2010/main" val="3783108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5</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Female reproductive system </vt:lpstr>
      <vt:lpstr>Ovaries </vt:lpstr>
      <vt:lpstr>Fallopian tube </vt:lpstr>
      <vt:lpstr>Cervix</vt:lpstr>
      <vt:lpstr>Endometriosis </vt:lpstr>
      <vt:lpstr>Prevention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Female reproductive system </dc:title>
  <dc:creator>Riea Gillette (1912358)</dc:creator>
  <cp:lastModifiedBy>Riea Gillette (1912358)</cp:lastModifiedBy>
  <cp:revision>1</cp:revision>
  <dcterms:created xsi:type="dcterms:W3CDTF">2022-07-22T00:21:01Z</dcterms:created>
  <dcterms:modified xsi:type="dcterms:W3CDTF">2022-07-22T09:59:10Z</dcterms:modified>
</cp:coreProperties>
</file>