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tableStyles+xml" PartName="/ppt/tableStyle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package.core-properties+xml" PartName="/docProps/core.xml"/>
</Types>
</file>

<file path=_rels/.rels><?xml version="1.0" encoding="UTF-8" standalone="yes"?><Relationships xmlns="http://schemas.openxmlformats.org/package/2006/relationships"><Relationship Id="rId4" Target="ppt/presentation.xml" Type="http://schemas.openxmlformats.org/officeDocument/2006/relationships/officeDocument"/><Relationship Id="rId3" Target="docProps/core.xml" Type="http://schemas.openxmlformats.org/package/2006/relationships/metadata/core-properties"/><Relationship Id="rId2" Target="docProps/app.xml" Type="http://schemas.openxmlformats.org/officeDocument/2006/relationships/extended-properties"/><Relationship Id="rId1" Target="docProps/thumbnail.jpeg" Type="http://schemas.openxmlformats.org/package/2006/relationships/metadata/thumbnai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4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2192000" cy="6858000"/>
  <p:notesSz cx="6858000" cy="9144000"/>
  <p:defaultTextStyle>
    <a:defPPr>
      <a:defRPr lang="en-US"/>
    </a:defPPr>
    <a:lvl1pPr algn="l" defTabSz="4572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4572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4572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4572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4572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4572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4572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4572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4572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autoAdjust="0" sz="19984"/>
    <p:restoredTop sz="94660"/>
  </p:normalViewPr>
  <p:slideViewPr>
    <p:cSldViewPr snapToGrid="0">
      <p:cViewPr varScale="1">
        <p:scale>
          <a:sx d="100" n="71"/>
          <a:sy d="100" n="71"/>
        </p:scale>
        <p:origin x="66" y="726"/>
      </p:cViewPr>
      <p:guideLst/>
    </p:cSldViewPr>
  </p:slideViewPr>
  <p:notesTextViewPr>
    <p:cViewPr>
      <p:scale>
        <a:sx d="1" n="1"/>
        <a:sy d="1" n="1"/>
      </p:scale>
      <p:origin x="0" y="0"/>
    </p:cViewPr>
  </p:notesTextViewPr>
  <p:gridSpacing cx="76200" cy="76200"/>
</p:viewPr>
</file>

<file path=ppt/_rels/presentation.xml.rels><?xml version="1.0" encoding="UTF-8" standalone="yes"?><Relationships xmlns="http://schemas.openxmlformats.org/package/2006/relationships"><Relationship Id="rId14" Target="slides/slide9.xml" Type="http://schemas.openxmlformats.org/officeDocument/2006/relationships/slide"/><Relationship Id="rId13" Target="slides/slide8.xml" Type="http://schemas.openxmlformats.org/officeDocument/2006/relationships/slide"/><Relationship Id="rId12" Target="slides/slide7.xml" Type="http://schemas.openxmlformats.org/officeDocument/2006/relationships/slide"/><Relationship Id="rId11" Target="slides/slide6.xml" Type="http://schemas.openxmlformats.org/officeDocument/2006/relationships/slide"/><Relationship Id="rId10" Target="slides/slide5.xml" Type="http://schemas.openxmlformats.org/officeDocument/2006/relationships/slide"/><Relationship Id="rId9" Target="slides/slide4.xml" Type="http://schemas.openxmlformats.org/officeDocument/2006/relationships/slide"/><Relationship Id="rId8" Target="slides/slide3.xml" Type="http://schemas.openxmlformats.org/officeDocument/2006/relationships/slide"/><Relationship Id="rId7" Target="slides/slide2.xml" Type="http://schemas.openxmlformats.org/officeDocument/2006/relationships/slide"/><Relationship Id="rId6" Target="slides/slide1.xml" Type="http://schemas.openxmlformats.org/officeDocument/2006/relationships/slide"/><Relationship Id="rId5" Target="slideMasters/slideMaster1.xml" Type="http://schemas.openxmlformats.org/officeDocument/2006/relationships/slideMaster"/><Relationship Id="rId4" Target="tableStyles.xml" Type="http://schemas.openxmlformats.org/officeDocument/2006/relationships/tableStyles"/><Relationship Id="rId3" Target="presProps.xml" Type="http://schemas.openxmlformats.org/officeDocument/2006/relationships/presProps"/><Relationship Id="rId2" Target="viewProps.xml" Type="http://schemas.openxmlformats.org/officeDocument/2006/relationships/viewProps"/><Relationship Id="rId1" Target="theme/theme1.xml" Type="http://schemas.openxmlformats.org/officeDocument/2006/relationships/theme"/></Relationships>
</file>

<file path=ppt/slideLayouts/_rels/slideLayout1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2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3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4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5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6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b="b" l="l" r="r" t="t"/>
              <a:pathLst>
                <a:path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b="b" l="l" r="r" t="t"/>
              <a:pathLst>
                <a:path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b="b" l="l" r="r" t="t"/>
              <a:pathLst>
                <a:path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b="b" l="l" r="r" t="t"/>
              <a:pathLst>
                <a:path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b="b" l="l" r="r" t="t"/>
              <a:pathLst>
                <a:path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 numCol="1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3" name="Subtitle 2"/>
          <p:cNvSpPr>
            <a:spLocks noGrp="1"/>
          </p:cNvSpPr>
          <p:nvPr>
            <p:ph idx="1" type="subTitle"/>
          </p:nvPr>
        </p:nvSpPr>
        <p:spPr>
          <a:xfrm>
            <a:off x="1507067" y="4050833"/>
            <a:ext cx="7766936" cy="1096899"/>
          </a:xfrm>
        </p:spPr>
        <p:txBody>
          <a:bodyPr anchor="t" numCol="1"/>
          <a:lstStyle>
            <a:lvl1pPr algn="r" indent="0" marL="0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algn="ctr" indent="0" marL="457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algn="ctr" indent="0" marL="914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algn="ctr" indent="0" marL="1371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algn="ctr" indent="0" marL="182880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algn="ctr" indent="0" marL="228600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algn="ctr" indent="0" marL="2743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algn="ctr" indent="0" marL="3200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algn="ctr" indent="0" marL="3657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 lang="en-US"/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B61BEF0D-F0BB-DE4B-95CE-6DB70DBA9567}" type="datetimeFigureOut">
              <a:rPr dirty="0" lang="en-US"/>
              <a:pPr/>
              <a:t>4/29/2019</a:t>
            </a:fld>
            <a:endParaRPr dirty="0" lang="en-US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dirty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D57F1E4F-1CFF-5643-939E-217C01CDF565}" type="slidenum">
              <a:rPr dirty="0" lang="en-US"/>
              <a:pPr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B61BEF0D-F0BB-DE4B-95CE-6DB70DBA9567}" type="datetimeFigureOut">
              <a:rPr dirty="0" lang="en-US"/>
              <a:pPr/>
              <a:t>4/29/2019</a:t>
            </a:fld>
            <a:endParaRPr dirty="0" lang="en-US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dirty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D57F1E4F-1CFF-5643-939E-217C01CDF565}" type="slidenum">
              <a:rPr dirty="0" lang="en-US"/>
              <a:pPr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 numCol="1"/>
          <a:lstStyle>
            <a:lvl1pPr algn="l">
              <a:defRPr b="0" cap="none" sz="4000"/>
            </a:lvl1pPr>
          </a:lstStyle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677335" y="4527448"/>
            <a:ext cx="8596668" cy="860400"/>
          </a:xfrm>
        </p:spPr>
        <p:txBody>
          <a:bodyPr anchor="t" numCol="1"/>
          <a:lstStyle>
            <a:lvl1pPr algn="l" indent="0" marL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B61BEF0D-F0BB-DE4B-95CE-6DB70DBA9567}" type="datetimeFigureOut">
              <a:rPr dirty="0" lang="en-US"/>
              <a:pPr/>
              <a:t>4/29/2019</a:t>
            </a:fld>
            <a:endParaRPr dirty="0" lang="en-US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dirty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D57F1E4F-1CFF-5643-939E-217C01CDF565}" type="slidenum">
              <a:rPr dirty="0" lang="en-US"/>
              <a:pPr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>
          <a:xfrm>
            <a:off x="677334" y="2160589"/>
            <a:ext cx="4184035" cy="3880772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>
          <a:xfrm>
            <a:off x="5089970" y="2160589"/>
            <a:ext cx="4184034" cy="3880773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5" name="Date Placeholder 4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EB712588-04B1-427B-82EE-E8DB90309F08}" type="datetimeFigureOut">
              <a:rPr dirty="0" lang="en-US"/>
              <a:t>4/29/2019</a:t>
            </a:fld>
            <a:endParaRPr dirty="0" lang="en-US"/>
          </a:p>
        </p:txBody>
      </p:sp>
      <p:sp>
        <p:nvSpPr>
          <p:cNvPr id="6" name="Footer Placeholder 5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dirty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6FF9F0C5-380F-41C2-899A-BAC0F0927E16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675745" y="2160983"/>
            <a:ext cx="4185623" cy="576262"/>
          </a:xfrm>
        </p:spPr>
        <p:txBody>
          <a:bodyPr anchor="b" numCol="1">
            <a:noAutofit/>
          </a:bodyPr>
          <a:lstStyle>
            <a:lvl1pPr indent="0" marL="0">
              <a:buNone/>
              <a:defRPr b="0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>
          <a:xfrm>
            <a:off x="675745" y="2737245"/>
            <a:ext cx="4185623" cy="3304117"/>
          </a:xfrm>
        </p:spPr>
        <p:txBody>
          <a:bodyPr num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>
          <a:xfrm>
            <a:off x="5088383" y="2160983"/>
            <a:ext cx="4185618" cy="576262"/>
          </a:xfrm>
        </p:spPr>
        <p:txBody>
          <a:bodyPr anchor="b" numCol="1">
            <a:noAutofit/>
          </a:bodyPr>
          <a:lstStyle>
            <a:lvl1pPr indent="0" marL="0">
              <a:buNone/>
              <a:defRPr b="0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4" sz="quarter"/>
          </p:nvPr>
        </p:nvSpPr>
        <p:spPr>
          <a:xfrm>
            <a:off x="5088384" y="2737245"/>
            <a:ext cx="4185617" cy="3304117"/>
          </a:xfrm>
        </p:spPr>
        <p:txBody>
          <a:bodyPr num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7" name="Date Placeholder 6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B61BEF0D-F0BB-DE4B-95CE-6DB70DBA9567}" type="datetimeFigureOut">
              <a:rPr dirty="0" lang="en-US"/>
              <a:pPr/>
              <a:t>4/29/2019</a:t>
            </a:fld>
            <a:endParaRPr dirty="0" lang="en-US"/>
          </a:p>
        </p:txBody>
      </p:sp>
      <p:sp>
        <p:nvSpPr>
          <p:cNvPr id="8" name="Footer Placeholder 7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dirty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D57F1E4F-1CFF-5643-939E-217C01CDF565}" type="slidenum">
              <a:rPr dirty="0" lang="en-US"/>
              <a:pPr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3" name="Date Placeholder 2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B61BEF0D-F0BB-DE4B-95CE-6DB70DBA9567}" type="datetimeFigureOut">
              <a:rPr dirty="0" lang="en-US"/>
              <a:pPr/>
              <a:t>4/29/2019</a:t>
            </a:fld>
            <a:endParaRPr dirty="0" lang="en-US"/>
          </a:p>
        </p:txBody>
      </p:sp>
      <p:sp>
        <p:nvSpPr>
          <p:cNvPr id="4" name="Footer Placeholder 3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dirty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D57F1E4F-1CFF-5643-939E-217C01CDF565}" type="slidenum">
              <a:rPr dirty="0" lang="en-US"/>
              <a:pPr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B61BEF0D-F0BB-DE4B-95CE-6DB70DBA9567}" type="datetimeFigureOut">
              <a:rPr dirty="0" lang="en-US"/>
              <a:pPr/>
              <a:t>4/29/2019</a:t>
            </a:fld>
            <a:endParaRPr dirty="0" lang="en-US"/>
          </a:p>
        </p:txBody>
      </p:sp>
      <p:sp>
        <p:nvSpPr>
          <p:cNvPr id="3" name="Footer Placeholder 2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dirty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D57F1E4F-1CFF-5643-939E-217C01CDF565}" type="slidenum">
              <a:rPr dirty="0" lang="en-US"/>
              <a:pPr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 numCol="1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 num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4" name="Text Placeholder 3"/>
          <p:cNvSpPr>
            <a:spLocks noGrp="1"/>
          </p:cNvSpPr>
          <p:nvPr>
            <p:ph idx="2" sz="half" type="body"/>
          </p:nvPr>
        </p:nvSpPr>
        <p:spPr>
          <a:xfrm>
            <a:off x="677334" y="2777069"/>
            <a:ext cx="3854528" cy="2584449"/>
          </a:xfrm>
        </p:spPr>
        <p:txBody>
          <a:bodyPr numCol="1">
            <a:normAutofit/>
          </a:bodyPr>
          <a:lstStyle>
            <a:lvl1pPr indent="0" marL="0">
              <a:buNone/>
              <a:defRPr sz="1400"/>
            </a:lvl1pPr>
            <a:lvl2pPr indent="0" marL="457063">
              <a:buNone/>
              <a:defRPr sz="1400"/>
            </a:lvl2pPr>
            <a:lvl3pPr indent="0" marL="914126">
              <a:buNone/>
              <a:defRPr sz="1200"/>
            </a:lvl3pPr>
            <a:lvl4pPr indent="0" marL="1371189">
              <a:buNone/>
              <a:defRPr sz="1000"/>
            </a:lvl4pPr>
            <a:lvl5pPr indent="0" marL="1828251">
              <a:buNone/>
              <a:defRPr sz="1000"/>
            </a:lvl5pPr>
            <a:lvl6pPr indent="0" marL="2285314">
              <a:buNone/>
              <a:defRPr sz="1000"/>
            </a:lvl6pPr>
            <a:lvl7pPr indent="0" marL="2742377">
              <a:buNone/>
              <a:defRPr sz="1000"/>
            </a:lvl7pPr>
            <a:lvl8pPr indent="0" marL="3199440">
              <a:buNone/>
              <a:defRPr sz="1000"/>
            </a:lvl8pPr>
            <a:lvl9pPr indent="0" marL="3656503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42A54C80-263E-416B-A8E0-580EDEADCBDC}" type="datetimeFigureOut">
              <a:rPr dirty="0" lang="en-US"/>
              <a:t>4/29/2019</a:t>
            </a:fld>
            <a:endParaRPr dirty="0" lang="en-US"/>
          </a:p>
        </p:txBody>
      </p:sp>
      <p:sp>
        <p:nvSpPr>
          <p:cNvPr id="6" name="Footer Placeholder 5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dirty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519954A3-9DFD-4C44-94BA-B95130A3BA1C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 numCol="1">
            <a:normAutofit/>
          </a:bodyPr>
          <a:lstStyle>
            <a:lvl1pPr algn="l">
              <a:defRPr b="0" sz="2400"/>
            </a:lvl1pPr>
          </a:lstStyle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3" name="Picture Placeholder 2"/>
          <p:cNvSpPr>
            <a:spLocks noChangeAspect="1" noGrp="1"/>
          </p:cNvSpPr>
          <p:nvPr>
            <p:ph idx="1" type="pic"/>
          </p:nvPr>
        </p:nvSpPr>
        <p:spPr>
          <a:xfrm>
            <a:off x="677334" y="609600"/>
            <a:ext cx="8596668" cy="3845718"/>
          </a:xfrm>
        </p:spPr>
        <p:txBody>
          <a:bodyPr anchor="t" numCol="1">
            <a:normAutofit/>
          </a:bodyPr>
          <a:lstStyle>
            <a:lvl1pPr algn="ctr" indent="0" marL="0">
              <a:buNone/>
              <a:defRPr sz="1600"/>
            </a:lvl1pPr>
            <a:lvl2pPr indent="0" marL="457200">
              <a:buNone/>
              <a:defRPr sz="1600"/>
            </a:lvl2pPr>
            <a:lvl3pPr indent="0" marL="914400">
              <a:buNone/>
              <a:defRPr sz="1600"/>
            </a:lvl3pPr>
            <a:lvl4pPr indent="0" marL="1371600">
              <a:buNone/>
              <a:defRPr sz="1600"/>
            </a:lvl4pPr>
            <a:lvl5pPr indent="0" marL="1828800">
              <a:buNone/>
              <a:defRPr sz="1600"/>
            </a:lvl5pPr>
            <a:lvl6pPr indent="0" marL="2286000">
              <a:buNone/>
              <a:defRPr sz="1600"/>
            </a:lvl6pPr>
            <a:lvl7pPr indent="0" marL="2743200">
              <a:buNone/>
              <a:defRPr sz="1600"/>
            </a:lvl7pPr>
            <a:lvl8pPr indent="0" marL="3200400">
              <a:buNone/>
              <a:defRPr sz="1600"/>
            </a:lvl8pPr>
            <a:lvl9pPr indent="0" marL="365760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dirty="0" lang="en-US"/>
          </a:p>
        </p:txBody>
      </p:sp>
      <p:sp>
        <p:nvSpPr>
          <p:cNvPr id="4" name="Text Placeholder 3"/>
          <p:cNvSpPr>
            <a:spLocks noGrp="1"/>
          </p:cNvSpPr>
          <p:nvPr>
            <p:ph idx="2" sz="half" type="body"/>
          </p:nvPr>
        </p:nvSpPr>
        <p:spPr>
          <a:xfrm>
            <a:off x="677334" y="5367338"/>
            <a:ext cx="8596667" cy="674024"/>
          </a:xfrm>
        </p:spPr>
        <p:txBody>
          <a:bodyPr numCol="1">
            <a:normAutofit/>
          </a:bodyPr>
          <a:lstStyle>
            <a:lvl1pPr indent="0" marL="0">
              <a:buNone/>
              <a:defRPr sz="1200"/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B61BEF0D-F0BB-DE4B-95CE-6DB70DBA9567}" type="datetimeFigureOut">
              <a:rPr dirty="0" lang="en-US"/>
              <a:pPr/>
              <a:t>4/29/2019</a:t>
            </a:fld>
            <a:endParaRPr dirty="0" lang="en-US"/>
          </a:p>
        </p:txBody>
      </p:sp>
      <p:sp>
        <p:nvSpPr>
          <p:cNvPr id="6" name="Footer Placeholder 5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dirty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D57F1E4F-1CFF-5643-939E-217C01CDF565}" type="slidenum">
              <a:rPr dirty="0" lang="en-US"/>
              <a:pPr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 numCol="1">
            <a:normAutofit/>
          </a:bodyPr>
          <a:lstStyle>
            <a:lvl1pPr algn="l">
              <a:defRPr b="0" cap="none" sz="4400"/>
            </a:lvl1pPr>
          </a:lstStyle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677335" y="4470400"/>
            <a:ext cx="8596668" cy="1570962"/>
          </a:xfrm>
        </p:spPr>
        <p:txBody>
          <a:bodyPr anchor="ctr" numCol="1">
            <a:normAutofit/>
          </a:bodyPr>
          <a:lstStyle>
            <a:lvl1pPr algn="l" indent="0" marL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B61BEF0D-F0BB-DE4B-95CE-6DB70DBA9567}" type="datetimeFigureOut">
              <a:rPr dirty="0" lang="en-US"/>
              <a:pPr/>
              <a:t>4/29/2019</a:t>
            </a:fld>
            <a:endParaRPr dirty="0" lang="en-US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dirty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D57F1E4F-1CFF-5643-939E-217C01CDF565}" type="slidenum">
              <a:rPr dirty="0" lang="en-US"/>
              <a:pPr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 numCol="1">
            <a:normAutofit/>
          </a:bodyPr>
          <a:lstStyle>
            <a:lvl1pPr algn="l">
              <a:defRPr b="0" cap="none" sz="4400"/>
            </a:lvl1pPr>
          </a:lstStyle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23" name="Text Placeholder 9"/>
          <p:cNvSpPr>
            <a:spLocks noGrp="1"/>
          </p:cNvSpPr>
          <p:nvPr>
            <p:ph idx="13" sz="quarter" type="body"/>
          </p:nvPr>
        </p:nvSpPr>
        <p:spPr>
          <a:xfrm>
            <a:off x="1366139" y="3632200"/>
            <a:ext cx="7224524" cy="381000"/>
          </a:xfrm>
        </p:spPr>
        <p:txBody>
          <a:bodyPr anchor="ctr" numCol="1">
            <a:noAutofit/>
          </a:bodyPr>
          <a:lstStyle>
            <a:lvl1pPr indent="0" marL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indent="0" marL="457200">
              <a:buFontTx/>
              <a:buNone/>
              <a:defRPr/>
            </a:lvl2pPr>
            <a:lvl3pPr indent="0" marL="914400">
              <a:buFontTx/>
              <a:buNone/>
              <a:defRPr/>
            </a:lvl3pPr>
            <a:lvl4pPr indent="0" marL="1371600">
              <a:buFontTx/>
              <a:buNone/>
              <a:defRPr/>
            </a:lvl4pPr>
            <a:lvl5pPr indent="0" marL="182880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677335" y="4470400"/>
            <a:ext cx="8596668" cy="1570962"/>
          </a:xfrm>
        </p:spPr>
        <p:txBody>
          <a:bodyPr anchor="ctr" numCol="1">
            <a:normAutofit/>
          </a:bodyPr>
          <a:lstStyle>
            <a:lvl1pPr algn="l" indent="0" marL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B61BEF0D-F0BB-DE4B-95CE-6DB70DBA9567}" type="datetimeFigureOut">
              <a:rPr dirty="0" lang="en-US"/>
              <a:pPr/>
              <a:t>4/29/2019</a:t>
            </a:fld>
            <a:endParaRPr dirty="0" lang="en-US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dirty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D57F1E4F-1CFF-5643-939E-217C01CDF565}" type="slidenum">
              <a:rPr dirty="0" lang="en-US"/>
              <a:pPr/>
              <a:t>‹#›</a:t>
            </a:fld>
            <a:endParaRPr dirty="0"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anchor="ctr" bIns="45720" lIns="91440" numCol="1" rIns="91440" rtlCol="0" tIns="45720" vert="horz">
            <a:noAutofit/>
          </a:bodyPr>
          <a:lstStyle/>
          <a:p>
            <a:pPr lvl="0"/>
            <a:r>
              <a:rPr baseline="0" dirty="0" lang="en-US" sz="8000">
                <a:ln cmpd="sng" w="3175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anchor="ctr" bIns="45720" lIns="91440" numCol="1" rIns="91440" rtlCol="0" tIns="45720" vert="horz">
            <a:noAutofit/>
          </a:bodyPr>
          <a:lstStyle/>
          <a:p>
            <a:pPr lvl="0"/>
            <a:r>
              <a:rPr baseline="0" dirty="0" lang="en-US" sz="8000">
                <a:ln cmpd="sng" w="3175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dirty="0"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 numCol="1">
            <a:normAutofit/>
          </a:bodyPr>
          <a:lstStyle>
            <a:lvl1pPr algn="l">
              <a:defRPr b="0" cap="none" sz="4400"/>
            </a:lvl1pPr>
          </a:lstStyle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677335" y="4527448"/>
            <a:ext cx="8596668" cy="1513914"/>
          </a:xfrm>
        </p:spPr>
        <p:txBody>
          <a:bodyPr anchor="t" numCol="1">
            <a:normAutofit/>
          </a:bodyPr>
          <a:lstStyle>
            <a:lvl1pPr algn="l" indent="0" marL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B61BEF0D-F0BB-DE4B-95CE-6DB70DBA9567}" type="datetimeFigureOut">
              <a:rPr dirty="0" lang="en-US"/>
              <a:pPr/>
              <a:t>4/29/2019</a:t>
            </a:fld>
            <a:endParaRPr dirty="0" lang="en-US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dirty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D57F1E4F-1CFF-5643-939E-217C01CDF565}" type="slidenum">
              <a:rPr dirty="0" lang="en-US"/>
              <a:pPr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 numCol="1">
            <a:normAutofit/>
          </a:bodyPr>
          <a:lstStyle>
            <a:lvl1pPr algn="l">
              <a:defRPr b="0" cap="none" sz="4400"/>
            </a:lvl1pPr>
          </a:lstStyle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23" name="Text Placeholder 9"/>
          <p:cNvSpPr>
            <a:spLocks noGrp="1"/>
          </p:cNvSpPr>
          <p:nvPr>
            <p:ph idx="13" sz="quarter" type="body"/>
          </p:nvPr>
        </p:nvSpPr>
        <p:spPr>
          <a:xfrm>
            <a:off x="677332" y="4013200"/>
            <a:ext cx="8596669" cy="514248"/>
          </a:xfrm>
        </p:spPr>
        <p:txBody>
          <a:bodyPr anchor="b" numCol="1">
            <a:noAutofit/>
          </a:bodyPr>
          <a:lstStyle>
            <a:lvl1pPr indent="0" marL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marL="457200">
              <a:buFontTx/>
              <a:buNone/>
              <a:defRPr/>
            </a:lvl2pPr>
            <a:lvl3pPr indent="0" marL="914400">
              <a:buFontTx/>
              <a:buNone/>
              <a:defRPr/>
            </a:lvl3pPr>
            <a:lvl4pPr indent="0" marL="1371600">
              <a:buFontTx/>
              <a:buNone/>
              <a:defRPr/>
            </a:lvl4pPr>
            <a:lvl5pPr indent="0" marL="182880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677335" y="4527448"/>
            <a:ext cx="8596668" cy="1513914"/>
          </a:xfrm>
        </p:spPr>
        <p:txBody>
          <a:bodyPr anchor="t" numCol="1">
            <a:normAutofit/>
          </a:bodyPr>
          <a:lstStyle>
            <a:lvl1pPr algn="l" indent="0" marL="0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B61BEF0D-F0BB-DE4B-95CE-6DB70DBA9567}" type="datetimeFigureOut">
              <a:rPr dirty="0" lang="en-US"/>
              <a:pPr/>
              <a:t>4/29/2019</a:t>
            </a:fld>
            <a:endParaRPr dirty="0" lang="en-US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dirty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D57F1E4F-1CFF-5643-939E-217C01CDF565}" type="slidenum">
              <a:rPr dirty="0" lang="en-US"/>
              <a:pPr/>
              <a:t>‹#›</a:t>
            </a:fld>
            <a:endParaRPr dirty="0"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anchor="ctr" bIns="45720" lIns="91440" numCol="1" rIns="91440" rtlCol="0" tIns="45720" vert="horz">
            <a:noAutofit/>
          </a:bodyPr>
          <a:lstStyle/>
          <a:p>
            <a:pPr lvl="0"/>
            <a:r>
              <a:rPr baseline="0" dirty="0" lang="en-US" sz="8000">
                <a:ln cmpd="sng" w="3175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anchor="ctr" bIns="45720" lIns="91440" numCol="1" rIns="91440" rtlCol="0" tIns="45720" vert="horz">
            <a:noAutofit/>
          </a:bodyPr>
          <a:lstStyle/>
          <a:p>
            <a:pPr lvl="0"/>
            <a:r>
              <a:rPr baseline="0" dirty="0" lang="en-US" sz="8000">
                <a:ln cmpd="sng" w="3175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 numCol="1">
            <a:normAutofit/>
          </a:bodyPr>
          <a:lstStyle>
            <a:lvl1pPr algn="l">
              <a:defRPr b="0" cap="none" sz="4400"/>
            </a:lvl1pPr>
          </a:lstStyle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23" name="Text Placeholder 9"/>
          <p:cNvSpPr>
            <a:spLocks noGrp="1"/>
          </p:cNvSpPr>
          <p:nvPr>
            <p:ph idx="13" sz="quarter" type="body"/>
          </p:nvPr>
        </p:nvSpPr>
        <p:spPr>
          <a:xfrm>
            <a:off x="677332" y="4013200"/>
            <a:ext cx="8596669" cy="514248"/>
          </a:xfrm>
        </p:spPr>
        <p:txBody>
          <a:bodyPr anchor="b" numCol="1">
            <a:noAutofit/>
          </a:bodyPr>
          <a:lstStyle>
            <a:lvl1pPr indent="0" marL="0">
              <a:buFontTx/>
              <a:buNone/>
              <a:defRPr sz="2400">
                <a:solidFill>
                  <a:schemeClr val="accent1"/>
                </a:solidFill>
              </a:defRPr>
            </a:lvl1pPr>
            <a:lvl2pPr indent="0" marL="457200">
              <a:buFontTx/>
              <a:buNone/>
              <a:defRPr/>
            </a:lvl2pPr>
            <a:lvl3pPr indent="0" marL="914400">
              <a:buFontTx/>
              <a:buNone/>
              <a:defRPr/>
            </a:lvl3pPr>
            <a:lvl4pPr indent="0" marL="1371600">
              <a:buFontTx/>
              <a:buNone/>
              <a:defRPr/>
            </a:lvl4pPr>
            <a:lvl5pPr indent="0" marL="182880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677335" y="4527448"/>
            <a:ext cx="8596668" cy="1513914"/>
          </a:xfrm>
        </p:spPr>
        <p:txBody>
          <a:bodyPr anchor="t" numCol="1">
            <a:normAutofit/>
          </a:bodyPr>
          <a:lstStyle>
            <a:lvl1pPr algn="l" indent="0" marL="0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B61BEF0D-F0BB-DE4B-95CE-6DB70DBA9567}" type="datetimeFigureOut">
              <a:rPr dirty="0" lang="en-US"/>
              <a:pPr/>
              <a:t>4/29/2019</a:t>
            </a:fld>
            <a:endParaRPr dirty="0" lang="en-US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dirty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D57F1E4F-1CFF-5643-939E-217C01CDF565}" type="slidenum">
              <a:rPr dirty="0" lang="en-US"/>
              <a:pPr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idx="1" orient="vert" type="body"/>
          </p:nvPr>
        </p:nvSpPr>
        <p:spPr/>
        <p:txBody>
          <a:bodyPr numCol="1"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55C6B4A9-1611-4792-9094-5F34BCA07E0B}" type="datetimeFigureOut">
              <a:rPr dirty="0" lang="en-US"/>
              <a:t>4/29/2019</a:t>
            </a:fld>
            <a:endParaRPr dirty="0" lang="en-US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dirty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89333C77-0158-454C-844F-B7AB9BD7DAD4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orient="vert" type="title"/>
          </p:nvPr>
        </p:nvSpPr>
        <p:spPr>
          <a:xfrm>
            <a:off x="7967673" y="609599"/>
            <a:ext cx="1304743" cy="5251451"/>
          </a:xfrm>
        </p:spPr>
        <p:txBody>
          <a:bodyPr anchor="ctr" numCol="1" vert="eaVert"/>
          <a:lstStyle/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idx="1" orient="vert" type="body"/>
          </p:nvPr>
        </p:nvSpPr>
        <p:spPr>
          <a:xfrm>
            <a:off x="677335" y="609600"/>
            <a:ext cx="7060150" cy="5251450"/>
          </a:xfrm>
        </p:spPr>
        <p:txBody>
          <a:bodyPr numCol="1"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B61BEF0D-F0BB-DE4B-95CE-6DB70DBA9567}" type="datetimeFigureOut">
              <a:rPr dirty="0" lang="en-US"/>
              <a:pPr/>
              <a:t>4/29/2019</a:t>
            </a:fld>
            <a:endParaRPr dirty="0" lang="en-US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dirty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D57F1E4F-1CFF-5643-939E-217C01CDF565}" type="slidenum">
              <a:rPr dirty="0" lang="en-US"/>
              <a:pPr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7" Target="../slideLayouts/slideLayout16.xml" Type="http://schemas.openxmlformats.org/officeDocument/2006/relationships/slideLayout"/><Relationship Id="rId16" Target="../slideLayouts/slideLayout15.xml" Type="http://schemas.openxmlformats.org/officeDocument/2006/relationships/slideLayout"/><Relationship Id="rId15" Target="../slideLayouts/slideLayout14.xml" Type="http://schemas.openxmlformats.org/officeDocument/2006/relationships/slideLayout"/><Relationship Id="rId14" Target="../slideLayouts/slideLayout13.xml" Type="http://schemas.openxmlformats.org/officeDocument/2006/relationships/slideLayout"/><Relationship Id="rId13" Target="../slideLayouts/slideLayout12.xml" Type="http://schemas.openxmlformats.org/officeDocument/2006/relationships/slideLayout"/><Relationship Id="rId12" Target="../slideLayouts/slideLayout11.xml" Type="http://schemas.openxmlformats.org/officeDocument/2006/relationships/slideLayout"/><Relationship Id="rId11" Target="../slideLayouts/slideLayout10.xml" Type="http://schemas.openxmlformats.org/officeDocument/2006/relationships/slideLayout"/><Relationship Id="rId9" Target="../slideLayouts/slideLayout8.xml" Type="http://schemas.openxmlformats.org/officeDocument/2006/relationships/slideLayout"/><Relationship Id="rId10" Target="../slideLayouts/slideLayout9.xml" Type="http://schemas.openxmlformats.org/officeDocument/2006/relationships/slideLayout"/><Relationship Id="rId8" Target="../slideLayouts/slideLayout7.xml" Type="http://schemas.openxmlformats.org/officeDocument/2006/relationships/slideLayout"/><Relationship Id="rId7" Target="../slideLayouts/slideLayout6.xml" Type="http://schemas.openxmlformats.org/officeDocument/2006/relationships/slideLayout"/><Relationship Id="rId6" Target="../slideLayouts/slideLayout5.xml" Type="http://schemas.openxmlformats.org/officeDocument/2006/relationships/slideLayout"/><Relationship Id="rId5" Target="../slideLayouts/slideLayout4.xml" Type="http://schemas.openxmlformats.org/officeDocument/2006/relationships/slideLayout"/><Relationship Id="rId4" Target="../slideLayouts/slideLayout3.xml" Type="http://schemas.openxmlformats.org/officeDocument/2006/relationships/slideLayout"/><Relationship Id="rId3" Target="../slideLayouts/slideLayout2.xml" Type="http://schemas.openxmlformats.org/officeDocument/2006/relationships/slideLayout"/><Relationship Id="rId2" Target="../slideLayouts/slideLayout1.xml" Type="http://schemas.openxmlformats.org/officeDocument/2006/relationships/slideLayout"/><Relationship Id="rId1" Target="../theme/theme1.xml" Type="http://schemas.openxmlformats.org/officeDocument/2006/relationships/theme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b="b" l="l" r="r" t="t"/>
              <a:pathLst>
                <a:path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b="b" l="l" r="r" t="t"/>
              <a:pathLst>
                <a:path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b="b" l="l" r="r" t="t"/>
              <a:pathLst>
                <a:path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b="b" l="l" r="r" t="t"/>
              <a:pathLst>
                <a:path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b="b" l="l" r="r" t="t"/>
              <a:pathLst>
                <a:path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fmla="val 0" name="adj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anchor="t" bIns="45720" lIns="91440" numCol="1" rIns="91440" rtlCol="0" tIns="45720" vert="horz">
            <a:normAutofit/>
          </a:bodyPr>
          <a:lstStyle/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bIns="45720" lIns="91440" numCol="1" rIns="91440" rtlCol="0" tIns="45720"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4" name="Date Placeholder 3"/>
          <p:cNvSpPr>
            <a:spLocks noGrp="1"/>
          </p:cNvSpPr>
          <p:nvPr>
            <p:ph idx="2" sz="half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anchor="ctr" bIns="45720" lIns="91440" numCol="1" rIns="91440" rtlCol="0" tIns="45720" vert="horz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dirty="0" lang="en-US"/>
              <a:pPr/>
              <a:t>4/29/2019</a:t>
            </a:fld>
            <a:endParaRPr dirty="0" lang="en-US"/>
          </a:p>
        </p:txBody>
      </p:sp>
      <p:sp>
        <p:nvSpPr>
          <p:cNvPr id="5" name="Footer Placeholder 4"/>
          <p:cNvSpPr>
            <a:spLocks noGrp="1"/>
          </p:cNvSpPr>
          <p:nvPr>
            <p:ph idx="3" sz="quarter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anchor="ctr" bIns="45720" lIns="91440" numCol="1" rIns="91440" rtlCol="0" tIns="45720" vert="horz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4" sz="quarter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anchor="ctr" bIns="45720" lIns="91440" numCol="1" rIns="91440" rtlCol="0" tIns="45720" vert="horz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dirty="0" lang="en-US"/>
              <a:pPr/>
              <a:t>‹#›</a:t>
            </a:fld>
            <a:endParaRPr dirty="0" lang="en-US"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</p:sldLayoutIdLst>
  <p:txStyles>
    <p:titleStyle>
      <a:lvl1pPr algn="l" defTabSz="457200" eaLnBrk="1" hangingPunct="1" latinLnBrk="0" rtl="0">
        <a:spcBef>
          <a:spcPct val="0"/>
        </a:spcBef>
        <a:buNone/>
        <a:defRPr kern="1200" sz="36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algn="l" defTabSz="457200" eaLnBrk="1" hangingPunct="1" indent="-342900" latinLnBrk="0" marL="342900" rtl="0">
        <a:spcBef>
          <a:spcPts val="1000"/>
        </a:spcBef>
        <a:spcAft>
          <a:spcPts val="0"/>
        </a:spcAft>
        <a:buClr>
          <a:schemeClr val="accent1"/>
        </a:buClr>
        <a:buSzPct val="80000"/>
        <a:buFont charset="2" typeface="Wingdings 3"/>
        <a:buChar char=""/>
        <a:defRPr kern="1200" sz="18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algn="l" defTabSz="457200" eaLnBrk="1" hangingPunct="1" indent="-285750" latinLnBrk="0" marL="742950" rtl="0">
        <a:spcBef>
          <a:spcPts val="1000"/>
        </a:spcBef>
        <a:spcAft>
          <a:spcPts val="0"/>
        </a:spcAft>
        <a:buClr>
          <a:schemeClr val="accent1"/>
        </a:buClr>
        <a:buSzPct val="80000"/>
        <a:buFont charset="2" typeface="Wingdings 3"/>
        <a:buChar char=""/>
        <a:defRPr kern="1200" sz="16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algn="l" defTabSz="457200" eaLnBrk="1" hangingPunct="1" indent="-228600" latinLnBrk="0" marL="1143000" rtl="0">
        <a:spcBef>
          <a:spcPts val="1000"/>
        </a:spcBef>
        <a:spcAft>
          <a:spcPts val="0"/>
        </a:spcAft>
        <a:buClr>
          <a:schemeClr val="accent1"/>
        </a:buClr>
        <a:buSzPct val="80000"/>
        <a:buFont charset="2" typeface="Wingdings 3"/>
        <a:buChar char=""/>
        <a:defRPr kern="1200"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algn="l" defTabSz="457200" eaLnBrk="1" hangingPunct="1" indent="-228600" latinLnBrk="0" marL="1600200" rtl="0">
        <a:spcBef>
          <a:spcPts val="1000"/>
        </a:spcBef>
        <a:spcAft>
          <a:spcPts val="0"/>
        </a:spcAft>
        <a:buClr>
          <a:schemeClr val="accent1"/>
        </a:buClr>
        <a:buSzPct val="80000"/>
        <a:buFont charset="2" typeface="Wingdings 3"/>
        <a:buChar char=""/>
        <a:defRPr kern="1200" sz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algn="l" defTabSz="457200" eaLnBrk="1" hangingPunct="1" indent="-228600" latinLnBrk="0" marL="2057400" rtl="0">
        <a:spcBef>
          <a:spcPts val="1000"/>
        </a:spcBef>
        <a:spcAft>
          <a:spcPts val="0"/>
        </a:spcAft>
        <a:buClr>
          <a:schemeClr val="accent1"/>
        </a:buClr>
        <a:buSzPct val="80000"/>
        <a:buFont charset="2" typeface="Wingdings 3"/>
        <a:buChar char=""/>
        <a:defRPr kern="1200" sz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algn="l" defTabSz="457200" eaLnBrk="1" hangingPunct="1" indent="-228600" latinLnBrk="0" marL="2514600" rtl="0">
        <a:spcBef>
          <a:spcPts val="1000"/>
        </a:spcBef>
        <a:spcAft>
          <a:spcPts val="0"/>
        </a:spcAft>
        <a:buClr>
          <a:schemeClr val="accent1"/>
        </a:buClr>
        <a:buSzPct val="80000"/>
        <a:buFont charset="2" typeface="Wingdings 3"/>
        <a:buChar char=""/>
        <a:defRPr kern="1200" sz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algn="l" defTabSz="457200" eaLnBrk="1" hangingPunct="1" indent="-228600" latinLnBrk="0" marL="2971800" rtl="0">
        <a:spcBef>
          <a:spcPts val="1000"/>
        </a:spcBef>
        <a:spcAft>
          <a:spcPts val="0"/>
        </a:spcAft>
        <a:buClr>
          <a:schemeClr val="accent1"/>
        </a:buClr>
        <a:buSzPct val="80000"/>
        <a:buFont charset="2" typeface="Wingdings 3"/>
        <a:buChar char=""/>
        <a:defRPr kern="1200" sz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algn="l" defTabSz="457200" eaLnBrk="1" hangingPunct="1" indent="-228600" latinLnBrk="0" marL="3429000" rtl="0">
        <a:spcBef>
          <a:spcPts val="1000"/>
        </a:spcBef>
        <a:spcAft>
          <a:spcPts val="0"/>
        </a:spcAft>
        <a:buClr>
          <a:schemeClr val="accent1"/>
        </a:buClr>
        <a:buSzPct val="80000"/>
        <a:buFont charset="2" typeface="Wingdings 3"/>
        <a:buChar char=""/>
        <a:defRPr kern="1200" sz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algn="l" defTabSz="457200" eaLnBrk="1" hangingPunct="1" indent="-228600" latinLnBrk="0" marL="3886200" rtl="0">
        <a:spcBef>
          <a:spcPts val="1000"/>
        </a:spcBef>
        <a:spcAft>
          <a:spcPts val="0"/>
        </a:spcAft>
        <a:buClr>
          <a:schemeClr val="accent1"/>
        </a:buClr>
        <a:buSzPct val="80000"/>
        <a:buFont charset="2" typeface="Wingdings 3"/>
        <a:buChar char=""/>
        <a:defRPr kern="1200" sz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457200" eaLnBrk="1" hangingPunct="1" latinLnBrk="0" marL="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1pPr>
      <a:lvl2pPr algn="l" defTabSz="457200" eaLnBrk="1" hangingPunct="1" latinLnBrk="0" marL="4572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2pPr>
      <a:lvl3pPr algn="l" defTabSz="457200" eaLnBrk="1" hangingPunct="1" latinLnBrk="0" marL="9144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3pPr>
      <a:lvl4pPr algn="l" defTabSz="457200" eaLnBrk="1" hangingPunct="1" latinLnBrk="0" marL="13716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4pPr>
      <a:lvl5pPr algn="l" defTabSz="457200" eaLnBrk="1" hangingPunct="1" latinLnBrk="0" marL="18288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5pPr>
      <a:lvl6pPr algn="l" defTabSz="457200" eaLnBrk="1" hangingPunct="1" latinLnBrk="0" marL="22860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6pPr>
      <a:lvl7pPr algn="l" defTabSz="457200" eaLnBrk="1" hangingPunct="1" latinLnBrk="0" marL="27432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7pPr>
      <a:lvl8pPr algn="l" defTabSz="457200" eaLnBrk="1" hangingPunct="1" latinLnBrk="0" marL="32004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8pPr>
      <a:lvl9pPr algn="l" defTabSz="457200" eaLnBrk="1" hangingPunct="1" latinLnBrk="0" marL="36576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arget="../slideLayouts/slideLayout1.xml" Type="http://schemas.openxmlformats.org/officeDocument/2006/relationships/slideLayout"/></Relationships>
</file>

<file path=ppt/slides/_rels/slide2.xml.rels><?xml version="1.0" encoding="UTF-8" standalone="yes"?><Relationships xmlns="http://schemas.openxmlformats.org/package/2006/relationships"><Relationship Id="rId1" Target="../slideLayouts/slideLayout2.xml" Type="http://schemas.openxmlformats.org/officeDocument/2006/relationships/slideLayout"/></Relationships>
</file>

<file path=ppt/slides/_rels/slide3.xml.rels><?xml version="1.0" encoding="UTF-8" standalone="yes"?><Relationships xmlns="http://schemas.openxmlformats.org/package/2006/relationships"><Relationship Id="rId1" Target="../slideLayouts/slideLayout2.xml" Type="http://schemas.openxmlformats.org/officeDocument/2006/relationships/slideLayout"/></Relationships>
</file>

<file path=ppt/slides/_rels/slide4.xml.rels><?xml version="1.0" encoding="UTF-8" standalone="yes"?><Relationships xmlns="http://schemas.openxmlformats.org/package/2006/relationships"><Relationship Id="rId1" Target="../slideLayouts/slideLayout2.xml" Type="http://schemas.openxmlformats.org/officeDocument/2006/relationships/slideLayout"/></Relationships>
</file>

<file path=ppt/slides/_rels/slide5.xml.rels><?xml version="1.0" encoding="UTF-8" standalone="yes"?><Relationships xmlns="http://schemas.openxmlformats.org/package/2006/relationships"><Relationship Id="rId1" Target="../slideLayouts/slideLayout2.xml" Type="http://schemas.openxmlformats.org/officeDocument/2006/relationships/slideLayout"/></Relationships>
</file>

<file path=ppt/slides/_rels/slide6.xml.rels><?xml version="1.0" encoding="UTF-8" standalone="yes"?><Relationships xmlns="http://schemas.openxmlformats.org/package/2006/relationships"><Relationship Id="rId1" Target="../slideLayouts/slideLayout2.xml" Type="http://schemas.openxmlformats.org/officeDocument/2006/relationships/slideLayout"/></Relationships>
</file>

<file path=ppt/slides/_rels/slide7.xml.rels><?xml version="1.0" encoding="UTF-8" standalone="yes"?><Relationships xmlns="http://schemas.openxmlformats.org/package/2006/relationships"><Relationship Id="rId1" Target="../slideLayouts/slideLayout2.xml" Type="http://schemas.openxmlformats.org/officeDocument/2006/relationships/slideLayout"/></Relationships>
</file>

<file path=ppt/slides/_rels/slide8.xml.rels><?xml version="1.0" encoding="UTF-8" standalone="yes"?><Relationships xmlns="http://schemas.openxmlformats.org/package/2006/relationships"><Relationship Id="rId1" Target="../slideLayouts/slideLayout2.xml" Type="http://schemas.openxmlformats.org/officeDocument/2006/relationships/slideLayout"/></Relationships>
</file>

<file path=ppt/slides/_rels/slide9.xml.rels><?xml version="1.0" encoding="UTF-8" standalone="yes"?><Relationships xmlns="http://schemas.openxmlformats.org/package/2006/relationships"><Relationship Id="rId4" Target="http://poxymedon.de/wp-content/uploads/2016/03/Liquid-modernity-Zygmunt-Baumann.pdf" TargetMode="External" Type="http://schemas.openxmlformats.org/officeDocument/2006/relationships/hyperlink"/><Relationship Id="rId3" Target="http://faculty.humanities.uci.edu/poster/books/Baudrillard,%20Jean%20-%20Selected%20Writings_ok.pdf" TargetMode="External" Type="http://schemas.openxmlformats.org/officeDocument/2006/relationships/hyperlink"/><Relationship Id="rId2" Target="http://www.sociologyarticles.co.uk/postmodernism/" TargetMode="External" Type="http://schemas.openxmlformats.org/officeDocument/2006/relationships/hyperlink"/><Relationship Id="rId1" Target="../slideLayouts/slideLayout2.xml" Type="http://schemas.openxmlformats.org/officeDocument/2006/relationships/slideLayout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numCol="1"/>
          <a:lstStyle/>
          <a:p>
            <a:pPr algn="ctr"/>
            <a:r>
              <a:rPr dirty="0" lang="en-US" sz="6000">
                <a:solidFill>
                  <a:schemeClr val="tx1"/>
                </a:solidFill>
                <a:latin typeface="Arial Nova"/>
              </a:rPr>
              <a:t>Postmodernism</a:t>
            </a:r>
            <a:endParaRPr lang="en-US" sz="600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idx="1" type="subTitle"/>
          </p:nvPr>
        </p:nvSpPr>
        <p:spPr/>
        <p:txBody>
          <a:bodyPr numCol="1">
            <a:normAutofit/>
          </a:bodyPr>
          <a:lstStyle/>
          <a:p>
            <a:pPr algn="l"/>
            <a:r>
              <a:rPr b="1" dirty="0" lang="en-US">
                <a:latin typeface="Arial Nova"/>
              </a:rPr>
              <a:t>Module: SJS14017                                                        Student no: 1804867</a:t>
            </a:r>
            <a:endParaRPr dirty="0" lang="en-US">
              <a:latin typeface="Arial Nova"/>
            </a:endParaRPr>
          </a:p>
        </p:txBody>
      </p:sp>
    </p:spTree>
    <p:extLst>
      <p:ext uri="{BB962C8B-B14F-4D97-AF65-F5344CB8AC3E}">
        <p14:creationId xmlns:p14="http://schemas.microsoft.com/office/powerpoint/2010/main" val="5210406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6A9F7-2EA7-4698-8D54-B0CFF9743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dirty="0" lang="en-US" sz="4400">
                <a:solidFill>
                  <a:schemeClr val="tx1"/>
                </a:solidFill>
                <a:latin typeface="Arial Nova"/>
              </a:rPr>
              <a:t>What is Postmodernity?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20B299-C260-4EFE-936E-099204E0F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t" bIns="45720" lIns="91440" numCol="1" rIns="91440" rtlCol="0" tIns="45720" vert="horz">
            <a:normAutofit/>
          </a:bodyPr>
          <a:lstStyle/>
          <a:p>
            <a:pPr indent="0" marL="0">
              <a:buNone/>
            </a:pPr>
            <a:endParaRPr dirty="0" lang="en-US" sz="4000">
              <a:latin typeface="Arial Nova"/>
            </a:endParaRPr>
          </a:p>
          <a:p>
            <a:pPr indent="0" marL="0">
              <a:buNone/>
            </a:pPr>
            <a:r>
              <a:rPr dirty="0" lang="en-US" sz="4000"/>
              <a:t>"The period following modernity, which is less clearly defined, pluralistic and socially diverse".</a:t>
            </a:r>
          </a:p>
          <a:p>
            <a:pPr indent="0" marL="0">
              <a:buNone/>
            </a:pPr>
            <a:r>
              <a:rPr dirty="0" lang="en-US" sz="3200"/>
              <a:t>Giddens and Sutton (2017 p.13)</a:t>
            </a:r>
            <a:endParaRPr dirty="0" lang="en-US" sz="4000"/>
          </a:p>
          <a:p>
            <a:pPr indent="0" marL="0">
              <a:buNone/>
            </a:pPr>
            <a:endParaRPr dirty="0" lang="en-US" sz="4000"/>
          </a:p>
          <a:p>
            <a:endParaRPr dirty="0" lang="en-US" sz="4000"/>
          </a:p>
        </p:txBody>
      </p:sp>
    </p:spTree>
    <p:extLst>
      <p:ext uri="{BB962C8B-B14F-4D97-AF65-F5344CB8AC3E}">
        <p14:creationId xmlns:p14="http://schemas.microsoft.com/office/powerpoint/2010/main" val="23357845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FAFDA-BE68-469D-BC2E-85D53D8F1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dirty="0" lang="en-US">
                <a:solidFill>
                  <a:schemeClr val="tx1"/>
                </a:solidFill>
                <a:latin typeface="Arial Nova"/>
              </a:rPr>
              <a:t>Antiquity to Modernity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67CF8B-0673-4D82-BE72-CC0EF2858B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t" bIns="45720" lIns="91440" numCol="1" rIns="91440" rtlCol="0" tIns="45720" vert="horz">
            <a:normAutofit fontScale="92500" lnSpcReduction="10000"/>
          </a:bodyPr>
          <a:lstStyle/>
          <a:p>
            <a:r>
              <a:rPr dirty="0" lang="en-US" sz="2800">
                <a:latin typeface="Arial Nova"/>
              </a:rPr>
              <a:t>Postmodern Era: mid 20th Century onwards: </a:t>
            </a:r>
            <a:endParaRPr lang="en-US">
              <a:latin panose="020B0603020202020204" typeface="Trebuchet MS"/>
            </a:endParaRPr>
          </a:p>
          <a:p>
            <a:endParaRPr dirty="0" lang="en-US" sz="2800">
              <a:latin typeface="Arial Nova"/>
            </a:endParaRPr>
          </a:p>
          <a:p>
            <a:r>
              <a:rPr dirty="0" lang="en-US" sz="2800">
                <a:latin typeface="Arial Nova"/>
              </a:rPr>
              <a:t>Modern Era: 18th Century to mid 20th Century:</a:t>
            </a:r>
          </a:p>
          <a:p>
            <a:endParaRPr dirty="0" lang="en-US" sz="2800">
              <a:latin typeface="Arial Nova"/>
            </a:endParaRPr>
          </a:p>
          <a:p>
            <a:r>
              <a:rPr dirty="0" lang="en-US" sz="2800">
                <a:latin typeface="Arial Nova"/>
              </a:rPr>
              <a:t>Enlightenment: 17th Century: scientific revolution period of reason, tolerance, universalism</a:t>
            </a:r>
          </a:p>
          <a:p>
            <a:endParaRPr dirty="0" lang="en-US" sz="2800">
              <a:latin typeface="Arial Nova"/>
            </a:endParaRPr>
          </a:p>
          <a:p>
            <a:r>
              <a:rPr dirty="0" lang="en-US" sz="2800">
                <a:latin typeface="Arial Nova"/>
              </a:rPr>
              <a:t>Antiquity: deism/theism</a:t>
            </a:r>
          </a:p>
          <a:p>
            <a:endParaRPr dirty="0" lang="en-US" sz="2800">
              <a:latin typeface="Arial Nova"/>
            </a:endParaRPr>
          </a:p>
        </p:txBody>
      </p:sp>
    </p:spTree>
    <p:extLst>
      <p:ext uri="{BB962C8B-B14F-4D97-AF65-F5344CB8AC3E}">
        <p14:creationId xmlns:p14="http://schemas.microsoft.com/office/powerpoint/2010/main" val="33872567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4863C-B5D5-4DB0-902E-CF6EBFEC0B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75102"/>
          </a:xfrm>
        </p:spPr>
        <p:txBody>
          <a:bodyPr numCol="1"/>
          <a:lstStyle/>
          <a:p>
            <a:r>
              <a:rPr dirty="0" lang="en-US">
                <a:solidFill>
                  <a:schemeClr val="tx1"/>
                </a:solidFill>
                <a:latin typeface="Arial Nova"/>
              </a:rPr>
              <a:t>Modernity</a:t>
            </a:r>
            <a:endParaRPr dirty="0" lang="en-US">
              <a:latin typeface="Arial Nova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6EEC52-EA0F-485D-BF44-8EA836D5D4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42364"/>
            <a:ext cx="8596668" cy="4858431"/>
          </a:xfrm>
        </p:spPr>
        <p:txBody>
          <a:bodyPr anchor="t" bIns="45720" lIns="91440" numCol="1" rIns="91440" rtlCol="0" tIns="45720" vert="horz">
            <a:normAutofit/>
          </a:bodyPr>
          <a:lstStyle/>
          <a:p>
            <a:r>
              <a:rPr dirty="0" lang="en-US" sz="2400">
                <a:latin typeface="Arial Nova"/>
              </a:rPr>
              <a:t>The Nation State</a:t>
            </a:r>
          </a:p>
          <a:p>
            <a:r>
              <a:rPr dirty="0" lang="en-US" sz="2400">
                <a:latin typeface="Arial Nova"/>
              </a:rPr>
              <a:t>Parliament/Two party politics</a:t>
            </a:r>
          </a:p>
          <a:p>
            <a:r>
              <a:rPr dirty="0" lang="en-US" sz="2400">
                <a:latin typeface="Arial Nova"/>
              </a:rPr>
              <a:t>Community</a:t>
            </a:r>
          </a:p>
          <a:p>
            <a:r>
              <a:rPr dirty="0" lang="en-US" sz="2400">
                <a:latin typeface="Arial Nova"/>
              </a:rPr>
              <a:t>Nuclear Family</a:t>
            </a:r>
          </a:p>
          <a:p>
            <a:r>
              <a:rPr dirty="0" lang="en-US" sz="2400">
                <a:latin typeface="Arial Nova"/>
              </a:rPr>
              <a:t>Religion/Church</a:t>
            </a:r>
          </a:p>
          <a:p>
            <a:r>
              <a:rPr dirty="0" lang="en-US" sz="2400">
                <a:latin typeface="Arial Nova"/>
              </a:rPr>
              <a:t>Production/Industrialization/Urbanization</a:t>
            </a:r>
          </a:p>
          <a:p>
            <a:r>
              <a:rPr dirty="0" lang="en-US" sz="2400">
                <a:latin typeface="Arial Nova"/>
              </a:rPr>
              <a:t>One way media (tv/cinema/newspapers)</a:t>
            </a:r>
          </a:p>
          <a:p>
            <a:r>
              <a:rPr dirty="0" lang="en-US" sz="2400">
                <a:latin typeface="Arial Nova"/>
              </a:rPr>
              <a:t>Faith in Science/Medicine/Technology</a:t>
            </a:r>
          </a:p>
          <a:p>
            <a:r>
              <a:rPr dirty="0" lang="en-US" sz="2400">
                <a:latin typeface="Arial Nova"/>
              </a:rPr>
              <a:t>Identity/Class</a:t>
            </a:r>
          </a:p>
          <a:p>
            <a:endParaRPr dirty="0" lang="en-US" sz="2400">
              <a:latin typeface="Arial Nova"/>
            </a:endParaRPr>
          </a:p>
        </p:txBody>
      </p:sp>
    </p:spTree>
    <p:extLst>
      <p:ext uri="{BB962C8B-B14F-4D97-AF65-F5344CB8AC3E}">
        <p14:creationId xmlns:p14="http://schemas.microsoft.com/office/powerpoint/2010/main" val="40100503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A9AC6-245D-47C7-A8B2-F140125C4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dirty="0" lang="en-US">
                <a:solidFill>
                  <a:schemeClr val="tx1"/>
                </a:solidFill>
                <a:latin typeface="Arial Nova"/>
              </a:rPr>
              <a:t>20th Century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F40E89-6FB7-467C-B935-BF0C5C27FB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873042"/>
            <a:ext cx="8596668" cy="4168320"/>
          </a:xfrm>
        </p:spPr>
        <p:txBody>
          <a:bodyPr anchor="t" bIns="45720" lIns="91440" numCol="1" rIns="91440" rtlCol="0" tIns="45720" vert="horz">
            <a:normAutofit lnSpcReduction="10000"/>
          </a:bodyPr>
          <a:lstStyle/>
          <a:p>
            <a:r>
              <a:rPr dirty="0" lang="en-US" sz="2400"/>
              <a:t>Questions about whether society is actually making progress: Giddens and Sutton (2017):</a:t>
            </a:r>
            <a:endParaRPr dirty="0" lang="en-US"/>
          </a:p>
          <a:p>
            <a:r>
              <a:rPr dirty="0" lang="en-US" sz="2400"/>
              <a:t>The Holocaust 1941-1945</a:t>
            </a:r>
          </a:p>
          <a:p>
            <a:r>
              <a:rPr dirty="0" lang="en-US" sz="2400"/>
              <a:t>Atom Bomb 1945</a:t>
            </a:r>
          </a:p>
          <a:p>
            <a:r>
              <a:rPr dirty="0" lang="en-US" sz="2400"/>
              <a:t>Thalidomide Scandal 1958-1968</a:t>
            </a:r>
          </a:p>
          <a:p>
            <a:r>
              <a:rPr dirty="0" lang="en-US" sz="2400"/>
              <a:t>Aberfan Disaster 1966</a:t>
            </a:r>
          </a:p>
          <a:p>
            <a:r>
              <a:rPr dirty="0" lang="en-US" sz="2400"/>
              <a:t>Torrey Canyon Disaster 1967</a:t>
            </a:r>
          </a:p>
          <a:p>
            <a:r>
              <a:rPr dirty="0" lang="en-US" sz="2400"/>
              <a:t>Challenger Disaster 1986</a:t>
            </a:r>
          </a:p>
          <a:p>
            <a:r>
              <a:rPr dirty="0" lang="en-US" sz="2400"/>
              <a:t>Chernobyl 1986</a:t>
            </a:r>
          </a:p>
          <a:p>
            <a:pPr indent="0" marL="0">
              <a:buNone/>
            </a:pPr>
            <a:endParaRPr dirty="0" lang="en-US" sz="2400"/>
          </a:p>
          <a:p>
            <a:pPr indent="0" marL="0">
              <a:buNone/>
            </a:pPr>
            <a:endParaRPr dirty="0" lang="en-US" sz="2400"/>
          </a:p>
        </p:txBody>
      </p:sp>
    </p:spTree>
    <p:extLst>
      <p:ext uri="{BB962C8B-B14F-4D97-AF65-F5344CB8AC3E}">
        <p14:creationId xmlns:p14="http://schemas.microsoft.com/office/powerpoint/2010/main" val="3021561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A44BE-130B-4901-AF90-4BE40DC84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dirty="0" lang="en-US">
                <a:solidFill>
                  <a:schemeClr val="tx1"/>
                </a:solidFill>
                <a:latin typeface="Arial Nova"/>
              </a:rPr>
              <a:t>Postmodern Influences</a:t>
            </a:r>
            <a:endParaRPr dirty="0" err="1" lang="en-US">
              <a:solidFill>
                <a:schemeClr val="tx1"/>
              </a:solidFill>
              <a:latin typeface="Arial Nova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41B9A-E718-45AE-BEA8-7702329F32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56740"/>
            <a:ext cx="8596668" cy="4484622"/>
          </a:xfrm>
        </p:spPr>
        <p:txBody>
          <a:bodyPr anchor="t" bIns="45720" lIns="91440" numCol="1" rIns="91440" rtlCol="0" tIns="45720" vert="horz">
            <a:normAutofit/>
          </a:bodyPr>
          <a:lstStyle/>
          <a:p>
            <a:r>
              <a:rPr b="1" dirty="0" lang="en-US" sz="2400"/>
              <a:t>Jean Francis Lyotard (1924-1998)</a:t>
            </a:r>
            <a:r>
              <a:rPr dirty="0" lang="en-US" sz="2400"/>
              <a:t>: Skepticism towards grand-narratives such as Structuralism, Marxism, Feminism, Sociology, Science, Religion</a:t>
            </a:r>
            <a:endParaRPr dirty="0" lang="en-US"/>
          </a:p>
          <a:p>
            <a:pPr indent="0" marL="0">
              <a:buNone/>
            </a:pPr>
            <a:endParaRPr b="1" dirty="0" lang="en-US" sz="2400"/>
          </a:p>
          <a:p>
            <a:r>
              <a:rPr b="1" dirty="0" lang="en-US" sz="2400"/>
              <a:t>Jean Baudrillard (1929-2007)</a:t>
            </a:r>
            <a:r>
              <a:rPr dirty="0" lang="en-US" sz="2400"/>
              <a:t>: Influence of media and technologies on society: hyperreality; simulacrum</a:t>
            </a:r>
            <a:endParaRPr lang="en-US"/>
          </a:p>
          <a:p>
            <a:endParaRPr dirty="0" lang="en-US" sz="2400"/>
          </a:p>
          <a:p>
            <a:r>
              <a:rPr b="1" dirty="0" lang="en-US" sz="2400"/>
              <a:t>Zygmunt Bauman (1927-2017)</a:t>
            </a:r>
            <a:r>
              <a:rPr dirty="0" lang="en-US" sz="2400"/>
              <a:t> From solid modernity to liquid (post) modernity </a:t>
            </a:r>
          </a:p>
          <a:p>
            <a:endParaRPr dirty="0" lang="en-US" sz="2400"/>
          </a:p>
          <a:p>
            <a:endParaRPr dirty="0" lang="en-US" sz="2400"/>
          </a:p>
          <a:p>
            <a:endParaRPr dirty="0" lang="en-US" sz="2400"/>
          </a:p>
          <a:p>
            <a:endParaRPr dirty="0" lang="en-US" sz="2400"/>
          </a:p>
          <a:p>
            <a:pPr indent="0" marL="0">
              <a:buNone/>
            </a:pPr>
            <a:endParaRPr dirty="0" lang="en-US" sz="2200"/>
          </a:p>
        </p:txBody>
      </p:sp>
    </p:spTree>
    <p:extLst>
      <p:ext uri="{BB962C8B-B14F-4D97-AF65-F5344CB8AC3E}">
        <p14:creationId xmlns:p14="http://schemas.microsoft.com/office/powerpoint/2010/main" val="3611040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A1DB1-B171-4203-B8A9-C903DBBAF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b="1" dirty="0" lang="en-US">
                <a:solidFill>
                  <a:schemeClr val="tx1"/>
                </a:solidFill>
                <a:latin typeface="Arial Nova"/>
              </a:rPr>
              <a:t>Postmodern society</a:t>
            </a:r>
            <a:endParaRPr b="1" dirty="0" lang="en-US">
              <a:latin typeface="Arial Nova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A83838-7C92-493D-8561-2D99D62C3A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28627"/>
            <a:ext cx="8596668" cy="4527753"/>
          </a:xfrm>
        </p:spPr>
        <p:txBody>
          <a:bodyPr anchor="t" bIns="45720" lIns="91440" numCol="1" rIns="91440" rtlCol="0" tIns="45720" vert="horz">
            <a:normAutofit fontScale="92500" lnSpcReduction="20000"/>
          </a:bodyPr>
          <a:lstStyle/>
          <a:p>
            <a:r>
              <a:rPr dirty="0" lang="en-US" sz="2400">
                <a:solidFill>
                  <a:schemeClr val="tx1"/>
                </a:solidFill>
                <a:latin typeface="Arial Nova"/>
              </a:rPr>
              <a:t>Globalization</a:t>
            </a:r>
            <a:endParaRPr dirty="0" err="1" lang="en-US" sz="2400">
              <a:solidFill>
                <a:schemeClr val="tx1"/>
              </a:solidFill>
              <a:latin typeface="Arial Nova"/>
            </a:endParaRPr>
          </a:p>
          <a:p>
            <a:r>
              <a:rPr dirty="0" err="1" lang="en-US" sz="2400">
                <a:solidFill>
                  <a:schemeClr val="tx1"/>
                </a:solidFill>
                <a:latin typeface="Arial Nova"/>
              </a:rPr>
              <a:t>Detraditionalisation</a:t>
            </a:r>
          </a:p>
          <a:p>
            <a:r>
              <a:rPr dirty="0" lang="en-US" sz="2400">
                <a:solidFill>
                  <a:schemeClr val="tx1"/>
                </a:solidFill>
                <a:latin typeface="Arial Nova"/>
              </a:rPr>
              <a:t>Consumerism</a:t>
            </a:r>
            <a:endParaRPr dirty="0" lang="en-US">
              <a:solidFill>
                <a:schemeClr val="tx1"/>
              </a:solidFill>
            </a:endParaRPr>
          </a:p>
          <a:p>
            <a:r>
              <a:rPr dirty="0" lang="en-US" sz="2400">
                <a:solidFill>
                  <a:schemeClr val="tx1"/>
                </a:solidFill>
                <a:latin typeface="Arial Nova"/>
              </a:rPr>
              <a:t>Mass Media/Social Media</a:t>
            </a:r>
          </a:p>
          <a:p>
            <a:r>
              <a:rPr dirty="0" lang="en-US" sz="2400">
                <a:solidFill>
                  <a:schemeClr val="tx1"/>
                </a:solidFill>
                <a:latin typeface="Arial Nova"/>
              </a:rPr>
              <a:t>Symbols and Meanings</a:t>
            </a:r>
          </a:p>
          <a:p>
            <a:r>
              <a:rPr dirty="0" lang="en-US" sz="2400">
                <a:solidFill>
                  <a:schemeClr val="tx1"/>
                </a:solidFill>
                <a:latin typeface="Arial Nova"/>
              </a:rPr>
              <a:t>Religion as Commodity/Hybridity</a:t>
            </a:r>
          </a:p>
          <a:p>
            <a:r>
              <a:rPr dirty="0" lang="en-US" sz="2400">
                <a:solidFill>
                  <a:schemeClr val="tx1"/>
                </a:solidFill>
                <a:latin typeface="Arial Nova"/>
              </a:rPr>
              <a:t>Different forms of family, marriage</a:t>
            </a:r>
          </a:p>
          <a:p>
            <a:r>
              <a:rPr dirty="0" lang="en-US" sz="2400">
                <a:solidFill>
                  <a:schemeClr val="tx1"/>
                </a:solidFill>
                <a:latin typeface="Arial Nova"/>
              </a:rPr>
              <a:t>Pick and Mix Culture</a:t>
            </a:r>
          </a:p>
          <a:p>
            <a:r>
              <a:rPr dirty="0" lang="en-US" sz="2400">
                <a:solidFill>
                  <a:schemeClr val="tx1"/>
                </a:solidFill>
                <a:latin typeface="Arial Nova"/>
              </a:rPr>
              <a:t>Simulacrum</a:t>
            </a:r>
          </a:p>
          <a:p>
            <a:r>
              <a:rPr dirty="0" lang="en-US" sz="2400">
                <a:solidFill>
                  <a:schemeClr val="tx1"/>
                </a:solidFill>
                <a:latin typeface="Arial Nova"/>
              </a:rPr>
              <a:t>Hyperreality</a:t>
            </a:r>
          </a:p>
          <a:p>
            <a:pPr indent="0" marL="0">
              <a:buNone/>
            </a:pPr>
            <a:r>
              <a:rPr dirty="0" lang="en-US" sz="2400">
                <a:solidFill>
                  <a:schemeClr val="tx1"/>
                </a:solidFill>
                <a:latin typeface="Arial Nova"/>
              </a:rPr>
              <a:t>Giddens and Sutton, (2017); Agnihotri, (2016); Giddens, (1991)</a:t>
            </a:r>
          </a:p>
          <a:p>
            <a:endParaRPr dirty="0" lang="en-US" sz="2400">
              <a:solidFill>
                <a:schemeClr val="tx1"/>
              </a:solidFill>
              <a:latin typeface="Arial Nova"/>
            </a:endParaRPr>
          </a:p>
          <a:p>
            <a:endParaRPr dirty="0" lang="en-US" sz="2400">
              <a:solidFill>
                <a:schemeClr val="tx1"/>
              </a:solidFill>
              <a:latin typeface="Arial Nova"/>
            </a:endParaRPr>
          </a:p>
        </p:txBody>
      </p:sp>
    </p:spTree>
    <p:extLst>
      <p:ext uri="{BB962C8B-B14F-4D97-AF65-F5344CB8AC3E}">
        <p14:creationId xmlns:p14="http://schemas.microsoft.com/office/powerpoint/2010/main" val="738853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2B3203-4792-4351-ACBC-8BEEE267F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dirty="0" lang="en-US">
                <a:solidFill>
                  <a:schemeClr val="tx1"/>
                </a:solidFill>
                <a:latin typeface="Arial Nova"/>
              </a:rPr>
              <a:t>Conclusion</a:t>
            </a:r>
            <a:endParaRPr dirty="0"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410672-7E34-4E92-92E5-3F25AF7D52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71759"/>
            <a:ext cx="8596668" cy="4369603"/>
          </a:xfrm>
        </p:spPr>
        <p:txBody>
          <a:bodyPr anchor="t" bIns="45720" lIns="91440" numCol="1" rIns="91440" rtlCol="0" tIns="45720" vert="horz">
            <a:normAutofit/>
          </a:bodyPr>
          <a:lstStyle/>
          <a:p>
            <a:r>
              <a:rPr dirty="0" lang="en-US" sz="2400">
                <a:solidFill>
                  <a:schemeClr val="tx1"/>
                </a:solidFill>
                <a:latin typeface="Arial Nova"/>
              </a:rPr>
              <a:t>Loss of faith in grand narratives</a:t>
            </a:r>
          </a:p>
          <a:p>
            <a:r>
              <a:rPr dirty="0" lang="en-US" sz="2400">
                <a:solidFill>
                  <a:schemeClr val="tx1"/>
                </a:solidFill>
                <a:latin typeface="Arial Nova"/>
              </a:rPr>
              <a:t>Diversity, Fragmentation, </a:t>
            </a:r>
            <a:r>
              <a:rPr dirty="0" err="1" lang="en-US" sz="2400">
                <a:solidFill>
                  <a:schemeClr val="tx1"/>
                </a:solidFill>
                <a:latin typeface="Arial Nova"/>
              </a:rPr>
              <a:t>Detraditionalisation</a:t>
            </a:r>
          </a:p>
          <a:p>
            <a:r>
              <a:rPr dirty="0" lang="en-US" sz="2400">
                <a:solidFill>
                  <a:schemeClr val="tx1"/>
                </a:solidFill>
                <a:latin typeface="Arial Nova"/>
              </a:rPr>
              <a:t>Pick and Mix identities</a:t>
            </a:r>
          </a:p>
          <a:p>
            <a:r>
              <a:rPr dirty="0" lang="en-US" sz="2400">
                <a:solidFill>
                  <a:schemeClr val="tx1"/>
                </a:solidFill>
                <a:latin typeface="Arial Nova"/>
              </a:rPr>
              <a:t>Increased relevance of symbols, signs and texts</a:t>
            </a:r>
          </a:p>
          <a:p>
            <a:r>
              <a:rPr dirty="0" lang="en-US" sz="2400">
                <a:solidFill>
                  <a:schemeClr val="tx1"/>
                </a:solidFill>
                <a:latin typeface="Arial Nova"/>
              </a:rPr>
              <a:t>Mass media, simulacrum and Hyperreality</a:t>
            </a:r>
          </a:p>
          <a:p>
            <a:r>
              <a:rPr dirty="0" lang="en-US" sz="2400">
                <a:solidFill>
                  <a:schemeClr val="tx1"/>
                </a:solidFill>
                <a:latin typeface="Arial Nova"/>
              </a:rPr>
              <a:t>Fundamentalism</a:t>
            </a:r>
          </a:p>
          <a:p>
            <a:endParaRPr dirty="0" lang="en-US" sz="2400">
              <a:solidFill>
                <a:schemeClr val="tx1"/>
              </a:solidFill>
              <a:latin typeface="Arial Nova"/>
            </a:endParaRPr>
          </a:p>
        </p:txBody>
      </p:sp>
    </p:spTree>
    <p:extLst>
      <p:ext uri="{BB962C8B-B14F-4D97-AF65-F5344CB8AC3E}">
        <p14:creationId xmlns:p14="http://schemas.microsoft.com/office/powerpoint/2010/main" val="2211220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134BE-8384-4760-9059-F9C6FA441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03857"/>
          </a:xfrm>
        </p:spPr>
        <p:txBody>
          <a:bodyPr numCol="1"/>
          <a:lstStyle/>
          <a:p>
            <a:r>
              <a:rPr dirty="0" lang="en-US">
                <a:solidFill>
                  <a:schemeClr val="tx1"/>
                </a:solidFill>
                <a:latin typeface="Arial Nova"/>
              </a:rPr>
              <a:t>References:</a:t>
            </a:r>
            <a:endParaRPr dirty="0" lang="en-US">
              <a:latin typeface="Arial Nova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44AE53-4315-40C1-AF4E-771872A8E0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58023"/>
            <a:ext cx="8596668" cy="4283339"/>
          </a:xfrm>
        </p:spPr>
        <p:txBody>
          <a:bodyPr anchor="t" bIns="45720" lIns="91440" numCol="1" rIns="91440" rtlCol="0" tIns="45720" vert="horz">
            <a:normAutofit fontScale="92500" lnSpcReduction="10000"/>
          </a:bodyPr>
          <a:lstStyle/>
          <a:p>
            <a:r>
              <a:rPr dirty="0" lang="en-US"/>
              <a:t>Agnihotri, R (2016) </a:t>
            </a:r>
            <a:r>
              <a:rPr dirty="0" i="1" lang="en-US"/>
              <a:t>Postmodernism and Religion. </a:t>
            </a:r>
            <a:r>
              <a:rPr dirty="0" lang="en-US"/>
              <a:t>Available at: </a:t>
            </a:r>
            <a:r>
              <a:rPr dirty="0" lang="en-US">
                <a:hlinkClick r:id="rId2"/>
              </a:rPr>
              <a:t>http://www.sociologyarticles.co.uk//postmodernism/</a:t>
            </a:r>
            <a:r>
              <a:rPr dirty="0" lang="en-US"/>
              <a:t> (Accessed 17th April 2019).</a:t>
            </a:r>
          </a:p>
          <a:p>
            <a:r>
              <a:rPr dirty="0" lang="en-US"/>
              <a:t>Baudrillard, J. (2001) </a:t>
            </a:r>
            <a:r>
              <a:rPr dirty="0" i="1" lang="en-US"/>
              <a:t>Selected Writings</a:t>
            </a:r>
            <a:r>
              <a:rPr dirty="0" lang="en-US"/>
              <a:t>, Stanford, Stanford University Press. Available at: </a:t>
            </a:r>
            <a:r>
              <a:rPr dirty="0" lang="en-US">
                <a:hlinkClick r:id="rId3"/>
              </a:rPr>
              <a:t>http://faculty.humanities.uci.edu/poster/books/Baudrillard,%20Jean%20-%20Selected%20Writings_ok.pdf</a:t>
            </a:r>
            <a:r>
              <a:rPr dirty="0" lang="en-US"/>
              <a:t> (Accessed 13th April 2019)</a:t>
            </a:r>
            <a:endParaRPr dirty="0" i="1" lang="en-US"/>
          </a:p>
          <a:p>
            <a:r>
              <a:rPr dirty="0" lang="en-US"/>
              <a:t>Bauman, Z (2000) </a:t>
            </a:r>
            <a:r>
              <a:rPr dirty="0" i="1" lang="en-US"/>
              <a:t>Liquid Modernity, </a:t>
            </a:r>
            <a:r>
              <a:rPr dirty="0" lang="en-US"/>
              <a:t>Cambridge, Polity Press. Available at: </a:t>
            </a:r>
            <a:r>
              <a:rPr dirty="0" lang="en-US">
                <a:hlinkClick r:id="rId4"/>
              </a:rPr>
              <a:t>http://poxymedon.de/wp-content/uploads/2016/03/Liquid-modernity-Zygmunt-Baumann.pdf</a:t>
            </a:r>
            <a:r>
              <a:rPr dirty="0" lang="en-US"/>
              <a:t> (Accessed 17th April 2019)</a:t>
            </a:r>
          </a:p>
          <a:p>
            <a:r>
              <a:rPr dirty="0" lang="en-US"/>
              <a:t>Giddens, A. and Sutton, P.W (2017) </a:t>
            </a:r>
            <a:r>
              <a:rPr dirty="0" i="1" lang="en-US"/>
              <a:t>Essential Concepts in Sociology</a:t>
            </a:r>
            <a:r>
              <a:rPr dirty="0" lang="en-US"/>
              <a:t>, 2nd ed., Cambridge. Polity.</a:t>
            </a:r>
            <a:endParaRPr lang="en-US"/>
          </a:p>
          <a:p>
            <a:r>
              <a:rPr dirty="0" lang="en-US"/>
              <a:t>Giddens (1991) </a:t>
            </a:r>
            <a:r>
              <a:rPr dirty="0" i="1" lang="en-US"/>
              <a:t>Modernity and Self Identity: Self and Society in the Late Modern Age', </a:t>
            </a:r>
            <a:r>
              <a:rPr dirty="0" lang="en-US"/>
              <a:t>Stanford. Stanford University Press.</a:t>
            </a:r>
          </a:p>
          <a:p>
            <a:r>
              <a:rPr dirty="0" err="1" lang="en-US"/>
              <a:t>Haralambos</a:t>
            </a:r>
            <a:r>
              <a:rPr dirty="0" lang="en-US"/>
              <a:t>, M. and </a:t>
            </a:r>
            <a:r>
              <a:rPr dirty="0" err="1" lang="en-US"/>
              <a:t>Holborn</a:t>
            </a:r>
            <a:r>
              <a:rPr dirty="0" lang="en-US"/>
              <a:t>, M. (2013) </a:t>
            </a:r>
            <a:r>
              <a:rPr dirty="0" i="1" lang="en-US"/>
              <a:t>Sociology: Themes and Perspectives. </a:t>
            </a:r>
            <a:r>
              <a:rPr dirty="0" lang="en-US"/>
              <a:t>8th ed. London. Collins.</a:t>
            </a:r>
          </a:p>
        </p:txBody>
      </p:sp>
    </p:spTree>
    <p:extLst>
      <p:ext uri="{BB962C8B-B14F-4D97-AF65-F5344CB8AC3E}">
        <p14:creationId xmlns:p14="http://schemas.microsoft.com/office/powerpoint/2010/main" val="108607568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lastClr="000000" val="windowText"/>
      </a:dk1>
      <a:lt1>
        <a:sysClr lastClr="FFFFFF" val="window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panose="020B0603020202020204"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panose="020B0603020202020204"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algn="ctr" cap="rnd" cmpd="sng" w="12700">
          <a:solidFill>
            <a:schemeClr val="phClr"/>
          </a:solidFill>
          <a:prstDash val="solid"/>
        </a:ln>
        <a:ln algn="ctr" cap="rnd" cmpd="sng" w="19050">
          <a:solidFill>
            <a:schemeClr val="phClr"/>
          </a:solidFill>
          <a:prstDash val="solid"/>
        </a:ln>
        <a:ln algn="ctr" cap="rnd" cmpd="sng"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r="5400000" dist="254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r="5400000" dist="381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l" rig="threePt"/>
          </a:scene3d>
          <a:sp3d prstMaterial="plastic">
            <a:bevelT h="0" w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b="100000" l="50000" r="100000" t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id="{C0C680CD-088A-49FC-A102-D699147F32B2}" name="Facet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Words>0</Words>
  <Paragraphs>0</Paragraphs>
  <Slides>9</Slides>
  <Notes>0</Notes>
  <TotalTime>0</TotalTime>
  <HiddenSlides>0</HiddenSlides>
  <MMClips>0</MMClips>
  <ScaleCrop>false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baseType="lpstr" size="10">
      <vt:lpstr>Facet</vt:lpstr>
      <vt:lpstr>Postmodernism</vt:lpstr>
      <vt:lpstr>What is Postmodernism?</vt:lpstr>
      <vt:lpstr>Antiquity to Modernity</vt:lpstr>
      <vt:lpstr>Modernity</vt:lpstr>
      <vt:lpstr>20th Century</vt:lpstr>
      <vt:lpstr>Postmodern Influences</vt:lpstr>
      <vt:lpstr>Postmodern society</vt:lpstr>
      <vt:lpstr>Conclusion</vt:lpstr>
      <vt:lpstr>References:</vt:lpstr>
    </vt:vector>
  </TitlesOfParts>
  <LinksUpToDate>false</LinksUpToDate>
  <SharedDoc>false</SharedDoc>
  <HyperlinksChanged>false</HyperlinksChanged>
  <Application>Microsoft Office PowerPoint</Application>
  <AppVersion>16.0000</AppVersion>
  <PresentationFormat>Widescreen</PresentationFormat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2014-09-12T02:18:09Z</dcterms:created>
  <dc:creator/>
  <cp:lastModifiedBy/>
  <dcterms:modified xsi:type="dcterms:W3CDTF">2019-04-29T16:12:13Z</dcterms:modified>
  <cp:revision>973</cp:revision>
  <dc:title>PowerPoint Presentation</dc:title>
</cp:coreProperties>
</file>