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2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89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50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316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390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05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173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823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605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948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544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103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598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2482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7439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156776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7672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3704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7485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959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916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65" r:id="rId3"/>
    <p:sldLayoutId id="2147483866" r:id="rId4"/>
    <p:sldLayoutId id="2147483867" r:id="rId5"/>
    <p:sldLayoutId id="2147483868" r:id="rId6"/>
    <p:sldLayoutId id="2147483869" r:id="rId7"/>
    <p:sldLayoutId id="2147483870" r:id="rId8"/>
    <p:sldLayoutId id="2147483871" r:id="rId9"/>
    <p:sldLayoutId id="2147483872" r:id="rId10"/>
    <p:sldLayoutId id="2147483873" r:id="rId11"/>
    <p:sldLayoutId id="2147483874" r:id="rId12"/>
    <p:sldLayoutId id="2147483875" r:id="rId13"/>
    <p:sldLayoutId id="2147483876" r:id="rId14"/>
    <p:sldLayoutId id="2147483877" r:id="rId15"/>
    <p:sldLayoutId id="2147483878" r:id="rId16"/>
    <p:sldLayoutId id="214748387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tools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1065064" y="1259175"/>
            <a:ext cx="1077439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Edwin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Akaolisa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2508937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Frank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414069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Hi, My name is Edwin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Akaolisa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today I will start with an introduction to Green Haven Florists, and outline their strengths and challenges.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will use the 5W2H model for a detailed analysis.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will then apply a PESTEL technics to effect my frameworks.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Finally, I will provide a summary of my key findings.</a:t>
            </a:r>
          </a:p>
          <a:p>
            <a:pPr marL="457200" lvl="1" indent="0">
              <a:lnSpc>
                <a:spcPct val="12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187" y="1228352"/>
            <a:ext cx="9338953" cy="468440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Haven Florists, is located in Norwich, UK, it’s a small, independent flower shop founded in 2016 by Liam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Priya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Patel.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shop quickly built a reputation for its bespoke floral arrangement.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Haven caters to a variety of customers, from walk-in clients, corporate events, and weddings.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 the past year, the business has seen a decline in revenue and foot traffic due to increase in competition, particularly from inline flower delivery services.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3A0214-D7A9-B646-A204-B0C51D3C36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5022" y="4507891"/>
            <a:ext cx="3280044" cy="20500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22433C-9321-D348-9D5F-D129CCAE6A01}"/>
              </a:ext>
            </a:extLst>
          </p:cNvPr>
          <p:cNvSpPr txBox="1"/>
          <p:nvPr/>
        </p:nvSpPr>
        <p:spPr>
          <a:xfrm>
            <a:off x="8795763" y="6449743"/>
            <a:ext cx="339623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Figure 1:</a:t>
            </a:r>
            <a:r>
              <a:rPr lang="en-GB" sz="1100" dirty="0"/>
              <a:t> </a:t>
            </a:r>
            <a:r>
              <a:rPr lang="en-GB" sz="1100" i="1" dirty="0"/>
              <a:t>Florist bouquet example</a:t>
            </a:r>
            <a:r>
              <a:rPr lang="en-GB" sz="1100" dirty="0"/>
              <a:t> (The English Garden, 2025). 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9065429" cy="1325563"/>
          </a:xfrm>
        </p:spPr>
        <p:txBody>
          <a:bodyPr>
            <a:normAutofit fontScale="90000"/>
          </a:bodyPr>
          <a:lstStyle/>
          <a:p>
            <a:r>
              <a:rPr lang="en-GB" sz="4000" b="1" u="sng" dirty="0"/>
              <a:t>Problems impacting Green Haven Florists in-store sales</a:t>
            </a:r>
            <a:br>
              <a:rPr lang="en-GB" sz="4000" b="1" u="sng" dirty="0"/>
            </a:b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083" y="1618710"/>
            <a:ext cx="8317283" cy="446145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Problems Impacting In-Store Sales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 has experienced a 30% decline in-store sales over the last 12 months.</a:t>
            </a:r>
          </a:p>
          <a:p>
            <a:pPr marL="0" indent="0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External Problems: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Strong competition from online flower delivery services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Customer shift towards online shopping</a:t>
            </a:r>
          </a:p>
          <a:p>
            <a:pPr marL="0" indent="0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Internal Problems: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Outdated website and limited online presence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Weak digital marketing activity</a:t>
            </a:r>
          </a:p>
          <a:p>
            <a:pPr marL="0" indent="0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Nature, Scope &amp; Control: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These issues significantly affect revenue and long-term viability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Limited control over market conditions, but some control over digital engagement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732B6D-B815-9C47-8A27-839B6D3364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8005" y="2702281"/>
            <a:ext cx="2737941" cy="219035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BD9FC4B-C6CA-B24C-B67B-1BE98E651ACE}"/>
              </a:ext>
            </a:extLst>
          </p:cNvPr>
          <p:cNvSpPr/>
          <p:nvPr/>
        </p:nvSpPr>
        <p:spPr>
          <a:xfrm>
            <a:off x="9420792" y="6350169"/>
            <a:ext cx="2937164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00" i="1" dirty="0"/>
              <a:t>Figure X:</a:t>
            </a:r>
            <a:r>
              <a:rPr lang="en-GB" sz="900" dirty="0"/>
              <a:t> </a:t>
            </a:r>
            <a:r>
              <a:rPr lang="en-GB" sz="900" b="1" dirty="0"/>
              <a:t>Red arrow going down stock icon on white background</a:t>
            </a:r>
            <a:r>
              <a:rPr lang="en-GB" sz="900" dirty="0"/>
              <a:t> (Stefan </a:t>
            </a:r>
            <a:r>
              <a:rPr lang="en-GB" sz="900" dirty="0" err="1"/>
              <a:t>Balaz</a:t>
            </a:r>
            <a:r>
              <a:rPr lang="en-GB" sz="900" dirty="0"/>
              <a:t>, 2024, Shutterstock).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0603483"/>
              </p:ext>
            </p:extLst>
          </p:nvPr>
        </p:nvGraphicFramePr>
        <p:xfrm>
          <a:off x="748044" y="1466426"/>
          <a:ext cx="10419647" cy="4494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8521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488521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488521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488521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488521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488521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488521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99345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Identify the Root Problem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98821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What?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Where? 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When?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Who?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Why?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How?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How much?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30959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Less customer walking to the shop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physical store is located in Norwich, United Kingdom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Over the past 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directors, the workers, and customers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Customers are now leaning towards online purchases which is affecting store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customers visiting limited due to lack of 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30% decline in in-store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583080" y="538470"/>
            <a:ext cx="1058461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solidFill>
                  <a:schemeClr val="accent2">
                    <a:lumMod val="75000"/>
                  </a:schemeClr>
                </a:solidFill>
              </a:rPr>
              <a:t>5W2H Analysis for Green Haven Florists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B54B311-3465-234C-A714-D09C7C6DD1AB}"/>
              </a:ext>
            </a:extLst>
          </p:cNvPr>
          <p:cNvSpPr/>
          <p:nvPr/>
        </p:nvSpPr>
        <p:spPr>
          <a:xfrm>
            <a:off x="344385" y="6008914"/>
            <a:ext cx="1840675" cy="76002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34" y="1569918"/>
            <a:ext cx="8878344" cy="3892731"/>
          </a:xfrm>
        </p:spPr>
        <p:txBody>
          <a:bodyPr>
            <a:normAutofit fontScale="92500"/>
          </a:bodyPr>
          <a:lstStyle/>
          <a:p>
            <a:pPr lvl="1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PESTEL Framework is a tool that looks at the external factors that affects a business, like political views, the economy, the social side, tech trends, the laws and environmental factors.</a:t>
            </a:r>
          </a:p>
          <a:p>
            <a:pPr lvl="1"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PESTEL Framework is used to recognise the outside of market forces</a:t>
            </a:r>
          </a:p>
          <a:p>
            <a:pPr lvl="1"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PESTEL Framework is used in places such as businesses and education as a strategy or projects</a:t>
            </a:r>
          </a:p>
          <a:p>
            <a:pPr lvl="1"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benefits of PESTEL framework can identify opportunities and threat of a businesses</a:t>
            </a:r>
          </a:p>
          <a:p>
            <a:pPr lvl="1"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of the criticisms of this framework is that you cannot rely on the accuracy or data information</a:t>
            </a:r>
          </a:p>
          <a:p>
            <a:pPr lvl="1">
              <a:lnSpc>
                <a:spcPct val="10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5B6FE7-3AE4-8847-B531-F25D6ED306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1481" y="4316552"/>
            <a:ext cx="3240519" cy="229219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D7FD5DB-87B3-194F-9E48-E34E49376A46}"/>
              </a:ext>
            </a:extLst>
          </p:cNvPr>
          <p:cNvSpPr/>
          <p:nvPr/>
        </p:nvSpPr>
        <p:spPr>
          <a:xfrm>
            <a:off x="9444842" y="6596390"/>
            <a:ext cx="351113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Pestleanalysis.com</a:t>
            </a:r>
            <a:r>
              <a:rPr lang="en-GB" sz="1100" dirty="0"/>
              <a:t>, 2019)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 Table: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3756763"/>
              </p:ext>
            </p:extLst>
          </p:nvPr>
        </p:nvGraphicFramePr>
        <p:xfrm>
          <a:off x="948904" y="2123386"/>
          <a:ext cx="10102917" cy="354363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647092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729337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15514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718305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421760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70909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471971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/>
                        <a:t>Political 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/>
                        <a:t>Economic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/>
                        <a:t>Social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/>
                        <a:t>Technological </a:t>
                      </a:r>
                    </a:p>
                    <a:p>
                      <a:pPr algn="ctr"/>
                      <a:r>
                        <a:rPr lang="en-GB" sz="2000" dirty="0"/>
                        <a:t>Factors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/>
                        <a:t>Legal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/>
                        <a:t>Environmental Factors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071665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600" dirty="0"/>
                        <a:t>Changes in taxes or tariffs and political instability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Inflation, interest rates and exchange rates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Lifestyle, culture and population growth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Digital transformation and innovation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Consumer rights, data privacy and health and safety regulation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dirty="0"/>
                        <a:t>Planet change and waste management</a:t>
                      </a:r>
                      <a:endParaRPr lang="en-GB" sz="1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640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6914"/>
            <a:ext cx="9242778" cy="3773664"/>
          </a:xfrm>
        </p:spPr>
        <p:txBody>
          <a:bodyPr>
            <a:normAutofit fontScale="70000" lnSpcReduction="20000"/>
          </a:bodyPr>
          <a:lstStyle/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Cause and Effect model is a strategic way to find out a cause and resolve issues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It’s used to stop assuming and resolve problems instantly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can be used in schools and businesses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Benefits of this model can be to encourage teamwork  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criticisms of this model is that it can be subjective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625235-3D8C-8644-8721-0DB92DCF59BE}"/>
              </a:ext>
            </a:extLst>
          </p:cNvPr>
          <p:cNvSpPr txBox="1"/>
          <p:nvPr/>
        </p:nvSpPr>
        <p:spPr>
          <a:xfrm>
            <a:off x="838200" y="5807631"/>
            <a:ext cx="101770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534020" y="695599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chemeClr val="accent2">
                    <a:lumMod val="75000"/>
                  </a:schemeClr>
                </a:solidFill>
              </a:rPr>
              <a:t>Cause-and-Effect diagram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E5211A9-518A-CF4B-A8D0-3EEA569729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76" b="24304"/>
          <a:stretch/>
        </p:blipFill>
        <p:spPr>
          <a:xfrm>
            <a:off x="1429748" y="1474610"/>
            <a:ext cx="9226963" cy="386457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82A727E-14B7-ED48-B0B6-CB822EAF0669}"/>
              </a:ext>
            </a:extLst>
          </p:cNvPr>
          <p:cNvSpPr/>
          <p:nvPr/>
        </p:nvSpPr>
        <p:spPr>
          <a:xfrm>
            <a:off x="1614312" y="2767855"/>
            <a:ext cx="1885244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Walk in only</a:t>
            </a:r>
          </a:p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328044A-ACD1-2047-9B1F-3296D0CE41F2}"/>
              </a:ext>
            </a:extLst>
          </p:cNvPr>
          <p:cNvSpPr/>
          <p:nvPr/>
        </p:nvSpPr>
        <p:spPr>
          <a:xfrm>
            <a:off x="3684120" y="2767855"/>
            <a:ext cx="2310280" cy="799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No social media presence to promote</a:t>
            </a:r>
          </a:p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0334E1D-88E3-E54D-A8BB-7DA52E80EF0A}"/>
              </a:ext>
            </a:extLst>
          </p:cNvPr>
          <p:cNvSpPr/>
          <p:nvPr/>
        </p:nvSpPr>
        <p:spPr>
          <a:xfrm>
            <a:off x="6096000" y="2684425"/>
            <a:ext cx="1885244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Undertrained staff</a:t>
            </a:r>
          </a:p>
          <a:p>
            <a:pPr algn="ctr"/>
            <a:endParaRPr lang="en-US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0E850A4-6B9B-C540-B7A1-19377DF8070C}"/>
              </a:ext>
            </a:extLst>
          </p:cNvPr>
          <p:cNvSpPr/>
          <p:nvPr/>
        </p:nvSpPr>
        <p:spPr>
          <a:xfrm>
            <a:off x="1885244" y="3697950"/>
            <a:ext cx="1885244" cy="9581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Expensive imported increase cost</a:t>
            </a:r>
          </a:p>
          <a:p>
            <a:pPr algn="ctr"/>
            <a:endParaRPr lang="en-US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8D0DCB1-0424-954C-9492-9548CF493863}"/>
              </a:ext>
            </a:extLst>
          </p:cNvPr>
          <p:cNvSpPr/>
          <p:nvPr/>
        </p:nvSpPr>
        <p:spPr>
          <a:xfrm>
            <a:off x="3896638" y="3823080"/>
            <a:ext cx="1885244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Clock in and out system</a:t>
            </a:r>
          </a:p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CF1497D-0EC5-C345-BFBF-2AE39293DC98}"/>
              </a:ext>
            </a:extLst>
          </p:cNvPr>
          <p:cNvSpPr/>
          <p:nvPr/>
        </p:nvSpPr>
        <p:spPr>
          <a:xfrm>
            <a:off x="6043229" y="4011805"/>
            <a:ext cx="1885244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Climate change</a:t>
            </a:r>
          </a:p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79F80E3-9A67-E643-BD1F-61F3361C9122}"/>
              </a:ext>
            </a:extLst>
          </p:cNvPr>
          <p:cNvSpPr/>
          <p:nvPr/>
        </p:nvSpPr>
        <p:spPr>
          <a:xfrm>
            <a:off x="356260" y="5973288"/>
            <a:ext cx="1840675" cy="76002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D833859-C34B-F841-9563-525F3C7CE90B}"/>
              </a:ext>
            </a:extLst>
          </p:cNvPr>
          <p:cNvSpPr/>
          <p:nvPr/>
        </p:nvSpPr>
        <p:spPr>
          <a:xfrm>
            <a:off x="344385" y="6008914"/>
            <a:ext cx="1840675" cy="76002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111" y="834466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Key Findings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7989711" cy="3581930"/>
          </a:xfrm>
        </p:spPr>
        <p:txBody>
          <a:bodyPr>
            <a:normAutofit fontScale="92500" lnSpcReduction="20000"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Sales are dropping due to lack of social media presence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Reduced activity due to the closure of nearby businesses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New advanced competitors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Increased in costs of imported materials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9184570" cy="4334148"/>
          </a:xfrm>
        </p:spPr>
        <p:txBody>
          <a:bodyPr>
            <a:normAutofit fontScale="40000" lnSpcReduction="2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Green Haven Florists Case Study (2025) *Provided module materials – LCLM 4004 Problem Solving and Decision-Making.*</a:t>
            </a:r>
            <a:b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Norwich: University of East Anglia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000" dirty="0" err="1"/>
              <a:t>Shikawa</a:t>
            </a:r>
            <a:r>
              <a:rPr lang="en-GB" sz="4000" dirty="0"/>
              <a:t>, K. (1985) </a:t>
            </a:r>
            <a:r>
              <a:rPr lang="en-GB" sz="4000" i="1" dirty="0"/>
              <a:t>What is Total Quality Control? The Japanese Way</a:t>
            </a:r>
            <a:r>
              <a:rPr lang="en-GB" sz="4000" dirty="0"/>
              <a:t>. Englewood Cliffs, NJ: Prentice Hall.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000" dirty="0"/>
              <a:t>Johnson, G., Scholes, K. and Whittington, R. (2020) </a:t>
            </a:r>
            <a:r>
              <a:rPr lang="en-GB" sz="4000" i="1" dirty="0"/>
              <a:t>Exploring Strategy</a:t>
            </a:r>
            <a:r>
              <a:rPr lang="en-GB" sz="4000" dirty="0"/>
              <a:t>. 12th edition. Harlow: Pearson Education.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000" dirty="0"/>
              <a:t>MindTools (2024) </a:t>
            </a:r>
            <a:r>
              <a:rPr lang="en-GB" sz="4000" i="1" dirty="0"/>
              <a:t>Cause and Effect (Fishbone) Diagram</a:t>
            </a:r>
            <a:r>
              <a:rPr lang="en-GB" sz="4000" dirty="0"/>
              <a:t>. Available at: </a:t>
            </a:r>
            <a:r>
              <a:rPr lang="en-GB" sz="4000" dirty="0">
                <a:hlinkClick r:id="rId2"/>
              </a:rPr>
              <a:t>https://www.mindtools.com</a:t>
            </a:r>
            <a:r>
              <a:rPr lang="en-GB" sz="4000" dirty="0"/>
              <a:t> (Accessed: 16 January 2026).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000" dirty="0"/>
              <a:t>MindTools (2024) </a:t>
            </a:r>
            <a:r>
              <a:rPr lang="en-GB" sz="4000" i="1" dirty="0"/>
              <a:t>The 5W2H Method</a:t>
            </a:r>
            <a:r>
              <a:rPr lang="en-GB" sz="4000" dirty="0"/>
              <a:t>. Available at: </a:t>
            </a:r>
            <a:r>
              <a:rPr lang="en-GB" sz="4000" dirty="0">
                <a:hlinkClick r:id="rId2"/>
              </a:rPr>
              <a:t>https://www.mindtools.com</a:t>
            </a:r>
            <a:r>
              <a:rPr lang="en-GB" sz="4000" dirty="0"/>
              <a:t> (Accessed: 16 January 2026).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000" dirty="0"/>
              <a:t>Slack, N., Brandon-Jones, A. and Johnston, R. (2022) </a:t>
            </a:r>
            <a:r>
              <a:rPr lang="en-GB" sz="4000" i="1" dirty="0"/>
              <a:t>Operations Management</a:t>
            </a:r>
            <a:r>
              <a:rPr lang="en-GB" sz="4000" dirty="0"/>
              <a:t>. 10th edition. Harlow: Pearson Education.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000" dirty="0"/>
              <a:t>University College Birmingham (2026) </a:t>
            </a:r>
            <a:r>
              <a:rPr lang="en-GB" sz="4000" i="1" dirty="0"/>
              <a:t>Green Haven Florists: Problem Solving and Decision Making – Component 1 Assessment Specification</a:t>
            </a:r>
            <a:r>
              <a:rPr lang="en-GB" sz="4000" dirty="0"/>
              <a:t>. LCLM4004. Unpublished module handout.</a:t>
            </a:r>
          </a:p>
          <a:p>
            <a:pPr marL="742950" indent="-742950">
              <a:buFont typeface="+mj-lt"/>
              <a:buAutoNum type="arabicPeriod"/>
            </a:pP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67" y="2495275"/>
            <a:ext cx="10515600" cy="1570007"/>
          </a:xfrm>
        </p:spPr>
        <p:txBody>
          <a:bodyPr>
            <a:normAutofit fontScale="85000" lnSpcReduction="2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Any questions? 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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{11E05BD9-4067-3440-AAC3-585C056E4863}tf10001060</Template>
  <TotalTime>5156</TotalTime>
  <Words>576</Words>
  <Application>Microsoft Macintosh PowerPoint</Application>
  <PresentationFormat>Widescreen</PresentationFormat>
  <Paragraphs>142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Trebuchet MS</vt:lpstr>
      <vt:lpstr>Wingdings</vt:lpstr>
      <vt:lpstr>Wingdings 3</vt:lpstr>
      <vt:lpstr>Facet</vt:lpstr>
      <vt:lpstr>PowerPoint Presentation</vt:lpstr>
      <vt:lpstr>Introduction</vt:lpstr>
      <vt:lpstr>Overview</vt:lpstr>
      <vt:lpstr>Problems impacting Green Haven Florists in-store sales </vt:lpstr>
      <vt:lpstr>PowerPoint Presentation</vt:lpstr>
      <vt:lpstr>PESTEL Framework</vt:lpstr>
      <vt:lpstr>  PESTEL Framework Table: </vt:lpstr>
      <vt:lpstr>Cause-and-Effect model</vt:lpstr>
      <vt:lpstr>PowerPoint Presentation</vt:lpstr>
      <vt:lpstr> Key Findings Summary</vt:lpstr>
      <vt:lpstr>Reference List: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Edwin Akaolisa (2508937)</cp:lastModifiedBy>
  <cp:revision>118</cp:revision>
  <dcterms:created xsi:type="dcterms:W3CDTF">2024-01-29T11:42:05Z</dcterms:created>
  <dcterms:modified xsi:type="dcterms:W3CDTF">2026-02-03T23:08:35Z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