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24" r:id="rId5"/>
    <p:sldId id="297" r:id="rId6"/>
    <p:sldId id="363" r:id="rId7"/>
    <p:sldId id="364" r:id="rId8"/>
    <p:sldId id="335" r:id="rId9"/>
    <p:sldId id="366" r:id="rId10"/>
    <p:sldId id="365" r:id="rId11"/>
    <p:sldId id="367" r:id="rId12"/>
    <p:sldId id="368" r:id="rId13"/>
    <p:sldId id="369" r:id="rId14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324"/>
            <p14:sldId id="297"/>
            <p14:sldId id="363"/>
            <p14:sldId id="364"/>
            <p14:sldId id="335"/>
            <p14:sldId id="366"/>
            <p14:sldId id="365"/>
            <p14:sldId id="367"/>
            <p14:sldId id="368"/>
            <p14:sldId id="369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28" autoAdjust="0"/>
  </p:normalViewPr>
  <p:slideViewPr>
    <p:cSldViewPr>
      <p:cViewPr varScale="1">
        <p:scale>
          <a:sx n="115" d="100"/>
          <a:sy n="115" d="100"/>
        </p:scale>
        <p:origin x="1229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7"/>
        <p:guide pos="217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D29AE6FF-865B-4748-9BF2-CFBC9CC975D0}"/>
    <pc:docChg chg="custSel delSld modSld modSection">
      <pc:chgData name="Amanda Owens" userId="3b044598-742c-49bf-b2b0-3f1e248ecb4c" providerId="ADAL" clId="{D29AE6FF-865B-4748-9BF2-CFBC9CC975D0}" dt="2025-01-27T16:49:51.500" v="12" actId="2696"/>
      <pc:docMkLst>
        <pc:docMk/>
      </pc:docMkLst>
      <pc:sldChg chg="modSp mod">
        <pc:chgData name="Amanda Owens" userId="3b044598-742c-49bf-b2b0-3f1e248ecb4c" providerId="ADAL" clId="{D29AE6FF-865B-4748-9BF2-CFBC9CC975D0}" dt="2025-01-27T16:49:29.657" v="11" actId="20577"/>
        <pc:sldMkLst>
          <pc:docMk/>
          <pc:sldMk cId="752199936" sldId="297"/>
        </pc:sldMkLst>
        <pc:spChg chg="mod">
          <ac:chgData name="Amanda Owens" userId="3b044598-742c-49bf-b2b0-3f1e248ecb4c" providerId="ADAL" clId="{D29AE6FF-865B-4748-9BF2-CFBC9CC975D0}" dt="2025-01-27T16:49:29.657" v="11" actId="20577"/>
          <ac:spMkLst>
            <pc:docMk/>
            <pc:sldMk cId="752199936" sldId="297"/>
            <ac:spMk id="7" creationId="{F1122914-36B8-3E2B-9B72-60DCD0619735}"/>
          </ac:spMkLst>
        </pc:spChg>
      </pc:sldChg>
      <pc:sldChg chg="modSp mod">
        <pc:chgData name="Amanda Owens" userId="3b044598-742c-49bf-b2b0-3f1e248ecb4c" providerId="ADAL" clId="{D29AE6FF-865B-4748-9BF2-CFBC9CC975D0}" dt="2025-01-27T16:49:14.718" v="9" actId="6549"/>
        <pc:sldMkLst>
          <pc:docMk/>
          <pc:sldMk cId="3451601223" sldId="324"/>
        </pc:sldMkLst>
        <pc:spChg chg="mod">
          <ac:chgData name="Amanda Owens" userId="3b044598-742c-49bf-b2b0-3f1e248ecb4c" providerId="ADAL" clId="{D29AE6FF-865B-4748-9BF2-CFBC9CC975D0}" dt="2025-01-27T16:49:14.718" v="9" actId="6549"/>
          <ac:spMkLst>
            <pc:docMk/>
            <pc:sldMk cId="3451601223" sldId="324"/>
            <ac:spMk id="3" creationId="{87869FF0-F731-A886-0F0B-21A107D659BB}"/>
          </ac:spMkLst>
        </pc:spChg>
      </pc:sldChg>
      <pc:sldChg chg="del">
        <pc:chgData name="Amanda Owens" userId="3b044598-742c-49bf-b2b0-3f1e248ecb4c" providerId="ADAL" clId="{D29AE6FF-865B-4748-9BF2-CFBC9CC975D0}" dt="2025-01-27T16:49:51.500" v="12" actId="2696"/>
        <pc:sldMkLst>
          <pc:docMk/>
          <pc:sldMk cId="2636276658" sldId="33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69FF0-F731-A886-0F0B-21A107D65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/>
              <a:t> Why Study Living Well Through the Life Span</a:t>
            </a:r>
          </a:p>
          <a:p>
            <a:endParaRPr lang="en-GB" sz="3200" dirty="0"/>
          </a:p>
          <a:p>
            <a:r>
              <a:rPr lang="en-GB" sz="3200" dirty="0"/>
              <a:t>Importance of promoting well-being through the life span. </a:t>
            </a:r>
          </a:p>
          <a:p>
            <a:endParaRPr lang="en-GB" sz="3200" dirty="0"/>
          </a:p>
          <a:p>
            <a:r>
              <a:rPr lang="en-GB" dirty="0"/>
              <a:t>The role of healthcare  practitioners in supporting individuals at different life stages.</a:t>
            </a:r>
            <a:r>
              <a:rPr lang="en-GB" sz="3200" dirty="0"/>
              <a:t> </a:t>
            </a:r>
          </a:p>
          <a:p>
            <a:endParaRPr lang="en-GB" sz="3200" dirty="0"/>
          </a:p>
          <a:p>
            <a:r>
              <a:rPr lang="en-GB" sz="3200" dirty="0"/>
              <a:t>How the different life stages affect health needs and outcomes.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01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1122914-36B8-3E2B-9B72-60DCD0619735}"/>
              </a:ext>
            </a:extLst>
          </p:cNvPr>
          <p:cNvSpPr txBox="1"/>
          <p:nvPr/>
        </p:nvSpPr>
        <p:spPr>
          <a:xfrm>
            <a:off x="323528" y="692696"/>
            <a:ext cx="849694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The Concept of Living Well</a:t>
            </a:r>
          </a:p>
          <a:p>
            <a:endParaRPr lang="en-GB" sz="2400" b="1" dirty="0"/>
          </a:p>
          <a:p>
            <a:r>
              <a:rPr lang="en-GB" sz="2400" b="1" dirty="0"/>
              <a:t>Definition: </a:t>
            </a:r>
          </a:p>
          <a:p>
            <a:r>
              <a:rPr lang="en-GB" sz="2400" dirty="0"/>
              <a:t>Living well involves achieving optimal physical, mental &amp; social well-being, not just the absence of illness (WHO,1948).  </a:t>
            </a:r>
          </a:p>
          <a:p>
            <a:endParaRPr lang="en-GB" sz="2400" dirty="0"/>
          </a:p>
          <a:p>
            <a:r>
              <a:rPr lang="en-GB" sz="2400" b="1" dirty="0"/>
              <a:t>Emphasis: </a:t>
            </a:r>
            <a:r>
              <a:rPr lang="en-GB" sz="2400" dirty="0"/>
              <a:t>Health relationships, purpose and environment. According to Daly and León (2022, p. 20), care refers to: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4316-81BF-CCB9-5284-F62D34275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Determinants of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CAEE3-11F3-AB46-41FD-B52C19450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Internal factors: </a:t>
            </a:r>
            <a:r>
              <a:rPr lang="en-GB" sz="2400" dirty="0"/>
              <a:t>Genetics, personality , resilience</a:t>
            </a:r>
          </a:p>
          <a:p>
            <a:endParaRPr lang="en-GB" sz="2400" dirty="0"/>
          </a:p>
          <a:p>
            <a:r>
              <a:rPr lang="en-GB" sz="2400" b="1" dirty="0"/>
              <a:t>External factors: </a:t>
            </a:r>
            <a:r>
              <a:rPr lang="en-GB" sz="2400" dirty="0"/>
              <a:t>Social determinants of health -  education, income, environment.</a:t>
            </a:r>
          </a:p>
          <a:p>
            <a:endParaRPr lang="en-GB" sz="2400" dirty="0"/>
          </a:p>
          <a:p>
            <a:r>
              <a:rPr lang="en-GB" sz="2400" i="1" dirty="0"/>
              <a:t>Example -  how socio – economic status impacts well-being. </a:t>
            </a:r>
          </a:p>
        </p:txBody>
      </p:sp>
    </p:spTree>
    <p:extLst>
      <p:ext uri="{BB962C8B-B14F-4D97-AF65-F5344CB8AC3E}">
        <p14:creationId xmlns:p14="http://schemas.microsoft.com/office/powerpoint/2010/main" val="20027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94281-FF65-9557-0A9D-303C72E06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The Importance of a Lifespan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B44DD-1515-79B8-3D56-AE87F756A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Health &amp; well-being evolve over time, influenced by life stage transitions</a:t>
            </a:r>
          </a:p>
          <a:p>
            <a:endParaRPr lang="en-GB" sz="2800" dirty="0"/>
          </a:p>
          <a:p>
            <a:r>
              <a:rPr lang="en-GB" sz="2800" dirty="0"/>
              <a:t>Example – how childhood nutrition impacts adult health outcomes.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723012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05A29-E450-89D5-E1C4-92183233D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579296" cy="4968553"/>
          </a:xfrm>
        </p:spPr>
        <p:txBody>
          <a:bodyPr>
            <a:normAutofit fontScale="92500" lnSpcReduction="20000"/>
          </a:bodyPr>
          <a:lstStyle/>
          <a:p>
            <a:endParaRPr lang="en-GB" sz="3200" b="1" dirty="0">
              <a:latin typeface="Myanmar Text" panose="020B0502040204020203" pitchFamily="34" charset="0"/>
              <a:ea typeface="Calibri" panose="020F0502020204030204" pitchFamily="34" charset="0"/>
              <a:cs typeface="Myanmar Text" panose="020B0502040204020203" pitchFamily="34" charset="0"/>
            </a:endParaRPr>
          </a:p>
          <a:p>
            <a:pPr marL="0" indent="0">
              <a:buNone/>
            </a:pPr>
            <a:r>
              <a:rPr lang="en-GB" sz="3200" b="1" dirty="0">
                <a:latin typeface="Myanmar Text" panose="020B0502040204020203" pitchFamily="34" charset="0"/>
                <a:ea typeface="Calibri" panose="020F0502020204030204" pitchFamily="34" charset="0"/>
                <a:cs typeface="Myanmar Text" panose="020B0502040204020203" pitchFamily="34" charset="0"/>
              </a:rPr>
              <a:t>Key Life Stages  &amp; Characteristics </a:t>
            </a:r>
          </a:p>
          <a:p>
            <a:r>
              <a:rPr lang="en-GB" sz="2800" b="1" dirty="0">
                <a:latin typeface="+mj-lt"/>
                <a:ea typeface="Calibri" panose="020F0502020204030204" pitchFamily="34" charset="0"/>
              </a:rPr>
              <a:t>Infancy &amp; early childhood: </a:t>
            </a:r>
            <a:r>
              <a:rPr lang="en-GB" sz="2800" dirty="0">
                <a:latin typeface="+mj-lt"/>
                <a:ea typeface="Calibri" panose="020F0502020204030204" pitchFamily="34" charset="0"/>
              </a:rPr>
              <a:t>Rapid growth, brain development, importance of nutrition. </a:t>
            </a:r>
          </a:p>
          <a:p>
            <a:endParaRPr lang="en-GB" sz="2800" dirty="0">
              <a:latin typeface="+mj-lt"/>
              <a:ea typeface="Calibri" panose="020F0502020204030204" pitchFamily="34" charset="0"/>
            </a:endParaRPr>
          </a:p>
          <a:p>
            <a:r>
              <a:rPr lang="en-GB" sz="2800" b="1" dirty="0">
                <a:latin typeface="+mj-lt"/>
                <a:ea typeface="Calibri" panose="020F0502020204030204" pitchFamily="34" charset="0"/>
              </a:rPr>
              <a:t>Adolescence: </a:t>
            </a:r>
            <a:r>
              <a:rPr lang="en-GB" sz="2800" dirty="0">
                <a:latin typeface="+mj-lt"/>
                <a:ea typeface="Calibri" panose="020F0502020204030204" pitchFamily="34" charset="0"/>
              </a:rPr>
              <a:t>Identity formation, mental health challenges, hormones, peer influence.</a:t>
            </a:r>
          </a:p>
          <a:p>
            <a:endParaRPr lang="en-GB" sz="2800" dirty="0">
              <a:latin typeface="+mj-lt"/>
              <a:ea typeface="Calibri" panose="020F0502020204030204" pitchFamily="34" charset="0"/>
            </a:endParaRPr>
          </a:p>
          <a:p>
            <a:r>
              <a:rPr lang="en-GB" sz="2800" b="1" dirty="0">
                <a:latin typeface="+mj-lt"/>
                <a:ea typeface="Calibri" panose="020F0502020204030204" pitchFamily="34" charset="0"/>
              </a:rPr>
              <a:t>Adulthood: </a:t>
            </a:r>
            <a:r>
              <a:rPr lang="en-GB" sz="2800" dirty="0">
                <a:latin typeface="+mj-lt"/>
                <a:ea typeface="Calibri" panose="020F0502020204030204" pitchFamily="34" charset="0"/>
              </a:rPr>
              <a:t>Career, family, chronic disease prevention, and maintaining balance. </a:t>
            </a:r>
          </a:p>
          <a:p>
            <a:endParaRPr lang="en-GB" sz="2800" dirty="0">
              <a:latin typeface="+mj-lt"/>
              <a:ea typeface="Calibri" panose="020F0502020204030204" pitchFamily="34" charset="0"/>
            </a:endParaRPr>
          </a:p>
          <a:p>
            <a:r>
              <a:rPr lang="en-GB" sz="2800" b="1" dirty="0">
                <a:latin typeface="+mj-lt"/>
                <a:ea typeface="Calibri" panose="020F0502020204030204" pitchFamily="34" charset="0"/>
              </a:rPr>
              <a:t>Old Age: </a:t>
            </a:r>
            <a:r>
              <a:rPr lang="en-GB" sz="2800" dirty="0">
                <a:latin typeface="+mj-lt"/>
                <a:ea typeface="Calibri" panose="020F0502020204030204" pitchFamily="34" charset="0"/>
              </a:rPr>
              <a:t>Managing chronic conditions, social support, and quality of life – includes end of life.</a:t>
            </a:r>
          </a:p>
          <a:p>
            <a:endParaRPr lang="en-GB" sz="2800" dirty="0">
              <a:latin typeface="+mj-lt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040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FCF9B-371E-4D4C-FB71-A6C04CDC3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27A8C-29A1-61B6-DCFE-B6BCE9970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79296" cy="4248473"/>
          </a:xfrm>
        </p:spPr>
        <p:txBody>
          <a:bodyPr>
            <a:normAutofit fontScale="92500"/>
          </a:bodyPr>
          <a:lstStyle/>
          <a:p>
            <a:r>
              <a:rPr lang="en-GB" sz="2400" b="1" dirty="0"/>
              <a:t>In your group:</a:t>
            </a:r>
          </a:p>
          <a:p>
            <a:r>
              <a:rPr lang="en-GB" sz="2400" b="1" dirty="0"/>
              <a:t>e.g. </a:t>
            </a:r>
          </a:p>
          <a:p>
            <a:r>
              <a:rPr lang="en-GB" sz="2400" dirty="0"/>
              <a:t>Infancy/early childhood</a:t>
            </a:r>
          </a:p>
          <a:p>
            <a:r>
              <a:rPr lang="en-GB" sz="2400" dirty="0"/>
              <a:t>Adolescence</a:t>
            </a:r>
          </a:p>
          <a:p>
            <a:r>
              <a:rPr lang="en-GB" sz="2400" dirty="0"/>
              <a:t>Adulthood</a:t>
            </a:r>
          </a:p>
          <a:p>
            <a:r>
              <a:rPr lang="en-GB" sz="2400" dirty="0"/>
              <a:t>Old age/end of life</a:t>
            </a:r>
          </a:p>
          <a:p>
            <a:pPr marL="0" indent="0">
              <a:buNone/>
            </a:pPr>
            <a:r>
              <a:rPr lang="en-GB" sz="2400" b="1" dirty="0"/>
              <a:t>Identify key challenges and strategies for promoting well-being during that stage.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600" b="1" dirty="0"/>
              <a:t>Please prepare to feedback to your peers in your groups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908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7CD3D-D299-68F8-F78E-B575D518E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Holistic Well-being Across the Lifespan.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A761F-F57C-B939-7FB8-B3BE8FDCF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The Three Pillars of Well-being</a:t>
            </a:r>
          </a:p>
          <a:p>
            <a:r>
              <a:rPr lang="en-GB" sz="2400" b="1" dirty="0"/>
              <a:t>Physical well-being: </a:t>
            </a:r>
            <a:r>
              <a:rPr lang="en-GB" sz="2400" dirty="0"/>
              <a:t>the importance of exercise, nutrition &amp; sleep</a:t>
            </a:r>
          </a:p>
          <a:p>
            <a:endParaRPr lang="en-GB" sz="2400" dirty="0"/>
          </a:p>
          <a:p>
            <a:r>
              <a:rPr lang="en-GB" sz="2400" b="1" dirty="0"/>
              <a:t>Mental well-being: </a:t>
            </a:r>
            <a:r>
              <a:rPr lang="en-GB" sz="2400" dirty="0"/>
              <a:t>Resilience, stress management, mental health support. </a:t>
            </a:r>
          </a:p>
          <a:p>
            <a:endParaRPr lang="en-GB" sz="2400" dirty="0"/>
          </a:p>
          <a:p>
            <a:r>
              <a:rPr lang="en-GB" sz="2400" b="1" dirty="0"/>
              <a:t>Social well-being: </a:t>
            </a:r>
            <a:r>
              <a:rPr lang="en-GB" sz="2400" dirty="0"/>
              <a:t>social connections, community support, meaningful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111188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685E5-524B-2770-5B7E-379F89733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Living Well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8A9C1-CAD1-48C6-DF67-6A1D11F4B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Health inequalities:</a:t>
            </a:r>
          </a:p>
          <a:p>
            <a:pPr marL="0" indent="0">
              <a:buNone/>
            </a:pPr>
            <a:r>
              <a:rPr lang="en-GB" sz="2800" dirty="0"/>
              <a:t>Access to healthcare, education, and resources.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Cultural &amp; societal expectations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Lack of awareness &amp; early interventions.</a:t>
            </a:r>
          </a:p>
        </p:txBody>
      </p:sp>
    </p:spTree>
    <p:extLst>
      <p:ext uri="{BB962C8B-B14F-4D97-AF65-F5344CB8AC3E}">
        <p14:creationId xmlns:p14="http://schemas.microsoft.com/office/powerpoint/2010/main" val="2047966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8314D-3476-CF6E-1524-CCDCE126F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The Role of Health Care Practitioners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C4ED4-E2C1-7DAF-270E-B14367DC4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Promoting health literacy &amp; education.</a:t>
            </a:r>
          </a:p>
          <a:p>
            <a:endParaRPr lang="en-GB" sz="2800" dirty="0"/>
          </a:p>
          <a:p>
            <a:r>
              <a:rPr lang="en-GB" sz="2800" dirty="0"/>
              <a:t>Tailoring interventions to the individuals’ life stages &amp; circumstances. </a:t>
            </a:r>
          </a:p>
          <a:p>
            <a:endParaRPr lang="en-GB" sz="2800" dirty="0"/>
          </a:p>
          <a:p>
            <a:r>
              <a:rPr lang="en-GB" sz="2800" dirty="0"/>
              <a:t>Advocating for systematic change &amp; to reduce health inequalities. </a:t>
            </a:r>
          </a:p>
        </p:txBody>
      </p:sp>
    </p:spTree>
    <p:extLst>
      <p:ext uri="{BB962C8B-B14F-4D97-AF65-F5344CB8AC3E}">
        <p14:creationId xmlns:p14="http://schemas.microsoft.com/office/powerpoint/2010/main" val="550947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69FF4-A755-CB08-080C-B932E6F70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Summary of 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D595E-B2D4-AA30-8ED0-3FF1333AF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/>
          </a:bodyPr>
          <a:lstStyle/>
          <a:p>
            <a:r>
              <a:rPr lang="en-GB" sz="2800" dirty="0"/>
              <a:t>Living well involves holistic well-being across physical, mental, &amp; social domains.</a:t>
            </a:r>
          </a:p>
          <a:p>
            <a:endParaRPr lang="en-GB" sz="2800" dirty="0"/>
          </a:p>
          <a:p>
            <a:r>
              <a:rPr lang="en-GB" sz="2800" dirty="0"/>
              <a:t>Life stages have unique health challenges and opportunities.</a:t>
            </a:r>
          </a:p>
          <a:p>
            <a:endParaRPr lang="en-GB" sz="2800" dirty="0"/>
          </a:p>
          <a:p>
            <a:r>
              <a:rPr lang="en-GB" sz="2800" dirty="0"/>
              <a:t>Health care practitioners play a role in empowering individuals to live well. </a:t>
            </a:r>
          </a:p>
        </p:txBody>
      </p:sp>
    </p:spTree>
    <p:extLst>
      <p:ext uri="{BB962C8B-B14F-4D97-AF65-F5344CB8AC3E}">
        <p14:creationId xmlns:p14="http://schemas.microsoft.com/office/powerpoint/2010/main" val="23286829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418</Words>
  <Application>Microsoft Office PowerPoint</Application>
  <PresentationFormat>On-screen Show (4:3)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Myriad Pro</vt:lpstr>
      <vt:lpstr>Arial</vt:lpstr>
      <vt:lpstr>Calibri</vt:lpstr>
      <vt:lpstr>Myanmar Text</vt:lpstr>
      <vt:lpstr>20140311PresentationUWTSDTemplate</vt:lpstr>
      <vt:lpstr>PowerPoint Presentation</vt:lpstr>
      <vt:lpstr>PowerPoint Presentation</vt:lpstr>
      <vt:lpstr>Determinants of Well-being</vt:lpstr>
      <vt:lpstr>The Importance of a Lifespan Approach</vt:lpstr>
      <vt:lpstr>PowerPoint Presentation</vt:lpstr>
      <vt:lpstr>Group Activity </vt:lpstr>
      <vt:lpstr>Holistic Well-being Across the Lifespan.</vt:lpstr>
      <vt:lpstr>Barriers to Living Well</vt:lpstr>
      <vt:lpstr>The Role of Health Care Practitioners</vt:lpstr>
      <vt:lpstr>Summary of Key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87</cp:revision>
  <cp:lastPrinted>2021-09-28T07:50:44Z</cp:lastPrinted>
  <dcterms:created xsi:type="dcterms:W3CDTF">2015-04-14T15:21:28Z</dcterms:created>
  <dcterms:modified xsi:type="dcterms:W3CDTF">2025-01-27T16:50:00Z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