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notesMasterIdLst>
    <p:notesMasterId r:id="rId24"/>
  </p:notesMasterIdLst>
  <p:sldIdLst>
    <p:sldId id="256" r:id="rId2"/>
    <p:sldId id="257" r:id="rId3"/>
    <p:sldId id="275" r:id="rId4"/>
    <p:sldId id="276" r:id="rId5"/>
    <p:sldId id="277" r:id="rId6"/>
    <p:sldId id="278" r:id="rId7"/>
    <p:sldId id="259" r:id="rId8"/>
    <p:sldId id="260" r:id="rId9"/>
    <p:sldId id="261" r:id="rId10"/>
    <p:sldId id="262" r:id="rId11"/>
    <p:sldId id="264" r:id="rId12"/>
    <p:sldId id="265" r:id="rId13"/>
    <p:sldId id="266" r:id="rId14"/>
    <p:sldId id="267" r:id="rId15"/>
    <p:sldId id="268" r:id="rId16"/>
    <p:sldId id="269" r:id="rId17"/>
    <p:sldId id="270" r:id="rId18"/>
    <p:sldId id="271" r:id="rId19"/>
    <p:sldId id="272" r:id="rId20"/>
    <p:sldId id="273" r:id="rId21"/>
    <p:sldId id="279" r:id="rId22"/>
    <p:sldId id="263"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5489"/>
  </p:normalViewPr>
  <p:slideViewPr>
    <p:cSldViewPr snapToGrid="0">
      <p:cViewPr varScale="1">
        <p:scale>
          <a:sx n="92" d="100"/>
          <a:sy n="92" d="100"/>
        </p:scale>
        <p:origin x="132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2.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415B92-2D81-4C8B-A21F-84D5D4583436}" type="doc">
      <dgm:prSet loTypeId="urn:microsoft.com/office/officeart/2018/2/layout/Icon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31770715-0F92-4AC8-8891-B0BFBCEAF0A0}">
      <dgm:prSet/>
      <dgm:spPr/>
      <dgm:t>
        <a:bodyPr/>
        <a:lstStyle/>
        <a:p>
          <a:pPr>
            <a:lnSpc>
              <a:spcPct val="100000"/>
            </a:lnSpc>
          </a:pPr>
          <a:r>
            <a:rPr lang="en-US" b="1" dirty="0"/>
            <a:t>Economic Impact</a:t>
          </a:r>
          <a:r>
            <a:rPr lang="en-US" dirty="0"/>
            <a:t>: Ford earned enormous devotion and admiration from both his employees and customers by providing high wages and keeping automobiles cheap. His economic measures made him a hero among the working class.</a:t>
          </a:r>
        </a:p>
      </dgm:t>
    </dgm:pt>
    <dgm:pt modelId="{9BA2AAB3-C1B1-4211-9B94-0B2C6E087D53}" type="parTrans" cxnId="{B699E08A-8476-43E9-8AE8-25243B8E56B4}">
      <dgm:prSet/>
      <dgm:spPr/>
      <dgm:t>
        <a:bodyPr/>
        <a:lstStyle/>
        <a:p>
          <a:endParaRPr lang="en-US"/>
        </a:p>
      </dgm:t>
    </dgm:pt>
    <dgm:pt modelId="{18113BCB-0CAA-4943-A0B3-B059FE0285F6}" type="sibTrans" cxnId="{B699E08A-8476-43E9-8AE8-25243B8E56B4}">
      <dgm:prSet/>
      <dgm:spPr/>
      <dgm:t>
        <a:bodyPr/>
        <a:lstStyle/>
        <a:p>
          <a:endParaRPr lang="en-US"/>
        </a:p>
      </dgm:t>
    </dgm:pt>
    <dgm:pt modelId="{988EE3BD-AE96-4BAE-AB03-C60371231E15}">
      <dgm:prSet/>
      <dgm:spPr/>
      <dgm:t>
        <a:bodyPr/>
        <a:lstStyle/>
        <a:p>
          <a:pPr>
            <a:lnSpc>
              <a:spcPct val="100000"/>
            </a:lnSpc>
          </a:pPr>
          <a:r>
            <a:rPr lang="en-US" b="1" dirty="0"/>
            <a:t>Visionary Leadership</a:t>
          </a:r>
          <a:r>
            <a:rPr lang="en-US" dirty="0"/>
            <a:t>: Employees and the public were inspired by Ford’s vision of making cars accessible to the masses. His ability to articulate a clear and ambitious vision helped to rally people around his cause.</a:t>
          </a:r>
        </a:p>
      </dgm:t>
    </dgm:pt>
    <dgm:pt modelId="{E77BE706-2A09-4869-88CF-A88C118F67DE}" type="parTrans" cxnId="{9DE18396-BFDF-4723-91D2-32EAF0FF4EDB}">
      <dgm:prSet/>
      <dgm:spPr/>
      <dgm:t>
        <a:bodyPr/>
        <a:lstStyle/>
        <a:p>
          <a:endParaRPr lang="en-US"/>
        </a:p>
      </dgm:t>
    </dgm:pt>
    <dgm:pt modelId="{6FAE0B9E-E579-4C77-9BB0-7FAF44765055}" type="sibTrans" cxnId="{9DE18396-BFDF-4723-91D2-32EAF0FF4EDB}">
      <dgm:prSet/>
      <dgm:spPr/>
      <dgm:t>
        <a:bodyPr/>
        <a:lstStyle/>
        <a:p>
          <a:endParaRPr lang="en-US"/>
        </a:p>
      </dgm:t>
    </dgm:pt>
    <dgm:pt modelId="{B3BF8409-E0DB-478F-8635-527061CEDD07}">
      <dgm:prSet/>
      <dgm:spPr/>
      <dgm:t>
        <a:bodyPr/>
        <a:lstStyle/>
        <a:p>
          <a:pPr>
            <a:lnSpc>
              <a:spcPct val="100000"/>
            </a:lnSpc>
          </a:pPr>
          <a:r>
            <a:rPr lang="en-US" b="1" dirty="0"/>
            <a:t>Consistency and Determination: </a:t>
          </a:r>
          <a:r>
            <a:rPr lang="en-US" b="0" dirty="0"/>
            <a:t>Ford's unwavering commitment to his idea, despite obstacles, gained him respect and adoration. Many regarded him as a realistic idealist with a tireless drive to enhance industrial productivity and make automobiles more accessible.</a:t>
          </a:r>
        </a:p>
      </dgm:t>
    </dgm:pt>
    <dgm:pt modelId="{B6CA811E-2A1F-4982-9DD6-392064FB75B0}" type="parTrans" cxnId="{AE3AC541-5016-41E1-8398-5A990CDDA335}">
      <dgm:prSet/>
      <dgm:spPr/>
      <dgm:t>
        <a:bodyPr/>
        <a:lstStyle/>
        <a:p>
          <a:endParaRPr lang="en-US"/>
        </a:p>
      </dgm:t>
    </dgm:pt>
    <dgm:pt modelId="{79980767-F5B4-4701-9EAC-5620714A94BC}" type="sibTrans" cxnId="{AE3AC541-5016-41E1-8398-5A990CDDA335}">
      <dgm:prSet/>
      <dgm:spPr/>
      <dgm:t>
        <a:bodyPr/>
        <a:lstStyle/>
        <a:p>
          <a:endParaRPr lang="en-US"/>
        </a:p>
      </dgm:t>
    </dgm:pt>
    <dgm:pt modelId="{B4A9FE67-59D3-4577-84BB-8B0C67BC5471}" type="pres">
      <dgm:prSet presAssocID="{E9415B92-2D81-4C8B-A21F-84D5D4583436}" presName="root" presStyleCnt="0">
        <dgm:presLayoutVars>
          <dgm:dir/>
          <dgm:resizeHandles val="exact"/>
        </dgm:presLayoutVars>
      </dgm:prSet>
      <dgm:spPr/>
    </dgm:pt>
    <dgm:pt modelId="{16D32F4B-F831-4A5F-B5B8-59A9F37819A0}" type="pres">
      <dgm:prSet presAssocID="{31770715-0F92-4AC8-8891-B0BFBCEAF0A0}" presName="compNode" presStyleCnt="0"/>
      <dgm:spPr/>
    </dgm:pt>
    <dgm:pt modelId="{48D15733-B438-4162-A44D-750259100E88}" type="pres">
      <dgm:prSet presAssocID="{31770715-0F92-4AC8-8891-B0BFBCEAF0A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E2CA6BF0-7A28-43A2-A8B7-FF8B60F86743}" type="pres">
      <dgm:prSet presAssocID="{31770715-0F92-4AC8-8891-B0BFBCEAF0A0}" presName="spaceRect" presStyleCnt="0"/>
      <dgm:spPr/>
    </dgm:pt>
    <dgm:pt modelId="{12297392-F2E0-4526-BC55-1B2AE62A0D35}" type="pres">
      <dgm:prSet presAssocID="{31770715-0F92-4AC8-8891-B0BFBCEAF0A0}" presName="textRect" presStyleLbl="revTx" presStyleIdx="0" presStyleCnt="3">
        <dgm:presLayoutVars>
          <dgm:chMax val="1"/>
          <dgm:chPref val="1"/>
        </dgm:presLayoutVars>
      </dgm:prSet>
      <dgm:spPr/>
    </dgm:pt>
    <dgm:pt modelId="{DC290221-DDE8-47C8-9748-3D2CD42A29CC}" type="pres">
      <dgm:prSet presAssocID="{18113BCB-0CAA-4943-A0B3-B059FE0285F6}" presName="sibTrans" presStyleCnt="0"/>
      <dgm:spPr/>
    </dgm:pt>
    <dgm:pt modelId="{4F8ADE2E-2EAE-435E-AF9F-C742E0CBD380}" type="pres">
      <dgm:prSet presAssocID="{988EE3BD-AE96-4BAE-AB03-C60371231E15}" presName="compNode" presStyleCnt="0"/>
      <dgm:spPr/>
    </dgm:pt>
    <dgm:pt modelId="{339F9A87-5897-4BEC-AFEB-E336F1F16007}" type="pres">
      <dgm:prSet presAssocID="{988EE3BD-AE96-4BAE-AB03-C60371231E1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B32B5326-7EDA-4654-BAF6-164AF928E46D}" type="pres">
      <dgm:prSet presAssocID="{988EE3BD-AE96-4BAE-AB03-C60371231E15}" presName="spaceRect" presStyleCnt="0"/>
      <dgm:spPr/>
    </dgm:pt>
    <dgm:pt modelId="{5FC98D63-F54D-43BA-88C5-3D80A4FE7723}" type="pres">
      <dgm:prSet presAssocID="{988EE3BD-AE96-4BAE-AB03-C60371231E15}" presName="textRect" presStyleLbl="revTx" presStyleIdx="1" presStyleCnt="3">
        <dgm:presLayoutVars>
          <dgm:chMax val="1"/>
          <dgm:chPref val="1"/>
        </dgm:presLayoutVars>
      </dgm:prSet>
      <dgm:spPr/>
    </dgm:pt>
    <dgm:pt modelId="{79358D65-C848-4976-8E5B-4A76EA75F11D}" type="pres">
      <dgm:prSet presAssocID="{6FAE0B9E-E579-4C77-9BB0-7FAF44765055}" presName="sibTrans" presStyleCnt="0"/>
      <dgm:spPr/>
    </dgm:pt>
    <dgm:pt modelId="{46ABDBF2-22D0-4BCC-B612-3C109D217603}" type="pres">
      <dgm:prSet presAssocID="{B3BF8409-E0DB-478F-8635-527061CEDD07}" presName="compNode" presStyleCnt="0"/>
      <dgm:spPr/>
    </dgm:pt>
    <dgm:pt modelId="{463FB4E9-CF9C-4258-B021-0DF6C4927BA4}" type="pres">
      <dgm:prSet presAssocID="{B3BF8409-E0DB-478F-8635-527061CEDD0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ye"/>
        </a:ext>
      </dgm:extLst>
    </dgm:pt>
    <dgm:pt modelId="{A6FEE232-986F-4BE5-B53E-06F463F0BF25}" type="pres">
      <dgm:prSet presAssocID="{B3BF8409-E0DB-478F-8635-527061CEDD07}" presName="spaceRect" presStyleCnt="0"/>
      <dgm:spPr/>
    </dgm:pt>
    <dgm:pt modelId="{A1D6364A-A335-4E8F-A8C9-877822CA56C3}" type="pres">
      <dgm:prSet presAssocID="{B3BF8409-E0DB-478F-8635-527061CEDD07}" presName="textRect" presStyleLbl="revTx" presStyleIdx="2" presStyleCnt="3">
        <dgm:presLayoutVars>
          <dgm:chMax val="1"/>
          <dgm:chPref val="1"/>
        </dgm:presLayoutVars>
      </dgm:prSet>
      <dgm:spPr/>
    </dgm:pt>
  </dgm:ptLst>
  <dgm:cxnLst>
    <dgm:cxn modelId="{7B622114-A368-4E62-B8F8-40FE6F55E167}" type="presOf" srcId="{31770715-0F92-4AC8-8891-B0BFBCEAF0A0}" destId="{12297392-F2E0-4526-BC55-1B2AE62A0D35}" srcOrd="0" destOrd="0" presId="urn:microsoft.com/office/officeart/2018/2/layout/IconLabelList"/>
    <dgm:cxn modelId="{58296828-A8F2-409F-A0AB-E711D3FBBA43}" type="presOf" srcId="{B3BF8409-E0DB-478F-8635-527061CEDD07}" destId="{A1D6364A-A335-4E8F-A8C9-877822CA56C3}" srcOrd="0" destOrd="0" presId="urn:microsoft.com/office/officeart/2018/2/layout/IconLabelList"/>
    <dgm:cxn modelId="{AE3AC541-5016-41E1-8398-5A990CDDA335}" srcId="{E9415B92-2D81-4C8B-A21F-84D5D4583436}" destId="{B3BF8409-E0DB-478F-8635-527061CEDD07}" srcOrd="2" destOrd="0" parTransId="{B6CA811E-2A1F-4982-9DD6-392064FB75B0}" sibTransId="{79980767-F5B4-4701-9EAC-5620714A94BC}"/>
    <dgm:cxn modelId="{81F90085-6E1D-40B6-8D6E-88A6C2C6EE32}" type="presOf" srcId="{988EE3BD-AE96-4BAE-AB03-C60371231E15}" destId="{5FC98D63-F54D-43BA-88C5-3D80A4FE7723}" srcOrd="0" destOrd="0" presId="urn:microsoft.com/office/officeart/2018/2/layout/IconLabelList"/>
    <dgm:cxn modelId="{B699E08A-8476-43E9-8AE8-25243B8E56B4}" srcId="{E9415B92-2D81-4C8B-A21F-84D5D4583436}" destId="{31770715-0F92-4AC8-8891-B0BFBCEAF0A0}" srcOrd="0" destOrd="0" parTransId="{9BA2AAB3-C1B1-4211-9B94-0B2C6E087D53}" sibTransId="{18113BCB-0CAA-4943-A0B3-B059FE0285F6}"/>
    <dgm:cxn modelId="{9DE18396-BFDF-4723-91D2-32EAF0FF4EDB}" srcId="{E9415B92-2D81-4C8B-A21F-84D5D4583436}" destId="{988EE3BD-AE96-4BAE-AB03-C60371231E15}" srcOrd="1" destOrd="0" parTransId="{E77BE706-2A09-4869-88CF-A88C118F67DE}" sibTransId="{6FAE0B9E-E579-4C77-9BB0-7FAF44765055}"/>
    <dgm:cxn modelId="{A7DB3FAA-86DD-49C1-8553-377EB65527BF}" type="presOf" srcId="{E9415B92-2D81-4C8B-A21F-84D5D4583436}" destId="{B4A9FE67-59D3-4577-84BB-8B0C67BC5471}" srcOrd="0" destOrd="0" presId="urn:microsoft.com/office/officeart/2018/2/layout/IconLabelList"/>
    <dgm:cxn modelId="{862A6CD2-3B43-43BA-A03F-B4279B26814A}" type="presParOf" srcId="{B4A9FE67-59D3-4577-84BB-8B0C67BC5471}" destId="{16D32F4B-F831-4A5F-B5B8-59A9F37819A0}" srcOrd="0" destOrd="0" presId="urn:microsoft.com/office/officeart/2018/2/layout/IconLabelList"/>
    <dgm:cxn modelId="{5CE05242-40B3-4F4D-B291-4FBDFAD3B03B}" type="presParOf" srcId="{16D32F4B-F831-4A5F-B5B8-59A9F37819A0}" destId="{48D15733-B438-4162-A44D-750259100E88}" srcOrd="0" destOrd="0" presId="urn:microsoft.com/office/officeart/2018/2/layout/IconLabelList"/>
    <dgm:cxn modelId="{784D09FA-D506-4FF9-8577-7596156F4A16}" type="presParOf" srcId="{16D32F4B-F831-4A5F-B5B8-59A9F37819A0}" destId="{E2CA6BF0-7A28-43A2-A8B7-FF8B60F86743}" srcOrd="1" destOrd="0" presId="urn:microsoft.com/office/officeart/2018/2/layout/IconLabelList"/>
    <dgm:cxn modelId="{3EE9B7B6-CB7F-4D2B-B843-E9EB2D837160}" type="presParOf" srcId="{16D32F4B-F831-4A5F-B5B8-59A9F37819A0}" destId="{12297392-F2E0-4526-BC55-1B2AE62A0D35}" srcOrd="2" destOrd="0" presId="urn:microsoft.com/office/officeart/2018/2/layout/IconLabelList"/>
    <dgm:cxn modelId="{0FD2FC76-A932-4C59-B973-EDDF6984F2FE}" type="presParOf" srcId="{B4A9FE67-59D3-4577-84BB-8B0C67BC5471}" destId="{DC290221-DDE8-47C8-9748-3D2CD42A29CC}" srcOrd="1" destOrd="0" presId="urn:microsoft.com/office/officeart/2018/2/layout/IconLabelList"/>
    <dgm:cxn modelId="{A12960D7-0207-4983-B918-0AD0F5843EF1}" type="presParOf" srcId="{B4A9FE67-59D3-4577-84BB-8B0C67BC5471}" destId="{4F8ADE2E-2EAE-435E-AF9F-C742E0CBD380}" srcOrd="2" destOrd="0" presId="urn:microsoft.com/office/officeart/2018/2/layout/IconLabelList"/>
    <dgm:cxn modelId="{F57589C7-AAAA-4820-99C1-AC01497A8214}" type="presParOf" srcId="{4F8ADE2E-2EAE-435E-AF9F-C742E0CBD380}" destId="{339F9A87-5897-4BEC-AFEB-E336F1F16007}" srcOrd="0" destOrd="0" presId="urn:microsoft.com/office/officeart/2018/2/layout/IconLabelList"/>
    <dgm:cxn modelId="{F02AC941-D7BC-491F-AD25-519014DCD064}" type="presParOf" srcId="{4F8ADE2E-2EAE-435E-AF9F-C742E0CBD380}" destId="{B32B5326-7EDA-4654-BAF6-164AF928E46D}" srcOrd="1" destOrd="0" presId="urn:microsoft.com/office/officeart/2018/2/layout/IconLabelList"/>
    <dgm:cxn modelId="{22115429-2DBB-4A13-B4B9-C35EDB12F3B0}" type="presParOf" srcId="{4F8ADE2E-2EAE-435E-AF9F-C742E0CBD380}" destId="{5FC98D63-F54D-43BA-88C5-3D80A4FE7723}" srcOrd="2" destOrd="0" presId="urn:microsoft.com/office/officeart/2018/2/layout/IconLabelList"/>
    <dgm:cxn modelId="{0D1A8E4B-0C13-4285-9DF7-1B425A71DC5C}" type="presParOf" srcId="{B4A9FE67-59D3-4577-84BB-8B0C67BC5471}" destId="{79358D65-C848-4976-8E5B-4A76EA75F11D}" srcOrd="3" destOrd="0" presId="urn:microsoft.com/office/officeart/2018/2/layout/IconLabelList"/>
    <dgm:cxn modelId="{F6A2C7E3-DEBA-470D-9A9E-6680AFB29E52}" type="presParOf" srcId="{B4A9FE67-59D3-4577-84BB-8B0C67BC5471}" destId="{46ABDBF2-22D0-4BCC-B612-3C109D217603}" srcOrd="4" destOrd="0" presId="urn:microsoft.com/office/officeart/2018/2/layout/IconLabelList"/>
    <dgm:cxn modelId="{4BBF2E09-72F0-46F6-BAF7-89B25BDB925E}" type="presParOf" srcId="{46ABDBF2-22D0-4BCC-B612-3C109D217603}" destId="{463FB4E9-CF9C-4258-B021-0DF6C4927BA4}" srcOrd="0" destOrd="0" presId="urn:microsoft.com/office/officeart/2018/2/layout/IconLabelList"/>
    <dgm:cxn modelId="{52B76F4E-DDDF-41E1-B4A6-726D188E254F}" type="presParOf" srcId="{46ABDBF2-22D0-4BCC-B612-3C109D217603}" destId="{A6FEE232-986F-4BE5-B53E-06F463F0BF25}" srcOrd="1" destOrd="0" presId="urn:microsoft.com/office/officeart/2018/2/layout/IconLabelList"/>
    <dgm:cxn modelId="{2DB8EE96-2290-42D2-8CA4-D43FD42FFB56}" type="presParOf" srcId="{46ABDBF2-22D0-4BCC-B612-3C109D217603}" destId="{A1D6364A-A335-4E8F-A8C9-877822CA56C3}"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6013B3-E931-4CF6-B2B0-7B95756570BF}"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01BE705B-8266-4420-A2FA-E4591E5AB242}">
      <dgm:prSet/>
      <dgm:spPr/>
      <dgm:t>
        <a:bodyPr/>
        <a:lstStyle/>
        <a:p>
          <a:pPr>
            <a:lnSpc>
              <a:spcPct val="100000"/>
            </a:lnSpc>
          </a:pPr>
          <a:r>
            <a:rPr lang="en-GB" b="1" dirty="0"/>
            <a:t>Innovation and Ambition</a:t>
          </a:r>
          <a:endParaRPr lang="en-US" dirty="0"/>
        </a:p>
      </dgm:t>
    </dgm:pt>
    <dgm:pt modelId="{6DDA1DD5-14CE-407B-B184-C43D833CDEBE}" type="parTrans" cxnId="{8289E75A-A99D-458B-AA4D-80B985C7240F}">
      <dgm:prSet/>
      <dgm:spPr/>
      <dgm:t>
        <a:bodyPr/>
        <a:lstStyle/>
        <a:p>
          <a:endParaRPr lang="en-US"/>
        </a:p>
      </dgm:t>
    </dgm:pt>
    <dgm:pt modelId="{D3A20CBD-0139-4D63-A885-DF382E8BE9B4}" type="sibTrans" cxnId="{8289E75A-A99D-458B-AA4D-80B985C7240F}">
      <dgm:prSet/>
      <dgm:spPr/>
      <dgm:t>
        <a:bodyPr/>
        <a:lstStyle/>
        <a:p>
          <a:endParaRPr lang="en-US"/>
        </a:p>
      </dgm:t>
    </dgm:pt>
    <dgm:pt modelId="{4043BB6E-E802-4BD3-9C41-B3519E613ECF}">
      <dgm:prSet/>
      <dgm:spPr/>
      <dgm:t>
        <a:bodyPr/>
        <a:lstStyle/>
        <a:p>
          <a:pPr>
            <a:lnSpc>
              <a:spcPct val="100000"/>
            </a:lnSpc>
          </a:pPr>
          <a:r>
            <a:rPr lang="en-GB" b="1" dirty="0"/>
            <a:t>Track Record of Success</a:t>
          </a:r>
          <a:endParaRPr lang="en-US" dirty="0"/>
        </a:p>
      </dgm:t>
    </dgm:pt>
    <dgm:pt modelId="{F89C2D33-FD75-49D7-AE07-B13EFDA5F1EB}" type="parTrans" cxnId="{6A893A99-9396-42FD-884A-B40B4EACF0C9}">
      <dgm:prSet/>
      <dgm:spPr/>
      <dgm:t>
        <a:bodyPr/>
        <a:lstStyle/>
        <a:p>
          <a:endParaRPr lang="en-US"/>
        </a:p>
      </dgm:t>
    </dgm:pt>
    <dgm:pt modelId="{4DCA6ECE-8DEE-473A-9D59-8B74084D5E74}" type="sibTrans" cxnId="{6A893A99-9396-42FD-884A-B40B4EACF0C9}">
      <dgm:prSet/>
      <dgm:spPr/>
      <dgm:t>
        <a:bodyPr/>
        <a:lstStyle/>
        <a:p>
          <a:endParaRPr lang="en-US"/>
        </a:p>
      </dgm:t>
    </dgm:pt>
    <dgm:pt modelId="{3F7A1F34-2F4E-4CB5-92D7-B58B8BCBF559}">
      <dgm:prSet/>
      <dgm:spPr/>
      <dgm:t>
        <a:bodyPr/>
        <a:lstStyle/>
        <a:p>
          <a:pPr>
            <a:lnSpc>
              <a:spcPct val="100000"/>
            </a:lnSpc>
          </a:pPr>
          <a:r>
            <a:rPr lang="en-GB" b="1" dirty="0"/>
            <a:t>Vision for the Future</a:t>
          </a:r>
          <a:endParaRPr lang="en-US" dirty="0"/>
        </a:p>
      </dgm:t>
    </dgm:pt>
    <dgm:pt modelId="{1DC34C2A-87F9-4057-A3C0-40CB8B40FEE7}" type="parTrans" cxnId="{B34E3A41-B107-45BF-923F-A98FB484C32F}">
      <dgm:prSet/>
      <dgm:spPr/>
      <dgm:t>
        <a:bodyPr/>
        <a:lstStyle/>
        <a:p>
          <a:endParaRPr lang="en-US"/>
        </a:p>
      </dgm:t>
    </dgm:pt>
    <dgm:pt modelId="{DB537CB3-8C49-43BD-8508-22F31F2079C3}" type="sibTrans" cxnId="{B34E3A41-B107-45BF-923F-A98FB484C32F}">
      <dgm:prSet/>
      <dgm:spPr/>
      <dgm:t>
        <a:bodyPr/>
        <a:lstStyle/>
        <a:p>
          <a:endParaRPr lang="en-US"/>
        </a:p>
      </dgm:t>
    </dgm:pt>
    <dgm:pt modelId="{C4E523AA-5095-4D9A-A888-A37FE9286139}">
      <dgm:prSet/>
      <dgm:spPr/>
      <dgm:t>
        <a:bodyPr/>
        <a:lstStyle/>
        <a:p>
          <a:pPr>
            <a:lnSpc>
              <a:spcPct val="100000"/>
            </a:lnSpc>
          </a:pPr>
          <a:r>
            <a:rPr lang="en-GB" b="1" dirty="0"/>
            <a:t>Charismatic Leadership</a:t>
          </a:r>
          <a:endParaRPr lang="en-US" dirty="0"/>
        </a:p>
      </dgm:t>
    </dgm:pt>
    <dgm:pt modelId="{58C1A812-1CB3-4172-8707-81E2E632ED25}" type="sibTrans" cxnId="{FED70EE2-0EE8-4C0D-823D-15EDCF9CE629}">
      <dgm:prSet/>
      <dgm:spPr/>
      <dgm:t>
        <a:bodyPr/>
        <a:lstStyle/>
        <a:p>
          <a:endParaRPr lang="en-US"/>
        </a:p>
      </dgm:t>
    </dgm:pt>
    <dgm:pt modelId="{CA51582E-4E6F-47F8-BB93-443193EC15FA}" type="parTrans" cxnId="{FED70EE2-0EE8-4C0D-823D-15EDCF9CE629}">
      <dgm:prSet/>
      <dgm:spPr/>
      <dgm:t>
        <a:bodyPr/>
        <a:lstStyle/>
        <a:p>
          <a:endParaRPr lang="en-US"/>
        </a:p>
      </dgm:t>
    </dgm:pt>
    <dgm:pt modelId="{90EC268C-60FB-4007-87B7-2FD9F82E9A35}" type="pres">
      <dgm:prSet presAssocID="{1F6013B3-E931-4CF6-B2B0-7B95756570BF}" presName="root" presStyleCnt="0">
        <dgm:presLayoutVars>
          <dgm:dir/>
          <dgm:resizeHandles val="exact"/>
        </dgm:presLayoutVars>
      </dgm:prSet>
      <dgm:spPr/>
    </dgm:pt>
    <dgm:pt modelId="{BCBA15E4-A8B2-4A0B-A9EE-1A7BF6698C07}" type="pres">
      <dgm:prSet presAssocID="{01BE705B-8266-4420-A2FA-E4591E5AB242}" presName="compNode" presStyleCnt="0"/>
      <dgm:spPr/>
    </dgm:pt>
    <dgm:pt modelId="{B20494C6-3B16-4E6A-AE30-4E0BA786ECF5}" type="pres">
      <dgm:prSet presAssocID="{01BE705B-8266-4420-A2FA-E4591E5AB24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ight Bulb and Gear"/>
        </a:ext>
      </dgm:extLst>
    </dgm:pt>
    <dgm:pt modelId="{527899DD-95C0-4408-86D0-85FD827B5244}" type="pres">
      <dgm:prSet presAssocID="{01BE705B-8266-4420-A2FA-E4591E5AB242}" presName="spaceRect" presStyleCnt="0"/>
      <dgm:spPr/>
    </dgm:pt>
    <dgm:pt modelId="{72A62C5C-77A4-4F41-954A-69157DD21A10}" type="pres">
      <dgm:prSet presAssocID="{01BE705B-8266-4420-A2FA-E4591E5AB242}" presName="textRect" presStyleLbl="revTx" presStyleIdx="0" presStyleCnt="4">
        <dgm:presLayoutVars>
          <dgm:chMax val="1"/>
          <dgm:chPref val="1"/>
        </dgm:presLayoutVars>
      </dgm:prSet>
      <dgm:spPr/>
    </dgm:pt>
    <dgm:pt modelId="{122B7F09-90A5-4C04-8359-EA5BCF2D6800}" type="pres">
      <dgm:prSet presAssocID="{D3A20CBD-0139-4D63-A885-DF382E8BE9B4}" presName="sibTrans" presStyleCnt="0"/>
      <dgm:spPr/>
    </dgm:pt>
    <dgm:pt modelId="{1A748114-7235-4FAB-B580-05EBCA80BBE3}" type="pres">
      <dgm:prSet presAssocID="{C4E523AA-5095-4D9A-A888-A37FE9286139}" presName="compNode" presStyleCnt="0"/>
      <dgm:spPr/>
    </dgm:pt>
    <dgm:pt modelId="{D523242D-D699-4915-A7EA-14CE6EED2ECB}" type="pres">
      <dgm:prSet presAssocID="{C4E523AA-5095-4D9A-A888-A37FE928613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ecturer"/>
        </a:ext>
      </dgm:extLst>
    </dgm:pt>
    <dgm:pt modelId="{FF091405-E39A-46CE-964A-CC547776FB02}" type="pres">
      <dgm:prSet presAssocID="{C4E523AA-5095-4D9A-A888-A37FE9286139}" presName="spaceRect" presStyleCnt="0"/>
      <dgm:spPr/>
    </dgm:pt>
    <dgm:pt modelId="{B4254187-5D80-4F67-8D68-ADFED1F125F4}" type="pres">
      <dgm:prSet presAssocID="{C4E523AA-5095-4D9A-A888-A37FE9286139}" presName="textRect" presStyleLbl="revTx" presStyleIdx="1" presStyleCnt="4">
        <dgm:presLayoutVars>
          <dgm:chMax val="1"/>
          <dgm:chPref val="1"/>
        </dgm:presLayoutVars>
      </dgm:prSet>
      <dgm:spPr/>
    </dgm:pt>
    <dgm:pt modelId="{FD1BFB76-B327-4EEB-9F7B-C5D1A8477DF4}" type="pres">
      <dgm:prSet presAssocID="{58C1A812-1CB3-4172-8707-81E2E632ED25}" presName="sibTrans" presStyleCnt="0"/>
      <dgm:spPr/>
    </dgm:pt>
    <dgm:pt modelId="{82AE9475-9381-4B6A-B4AC-8690FFEB8C83}" type="pres">
      <dgm:prSet presAssocID="{4043BB6E-E802-4BD3-9C41-B3519E613ECF}" presName="compNode" presStyleCnt="0"/>
      <dgm:spPr/>
    </dgm:pt>
    <dgm:pt modelId="{213A8705-32FC-49C7-AC94-75410FB9D49C}" type="pres">
      <dgm:prSet presAssocID="{4043BB6E-E802-4BD3-9C41-B3519E613EC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Electric Car"/>
        </a:ext>
      </dgm:extLst>
    </dgm:pt>
    <dgm:pt modelId="{A61635A6-B2F4-4D77-998B-7D6DC92510E7}" type="pres">
      <dgm:prSet presAssocID="{4043BB6E-E802-4BD3-9C41-B3519E613ECF}" presName="spaceRect" presStyleCnt="0"/>
      <dgm:spPr/>
    </dgm:pt>
    <dgm:pt modelId="{1B8AF8C8-F747-45FC-8E28-D4340B58D94A}" type="pres">
      <dgm:prSet presAssocID="{4043BB6E-E802-4BD3-9C41-B3519E613ECF}" presName="textRect" presStyleLbl="revTx" presStyleIdx="2" presStyleCnt="4">
        <dgm:presLayoutVars>
          <dgm:chMax val="1"/>
          <dgm:chPref val="1"/>
        </dgm:presLayoutVars>
      </dgm:prSet>
      <dgm:spPr/>
    </dgm:pt>
    <dgm:pt modelId="{EBE0F181-7201-460F-AAC5-117DC8DD6DF0}" type="pres">
      <dgm:prSet presAssocID="{4DCA6ECE-8DEE-473A-9D59-8B74084D5E74}" presName="sibTrans" presStyleCnt="0"/>
      <dgm:spPr/>
    </dgm:pt>
    <dgm:pt modelId="{18A4C285-254E-4D97-AFA4-A3EE4D308175}" type="pres">
      <dgm:prSet presAssocID="{3F7A1F34-2F4E-4CB5-92D7-B58B8BCBF559}" presName="compNode" presStyleCnt="0"/>
      <dgm:spPr/>
    </dgm:pt>
    <dgm:pt modelId="{6380E495-345F-4B71-8031-87630C0A5CAE}" type="pres">
      <dgm:prSet presAssocID="{3F7A1F34-2F4E-4CB5-92D7-B58B8BCBF55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Earth Globe Americas"/>
        </a:ext>
      </dgm:extLst>
    </dgm:pt>
    <dgm:pt modelId="{9D848C3A-C178-4229-8461-37393AA62DD8}" type="pres">
      <dgm:prSet presAssocID="{3F7A1F34-2F4E-4CB5-92D7-B58B8BCBF559}" presName="spaceRect" presStyleCnt="0"/>
      <dgm:spPr/>
    </dgm:pt>
    <dgm:pt modelId="{B2633F08-76A6-4251-9EEB-EE87B2C2C7C9}" type="pres">
      <dgm:prSet presAssocID="{3F7A1F34-2F4E-4CB5-92D7-B58B8BCBF559}" presName="textRect" presStyleLbl="revTx" presStyleIdx="3" presStyleCnt="4">
        <dgm:presLayoutVars>
          <dgm:chMax val="1"/>
          <dgm:chPref val="1"/>
        </dgm:presLayoutVars>
      </dgm:prSet>
      <dgm:spPr/>
    </dgm:pt>
  </dgm:ptLst>
  <dgm:cxnLst>
    <dgm:cxn modelId="{B15FCE12-DE25-4D16-AA73-E5019E6DB3CA}" type="presOf" srcId="{C4E523AA-5095-4D9A-A888-A37FE9286139}" destId="{B4254187-5D80-4F67-8D68-ADFED1F125F4}" srcOrd="0" destOrd="0" presId="urn:microsoft.com/office/officeart/2018/2/layout/IconLabelList"/>
    <dgm:cxn modelId="{D0A16135-0D53-4BB3-BAB1-73B0A1787A73}" type="presOf" srcId="{4043BB6E-E802-4BD3-9C41-B3519E613ECF}" destId="{1B8AF8C8-F747-45FC-8E28-D4340B58D94A}" srcOrd="0" destOrd="0" presId="urn:microsoft.com/office/officeart/2018/2/layout/IconLabelList"/>
    <dgm:cxn modelId="{B34E3A41-B107-45BF-923F-A98FB484C32F}" srcId="{1F6013B3-E931-4CF6-B2B0-7B95756570BF}" destId="{3F7A1F34-2F4E-4CB5-92D7-B58B8BCBF559}" srcOrd="3" destOrd="0" parTransId="{1DC34C2A-87F9-4057-A3C0-40CB8B40FEE7}" sibTransId="{DB537CB3-8C49-43BD-8508-22F31F2079C3}"/>
    <dgm:cxn modelId="{D4F7BA46-4BC6-481E-97F3-6C87A3050BB5}" type="presOf" srcId="{1F6013B3-E931-4CF6-B2B0-7B95756570BF}" destId="{90EC268C-60FB-4007-87B7-2FD9F82E9A35}" srcOrd="0" destOrd="0" presId="urn:microsoft.com/office/officeart/2018/2/layout/IconLabelList"/>
    <dgm:cxn modelId="{8289E75A-A99D-458B-AA4D-80B985C7240F}" srcId="{1F6013B3-E931-4CF6-B2B0-7B95756570BF}" destId="{01BE705B-8266-4420-A2FA-E4591E5AB242}" srcOrd="0" destOrd="0" parTransId="{6DDA1DD5-14CE-407B-B184-C43D833CDEBE}" sibTransId="{D3A20CBD-0139-4D63-A885-DF382E8BE9B4}"/>
    <dgm:cxn modelId="{BA993B93-8883-4745-AFCF-7AA5DD6F3C5A}" type="presOf" srcId="{3F7A1F34-2F4E-4CB5-92D7-B58B8BCBF559}" destId="{B2633F08-76A6-4251-9EEB-EE87B2C2C7C9}" srcOrd="0" destOrd="0" presId="urn:microsoft.com/office/officeart/2018/2/layout/IconLabelList"/>
    <dgm:cxn modelId="{6A893A99-9396-42FD-884A-B40B4EACF0C9}" srcId="{1F6013B3-E931-4CF6-B2B0-7B95756570BF}" destId="{4043BB6E-E802-4BD3-9C41-B3519E613ECF}" srcOrd="2" destOrd="0" parTransId="{F89C2D33-FD75-49D7-AE07-B13EFDA5F1EB}" sibTransId="{4DCA6ECE-8DEE-473A-9D59-8B74084D5E74}"/>
    <dgm:cxn modelId="{9AD5A7C2-D23E-4217-A4A7-D05CDD3C69F1}" type="presOf" srcId="{01BE705B-8266-4420-A2FA-E4591E5AB242}" destId="{72A62C5C-77A4-4F41-954A-69157DD21A10}" srcOrd="0" destOrd="0" presId="urn:microsoft.com/office/officeart/2018/2/layout/IconLabelList"/>
    <dgm:cxn modelId="{FED70EE2-0EE8-4C0D-823D-15EDCF9CE629}" srcId="{1F6013B3-E931-4CF6-B2B0-7B95756570BF}" destId="{C4E523AA-5095-4D9A-A888-A37FE9286139}" srcOrd="1" destOrd="0" parTransId="{CA51582E-4E6F-47F8-BB93-443193EC15FA}" sibTransId="{58C1A812-1CB3-4172-8707-81E2E632ED25}"/>
    <dgm:cxn modelId="{864B79C2-4F47-4F83-AF46-391E2003208A}" type="presParOf" srcId="{90EC268C-60FB-4007-87B7-2FD9F82E9A35}" destId="{BCBA15E4-A8B2-4A0B-A9EE-1A7BF6698C07}" srcOrd="0" destOrd="0" presId="urn:microsoft.com/office/officeart/2018/2/layout/IconLabelList"/>
    <dgm:cxn modelId="{0D85A6A1-E88C-4F12-B8ED-E10FB7FA053B}" type="presParOf" srcId="{BCBA15E4-A8B2-4A0B-A9EE-1A7BF6698C07}" destId="{B20494C6-3B16-4E6A-AE30-4E0BA786ECF5}" srcOrd="0" destOrd="0" presId="urn:microsoft.com/office/officeart/2018/2/layout/IconLabelList"/>
    <dgm:cxn modelId="{E94336F7-A900-42CA-9961-285DC92D765E}" type="presParOf" srcId="{BCBA15E4-A8B2-4A0B-A9EE-1A7BF6698C07}" destId="{527899DD-95C0-4408-86D0-85FD827B5244}" srcOrd="1" destOrd="0" presId="urn:microsoft.com/office/officeart/2018/2/layout/IconLabelList"/>
    <dgm:cxn modelId="{5441B42E-AF5C-472D-A3BD-60650B9DB6E8}" type="presParOf" srcId="{BCBA15E4-A8B2-4A0B-A9EE-1A7BF6698C07}" destId="{72A62C5C-77A4-4F41-954A-69157DD21A10}" srcOrd="2" destOrd="0" presId="urn:microsoft.com/office/officeart/2018/2/layout/IconLabelList"/>
    <dgm:cxn modelId="{56779664-F7A3-4103-9C6E-2D9A1F1CE720}" type="presParOf" srcId="{90EC268C-60FB-4007-87B7-2FD9F82E9A35}" destId="{122B7F09-90A5-4C04-8359-EA5BCF2D6800}" srcOrd="1" destOrd="0" presId="urn:microsoft.com/office/officeart/2018/2/layout/IconLabelList"/>
    <dgm:cxn modelId="{6B4E35B1-035A-445B-AE9C-8F0BE3FF8348}" type="presParOf" srcId="{90EC268C-60FB-4007-87B7-2FD9F82E9A35}" destId="{1A748114-7235-4FAB-B580-05EBCA80BBE3}" srcOrd="2" destOrd="0" presId="urn:microsoft.com/office/officeart/2018/2/layout/IconLabelList"/>
    <dgm:cxn modelId="{B107A917-7AB9-4D4F-8ECE-69C3935B5FF3}" type="presParOf" srcId="{1A748114-7235-4FAB-B580-05EBCA80BBE3}" destId="{D523242D-D699-4915-A7EA-14CE6EED2ECB}" srcOrd="0" destOrd="0" presId="urn:microsoft.com/office/officeart/2018/2/layout/IconLabelList"/>
    <dgm:cxn modelId="{0CA972C0-A44E-4110-B2E6-985E1A7CF1D7}" type="presParOf" srcId="{1A748114-7235-4FAB-B580-05EBCA80BBE3}" destId="{FF091405-E39A-46CE-964A-CC547776FB02}" srcOrd="1" destOrd="0" presId="urn:microsoft.com/office/officeart/2018/2/layout/IconLabelList"/>
    <dgm:cxn modelId="{512BCCD1-0906-4CB6-A131-D52F349AB974}" type="presParOf" srcId="{1A748114-7235-4FAB-B580-05EBCA80BBE3}" destId="{B4254187-5D80-4F67-8D68-ADFED1F125F4}" srcOrd="2" destOrd="0" presId="urn:microsoft.com/office/officeart/2018/2/layout/IconLabelList"/>
    <dgm:cxn modelId="{EA66F6ED-1247-4338-9287-EFCC6664EC4D}" type="presParOf" srcId="{90EC268C-60FB-4007-87B7-2FD9F82E9A35}" destId="{FD1BFB76-B327-4EEB-9F7B-C5D1A8477DF4}" srcOrd="3" destOrd="0" presId="urn:microsoft.com/office/officeart/2018/2/layout/IconLabelList"/>
    <dgm:cxn modelId="{E0DA811B-0E93-49F7-A583-49F93D12DBDD}" type="presParOf" srcId="{90EC268C-60FB-4007-87B7-2FD9F82E9A35}" destId="{82AE9475-9381-4B6A-B4AC-8690FFEB8C83}" srcOrd="4" destOrd="0" presId="urn:microsoft.com/office/officeart/2018/2/layout/IconLabelList"/>
    <dgm:cxn modelId="{FE283DDB-6B90-4D22-BE57-E97FDCDE29A9}" type="presParOf" srcId="{82AE9475-9381-4B6A-B4AC-8690FFEB8C83}" destId="{213A8705-32FC-49C7-AC94-75410FB9D49C}" srcOrd="0" destOrd="0" presId="urn:microsoft.com/office/officeart/2018/2/layout/IconLabelList"/>
    <dgm:cxn modelId="{A405D287-0AB7-4E3E-B908-0DD8608C0562}" type="presParOf" srcId="{82AE9475-9381-4B6A-B4AC-8690FFEB8C83}" destId="{A61635A6-B2F4-4D77-998B-7D6DC92510E7}" srcOrd="1" destOrd="0" presId="urn:microsoft.com/office/officeart/2018/2/layout/IconLabelList"/>
    <dgm:cxn modelId="{CF8A00FE-9EE7-48E7-B2F3-E3059C3D3CCC}" type="presParOf" srcId="{82AE9475-9381-4B6A-B4AC-8690FFEB8C83}" destId="{1B8AF8C8-F747-45FC-8E28-D4340B58D94A}" srcOrd="2" destOrd="0" presId="urn:microsoft.com/office/officeart/2018/2/layout/IconLabelList"/>
    <dgm:cxn modelId="{611D3D12-065F-40A8-A8EC-B658EDC5A0A6}" type="presParOf" srcId="{90EC268C-60FB-4007-87B7-2FD9F82E9A35}" destId="{EBE0F181-7201-460F-AAC5-117DC8DD6DF0}" srcOrd="5" destOrd="0" presId="urn:microsoft.com/office/officeart/2018/2/layout/IconLabelList"/>
    <dgm:cxn modelId="{7D111264-0A9D-4289-8EB2-7F9667A38C79}" type="presParOf" srcId="{90EC268C-60FB-4007-87B7-2FD9F82E9A35}" destId="{18A4C285-254E-4D97-AFA4-A3EE4D308175}" srcOrd="6" destOrd="0" presId="urn:microsoft.com/office/officeart/2018/2/layout/IconLabelList"/>
    <dgm:cxn modelId="{A99ADB3D-A8BF-458C-958F-BB45B3C7D270}" type="presParOf" srcId="{18A4C285-254E-4D97-AFA4-A3EE4D308175}" destId="{6380E495-345F-4B71-8031-87630C0A5CAE}" srcOrd="0" destOrd="0" presId="urn:microsoft.com/office/officeart/2018/2/layout/IconLabelList"/>
    <dgm:cxn modelId="{60D176F7-0251-4878-B5E6-6A6EC51A81FE}" type="presParOf" srcId="{18A4C285-254E-4D97-AFA4-A3EE4D308175}" destId="{9D848C3A-C178-4229-8461-37393AA62DD8}" srcOrd="1" destOrd="0" presId="urn:microsoft.com/office/officeart/2018/2/layout/IconLabelList"/>
    <dgm:cxn modelId="{A7B9D574-22EF-4822-81C8-2A8DD2BD4569}" type="presParOf" srcId="{18A4C285-254E-4D97-AFA4-A3EE4D308175}" destId="{B2633F08-76A6-4251-9EEB-EE87B2C2C7C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D15733-B438-4162-A44D-750259100E88}">
      <dsp:nvSpPr>
        <dsp:cNvPr id="0" name=""/>
        <dsp:cNvSpPr/>
      </dsp:nvSpPr>
      <dsp:spPr>
        <a:xfrm>
          <a:off x="477317" y="1021326"/>
          <a:ext cx="780732" cy="78073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2297392-F2E0-4526-BC55-1B2AE62A0D35}">
      <dsp:nvSpPr>
        <dsp:cNvPr id="0" name=""/>
        <dsp:cNvSpPr/>
      </dsp:nvSpPr>
      <dsp:spPr>
        <a:xfrm>
          <a:off x="202" y="2216114"/>
          <a:ext cx="1734960" cy="1565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kern="1200" dirty="0"/>
            <a:t>Economic Impact</a:t>
          </a:r>
          <a:r>
            <a:rPr lang="en-US" sz="1100" kern="1200" dirty="0"/>
            <a:t>: Ford earned enormous devotion and admiration from both his employees and customers by providing high wages and keeping automobiles cheap. His economic measures made him a hero among the working class.</a:t>
          </a:r>
        </a:p>
      </dsp:txBody>
      <dsp:txXfrm>
        <a:off x="202" y="2216114"/>
        <a:ext cx="1734960" cy="1565531"/>
      </dsp:txXfrm>
    </dsp:sp>
    <dsp:sp modelId="{339F9A87-5897-4BEC-AFEB-E336F1F16007}">
      <dsp:nvSpPr>
        <dsp:cNvPr id="0" name=""/>
        <dsp:cNvSpPr/>
      </dsp:nvSpPr>
      <dsp:spPr>
        <a:xfrm>
          <a:off x="2515896" y="1021326"/>
          <a:ext cx="780732" cy="78073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FC98D63-F54D-43BA-88C5-3D80A4FE7723}">
      <dsp:nvSpPr>
        <dsp:cNvPr id="0" name=""/>
        <dsp:cNvSpPr/>
      </dsp:nvSpPr>
      <dsp:spPr>
        <a:xfrm>
          <a:off x="2038782" y="2216114"/>
          <a:ext cx="1734960" cy="1565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kern="1200" dirty="0"/>
            <a:t>Visionary Leadership</a:t>
          </a:r>
          <a:r>
            <a:rPr lang="en-US" sz="1100" kern="1200" dirty="0"/>
            <a:t>: Employees and the public were inspired by Ford’s vision of making cars accessible to the masses. His ability to articulate a clear and ambitious vision helped to rally people around his cause.</a:t>
          </a:r>
        </a:p>
      </dsp:txBody>
      <dsp:txXfrm>
        <a:off x="2038782" y="2216114"/>
        <a:ext cx="1734960" cy="1565531"/>
      </dsp:txXfrm>
    </dsp:sp>
    <dsp:sp modelId="{463FB4E9-CF9C-4258-B021-0DF6C4927BA4}">
      <dsp:nvSpPr>
        <dsp:cNvPr id="0" name=""/>
        <dsp:cNvSpPr/>
      </dsp:nvSpPr>
      <dsp:spPr>
        <a:xfrm>
          <a:off x="4554475" y="1021326"/>
          <a:ext cx="780732" cy="78073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D6364A-A335-4E8F-A8C9-877822CA56C3}">
      <dsp:nvSpPr>
        <dsp:cNvPr id="0" name=""/>
        <dsp:cNvSpPr/>
      </dsp:nvSpPr>
      <dsp:spPr>
        <a:xfrm>
          <a:off x="4077361" y="2216114"/>
          <a:ext cx="1734960" cy="1565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kern="1200" dirty="0"/>
            <a:t>Consistency and Determination: </a:t>
          </a:r>
          <a:r>
            <a:rPr lang="en-US" sz="1100" b="0" kern="1200" dirty="0"/>
            <a:t>Ford's unwavering commitment to his idea, despite obstacles, gained him respect and adoration. Many regarded him as a realistic idealist with a tireless drive to enhance industrial productivity and make automobiles more accessible.</a:t>
          </a:r>
        </a:p>
      </dsp:txBody>
      <dsp:txXfrm>
        <a:off x="4077361" y="2216114"/>
        <a:ext cx="1734960" cy="15655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0494C6-3B16-4E6A-AE30-4E0BA786ECF5}">
      <dsp:nvSpPr>
        <dsp:cNvPr id="0" name=""/>
        <dsp:cNvSpPr/>
      </dsp:nvSpPr>
      <dsp:spPr>
        <a:xfrm>
          <a:off x="1296259" y="328685"/>
          <a:ext cx="691347" cy="6913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A62C5C-77A4-4F41-954A-69157DD21A10}">
      <dsp:nvSpPr>
        <dsp:cNvPr id="0" name=""/>
        <dsp:cNvSpPr/>
      </dsp:nvSpPr>
      <dsp:spPr>
        <a:xfrm>
          <a:off x="873769" y="1269115"/>
          <a:ext cx="1536328" cy="614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pPr>
          <a:r>
            <a:rPr lang="en-GB" sz="1900" b="1" kern="1200" dirty="0"/>
            <a:t>Innovation and Ambition</a:t>
          </a:r>
          <a:endParaRPr lang="en-US" sz="1900" kern="1200" dirty="0"/>
        </a:p>
      </dsp:txBody>
      <dsp:txXfrm>
        <a:off x="873769" y="1269115"/>
        <a:ext cx="1536328" cy="614531"/>
      </dsp:txXfrm>
    </dsp:sp>
    <dsp:sp modelId="{D523242D-D699-4915-A7EA-14CE6EED2ECB}">
      <dsp:nvSpPr>
        <dsp:cNvPr id="0" name=""/>
        <dsp:cNvSpPr/>
      </dsp:nvSpPr>
      <dsp:spPr>
        <a:xfrm>
          <a:off x="3101445" y="328685"/>
          <a:ext cx="691347" cy="6913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254187-5D80-4F67-8D68-ADFED1F125F4}">
      <dsp:nvSpPr>
        <dsp:cNvPr id="0" name=""/>
        <dsp:cNvSpPr/>
      </dsp:nvSpPr>
      <dsp:spPr>
        <a:xfrm>
          <a:off x="2678954" y="1269115"/>
          <a:ext cx="1536328" cy="614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pPr>
          <a:r>
            <a:rPr lang="en-GB" sz="1900" b="1" kern="1200" dirty="0"/>
            <a:t>Charismatic Leadership</a:t>
          </a:r>
          <a:endParaRPr lang="en-US" sz="1900" kern="1200" dirty="0"/>
        </a:p>
      </dsp:txBody>
      <dsp:txXfrm>
        <a:off x="2678954" y="1269115"/>
        <a:ext cx="1536328" cy="614531"/>
      </dsp:txXfrm>
    </dsp:sp>
    <dsp:sp modelId="{213A8705-32FC-49C7-AC94-75410FB9D49C}">
      <dsp:nvSpPr>
        <dsp:cNvPr id="0" name=""/>
        <dsp:cNvSpPr/>
      </dsp:nvSpPr>
      <dsp:spPr>
        <a:xfrm>
          <a:off x="4906630" y="328685"/>
          <a:ext cx="691347" cy="6913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8AF8C8-F747-45FC-8E28-D4340B58D94A}">
      <dsp:nvSpPr>
        <dsp:cNvPr id="0" name=""/>
        <dsp:cNvSpPr/>
      </dsp:nvSpPr>
      <dsp:spPr>
        <a:xfrm>
          <a:off x="4484140" y="1269115"/>
          <a:ext cx="1536328" cy="614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pPr>
          <a:r>
            <a:rPr lang="en-GB" sz="1900" b="1" kern="1200" dirty="0"/>
            <a:t>Track Record of Success</a:t>
          </a:r>
          <a:endParaRPr lang="en-US" sz="1900" kern="1200" dirty="0"/>
        </a:p>
      </dsp:txBody>
      <dsp:txXfrm>
        <a:off x="4484140" y="1269115"/>
        <a:ext cx="1536328" cy="614531"/>
      </dsp:txXfrm>
    </dsp:sp>
    <dsp:sp modelId="{6380E495-345F-4B71-8031-87630C0A5CAE}">
      <dsp:nvSpPr>
        <dsp:cNvPr id="0" name=""/>
        <dsp:cNvSpPr/>
      </dsp:nvSpPr>
      <dsp:spPr>
        <a:xfrm>
          <a:off x="3101445" y="2267729"/>
          <a:ext cx="691347" cy="69134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633F08-76A6-4251-9EEB-EE87B2C2C7C9}">
      <dsp:nvSpPr>
        <dsp:cNvPr id="0" name=""/>
        <dsp:cNvSpPr/>
      </dsp:nvSpPr>
      <dsp:spPr>
        <a:xfrm>
          <a:off x="2678954" y="3208159"/>
          <a:ext cx="1536328" cy="614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100000"/>
            </a:lnSpc>
            <a:spcBef>
              <a:spcPct val="0"/>
            </a:spcBef>
            <a:spcAft>
              <a:spcPct val="35000"/>
            </a:spcAft>
            <a:buNone/>
          </a:pPr>
          <a:r>
            <a:rPr lang="en-GB" sz="1900" b="1" kern="1200" dirty="0"/>
            <a:t>Vision for the Future</a:t>
          </a:r>
          <a:endParaRPr lang="en-US" sz="1900" kern="1200" dirty="0"/>
        </a:p>
      </dsp:txBody>
      <dsp:txXfrm>
        <a:off x="2678954" y="3208159"/>
        <a:ext cx="1536328" cy="614531"/>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D834DB-67E3-C84C-B5A8-BB2DA1F39688}" type="datetimeFigureOut">
              <a:rPr lang="en-GB" smtClean="0"/>
              <a:t>24/07/2024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FCB20E-D8CD-234C-B318-C9D3EBD441BC}" type="slidenum">
              <a:rPr lang="en-GB" smtClean="0"/>
              <a:t>‹#›</a:t>
            </a:fld>
            <a:endParaRPr lang="en-GB"/>
          </a:p>
        </p:txBody>
      </p:sp>
    </p:spTree>
    <p:extLst>
      <p:ext uri="{BB962C8B-B14F-4D97-AF65-F5344CB8AC3E}">
        <p14:creationId xmlns:p14="http://schemas.microsoft.com/office/powerpoint/2010/main" val="11952186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dirty="0"/>
          </a:p>
        </p:txBody>
      </p:sp>
      <p:sp>
        <p:nvSpPr>
          <p:cNvPr id="4" name="Slide Number Placeholder 3"/>
          <p:cNvSpPr>
            <a:spLocks noGrp="1"/>
          </p:cNvSpPr>
          <p:nvPr>
            <p:ph type="sldNum" sz="quarter" idx="5"/>
          </p:nvPr>
        </p:nvSpPr>
        <p:spPr/>
        <p:txBody>
          <a:bodyPr/>
          <a:lstStyle/>
          <a:p>
            <a:fld id="{39FCB20E-D8CD-234C-B318-C9D3EBD441BC}" type="slidenum">
              <a:rPr lang="en-GB" smtClean="0"/>
              <a:t>2</a:t>
            </a:fld>
            <a:endParaRPr lang="en-GB"/>
          </a:p>
        </p:txBody>
      </p:sp>
    </p:spTree>
    <p:extLst>
      <p:ext uri="{BB962C8B-B14F-4D97-AF65-F5344CB8AC3E}">
        <p14:creationId xmlns:p14="http://schemas.microsoft.com/office/powerpoint/2010/main" val="878930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dirty="0"/>
          </a:p>
        </p:txBody>
      </p:sp>
      <p:sp>
        <p:nvSpPr>
          <p:cNvPr id="4" name="Slide Number Placeholder 3"/>
          <p:cNvSpPr>
            <a:spLocks noGrp="1"/>
          </p:cNvSpPr>
          <p:nvPr>
            <p:ph type="sldNum" sz="quarter" idx="5"/>
          </p:nvPr>
        </p:nvSpPr>
        <p:spPr/>
        <p:txBody>
          <a:bodyPr/>
          <a:lstStyle/>
          <a:p>
            <a:fld id="{39FCB20E-D8CD-234C-B318-C9D3EBD441BC}" type="slidenum">
              <a:rPr lang="en-GB" smtClean="0"/>
              <a:t>6</a:t>
            </a:fld>
            <a:endParaRPr lang="en-GB"/>
          </a:p>
        </p:txBody>
      </p:sp>
    </p:spTree>
    <p:extLst>
      <p:ext uri="{BB962C8B-B14F-4D97-AF65-F5344CB8AC3E}">
        <p14:creationId xmlns:p14="http://schemas.microsoft.com/office/powerpoint/2010/main" val="1206477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FCB20E-D8CD-234C-B318-C9D3EBD441BC}" type="slidenum">
              <a:rPr lang="en-GB" smtClean="0"/>
              <a:t>18</a:t>
            </a:fld>
            <a:endParaRPr lang="en-GB"/>
          </a:p>
        </p:txBody>
      </p:sp>
    </p:spTree>
    <p:extLst>
      <p:ext uri="{BB962C8B-B14F-4D97-AF65-F5344CB8AC3E}">
        <p14:creationId xmlns:p14="http://schemas.microsoft.com/office/powerpoint/2010/main" val="3117599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FCB20E-D8CD-234C-B318-C9D3EBD441BC}" type="slidenum">
              <a:rPr lang="en-GB" smtClean="0"/>
              <a:t>22</a:t>
            </a:fld>
            <a:endParaRPr lang="en-GB"/>
          </a:p>
        </p:txBody>
      </p:sp>
    </p:spTree>
    <p:extLst>
      <p:ext uri="{BB962C8B-B14F-4D97-AF65-F5344CB8AC3E}">
        <p14:creationId xmlns:p14="http://schemas.microsoft.com/office/powerpoint/2010/main" val="452273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B480214D-46C6-1041-B3BF-6BFC1F673AE1}" type="datetimeFigureOut">
              <a:rPr lang="en-GB" smtClean="0"/>
              <a:t>24/07/2024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8D2472-2ED8-8143-90E4-BB27CC6A1DAA}" type="slidenum">
              <a:rPr lang="en-GB" smtClean="0"/>
              <a:t>‹#›</a:t>
            </a:fld>
            <a:endParaRPr lang="en-GB"/>
          </a:p>
        </p:txBody>
      </p:sp>
    </p:spTree>
    <p:extLst>
      <p:ext uri="{BB962C8B-B14F-4D97-AF65-F5344CB8AC3E}">
        <p14:creationId xmlns:p14="http://schemas.microsoft.com/office/powerpoint/2010/main" val="337981639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480214D-46C6-1041-B3BF-6BFC1F673AE1}" type="datetimeFigureOut">
              <a:rPr lang="en-GB" smtClean="0"/>
              <a:t>24/07/2024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8D2472-2ED8-8143-90E4-BB27CC6A1DAA}" type="slidenum">
              <a:rPr lang="en-GB" smtClean="0"/>
              <a:t>‹#›</a:t>
            </a:fld>
            <a:endParaRPr lang="en-GB"/>
          </a:p>
        </p:txBody>
      </p:sp>
    </p:spTree>
    <p:extLst>
      <p:ext uri="{BB962C8B-B14F-4D97-AF65-F5344CB8AC3E}">
        <p14:creationId xmlns:p14="http://schemas.microsoft.com/office/powerpoint/2010/main" val="4095940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B480214D-46C6-1041-B3BF-6BFC1F673AE1}" type="datetimeFigureOut">
              <a:rPr lang="en-GB" smtClean="0"/>
              <a:t>24/07/2024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8D2472-2ED8-8143-90E4-BB27CC6A1DAA}" type="slidenum">
              <a:rPr lang="en-GB" smtClean="0"/>
              <a:t>‹#›</a:t>
            </a:fld>
            <a:endParaRPr lang="en-GB"/>
          </a:p>
        </p:txBody>
      </p:sp>
    </p:spTree>
    <p:extLst>
      <p:ext uri="{BB962C8B-B14F-4D97-AF65-F5344CB8AC3E}">
        <p14:creationId xmlns:p14="http://schemas.microsoft.com/office/powerpoint/2010/main" val="141648103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B480214D-46C6-1041-B3BF-6BFC1F673AE1}" type="datetimeFigureOut">
              <a:rPr lang="en-GB" smtClean="0"/>
              <a:t>24/07/2024</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B98D2472-2ED8-8143-90E4-BB27CC6A1DAA}" type="slidenum">
              <a:rPr lang="en-GB" smtClean="0"/>
              <a:t>‹#›</a:t>
            </a:fld>
            <a:endParaRPr lang="en-GB"/>
          </a:p>
        </p:txBody>
      </p:sp>
    </p:spTree>
    <p:extLst>
      <p:ext uri="{BB962C8B-B14F-4D97-AF65-F5344CB8AC3E}">
        <p14:creationId xmlns:p14="http://schemas.microsoft.com/office/powerpoint/2010/main" val="186536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B480214D-46C6-1041-B3BF-6BFC1F673AE1}" type="datetimeFigureOut">
              <a:rPr lang="en-GB" smtClean="0"/>
              <a:t>24/07/2024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8D2472-2ED8-8143-90E4-BB27CC6A1DAA}" type="slidenum">
              <a:rPr lang="en-GB" smtClean="0"/>
              <a:t>‹#›</a:t>
            </a:fld>
            <a:endParaRPr lang="en-GB"/>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3578490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480214D-46C6-1041-B3BF-6BFC1F673AE1}" type="datetimeFigureOut">
              <a:rPr lang="en-GB" smtClean="0"/>
              <a:t>24/07/2024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8D2472-2ED8-8143-90E4-BB27CC6A1DAA}" type="slidenum">
              <a:rPr lang="en-GB" smtClean="0"/>
              <a:t>‹#›</a:t>
            </a:fld>
            <a:endParaRPr lang="en-GB"/>
          </a:p>
        </p:txBody>
      </p:sp>
    </p:spTree>
    <p:extLst>
      <p:ext uri="{BB962C8B-B14F-4D97-AF65-F5344CB8AC3E}">
        <p14:creationId xmlns:p14="http://schemas.microsoft.com/office/powerpoint/2010/main" val="113690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80214D-46C6-1041-B3BF-6BFC1F673AE1}" type="datetimeFigureOut">
              <a:rPr lang="en-GB" smtClean="0"/>
              <a:t>24/07/2024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8D2472-2ED8-8143-90E4-BB27CC6A1DAA}" type="slidenum">
              <a:rPr lang="en-GB" smtClean="0"/>
              <a:t>‹#›</a:t>
            </a:fld>
            <a:endParaRPr lang="en-GB"/>
          </a:p>
        </p:txBody>
      </p:sp>
    </p:spTree>
    <p:extLst>
      <p:ext uri="{BB962C8B-B14F-4D97-AF65-F5344CB8AC3E}">
        <p14:creationId xmlns:p14="http://schemas.microsoft.com/office/powerpoint/2010/main" val="1756985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480214D-46C6-1041-B3BF-6BFC1F673AE1}" type="datetimeFigureOut">
              <a:rPr lang="en-GB" smtClean="0"/>
              <a:t>24/07/2024</a:t>
            </a:fld>
            <a:endParaRPr lang="en-GB"/>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GB"/>
          </a:p>
        </p:txBody>
      </p:sp>
      <p:sp>
        <p:nvSpPr>
          <p:cNvPr id="7" name="Slide Number Placeholder 6"/>
          <p:cNvSpPr>
            <a:spLocks noGrp="1"/>
          </p:cNvSpPr>
          <p:nvPr>
            <p:ph type="sldNum" sz="quarter" idx="12"/>
          </p:nvPr>
        </p:nvSpPr>
        <p:spPr/>
        <p:txBody>
          <a:bodyPr/>
          <a:lstStyle/>
          <a:p>
            <a:fld id="{B98D2472-2ED8-8143-90E4-BB27CC6A1DAA}" type="slidenum">
              <a:rPr lang="en-GB" smtClean="0"/>
              <a:t>‹#›</a:t>
            </a:fld>
            <a:endParaRPr lang="en-GB"/>
          </a:p>
        </p:txBody>
      </p:sp>
    </p:spTree>
    <p:extLst>
      <p:ext uri="{BB962C8B-B14F-4D97-AF65-F5344CB8AC3E}">
        <p14:creationId xmlns:p14="http://schemas.microsoft.com/office/powerpoint/2010/main" val="1279268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B480214D-46C6-1041-B3BF-6BFC1F673AE1}" type="datetimeFigureOut">
              <a:rPr lang="en-GB" smtClean="0"/>
              <a:t>24/07/2024</a:t>
            </a:fld>
            <a:endParaRPr lang="en-GB"/>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GB"/>
          </a:p>
        </p:txBody>
      </p:sp>
      <p:sp>
        <p:nvSpPr>
          <p:cNvPr id="7" name="Slide Number Placeholder 6"/>
          <p:cNvSpPr>
            <a:spLocks noGrp="1"/>
          </p:cNvSpPr>
          <p:nvPr>
            <p:ph type="sldNum" sz="quarter" idx="12"/>
          </p:nvPr>
        </p:nvSpPr>
        <p:spPr/>
        <p:txBody>
          <a:bodyPr/>
          <a:lstStyle/>
          <a:p>
            <a:fld id="{B98D2472-2ED8-8143-90E4-BB27CC6A1DAA}" type="slidenum">
              <a:rPr lang="en-GB" smtClean="0"/>
              <a:t>‹#›</a:t>
            </a:fld>
            <a:endParaRPr lang="en-GB"/>
          </a:p>
        </p:txBody>
      </p:sp>
    </p:spTree>
    <p:extLst>
      <p:ext uri="{BB962C8B-B14F-4D97-AF65-F5344CB8AC3E}">
        <p14:creationId xmlns:p14="http://schemas.microsoft.com/office/powerpoint/2010/main" val="2110077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480214D-46C6-1041-B3BF-6BFC1F673AE1}" type="datetimeFigureOut">
              <a:rPr lang="en-GB" smtClean="0"/>
              <a:t>24/07/2024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8D2472-2ED8-8143-90E4-BB27CC6A1DAA}" type="slidenum">
              <a:rPr lang="en-GB" smtClean="0"/>
              <a:t>‹#›</a:t>
            </a:fld>
            <a:endParaRPr lang="en-GB"/>
          </a:p>
        </p:txBody>
      </p:sp>
    </p:spTree>
    <p:extLst>
      <p:ext uri="{BB962C8B-B14F-4D97-AF65-F5344CB8AC3E}">
        <p14:creationId xmlns:p14="http://schemas.microsoft.com/office/powerpoint/2010/main" val="3832277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480214D-46C6-1041-B3BF-6BFC1F673AE1}" type="datetimeFigureOut">
              <a:rPr lang="en-GB" smtClean="0"/>
              <a:t>24/07/2024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8D2472-2ED8-8143-90E4-BB27CC6A1DAA}" type="slidenum">
              <a:rPr lang="en-GB" smtClean="0"/>
              <a:t>‹#›</a:t>
            </a:fld>
            <a:endParaRPr lang="en-GB"/>
          </a:p>
        </p:txBody>
      </p:sp>
    </p:spTree>
    <p:extLst>
      <p:ext uri="{BB962C8B-B14F-4D97-AF65-F5344CB8AC3E}">
        <p14:creationId xmlns:p14="http://schemas.microsoft.com/office/powerpoint/2010/main" val="1870550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B480214D-46C6-1041-B3BF-6BFC1F673AE1}" type="datetimeFigureOut">
              <a:rPr lang="en-GB" smtClean="0"/>
              <a:t>24/07/2024</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B98D2472-2ED8-8143-90E4-BB27CC6A1DAA}" type="slidenum">
              <a:rPr lang="en-GB" smtClean="0"/>
              <a:t>‹#›</a:t>
            </a:fld>
            <a:endParaRPr lang="en-GB"/>
          </a:p>
        </p:txBody>
      </p:sp>
    </p:spTree>
    <p:extLst>
      <p:ext uri="{BB962C8B-B14F-4D97-AF65-F5344CB8AC3E}">
        <p14:creationId xmlns:p14="http://schemas.microsoft.com/office/powerpoint/2010/main" val="102206034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jp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8.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s://adamforga.com/exploring-elon-musks-transformational-leadership/" TargetMode="External"/><Relationship Id="rId13" Type="http://schemas.openxmlformats.org/officeDocument/2006/relationships/hyperlink" Target="https://www.forbes.com/sites/markmurphy/2018/01/14/the-leadership-model-used-by-steve-jobs-henry-ford-and-thomas-edison/" TargetMode="External"/><Relationship Id="rId18" Type="http://schemas.openxmlformats.org/officeDocument/2006/relationships/hyperlink" Target="https://medium.com/@rishilanwang/nelson-mandela-journal-no-4-43437b8b10c0" TargetMode="External"/><Relationship Id="rId3" Type="http://schemas.openxmlformats.org/officeDocument/2006/relationships/hyperlink" Target="https://www.bloomberg.com/news/articles/2023-02-21/musk-in-twitter-sitter-appeal-says-recent-verdict-supports-him?embedded-checkout=true" TargetMode="External"/><Relationship Id="rId7" Type="http://schemas.openxmlformats.org/officeDocument/2006/relationships/hyperlink" Target="https://www.forbes.com/profile/elon-musk/" TargetMode="External"/><Relationship Id="rId12" Type="http://schemas.openxmlformats.org/officeDocument/2006/relationships/hyperlink" Target="https://www.onlinemanipal.com/blogs/jacinda-arderns-inspiring-leadership" TargetMode="External"/><Relationship Id="rId17" Type="http://schemas.openxmlformats.org/officeDocument/2006/relationships/hyperlink" Target="https://www.towerstone-global.com/leadership-lessons-from-nelson-mandela/" TargetMode="External"/><Relationship Id="rId2" Type="http://schemas.openxmlformats.org/officeDocument/2006/relationships/notesSlide" Target="../notesSlides/notesSlide4.xml"/><Relationship Id="rId16" Type="http://schemas.openxmlformats.org/officeDocument/2006/relationships/hyperlink" Target="https://hidayatrizvi.com/20th-century-leadership-vs-21st-century-leadership/" TargetMode="External"/><Relationship Id="rId1" Type="http://schemas.openxmlformats.org/officeDocument/2006/relationships/slideLayout" Target="../slideLayouts/slideLayout2.xml"/><Relationship Id="rId6" Type="http://schemas.openxmlformats.org/officeDocument/2006/relationships/hyperlink" Target="https://www.britannica.com/money/Elon-Musk" TargetMode="External"/><Relationship Id="rId11" Type="http://schemas.openxmlformats.org/officeDocument/2006/relationships/hyperlink" Target="https://leverageedu.com/blog/jacinda-ardern-leadership-style/" TargetMode="External"/><Relationship Id="rId5" Type="http://schemas.openxmlformats.org/officeDocument/2006/relationships/hyperlink" Target="https://www.councilwomenworldleaders.org/jacinda-ardern.html" TargetMode="External"/><Relationship Id="rId15" Type="http://schemas.openxmlformats.org/officeDocument/2006/relationships/hyperlink" Target="https://sites.psu.edu/leadership/2015/03/26/elon-musk-transformational-leadership-in-action/" TargetMode="External"/><Relationship Id="rId10" Type="http://schemas.openxmlformats.org/officeDocument/2006/relationships/hyperlink" Target="https://www.history.com/topics/inventions/henry-ford" TargetMode="External"/><Relationship Id="rId4" Type="http://schemas.openxmlformats.org/officeDocument/2006/relationships/hyperlink" Target="https://edition.cnn.com/2021/07/18/us/nelson-mandela-birthday-lessons-for-us-politics-today/index.html" TargetMode="External"/><Relationship Id="rId9" Type="http://schemas.openxmlformats.org/officeDocument/2006/relationships/hyperlink" Target="https://www.hsph.harvard.edu/event/leading-with-empathy-a-conversation-with-former-new-zealand-prime-minister-jacinda-ardern/" TargetMode="External"/><Relationship Id="rId14" Type="http://schemas.openxmlformats.org/officeDocument/2006/relationships/hyperlink" Target="https://www.nobelprize.org/prizes/peace/1993/mandela/biographica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5A39BE2-7BBA-6F58-37A6-EA4710788A19}"/>
              </a:ext>
            </a:extLst>
          </p:cNvPr>
          <p:cNvSpPr>
            <a:spLocks noGrp="1"/>
          </p:cNvSpPr>
          <p:nvPr>
            <p:ph type="subTitle" idx="1"/>
          </p:nvPr>
        </p:nvSpPr>
        <p:spPr>
          <a:xfrm>
            <a:off x="654908" y="2646791"/>
            <a:ext cx="10013092" cy="4211209"/>
          </a:xfrm>
        </p:spPr>
        <p:txBody>
          <a:bodyPr>
            <a:normAutofit fontScale="92500" lnSpcReduction="10000"/>
          </a:bodyPr>
          <a:lstStyle/>
          <a:p>
            <a:r>
              <a:rPr lang="en-GB" sz="3200" b="1" dirty="0">
                <a:solidFill>
                  <a:schemeClr val="bg1"/>
                </a:solidFill>
                <a:effectLst/>
                <a:latin typeface="Arial" panose="020B0604020202020204" pitchFamily="34" charset="0"/>
                <a:ea typeface="DengXian" panose="02010600030101010101" pitchFamily="2" charset="-122"/>
              </a:rPr>
              <a:t>BA(Hons) Business Management </a:t>
            </a:r>
          </a:p>
          <a:p>
            <a:pPr algn="l"/>
            <a:r>
              <a:rPr lang="en-GB" b="1" dirty="0">
                <a:solidFill>
                  <a:schemeClr val="bg1"/>
                </a:solidFill>
              </a:rPr>
              <a:t>Session: </a:t>
            </a:r>
            <a:r>
              <a:rPr lang="en-GB" dirty="0">
                <a:solidFill>
                  <a:schemeClr val="bg1"/>
                </a:solidFill>
              </a:rPr>
              <a:t>June 2024 term</a:t>
            </a:r>
          </a:p>
          <a:p>
            <a:pPr algn="l"/>
            <a:r>
              <a:rPr lang="en-GB" b="1" dirty="0">
                <a:solidFill>
                  <a:schemeClr val="bg1"/>
                </a:solidFill>
              </a:rPr>
              <a:t>Course name: </a:t>
            </a:r>
            <a:r>
              <a:rPr lang="en-GB" dirty="0">
                <a:solidFill>
                  <a:schemeClr val="bg1"/>
                </a:solidFill>
              </a:rPr>
              <a:t>Leadership and Management Theory and Practice</a:t>
            </a:r>
          </a:p>
          <a:p>
            <a:pPr algn="l"/>
            <a:r>
              <a:rPr lang="en-GB" b="1" dirty="0">
                <a:solidFill>
                  <a:schemeClr val="bg1"/>
                </a:solidFill>
              </a:rPr>
              <a:t>Lecturer name: </a:t>
            </a:r>
            <a:r>
              <a:rPr lang="en-GB" dirty="0">
                <a:solidFill>
                  <a:schemeClr val="bg1"/>
                </a:solidFill>
              </a:rPr>
              <a:t>Laila Maazouz</a:t>
            </a:r>
          </a:p>
          <a:p>
            <a:pPr algn="l"/>
            <a:r>
              <a:rPr lang="en-GB" b="1" dirty="0">
                <a:solidFill>
                  <a:schemeClr val="bg1"/>
                </a:solidFill>
              </a:rPr>
              <a:t>Assessment title: </a:t>
            </a:r>
            <a:r>
              <a:rPr lang="en-GB" dirty="0">
                <a:solidFill>
                  <a:schemeClr val="bg1"/>
                </a:solidFill>
              </a:rPr>
              <a:t>Component 2 </a:t>
            </a:r>
          </a:p>
          <a:p>
            <a:pPr algn="l"/>
            <a:r>
              <a:rPr lang="en-GB" dirty="0">
                <a:solidFill>
                  <a:schemeClr val="bg1"/>
                </a:solidFill>
              </a:rPr>
              <a:t>Practical: Group report &amp; Presentation</a:t>
            </a:r>
          </a:p>
          <a:p>
            <a:pPr algn="l"/>
            <a:r>
              <a:rPr lang="en-GB" b="1" dirty="0">
                <a:solidFill>
                  <a:schemeClr val="bg1"/>
                </a:solidFill>
              </a:rPr>
              <a:t>Students: </a:t>
            </a:r>
          </a:p>
          <a:p>
            <a:pPr algn="l"/>
            <a:r>
              <a:rPr lang="en-GB" dirty="0">
                <a:solidFill>
                  <a:schemeClr val="bg1"/>
                </a:solidFill>
              </a:rPr>
              <a:t>Group Leader: Szabina Molnar (2121168)</a:t>
            </a:r>
          </a:p>
          <a:p>
            <a:pPr algn="l"/>
            <a:r>
              <a:rPr lang="en-GB" dirty="0">
                <a:solidFill>
                  <a:schemeClr val="bg1"/>
                </a:solidFill>
              </a:rPr>
              <a:t>Tsvetelin Brankov (2024471)</a:t>
            </a:r>
          </a:p>
          <a:p>
            <a:pPr algn="l"/>
            <a:r>
              <a:rPr lang="en-GB" dirty="0">
                <a:solidFill>
                  <a:schemeClr val="bg1"/>
                </a:solidFill>
              </a:rPr>
              <a:t>Mihael Iliyanov Velikov (2123841)</a:t>
            </a:r>
          </a:p>
          <a:p>
            <a:endParaRPr lang="en-GB" dirty="0"/>
          </a:p>
          <a:p>
            <a:endParaRPr lang="en-GB" dirty="0"/>
          </a:p>
        </p:txBody>
      </p:sp>
      <p:pic>
        <p:nvPicPr>
          <p:cNvPr id="4" name="Picture 3">
            <a:extLst>
              <a:ext uri="{FF2B5EF4-FFF2-40B4-BE49-F238E27FC236}">
                <a16:creationId xmlns:a16="http://schemas.microsoft.com/office/drawing/2014/main" id="{42DAEF07-F296-109F-14A7-5C9457E8DF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74390" y="170548"/>
            <a:ext cx="7174127" cy="2041311"/>
          </a:xfrm>
          <a:prstGeom prst="rect">
            <a:avLst/>
          </a:prstGeom>
          <a:noFill/>
        </p:spPr>
      </p:pic>
    </p:spTree>
    <p:extLst>
      <p:ext uri="{BB962C8B-B14F-4D97-AF65-F5344CB8AC3E}">
        <p14:creationId xmlns:p14="http://schemas.microsoft.com/office/powerpoint/2010/main" val="5495899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68C15-FC02-117D-7D04-27E48114F537}"/>
              </a:ext>
            </a:extLst>
          </p:cNvPr>
          <p:cNvSpPr>
            <a:spLocks noGrp="1"/>
          </p:cNvSpPr>
          <p:nvPr>
            <p:ph type="title"/>
          </p:nvPr>
        </p:nvSpPr>
        <p:spPr>
          <a:xfrm>
            <a:off x="838200" y="365125"/>
            <a:ext cx="5393361" cy="1325563"/>
          </a:xfrm>
        </p:spPr>
        <p:txBody>
          <a:bodyPr>
            <a:normAutofit/>
          </a:bodyPr>
          <a:lstStyle/>
          <a:p>
            <a:r>
              <a:rPr lang="en-GB"/>
              <a:t>Introduction</a:t>
            </a:r>
          </a:p>
        </p:txBody>
      </p:sp>
      <p:sp>
        <p:nvSpPr>
          <p:cNvPr id="3" name="Content Placeholder 2">
            <a:extLst>
              <a:ext uri="{FF2B5EF4-FFF2-40B4-BE49-F238E27FC236}">
                <a16:creationId xmlns:a16="http://schemas.microsoft.com/office/drawing/2014/main" id="{C5FBB83E-C2C7-F2E8-96CF-7F2C6CEB14ED}"/>
              </a:ext>
            </a:extLst>
          </p:cNvPr>
          <p:cNvSpPr>
            <a:spLocks noGrp="1"/>
          </p:cNvSpPr>
          <p:nvPr>
            <p:ph idx="1"/>
          </p:nvPr>
        </p:nvSpPr>
        <p:spPr>
          <a:xfrm>
            <a:off x="838200" y="1825625"/>
            <a:ext cx="5393361" cy="4351338"/>
          </a:xfrm>
        </p:spPr>
        <p:txBody>
          <a:bodyPr>
            <a:normAutofit/>
          </a:bodyPr>
          <a:lstStyle/>
          <a:p>
            <a:r>
              <a:rPr lang="en-US" sz="1600" b="1" dirty="0">
                <a:cs typeface="Arial" panose="020B0604020202020204" pitchFamily="34" charset="0"/>
              </a:rPr>
              <a:t>What is Leadership?</a:t>
            </a:r>
          </a:p>
          <a:p>
            <a:r>
              <a:rPr lang="en-US" sz="1600" dirty="0">
                <a:cs typeface="Arial" panose="020B0604020202020204" pitchFamily="34" charset="0"/>
              </a:rPr>
              <a:t>Definition: Leadership is the ability to guide, influence, or direct a group towards the achievement of goals. Key Elements: Vision, communication, decision-making, and inspiration.</a:t>
            </a:r>
          </a:p>
          <a:p>
            <a:pPr marL="0" indent="0">
              <a:buNone/>
            </a:pPr>
            <a:r>
              <a:rPr lang="en-US" sz="1600" b="1" dirty="0">
                <a:cs typeface="Arial" panose="020B0604020202020204" pitchFamily="34" charset="0"/>
              </a:rPr>
              <a:t>How Leadership Styles Changed Through Time?</a:t>
            </a:r>
          </a:p>
          <a:p>
            <a:r>
              <a:rPr lang="en-US" sz="1600" dirty="0">
                <a:cs typeface="Arial" panose="020B0604020202020204" pitchFamily="34" charset="0"/>
              </a:rPr>
              <a:t>Early 20th Century: Autocratic: Leaders made decisions unilaterally. Emphasis on control, command, and authority.</a:t>
            </a:r>
          </a:p>
          <a:p>
            <a:r>
              <a:rPr lang="en-US" sz="1600" dirty="0">
                <a:cs typeface="Arial" panose="020B0604020202020204" pitchFamily="34" charset="0"/>
              </a:rPr>
              <a:t>Mid to Late 20th Century: Introduction of more democratic and participative styles. Leaders started valuing input from team members.</a:t>
            </a:r>
          </a:p>
          <a:p>
            <a:r>
              <a:rPr lang="en-US" sz="1600" dirty="0">
                <a:cs typeface="Arial" panose="020B0604020202020204" pitchFamily="34" charset="0"/>
              </a:rPr>
              <a:t>21st Century: Shift towards transformational and servant leadership. Focus on empathy, collaboration, and empowering others.</a:t>
            </a:r>
          </a:p>
        </p:txBody>
      </p:sp>
      <p:pic>
        <p:nvPicPr>
          <p:cNvPr id="15" name="Picture 14" descr="White bulbs with a yellow one standing out">
            <a:extLst>
              <a:ext uri="{FF2B5EF4-FFF2-40B4-BE49-F238E27FC236}">
                <a16:creationId xmlns:a16="http://schemas.microsoft.com/office/drawing/2014/main" id="{CACF97CE-2BFD-0460-DC8A-EA51E8F94A34}"/>
              </a:ext>
            </a:extLst>
          </p:cNvPr>
          <p:cNvPicPr>
            <a:picLocks noChangeAspect="1"/>
          </p:cNvPicPr>
          <p:nvPr/>
        </p:nvPicPr>
        <p:blipFill>
          <a:blip r:embed="rId3"/>
          <a:srcRect l="19633" r="13616" b="-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Tree>
    <p:extLst>
      <p:ext uri="{BB962C8B-B14F-4D97-AF65-F5344CB8AC3E}">
        <p14:creationId xmlns:p14="http://schemas.microsoft.com/office/powerpoint/2010/main" val="3104254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7BCC4-C9F8-7504-F83F-D8D3A442EC12}"/>
              </a:ext>
            </a:extLst>
          </p:cNvPr>
          <p:cNvSpPr>
            <a:spLocks noGrp="1"/>
          </p:cNvSpPr>
          <p:nvPr>
            <p:ph type="title"/>
          </p:nvPr>
        </p:nvSpPr>
        <p:spPr>
          <a:xfrm>
            <a:off x="876693" y="741392"/>
            <a:ext cx="3455821" cy="1075834"/>
          </a:xfrm>
        </p:spPr>
        <p:txBody>
          <a:bodyPr anchor="b">
            <a:normAutofit/>
          </a:bodyPr>
          <a:lstStyle/>
          <a:p>
            <a:r>
              <a:rPr lang="en-GB" sz="3200" dirty="0"/>
              <a:t>Henry Ford</a:t>
            </a:r>
          </a:p>
        </p:txBody>
      </p:sp>
      <p:sp>
        <p:nvSpPr>
          <p:cNvPr id="3" name="Content Placeholder 2">
            <a:extLst>
              <a:ext uri="{FF2B5EF4-FFF2-40B4-BE49-F238E27FC236}">
                <a16:creationId xmlns:a16="http://schemas.microsoft.com/office/drawing/2014/main" id="{DEF56FFD-8537-9E24-3E39-84657F4C18DB}"/>
              </a:ext>
            </a:extLst>
          </p:cNvPr>
          <p:cNvSpPr>
            <a:spLocks noGrp="1"/>
          </p:cNvSpPr>
          <p:nvPr>
            <p:ph idx="1"/>
          </p:nvPr>
        </p:nvSpPr>
        <p:spPr>
          <a:xfrm>
            <a:off x="876693" y="1817226"/>
            <a:ext cx="3455821" cy="4164082"/>
          </a:xfrm>
        </p:spPr>
        <p:txBody>
          <a:bodyPr anchor="t">
            <a:normAutofit fontScale="92500" lnSpcReduction="10000"/>
          </a:bodyPr>
          <a:lstStyle/>
          <a:p>
            <a:pPr marL="0" indent="0">
              <a:buNone/>
            </a:pPr>
            <a:r>
              <a:rPr lang="en-GB" sz="2000" b="1" dirty="0"/>
              <a:t>Background</a:t>
            </a:r>
          </a:p>
          <a:p>
            <a:r>
              <a:rPr lang="en-US" sz="1700" dirty="0"/>
              <a:t>Henry Ford, born on July 30, 1863, in Greenfield Township, Michigan, was an American manufacturer who founded the Ford Motor Company. He transformed the automotive business by inventing the Model T in 1908 and pioneering the assembly line method of mass manufacturing. This breakthrough drastically reduced manufacturing costs, making vehicles more accessible for the ordinary American. Ford's ambition of making inexpensive automobiles available to all altered the American economy and culture.</a:t>
            </a:r>
            <a:endParaRPr lang="en-GB" sz="1700" dirty="0"/>
          </a:p>
        </p:txBody>
      </p:sp>
      <p:pic>
        <p:nvPicPr>
          <p:cNvPr id="5" name="Picture 4" descr="A person in a suit and tie&#10;&#10;Description automatically generated">
            <a:extLst>
              <a:ext uri="{FF2B5EF4-FFF2-40B4-BE49-F238E27FC236}">
                <a16:creationId xmlns:a16="http://schemas.microsoft.com/office/drawing/2014/main" id="{E971BA23-DA60-C9AF-2239-258FAAA79411}"/>
              </a:ext>
            </a:extLst>
          </p:cNvPr>
          <p:cNvPicPr>
            <a:picLocks noChangeAspect="1"/>
          </p:cNvPicPr>
          <p:nvPr/>
        </p:nvPicPr>
        <p:blipFill>
          <a:blip r:embed="rId2"/>
          <a:srcRect l="7559" r="-7" b="-7"/>
          <a:stretch/>
        </p:blipFill>
        <p:spPr>
          <a:xfrm>
            <a:off x="4987672" y="1129732"/>
            <a:ext cx="6389346" cy="4607846"/>
          </a:xfrm>
          <a:prstGeom prst="rect">
            <a:avLst/>
          </a:prstGeom>
        </p:spPr>
      </p:pic>
    </p:spTree>
    <p:extLst>
      <p:ext uri="{BB962C8B-B14F-4D97-AF65-F5344CB8AC3E}">
        <p14:creationId xmlns:p14="http://schemas.microsoft.com/office/powerpoint/2010/main" val="1785968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1F9EA-A804-D660-5C25-8A4D2A19372A}"/>
              </a:ext>
            </a:extLst>
          </p:cNvPr>
          <p:cNvSpPr>
            <a:spLocks noGrp="1"/>
          </p:cNvSpPr>
          <p:nvPr>
            <p:ph type="title"/>
          </p:nvPr>
        </p:nvSpPr>
        <p:spPr>
          <a:xfrm>
            <a:off x="1137034" y="609597"/>
            <a:ext cx="9392421" cy="1330841"/>
          </a:xfrm>
        </p:spPr>
        <p:txBody>
          <a:bodyPr>
            <a:normAutofit/>
          </a:bodyPr>
          <a:lstStyle/>
          <a:p>
            <a:r>
              <a:rPr lang="en-GB" dirty="0">
                <a:latin typeface="+mn-lt"/>
              </a:rPr>
              <a:t>Leadership Style</a:t>
            </a:r>
            <a:br>
              <a:rPr lang="en-GB" dirty="0">
                <a:latin typeface="+mn-lt"/>
              </a:rPr>
            </a:br>
            <a:r>
              <a:rPr lang="en-US" dirty="0">
                <a:latin typeface="+mn-lt"/>
              </a:rPr>
              <a:t>	</a:t>
            </a:r>
            <a:endParaRPr lang="bg-BG" dirty="0">
              <a:latin typeface="+mn-lt"/>
            </a:endParaRPr>
          </a:p>
        </p:txBody>
      </p:sp>
      <p:sp>
        <p:nvSpPr>
          <p:cNvPr id="27" name="Content Placeholder 8">
            <a:extLst>
              <a:ext uri="{FF2B5EF4-FFF2-40B4-BE49-F238E27FC236}">
                <a16:creationId xmlns:a16="http://schemas.microsoft.com/office/drawing/2014/main" id="{A4F52450-7587-CB86-5A23-DA8B9F1482FD}"/>
              </a:ext>
            </a:extLst>
          </p:cNvPr>
          <p:cNvSpPr>
            <a:spLocks noGrp="1"/>
          </p:cNvSpPr>
          <p:nvPr>
            <p:ph idx="1"/>
          </p:nvPr>
        </p:nvSpPr>
        <p:spPr>
          <a:xfrm>
            <a:off x="1137034" y="2198362"/>
            <a:ext cx="4958966" cy="4167714"/>
          </a:xfrm>
        </p:spPr>
        <p:txBody>
          <a:bodyPr>
            <a:normAutofit fontScale="92500" lnSpcReduction="20000"/>
          </a:bodyPr>
          <a:lstStyle/>
          <a:p>
            <a:pPr marL="0" indent="0">
              <a:buNone/>
            </a:pPr>
            <a:r>
              <a:rPr lang="en-US" sz="1700" b="1" dirty="0">
                <a:latin typeface="+mn-lt"/>
              </a:rPr>
              <a:t>Authoritarian: </a:t>
            </a:r>
            <a:r>
              <a:rPr lang="en-US" sz="1700" dirty="0">
                <a:latin typeface="+mn-lt"/>
              </a:rPr>
              <a:t>Ford had extensive control over his businesses. He became known for his strong-willed, often authoritarian managerial approach. He made the majority of the crucial choices himself and expected staff to obey his orders without question.</a:t>
            </a:r>
          </a:p>
          <a:p>
            <a:pPr marL="0" indent="0">
              <a:buNone/>
            </a:pPr>
            <a:r>
              <a:rPr lang="en-US" sz="1700" b="1" dirty="0">
                <a:latin typeface="+mn-lt"/>
              </a:rPr>
              <a:t>Visionary: </a:t>
            </a:r>
            <a:r>
              <a:rPr lang="en-US" sz="1700" dirty="0">
                <a:latin typeface="+mn-lt"/>
              </a:rPr>
              <a:t>Despite his authoritarian inclinations, Ford had a clear and compelling vision for the future of transportation and production. He saw a society in which vehicles were not only a luxury for the affluent, but a need for the average person. His ambition expanded beyond automobiles to include modifying the industrial landscape through efficient manufacturing processes.</a:t>
            </a:r>
          </a:p>
          <a:p>
            <a:pPr marL="0" indent="0">
              <a:buNone/>
            </a:pPr>
            <a:r>
              <a:rPr lang="en-US" sz="1700" b="1" dirty="0">
                <a:latin typeface="+mn-lt"/>
              </a:rPr>
              <a:t>Innovative: </a:t>
            </a:r>
            <a:r>
              <a:rPr lang="en-US" sz="1700" dirty="0">
                <a:latin typeface="+mn-lt"/>
              </a:rPr>
              <a:t>Ford was a pioneer in adopting new technologies and methods. His implementation of the moving assembly line revolutionized manufacturing, drastically reducing production time and costs. This innovation not only improved efficiency but also set a new standard in industrial production</a:t>
            </a:r>
            <a:r>
              <a:rPr lang="en-US" sz="1400" dirty="0">
                <a:latin typeface="+mn-lt"/>
              </a:rPr>
              <a:t>.</a:t>
            </a:r>
          </a:p>
        </p:txBody>
      </p:sp>
      <p:pic>
        <p:nvPicPr>
          <p:cNvPr id="5" name="Content Placeholder 4" descr="A person in a suit and tie&#10;&#10;Description automatically generated">
            <a:extLst>
              <a:ext uri="{FF2B5EF4-FFF2-40B4-BE49-F238E27FC236}">
                <a16:creationId xmlns:a16="http://schemas.microsoft.com/office/drawing/2014/main" id="{AAAEE106-C6B5-E49E-E90E-0A17E408753F}"/>
              </a:ext>
            </a:extLst>
          </p:cNvPr>
          <p:cNvPicPr>
            <a:picLocks noChangeAspect="1"/>
          </p:cNvPicPr>
          <p:nvPr/>
        </p:nvPicPr>
        <p:blipFill>
          <a:blip r:embed="rId2"/>
          <a:stretch>
            <a:fillRect/>
          </a:stretch>
        </p:blipFill>
        <p:spPr>
          <a:xfrm>
            <a:off x="6719367" y="2811875"/>
            <a:ext cx="4788505" cy="2501993"/>
          </a:xfrm>
          <a:prstGeom prst="rect">
            <a:avLst/>
          </a:prstGeom>
        </p:spPr>
      </p:pic>
    </p:spTree>
    <p:extLst>
      <p:ext uri="{BB962C8B-B14F-4D97-AF65-F5344CB8AC3E}">
        <p14:creationId xmlns:p14="http://schemas.microsoft.com/office/powerpoint/2010/main" val="957106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standing next to a car&#10;&#10;Description automatically generated">
            <a:extLst>
              <a:ext uri="{FF2B5EF4-FFF2-40B4-BE49-F238E27FC236}">
                <a16:creationId xmlns:a16="http://schemas.microsoft.com/office/drawing/2014/main" id="{EFC908F7-77D9-7402-8B84-24ED1E6C202F}"/>
              </a:ext>
            </a:extLst>
          </p:cNvPr>
          <p:cNvPicPr>
            <a:picLocks noChangeAspect="1"/>
          </p:cNvPicPr>
          <p:nvPr/>
        </p:nvPicPr>
        <p:blipFill>
          <a:blip r:embed="rId2"/>
          <a:srcRect t="9652"/>
          <a:stretch/>
        </p:blipFill>
        <p:spPr>
          <a:xfrm>
            <a:off x="4660388" y="365125"/>
            <a:ext cx="7531611" cy="6857990"/>
          </a:xfrm>
          <a:prstGeom prst="rect">
            <a:avLst/>
          </a:prstGeom>
        </p:spPr>
      </p:pic>
      <p:sp>
        <p:nvSpPr>
          <p:cNvPr id="2" name="Title 1">
            <a:extLst>
              <a:ext uri="{FF2B5EF4-FFF2-40B4-BE49-F238E27FC236}">
                <a16:creationId xmlns:a16="http://schemas.microsoft.com/office/drawing/2014/main" id="{CEB3C74D-CB8E-FEB3-3BF4-30EBEA00D8F3}"/>
              </a:ext>
            </a:extLst>
          </p:cNvPr>
          <p:cNvSpPr>
            <a:spLocks noGrp="1"/>
          </p:cNvSpPr>
          <p:nvPr>
            <p:ph type="title"/>
          </p:nvPr>
        </p:nvSpPr>
        <p:spPr>
          <a:xfrm>
            <a:off x="838200" y="365125"/>
            <a:ext cx="3822189" cy="1899912"/>
          </a:xfrm>
        </p:spPr>
        <p:txBody>
          <a:bodyPr>
            <a:normAutofit/>
          </a:bodyPr>
          <a:lstStyle/>
          <a:p>
            <a:r>
              <a:rPr lang="en-GB" sz="4000"/>
              <a:t>Leadership Behaviour</a:t>
            </a:r>
            <a:endParaRPr lang="bg-BG" sz="4000"/>
          </a:p>
        </p:txBody>
      </p:sp>
      <p:sp>
        <p:nvSpPr>
          <p:cNvPr id="3" name="Content Placeholder 2">
            <a:extLst>
              <a:ext uri="{FF2B5EF4-FFF2-40B4-BE49-F238E27FC236}">
                <a16:creationId xmlns:a16="http://schemas.microsoft.com/office/drawing/2014/main" id="{69295CEF-ED2A-201E-5B68-7219D6AE99DA}"/>
              </a:ext>
            </a:extLst>
          </p:cNvPr>
          <p:cNvSpPr>
            <a:spLocks noGrp="1"/>
          </p:cNvSpPr>
          <p:nvPr>
            <p:ph idx="1"/>
          </p:nvPr>
        </p:nvSpPr>
        <p:spPr>
          <a:xfrm>
            <a:off x="838200" y="2434201"/>
            <a:ext cx="3822189" cy="3742762"/>
          </a:xfrm>
        </p:spPr>
        <p:txBody>
          <a:bodyPr>
            <a:normAutofit/>
          </a:bodyPr>
          <a:lstStyle/>
          <a:p>
            <a:r>
              <a:rPr lang="en-US" sz="1400" dirty="0"/>
              <a:t>Hands-On Approach: Ford was heavily involved in the day-to-day operations of his firm. He paid special attention to production operations and frequently examined the factory floor.</a:t>
            </a:r>
          </a:p>
          <a:p>
            <a:r>
              <a:rPr lang="en-US" sz="1400" dirty="0"/>
              <a:t>Focus on Efficiency: He was obsessed with efficiency and aimed to remove waste in all ways. This concentration resulted in substantial advances in production procedures.</a:t>
            </a:r>
          </a:p>
          <a:p>
            <a:r>
              <a:rPr lang="en-US" sz="1400" dirty="0"/>
              <a:t>Employee Relations: While Ford was known for his demanding personality, he also created progressive measures such as the $5-a-day wage, which was twice the average wage at the time. This program not only raised the living standards of his employees, but it also decreased turnover and enhanced productivity.</a:t>
            </a:r>
            <a:endParaRPr lang="bg-BG" sz="1400" dirty="0"/>
          </a:p>
        </p:txBody>
      </p:sp>
    </p:spTree>
    <p:extLst>
      <p:ext uri="{BB962C8B-B14F-4D97-AF65-F5344CB8AC3E}">
        <p14:creationId xmlns:p14="http://schemas.microsoft.com/office/powerpoint/2010/main" val="3656422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5839D-F900-E37E-1065-597EC6523F66}"/>
              </a:ext>
            </a:extLst>
          </p:cNvPr>
          <p:cNvSpPr>
            <a:spLocks noGrp="1"/>
          </p:cNvSpPr>
          <p:nvPr>
            <p:ph type="title"/>
          </p:nvPr>
        </p:nvSpPr>
        <p:spPr>
          <a:xfrm>
            <a:off x="838201" y="365125"/>
            <a:ext cx="5251316" cy="1807305"/>
          </a:xfrm>
        </p:spPr>
        <p:txBody>
          <a:bodyPr>
            <a:normAutofit/>
          </a:bodyPr>
          <a:lstStyle/>
          <a:p>
            <a:r>
              <a:rPr lang="en-GB"/>
              <a:t>Followers Appeal</a:t>
            </a:r>
            <a:endParaRPr lang="bg-BG"/>
          </a:p>
        </p:txBody>
      </p:sp>
      <p:pic>
        <p:nvPicPr>
          <p:cNvPr id="9" name="Picture 8" descr="A person working on a car&#10;&#10;Description automatically generated">
            <a:extLst>
              <a:ext uri="{FF2B5EF4-FFF2-40B4-BE49-F238E27FC236}">
                <a16:creationId xmlns:a16="http://schemas.microsoft.com/office/drawing/2014/main" id="{FA5F55C0-471E-4C5D-1263-8DAD778DC44E}"/>
              </a:ext>
            </a:extLst>
          </p:cNvPr>
          <p:cNvPicPr>
            <a:picLocks noChangeAspect="1"/>
          </p:cNvPicPr>
          <p:nvPr/>
        </p:nvPicPr>
        <p:blipFill>
          <a:blip r:embed="rId3"/>
          <a:srcRect l="14280" r="18118" b="-2"/>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graphicFrame>
        <p:nvGraphicFramePr>
          <p:cNvPr id="25" name="Content Placeholder 2">
            <a:extLst>
              <a:ext uri="{FF2B5EF4-FFF2-40B4-BE49-F238E27FC236}">
                <a16:creationId xmlns:a16="http://schemas.microsoft.com/office/drawing/2014/main" id="{B24CE6E4-2782-6C3F-A811-1C67AF669EDA}"/>
              </a:ext>
            </a:extLst>
          </p:cNvPr>
          <p:cNvGraphicFramePr>
            <a:graphicFrameLocks noGrp="1"/>
          </p:cNvGraphicFramePr>
          <p:nvPr>
            <p:ph idx="1"/>
          </p:nvPr>
        </p:nvGraphicFramePr>
        <p:xfrm>
          <a:off x="416690" y="1689903"/>
          <a:ext cx="5812525" cy="48029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6428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0126-1C1F-F60F-3172-06FB78D75E61}"/>
              </a:ext>
            </a:extLst>
          </p:cNvPr>
          <p:cNvSpPr>
            <a:spLocks noGrp="1"/>
          </p:cNvSpPr>
          <p:nvPr>
            <p:ph type="title"/>
          </p:nvPr>
        </p:nvSpPr>
        <p:spPr>
          <a:xfrm>
            <a:off x="4654296" y="329184"/>
            <a:ext cx="6894576" cy="1783080"/>
          </a:xfrm>
        </p:spPr>
        <p:txBody>
          <a:bodyPr anchor="b">
            <a:normAutofit/>
          </a:bodyPr>
          <a:lstStyle/>
          <a:p>
            <a:r>
              <a:rPr lang="en-GB" sz="5400" dirty="0"/>
              <a:t>Nelson Mandela</a:t>
            </a:r>
          </a:p>
        </p:txBody>
      </p:sp>
      <p:sp>
        <p:nvSpPr>
          <p:cNvPr id="3" name="Content Placeholder 2">
            <a:extLst>
              <a:ext uri="{FF2B5EF4-FFF2-40B4-BE49-F238E27FC236}">
                <a16:creationId xmlns:a16="http://schemas.microsoft.com/office/drawing/2014/main" id="{AF87EA43-B4FD-034F-E261-CA59269402DF}"/>
              </a:ext>
            </a:extLst>
          </p:cNvPr>
          <p:cNvSpPr>
            <a:spLocks noGrp="1"/>
          </p:cNvSpPr>
          <p:nvPr>
            <p:ph idx="1"/>
          </p:nvPr>
        </p:nvSpPr>
        <p:spPr>
          <a:xfrm>
            <a:off x="4654296" y="2706624"/>
            <a:ext cx="7290054" cy="3921062"/>
          </a:xfrm>
        </p:spPr>
        <p:txBody>
          <a:bodyPr>
            <a:normAutofit fontScale="92500" lnSpcReduction="10000"/>
          </a:bodyPr>
          <a:lstStyle/>
          <a:p>
            <a:r>
              <a:rPr lang="en-GB" sz="2400" dirty="0"/>
              <a:t>July 18, 1918, Mvezo, South Africa</a:t>
            </a:r>
          </a:p>
          <a:p>
            <a:r>
              <a:rPr lang="en-GB" sz="2400" dirty="0"/>
              <a:t>Revolutionary anti-apartheid leader</a:t>
            </a:r>
          </a:p>
          <a:p>
            <a:r>
              <a:rPr lang="en-GB" sz="2400" dirty="0"/>
              <a:t>First black president of South Africa</a:t>
            </a:r>
          </a:p>
          <a:p>
            <a:r>
              <a:rPr lang="en-GB" sz="2400" dirty="0"/>
              <a:t>27 years in prison for activism against apartheid and became a global symbol of resistance to racial oppression.</a:t>
            </a:r>
          </a:p>
          <a:p>
            <a:r>
              <a:rPr lang="en-GB" sz="2400" dirty="0"/>
              <a:t>Released in 1990</a:t>
            </a:r>
          </a:p>
          <a:p>
            <a:r>
              <a:rPr lang="en-GB" sz="2400" dirty="0"/>
              <a:t>In 1994 he led negotiations to dismantle apartheid and establish multiracial elections </a:t>
            </a:r>
          </a:p>
          <a:p>
            <a:r>
              <a:rPr lang="en-GB" sz="2400" dirty="0"/>
              <a:t>His leadership not only transformed South Africa but also inspired movements for justice worldwide</a:t>
            </a:r>
          </a:p>
          <a:p>
            <a:endParaRPr lang="en-GB" sz="2400" dirty="0"/>
          </a:p>
          <a:p>
            <a:endParaRPr lang="en-GB" sz="1900" dirty="0"/>
          </a:p>
        </p:txBody>
      </p:sp>
      <p:pic>
        <p:nvPicPr>
          <p:cNvPr id="1026" name="Picture 2" descr="Nelson Mandela">
            <a:extLst>
              <a:ext uri="{FF2B5EF4-FFF2-40B4-BE49-F238E27FC236}">
                <a16:creationId xmlns:a16="http://schemas.microsoft.com/office/drawing/2014/main" id="{9A5FEB80-0B0E-D60D-81DD-35D7818C40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576" r="14646" b="2"/>
          <a:stretch/>
        </p:blipFill>
        <p:spPr bwMode="auto">
          <a:xfrm>
            <a:off x="20" y="1"/>
            <a:ext cx="4243588"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247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7E668-B0B9-4A3B-BCFE-35FD8017CFAE}"/>
              </a:ext>
            </a:extLst>
          </p:cNvPr>
          <p:cNvSpPr>
            <a:spLocks noGrp="1"/>
          </p:cNvSpPr>
          <p:nvPr>
            <p:ph type="title"/>
          </p:nvPr>
        </p:nvSpPr>
        <p:spPr>
          <a:xfrm>
            <a:off x="838199" y="537883"/>
            <a:ext cx="4783697" cy="762280"/>
          </a:xfrm>
        </p:spPr>
        <p:txBody>
          <a:bodyPr anchor="b">
            <a:normAutofit fontScale="90000"/>
          </a:bodyPr>
          <a:lstStyle/>
          <a:p>
            <a:r>
              <a:rPr lang="en-GB" sz="4000"/>
              <a:t>Leadership style</a:t>
            </a:r>
            <a:endParaRPr lang="en-GB" sz="4000" dirty="0"/>
          </a:p>
        </p:txBody>
      </p:sp>
      <p:sp>
        <p:nvSpPr>
          <p:cNvPr id="3" name="Content Placeholder 2">
            <a:extLst>
              <a:ext uri="{FF2B5EF4-FFF2-40B4-BE49-F238E27FC236}">
                <a16:creationId xmlns:a16="http://schemas.microsoft.com/office/drawing/2014/main" id="{90209214-227B-768D-B08B-E639F248060F}"/>
              </a:ext>
            </a:extLst>
          </p:cNvPr>
          <p:cNvSpPr>
            <a:spLocks noGrp="1"/>
          </p:cNvSpPr>
          <p:nvPr>
            <p:ph idx="1"/>
          </p:nvPr>
        </p:nvSpPr>
        <p:spPr>
          <a:xfrm>
            <a:off x="838199" y="1543050"/>
            <a:ext cx="5132090" cy="4930457"/>
          </a:xfrm>
        </p:spPr>
        <p:txBody>
          <a:bodyPr>
            <a:normAutofit fontScale="92500" lnSpcReduction="20000"/>
          </a:bodyPr>
          <a:lstStyle/>
          <a:p>
            <a:pPr marL="342900" lvl="0" indent="-342900">
              <a:spcAft>
                <a:spcPts val="800"/>
              </a:spcAft>
              <a:buSzPts val="1000"/>
              <a:buFont typeface="Symbol" pitchFamily="2" charset="2"/>
              <a:buChar char=""/>
              <a:tabLst>
                <a:tab pos="457200" algn="l"/>
              </a:tabLst>
            </a:pPr>
            <a:r>
              <a:rPr lang="en-GB" sz="2000" b="1" dirty="0">
                <a:latin typeface="+mj-lt"/>
                <a:ea typeface="+mj-ea"/>
                <a:cs typeface="+mj-cs"/>
              </a:rPr>
              <a:t>Transformational: </a:t>
            </a:r>
            <a:r>
              <a:rPr lang="en-GB" sz="2000" dirty="0">
                <a:latin typeface="+mj-lt"/>
                <a:ea typeface="+mj-ea"/>
                <a:cs typeface="+mj-cs"/>
              </a:rPr>
              <a:t>Mandela inspired profound change in South Africa, shifting the country from a racially divided society to a more inclusive and democratic nation. His vision for a united South Africa guided his actions and policies.</a:t>
            </a:r>
          </a:p>
          <a:p>
            <a:pPr marL="342900" lvl="0" indent="-342900">
              <a:spcAft>
                <a:spcPts val="800"/>
              </a:spcAft>
              <a:buSzPts val="1000"/>
              <a:buFont typeface="Symbol" pitchFamily="2" charset="2"/>
              <a:buChar char=""/>
              <a:tabLst>
                <a:tab pos="457200" algn="l"/>
              </a:tabLst>
            </a:pPr>
            <a:r>
              <a:rPr lang="en-GB" sz="2000" b="1" dirty="0">
                <a:latin typeface="+mj-lt"/>
                <a:ea typeface="+mj-ea"/>
                <a:cs typeface="+mj-cs"/>
              </a:rPr>
              <a:t>Democratic: </a:t>
            </a:r>
            <a:r>
              <a:rPr lang="en-GB" sz="2000" dirty="0">
                <a:latin typeface="+mj-lt"/>
                <a:ea typeface="+mj-ea"/>
                <a:cs typeface="+mj-cs"/>
              </a:rPr>
              <a:t>Mandela valued consensus and inclusivity. He often sought input from diverse groups and prioritized collective decision-making. This approach was crucial in creating a stable post-apartheid society.</a:t>
            </a:r>
          </a:p>
          <a:p>
            <a:pPr marL="342900" lvl="0" indent="-342900">
              <a:spcAft>
                <a:spcPts val="800"/>
              </a:spcAft>
              <a:buSzPts val="1000"/>
              <a:buFont typeface="Symbol" pitchFamily="2" charset="2"/>
              <a:buChar char=""/>
              <a:tabLst>
                <a:tab pos="457200" algn="l"/>
              </a:tabLst>
            </a:pPr>
            <a:r>
              <a:rPr lang="en-GB" sz="2000" b="1" dirty="0">
                <a:latin typeface="+mj-lt"/>
                <a:ea typeface="+mj-ea"/>
                <a:cs typeface="+mj-cs"/>
              </a:rPr>
              <a:t>Charismatic: </a:t>
            </a:r>
            <a:r>
              <a:rPr lang="en-GB" sz="2000" dirty="0">
                <a:latin typeface="+mj-lt"/>
                <a:ea typeface="+mj-ea"/>
                <a:cs typeface="+mj-cs"/>
              </a:rPr>
              <a:t>His personal charm, humility, and ability to connect with people from all walks of life made him a beloved leader both in South Africa and globally. His charisma helped galvanize support for his vision of equality and justice.</a:t>
            </a:r>
          </a:p>
          <a:p>
            <a:pPr marL="0" indent="0">
              <a:buNone/>
            </a:pPr>
            <a:endParaRPr lang="en-GB" sz="1400" dirty="0"/>
          </a:p>
        </p:txBody>
      </p:sp>
      <p:pic>
        <p:nvPicPr>
          <p:cNvPr id="2052" name="Picture 4">
            <a:extLst>
              <a:ext uri="{FF2B5EF4-FFF2-40B4-BE49-F238E27FC236}">
                <a16:creationId xmlns:a16="http://schemas.microsoft.com/office/drawing/2014/main" id="{05014D9E-C74F-C2D2-571A-6BB75405146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88424" y="1189449"/>
            <a:ext cx="6182392" cy="4930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3012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B694C112-F24F-89D0-7B88-5D1AC2D8B3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605" r="6605"/>
          <a:stretch/>
        </p:blipFill>
        <p:spPr bwMode="auto">
          <a:xfrm>
            <a:off x="1" y="10"/>
            <a:ext cx="753160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5E43A14-2D17-8294-D6FE-3AAF4E278CF8}"/>
              </a:ext>
            </a:extLst>
          </p:cNvPr>
          <p:cNvSpPr>
            <a:spLocks noGrp="1"/>
          </p:cNvSpPr>
          <p:nvPr>
            <p:ph type="title"/>
          </p:nvPr>
        </p:nvSpPr>
        <p:spPr>
          <a:xfrm>
            <a:off x="7531610" y="365125"/>
            <a:ext cx="3822189" cy="1899912"/>
          </a:xfrm>
        </p:spPr>
        <p:txBody>
          <a:bodyPr>
            <a:normAutofit/>
          </a:bodyPr>
          <a:lstStyle/>
          <a:p>
            <a:r>
              <a:rPr lang="en-GB" sz="4000" dirty="0"/>
              <a:t>Leadership behaviour</a:t>
            </a:r>
          </a:p>
        </p:txBody>
      </p:sp>
      <p:sp>
        <p:nvSpPr>
          <p:cNvPr id="3" name="Content Placeholder 2">
            <a:extLst>
              <a:ext uri="{FF2B5EF4-FFF2-40B4-BE49-F238E27FC236}">
                <a16:creationId xmlns:a16="http://schemas.microsoft.com/office/drawing/2014/main" id="{8052CA42-D2BE-053C-50CF-9D8FB910865E}"/>
              </a:ext>
            </a:extLst>
          </p:cNvPr>
          <p:cNvSpPr>
            <a:spLocks noGrp="1"/>
          </p:cNvSpPr>
          <p:nvPr>
            <p:ph idx="1"/>
          </p:nvPr>
        </p:nvSpPr>
        <p:spPr>
          <a:xfrm>
            <a:off x="7531610" y="2434201"/>
            <a:ext cx="4657341" cy="4058674"/>
          </a:xfrm>
        </p:spPr>
        <p:txBody>
          <a:bodyPr>
            <a:normAutofit fontScale="92500" lnSpcReduction="20000"/>
          </a:bodyPr>
          <a:lstStyle/>
          <a:p>
            <a:r>
              <a:rPr lang="en-GB" sz="2400" b="1" dirty="0"/>
              <a:t>Reconciliation: </a:t>
            </a:r>
            <a:r>
              <a:rPr lang="en-GB" sz="2400" dirty="0"/>
              <a:t>Emphasized forgiveness and reconciliation</a:t>
            </a:r>
          </a:p>
          <a:p>
            <a:r>
              <a:rPr lang="en-GB" sz="2400" b="1" dirty="0"/>
              <a:t>Resilience: </a:t>
            </a:r>
            <a:r>
              <a:rPr lang="en-GB" sz="2400" dirty="0"/>
              <a:t>ability to endure hardships inspired many to continue the fight for justice.</a:t>
            </a:r>
          </a:p>
          <a:p>
            <a:r>
              <a:rPr lang="en-GB" sz="2400" b="1" dirty="0"/>
              <a:t>Humility: </a:t>
            </a:r>
            <a:r>
              <a:rPr lang="en-GB" sz="2400" dirty="0"/>
              <a:t>often shared credit achievements and listened to others, demonstrating humility. </a:t>
            </a:r>
          </a:p>
          <a:p>
            <a:r>
              <a:rPr lang="en-GB" sz="2400" b="1" dirty="0"/>
              <a:t>Strategic Vision: </a:t>
            </a:r>
            <a:r>
              <a:rPr lang="en-GB" sz="2400" dirty="0"/>
              <a:t>strategic in his approach to dismantling apartheid, knowing  when to negotiate and when to stand firm. </a:t>
            </a:r>
          </a:p>
        </p:txBody>
      </p:sp>
    </p:spTree>
    <p:extLst>
      <p:ext uri="{BB962C8B-B14F-4D97-AF65-F5344CB8AC3E}">
        <p14:creationId xmlns:p14="http://schemas.microsoft.com/office/powerpoint/2010/main" val="4066861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descr="Nelson Mandela and wife Winnie raising fists upon his release from Victor Verster prison after 27 years. What Mandela learned in prison can free Americans trapped in their own cycles of bitterness.   ">
            <a:extLst>
              <a:ext uri="{FF2B5EF4-FFF2-40B4-BE49-F238E27FC236}">
                <a16:creationId xmlns:a16="http://schemas.microsoft.com/office/drawing/2014/main" id="{B6E24333-D53A-3C6C-D61A-18297F88C1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566" r="12122"/>
          <a:stretch/>
        </p:blipFill>
        <p:spPr bwMode="auto">
          <a:xfrm>
            <a:off x="2" y="10"/>
            <a:ext cx="7115174"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2F1D850-5CBB-5ABE-A65D-9BF2AF9E50C3}"/>
              </a:ext>
            </a:extLst>
          </p:cNvPr>
          <p:cNvSpPr>
            <a:spLocks noGrp="1"/>
          </p:cNvSpPr>
          <p:nvPr>
            <p:ph type="title"/>
          </p:nvPr>
        </p:nvSpPr>
        <p:spPr>
          <a:xfrm>
            <a:off x="7531610" y="365125"/>
            <a:ext cx="3822189" cy="1712262"/>
          </a:xfrm>
        </p:spPr>
        <p:txBody>
          <a:bodyPr>
            <a:normAutofit/>
          </a:bodyPr>
          <a:lstStyle/>
          <a:p>
            <a:r>
              <a:rPr lang="en-GB" sz="4000" dirty="0"/>
              <a:t>Followers Appeal</a:t>
            </a:r>
          </a:p>
        </p:txBody>
      </p:sp>
      <p:sp>
        <p:nvSpPr>
          <p:cNvPr id="3" name="Content Placeholder 2">
            <a:extLst>
              <a:ext uri="{FF2B5EF4-FFF2-40B4-BE49-F238E27FC236}">
                <a16:creationId xmlns:a16="http://schemas.microsoft.com/office/drawing/2014/main" id="{3B1CA467-84B0-75C2-E609-EEB1A02A5844}"/>
              </a:ext>
            </a:extLst>
          </p:cNvPr>
          <p:cNvSpPr>
            <a:spLocks noGrp="1"/>
          </p:cNvSpPr>
          <p:nvPr>
            <p:ph idx="1"/>
          </p:nvPr>
        </p:nvSpPr>
        <p:spPr>
          <a:xfrm>
            <a:off x="7020973" y="2265037"/>
            <a:ext cx="4843462" cy="4405313"/>
          </a:xfrm>
        </p:spPr>
        <p:txBody>
          <a:bodyPr>
            <a:normAutofit fontScale="62500" lnSpcReduction="20000"/>
          </a:bodyPr>
          <a:lstStyle/>
          <a:p>
            <a:pPr marL="342900" lvl="0" indent="-342900">
              <a:spcAft>
                <a:spcPts val="800"/>
              </a:spcAft>
              <a:buSzPts val="1000"/>
              <a:buFont typeface="Symbol" pitchFamily="2" charset="2"/>
              <a:buChar char=""/>
              <a:tabLst>
                <a:tab pos="457200" algn="l"/>
              </a:tabLst>
            </a:pPr>
            <a:r>
              <a:rPr lang="en-GB" sz="3200" b="1" kern="0" dirty="0">
                <a:effectLst/>
                <a:latin typeface="Times New Roman" panose="02020603050405020304" pitchFamily="18" charset="0"/>
                <a:ea typeface="Times New Roman" panose="02020603050405020304" pitchFamily="18" charset="0"/>
                <a:cs typeface="Times New Roman" panose="02020603050405020304" pitchFamily="18" charset="0"/>
              </a:rPr>
              <a:t>Moral Authority</a:t>
            </a:r>
            <a:r>
              <a:rPr lang="en-GB" sz="32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3200" kern="0" dirty="0">
                <a:latin typeface="Times New Roman" panose="02020603050405020304" pitchFamily="18" charset="0"/>
                <a:ea typeface="Times New Roman" panose="02020603050405020304" pitchFamily="18" charset="0"/>
                <a:cs typeface="Times New Roman" panose="02020603050405020304" pitchFamily="18" charset="0"/>
              </a:rPr>
              <a:t>His</a:t>
            </a:r>
            <a:r>
              <a:rPr lang="en-GB" sz="3200" kern="0" dirty="0">
                <a:effectLst/>
                <a:latin typeface="Times New Roman" panose="02020603050405020304" pitchFamily="18" charset="0"/>
                <a:ea typeface="Times New Roman" panose="02020603050405020304" pitchFamily="18" charset="0"/>
                <a:cs typeface="Times New Roman" panose="02020603050405020304" pitchFamily="18" charset="0"/>
              </a:rPr>
              <a:t> moral integrity and commitment to justice earned him immense respect. His life story of sacrifice and perseverance gave him unparalleled moral authority.</a:t>
            </a:r>
            <a:endParaRPr lang="en-GB" sz="3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GB" sz="3200" b="1" kern="0" dirty="0">
                <a:effectLst/>
                <a:latin typeface="Times New Roman" panose="02020603050405020304" pitchFamily="18" charset="0"/>
                <a:ea typeface="Times New Roman" panose="02020603050405020304" pitchFamily="18" charset="0"/>
                <a:cs typeface="Times New Roman" panose="02020603050405020304" pitchFamily="18" charset="0"/>
              </a:rPr>
              <a:t>Vision of Equality</a:t>
            </a:r>
            <a:r>
              <a:rPr lang="en-GB" sz="3200" kern="0" dirty="0">
                <a:effectLst/>
                <a:latin typeface="Times New Roman" panose="02020603050405020304" pitchFamily="18" charset="0"/>
                <a:ea typeface="Times New Roman" panose="02020603050405020304" pitchFamily="18" charset="0"/>
                <a:cs typeface="Times New Roman" panose="02020603050405020304" pitchFamily="18" charset="0"/>
              </a:rPr>
              <a:t>: His ability to articulate </a:t>
            </a:r>
            <a:r>
              <a:rPr lang="en-GB" sz="3200" kern="0" dirty="0">
                <a:latin typeface="Times New Roman" panose="02020603050405020304" pitchFamily="18" charset="0"/>
                <a:ea typeface="Times New Roman" panose="02020603050405020304" pitchFamily="18" charset="0"/>
                <a:cs typeface="Times New Roman" panose="02020603050405020304" pitchFamily="18" charset="0"/>
              </a:rPr>
              <a:t>his</a:t>
            </a:r>
            <a:r>
              <a:rPr lang="en-GB" sz="3200" kern="0" dirty="0">
                <a:effectLst/>
                <a:latin typeface="Times New Roman" panose="02020603050405020304" pitchFamily="18" charset="0"/>
                <a:ea typeface="Times New Roman" panose="02020603050405020304" pitchFamily="18" charset="0"/>
                <a:cs typeface="Times New Roman" panose="02020603050405020304" pitchFamily="18" charset="0"/>
              </a:rPr>
              <a:t> vision clearly and passionately drew widespread support.</a:t>
            </a:r>
            <a:endParaRPr lang="en-GB" sz="3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GB" sz="3200" b="1" kern="0" dirty="0">
                <a:effectLst/>
                <a:latin typeface="Times New Roman" panose="02020603050405020304" pitchFamily="18" charset="0"/>
                <a:ea typeface="Times New Roman" panose="02020603050405020304" pitchFamily="18" charset="0"/>
                <a:cs typeface="Times New Roman" panose="02020603050405020304" pitchFamily="18" charset="0"/>
              </a:rPr>
              <a:t>Personal Sacrifice</a:t>
            </a:r>
            <a:r>
              <a:rPr lang="en-GB" sz="3200" kern="0" dirty="0">
                <a:effectLst/>
                <a:latin typeface="Times New Roman" panose="02020603050405020304" pitchFamily="18" charset="0"/>
                <a:ea typeface="Times New Roman" panose="02020603050405020304" pitchFamily="18" charset="0"/>
                <a:cs typeface="Times New Roman" panose="02020603050405020304" pitchFamily="18" charset="0"/>
              </a:rPr>
              <a:t>: His long imprisonment and willingness to suffer for his beliefs made him a symbol. </a:t>
            </a:r>
            <a:endParaRPr lang="en-GB" sz="3200" kern="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GB" sz="3200" b="1" kern="0" dirty="0">
                <a:effectLst/>
                <a:latin typeface="Times New Roman" panose="02020603050405020304" pitchFamily="18" charset="0"/>
                <a:ea typeface="Times New Roman" panose="02020603050405020304" pitchFamily="18" charset="0"/>
                <a:cs typeface="Times New Roman" panose="02020603050405020304" pitchFamily="18" charset="0"/>
              </a:rPr>
              <a:t>Global Icon</a:t>
            </a:r>
            <a:r>
              <a:rPr lang="en-GB" sz="3200" kern="0" dirty="0">
                <a:effectLst/>
                <a:latin typeface="Times New Roman" panose="02020603050405020304" pitchFamily="18" charset="0"/>
                <a:ea typeface="Times New Roman" panose="02020603050405020304" pitchFamily="18" charset="0"/>
                <a:cs typeface="Times New Roman" panose="02020603050405020304" pitchFamily="18" charset="0"/>
              </a:rPr>
              <a:t>: His ability to inspire international solidarity further bolstered his appeal.</a:t>
            </a:r>
            <a:endParaRPr lang="en-GB" sz="32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sz="1100" dirty="0"/>
          </a:p>
        </p:txBody>
      </p:sp>
    </p:spTree>
    <p:extLst>
      <p:ext uri="{BB962C8B-B14F-4D97-AF65-F5344CB8AC3E}">
        <p14:creationId xmlns:p14="http://schemas.microsoft.com/office/powerpoint/2010/main" val="2641869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2" name="Picture 2" descr="Elon Musk">
            <a:extLst>
              <a:ext uri="{FF2B5EF4-FFF2-40B4-BE49-F238E27FC236}">
                <a16:creationId xmlns:a16="http://schemas.microsoft.com/office/drawing/2014/main" id="{DA6E758D-1755-9EB0-9F70-B1D7B28862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2132"/>
          <a:stretch/>
        </p:blipFill>
        <p:spPr bwMode="auto">
          <a:xfrm>
            <a:off x="1" y="10"/>
            <a:ext cx="6843713"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B8EA6E5-2582-BB30-B67A-2541516F9CBC}"/>
              </a:ext>
            </a:extLst>
          </p:cNvPr>
          <p:cNvSpPr>
            <a:spLocks noGrp="1"/>
          </p:cNvSpPr>
          <p:nvPr>
            <p:ph type="title"/>
          </p:nvPr>
        </p:nvSpPr>
        <p:spPr>
          <a:xfrm>
            <a:off x="7531610" y="365125"/>
            <a:ext cx="3822189" cy="1435100"/>
          </a:xfrm>
        </p:spPr>
        <p:txBody>
          <a:bodyPr>
            <a:normAutofit/>
          </a:bodyPr>
          <a:lstStyle/>
          <a:p>
            <a:r>
              <a:rPr lang="en-GB" sz="4000" dirty="0"/>
              <a:t>Elon Musk</a:t>
            </a:r>
          </a:p>
        </p:txBody>
      </p:sp>
      <p:sp>
        <p:nvSpPr>
          <p:cNvPr id="3" name="Content Placeholder 2">
            <a:extLst>
              <a:ext uri="{FF2B5EF4-FFF2-40B4-BE49-F238E27FC236}">
                <a16:creationId xmlns:a16="http://schemas.microsoft.com/office/drawing/2014/main" id="{43A23F8D-8DA6-6528-69A3-527A4D38D1B8}"/>
              </a:ext>
            </a:extLst>
          </p:cNvPr>
          <p:cNvSpPr>
            <a:spLocks noGrp="1"/>
          </p:cNvSpPr>
          <p:nvPr>
            <p:ph idx="1"/>
          </p:nvPr>
        </p:nvSpPr>
        <p:spPr>
          <a:xfrm>
            <a:off x="6843714" y="2554851"/>
            <a:ext cx="4886324" cy="3938024"/>
          </a:xfrm>
        </p:spPr>
        <p:txBody>
          <a:bodyPr>
            <a:normAutofit/>
          </a:bodyPr>
          <a:lstStyle/>
          <a:p>
            <a:r>
              <a:rPr lang="en-GB" sz="2400" dirty="0"/>
              <a:t>June 28, 1971, Pretoria, South Africa</a:t>
            </a:r>
          </a:p>
          <a:p>
            <a:r>
              <a:rPr lang="en-GB" sz="2400" dirty="0"/>
              <a:t>Entrepreneur, CEO of Tesla and SpaceX</a:t>
            </a:r>
          </a:p>
          <a:p>
            <a:r>
              <a:rPr lang="en-GB" sz="2400" dirty="0"/>
              <a:t>Technology and Innovation</a:t>
            </a:r>
          </a:p>
          <a:p>
            <a:r>
              <a:rPr lang="en-GB" sz="2400" dirty="0"/>
              <a:t>Involved in other projects such as Neuralink and The Boring Company</a:t>
            </a:r>
          </a:p>
        </p:txBody>
      </p:sp>
    </p:spTree>
    <p:extLst>
      <p:ext uri="{BB962C8B-B14F-4D97-AF65-F5344CB8AC3E}">
        <p14:creationId xmlns:p14="http://schemas.microsoft.com/office/powerpoint/2010/main" val="5861310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493E4-65CC-0E32-42EE-F64F5CDB278A}"/>
              </a:ext>
            </a:extLst>
          </p:cNvPr>
          <p:cNvSpPr>
            <a:spLocks noGrp="1"/>
          </p:cNvSpPr>
          <p:nvPr>
            <p:ph type="title"/>
          </p:nvPr>
        </p:nvSpPr>
        <p:spPr>
          <a:xfrm>
            <a:off x="6739128" y="638089"/>
            <a:ext cx="4818888" cy="1476801"/>
          </a:xfrm>
        </p:spPr>
        <p:txBody>
          <a:bodyPr anchor="b">
            <a:normAutofit fontScale="90000"/>
          </a:bodyPr>
          <a:lstStyle/>
          <a:p>
            <a:r>
              <a:rPr lang="en-GB" sz="5400"/>
              <a:t>Leadership Style</a:t>
            </a:r>
          </a:p>
        </p:txBody>
      </p:sp>
      <p:sp>
        <p:nvSpPr>
          <p:cNvPr id="3" name="Content Placeholder 2">
            <a:extLst>
              <a:ext uri="{FF2B5EF4-FFF2-40B4-BE49-F238E27FC236}">
                <a16:creationId xmlns:a16="http://schemas.microsoft.com/office/drawing/2014/main" id="{924C245C-4364-EFA6-F173-B3E9E33B22E9}"/>
              </a:ext>
            </a:extLst>
          </p:cNvPr>
          <p:cNvSpPr>
            <a:spLocks noGrp="1"/>
          </p:cNvSpPr>
          <p:nvPr>
            <p:ph idx="1"/>
          </p:nvPr>
        </p:nvSpPr>
        <p:spPr>
          <a:xfrm>
            <a:off x="1945767" y="2905064"/>
            <a:ext cx="8300466" cy="3811924"/>
          </a:xfrm>
        </p:spPr>
        <p:txBody>
          <a:bodyPr anchor="t">
            <a:normAutofit fontScale="92500" lnSpcReduction="10000"/>
          </a:bodyPr>
          <a:lstStyle/>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Transformational: </a:t>
            </a:r>
            <a:r>
              <a:rPr lang="en-GB" sz="2400" dirty="0">
                <a:latin typeface="+mj-lt"/>
                <a:ea typeface="+mj-ea"/>
                <a:cs typeface="+mj-cs"/>
              </a:rPr>
              <a:t>characterized by his ability to inspire and drive significant change. Clear vision for the future of technology and motivates his teams to strive towards these ambitious goals.</a:t>
            </a:r>
          </a:p>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Autocratic: </a:t>
            </a:r>
            <a:r>
              <a:rPr lang="en-GB" sz="2400" dirty="0">
                <a:latin typeface="+mj-lt"/>
                <a:ea typeface="+mj-ea"/>
                <a:cs typeface="+mj-cs"/>
              </a:rPr>
              <a:t>Musk often exercises a high degree of control over his companies. He is known for being deeply involved in all aspects of the business, from high-level strategy to minute technical details.</a:t>
            </a:r>
          </a:p>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Visionary: </a:t>
            </a:r>
            <a:r>
              <a:rPr lang="en-GB" sz="2400" dirty="0">
                <a:latin typeface="+mj-lt"/>
                <a:ea typeface="+mj-ea"/>
                <a:cs typeface="+mj-cs"/>
              </a:rPr>
              <a:t>Musk has a forward-thinking vision that encompasses electric vehicles, space exploration, sustainable energy, and advanced technologies. His ability to foresee and work towards a future shaped by these innovations sets him apart.</a:t>
            </a:r>
          </a:p>
          <a:p>
            <a:endParaRPr lang="en-GB" sz="1500" dirty="0"/>
          </a:p>
        </p:txBody>
      </p:sp>
      <p:pic>
        <p:nvPicPr>
          <p:cNvPr id="6146" name="Picture 2" descr="musk3">
            <a:extLst>
              <a:ext uri="{FF2B5EF4-FFF2-40B4-BE49-F238E27FC236}">
                <a16:creationId xmlns:a16="http://schemas.microsoft.com/office/drawing/2014/main" id="{B3BBA73A-99B3-AD9D-0B09-59C4D306661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1747"/>
            <a:ext cx="5458968" cy="2729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0006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7D822-92A3-09A7-8240-F87935D26455}"/>
              </a:ext>
            </a:extLst>
          </p:cNvPr>
          <p:cNvSpPr>
            <a:spLocks noGrp="1"/>
          </p:cNvSpPr>
          <p:nvPr>
            <p:ph type="title"/>
          </p:nvPr>
        </p:nvSpPr>
        <p:spPr>
          <a:xfrm>
            <a:off x="6739128" y="638089"/>
            <a:ext cx="4818888" cy="1476801"/>
          </a:xfrm>
        </p:spPr>
        <p:txBody>
          <a:bodyPr anchor="b">
            <a:normAutofit fontScale="90000"/>
          </a:bodyPr>
          <a:lstStyle/>
          <a:p>
            <a:r>
              <a:rPr lang="en-GB" sz="5000"/>
              <a:t>Leadership behaviour</a:t>
            </a:r>
          </a:p>
        </p:txBody>
      </p:sp>
      <p:sp>
        <p:nvSpPr>
          <p:cNvPr id="3" name="Content Placeholder 2">
            <a:extLst>
              <a:ext uri="{FF2B5EF4-FFF2-40B4-BE49-F238E27FC236}">
                <a16:creationId xmlns:a16="http://schemas.microsoft.com/office/drawing/2014/main" id="{68580C66-CEF1-6D01-372F-EBC15476E75D}"/>
              </a:ext>
            </a:extLst>
          </p:cNvPr>
          <p:cNvSpPr>
            <a:spLocks noGrp="1"/>
          </p:cNvSpPr>
          <p:nvPr>
            <p:ph idx="1"/>
          </p:nvPr>
        </p:nvSpPr>
        <p:spPr>
          <a:xfrm>
            <a:off x="471488" y="3324416"/>
            <a:ext cx="11086528" cy="3335845"/>
          </a:xfrm>
        </p:spPr>
        <p:txBody>
          <a:bodyPr anchor="t">
            <a:normAutofit fontScale="92500"/>
          </a:bodyPr>
          <a:lstStyle/>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Hands-On Approach: </a:t>
            </a:r>
            <a:r>
              <a:rPr lang="en-GB" sz="2400" dirty="0">
                <a:latin typeface="+mj-lt"/>
                <a:ea typeface="+mj-ea"/>
                <a:cs typeface="+mj-cs"/>
              </a:rPr>
              <a:t>intense involvement in the operational details of his companies. He often works long hours and expects the same dedication from his employees.</a:t>
            </a:r>
          </a:p>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High Expectations: </a:t>
            </a:r>
            <a:r>
              <a:rPr lang="en-GB" sz="2400" dirty="0">
                <a:latin typeface="+mj-lt"/>
                <a:ea typeface="+mj-ea"/>
                <a:cs typeface="+mj-cs"/>
              </a:rPr>
              <a:t>he sets very high standards and is known for pushing his teams to their limits. </a:t>
            </a:r>
          </a:p>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Innovative Mindset: </a:t>
            </a:r>
            <a:r>
              <a:rPr lang="en-GB" sz="2400" dirty="0">
                <a:latin typeface="+mj-lt"/>
                <a:ea typeface="+mj-ea"/>
                <a:cs typeface="+mj-cs"/>
              </a:rPr>
              <a:t>he constantly pushes for innovation and is not afraid to take risks. </a:t>
            </a:r>
          </a:p>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Transparent Communication: </a:t>
            </a:r>
            <a:r>
              <a:rPr lang="en-GB" sz="2400" dirty="0">
                <a:latin typeface="+mj-lt"/>
                <a:ea typeface="+mj-ea"/>
                <a:cs typeface="+mj-cs"/>
              </a:rPr>
              <a:t>open communication style, often sharing company updates and future plans publicly through social media. </a:t>
            </a:r>
            <a:endParaRPr lang="en-GB" sz="1200" dirty="0"/>
          </a:p>
        </p:txBody>
      </p:sp>
      <p:pic>
        <p:nvPicPr>
          <p:cNvPr id="7170" name="Picture 2" descr="musk1">
            <a:extLst>
              <a:ext uri="{FF2B5EF4-FFF2-40B4-BE49-F238E27FC236}">
                <a16:creationId xmlns:a16="http://schemas.microsoft.com/office/drawing/2014/main" id="{B8B8B319-03D6-3ED6-39EC-94DC3148A48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5458968" cy="3159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300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9C067-2E2B-EE75-38EF-CB54251F208A}"/>
              </a:ext>
            </a:extLst>
          </p:cNvPr>
          <p:cNvSpPr>
            <a:spLocks noGrp="1"/>
          </p:cNvSpPr>
          <p:nvPr>
            <p:ph type="title"/>
          </p:nvPr>
        </p:nvSpPr>
        <p:spPr>
          <a:xfrm>
            <a:off x="5297762" y="329184"/>
            <a:ext cx="6251110" cy="1783080"/>
          </a:xfrm>
        </p:spPr>
        <p:txBody>
          <a:bodyPr anchor="b">
            <a:normAutofit fontScale="90000"/>
          </a:bodyPr>
          <a:lstStyle/>
          <a:p>
            <a:r>
              <a:rPr lang="en-GB" sz="5400"/>
              <a:t>Followers appeal</a:t>
            </a:r>
            <a:endParaRPr lang="en-GB" sz="5400" dirty="0"/>
          </a:p>
        </p:txBody>
      </p:sp>
      <p:graphicFrame>
        <p:nvGraphicFramePr>
          <p:cNvPr id="8237" name="Content Placeholder 2">
            <a:extLst>
              <a:ext uri="{FF2B5EF4-FFF2-40B4-BE49-F238E27FC236}">
                <a16:creationId xmlns:a16="http://schemas.microsoft.com/office/drawing/2014/main" id="{842F8EA2-ABCD-D5CB-A4E6-2DD8F716BA1E}"/>
              </a:ext>
            </a:extLst>
          </p:cNvPr>
          <p:cNvGraphicFramePr>
            <a:graphicFrameLocks noGrp="1"/>
          </p:cNvGraphicFramePr>
          <p:nvPr>
            <p:ph idx="1"/>
            <p:extLst>
              <p:ext uri="{D42A27DB-BD31-4B8C-83A1-F6EECF244321}">
                <p14:modId xmlns:p14="http://schemas.microsoft.com/office/powerpoint/2010/main" val="3980067070"/>
              </p:ext>
            </p:extLst>
          </p:nvPr>
        </p:nvGraphicFramePr>
        <p:xfrm>
          <a:off x="5297762" y="2706624"/>
          <a:ext cx="6894238" cy="41513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US-INTERNET-MERGER-TWITTER-MUSK-BUYOUT">
            <a:extLst>
              <a:ext uri="{FF2B5EF4-FFF2-40B4-BE49-F238E27FC236}">
                <a16:creationId xmlns:a16="http://schemas.microsoft.com/office/drawing/2014/main" id="{AC0DF65F-3D41-7BDC-23DC-16282ADDEA8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32476" r="25589" b="-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6024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218" name="Picture 2" descr="Picture">
            <a:extLst>
              <a:ext uri="{FF2B5EF4-FFF2-40B4-BE49-F238E27FC236}">
                <a16:creationId xmlns:a16="http://schemas.microsoft.com/office/drawing/2014/main" id="{9BD83359-FB49-403F-6F54-424DC1E6A1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185" r="9256"/>
          <a:stretch/>
        </p:blipFill>
        <p:spPr bwMode="auto">
          <a:xfrm>
            <a:off x="-1" y="-2"/>
            <a:ext cx="5410198" cy="685800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7F6A8BA-698A-BC04-86CD-6C68AF5D518C}"/>
              </a:ext>
            </a:extLst>
          </p:cNvPr>
          <p:cNvSpPr>
            <a:spLocks noGrp="1"/>
          </p:cNvSpPr>
          <p:nvPr>
            <p:ph type="title"/>
          </p:nvPr>
        </p:nvSpPr>
        <p:spPr>
          <a:xfrm>
            <a:off x="6115317" y="405685"/>
            <a:ext cx="5464968" cy="1559301"/>
          </a:xfrm>
        </p:spPr>
        <p:txBody>
          <a:bodyPr>
            <a:normAutofit/>
          </a:bodyPr>
          <a:lstStyle/>
          <a:p>
            <a:r>
              <a:rPr lang="en-GB" sz="4000"/>
              <a:t>Jacinda Ardern</a:t>
            </a:r>
          </a:p>
        </p:txBody>
      </p:sp>
      <p:sp>
        <p:nvSpPr>
          <p:cNvPr id="3" name="Content Placeholder 2">
            <a:extLst>
              <a:ext uri="{FF2B5EF4-FFF2-40B4-BE49-F238E27FC236}">
                <a16:creationId xmlns:a16="http://schemas.microsoft.com/office/drawing/2014/main" id="{64B0ABC8-5244-BD4E-49A6-3C41DBFB4F4E}"/>
              </a:ext>
            </a:extLst>
          </p:cNvPr>
          <p:cNvSpPr>
            <a:spLocks noGrp="1"/>
          </p:cNvSpPr>
          <p:nvPr>
            <p:ph idx="1"/>
          </p:nvPr>
        </p:nvSpPr>
        <p:spPr>
          <a:xfrm>
            <a:off x="6115317" y="2743200"/>
            <a:ext cx="5247340" cy="3496878"/>
          </a:xfrm>
        </p:spPr>
        <p:txBody>
          <a:bodyPr anchor="ctr">
            <a:normAutofit lnSpcReduction="10000"/>
          </a:bodyPr>
          <a:lstStyle/>
          <a:p>
            <a:r>
              <a:rPr lang="en-GB" sz="2000" dirty="0"/>
              <a:t>July 26, 1980, Hamilton, New Zealand</a:t>
            </a:r>
          </a:p>
          <a:p>
            <a:r>
              <a:rPr lang="en-GB" sz="2000" dirty="0"/>
              <a:t>Political leader</a:t>
            </a:r>
          </a:p>
          <a:p>
            <a:r>
              <a:rPr lang="en-GB" sz="2000" dirty="0"/>
              <a:t>Prime minister of New Zealand (October 2017-January 2023)</a:t>
            </a:r>
          </a:p>
          <a:p>
            <a:r>
              <a:rPr lang="en-GB" sz="2000" dirty="0"/>
              <a:t>Leader of the labour party</a:t>
            </a:r>
          </a:p>
          <a:p>
            <a:r>
              <a:rPr lang="en-GB" sz="2000" dirty="0"/>
              <a:t>International recognition for handling crises </a:t>
            </a:r>
          </a:p>
          <a:p>
            <a:r>
              <a:rPr lang="en-GB" sz="2000" dirty="0"/>
              <a:t>Christchurch Mosque shootings 2019, Covid-19</a:t>
            </a:r>
          </a:p>
          <a:p>
            <a:r>
              <a:rPr lang="en-GB" sz="2000" dirty="0"/>
              <a:t>Child poverty, climate change</a:t>
            </a:r>
          </a:p>
        </p:txBody>
      </p:sp>
    </p:spTree>
    <p:extLst>
      <p:ext uri="{BB962C8B-B14F-4D97-AF65-F5344CB8AC3E}">
        <p14:creationId xmlns:p14="http://schemas.microsoft.com/office/powerpoint/2010/main" val="3380573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51B80EFA-FE41-4E76-EB06-8BAD3ABF46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2933" b="-1"/>
          <a:stretch/>
        </p:blipFill>
        <p:spPr bwMode="auto">
          <a:xfrm>
            <a:off x="1" y="10"/>
            <a:ext cx="7058024"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8F99A1E-7034-EBCF-F68F-EF5E4EDBC153}"/>
              </a:ext>
            </a:extLst>
          </p:cNvPr>
          <p:cNvSpPr>
            <a:spLocks noGrp="1"/>
          </p:cNvSpPr>
          <p:nvPr>
            <p:ph type="title"/>
          </p:nvPr>
        </p:nvSpPr>
        <p:spPr>
          <a:xfrm>
            <a:off x="7531610" y="365125"/>
            <a:ext cx="3822189" cy="1592263"/>
          </a:xfrm>
        </p:spPr>
        <p:txBody>
          <a:bodyPr>
            <a:normAutofit/>
          </a:bodyPr>
          <a:lstStyle/>
          <a:p>
            <a:r>
              <a:rPr lang="en-GB" sz="4000"/>
              <a:t>Leadership style</a:t>
            </a:r>
          </a:p>
        </p:txBody>
      </p:sp>
      <p:sp>
        <p:nvSpPr>
          <p:cNvPr id="3" name="Content Placeholder 2">
            <a:extLst>
              <a:ext uri="{FF2B5EF4-FFF2-40B4-BE49-F238E27FC236}">
                <a16:creationId xmlns:a16="http://schemas.microsoft.com/office/drawing/2014/main" id="{C76E4F51-8450-9B83-05EB-B69D53D2C838}"/>
              </a:ext>
            </a:extLst>
          </p:cNvPr>
          <p:cNvSpPr>
            <a:spLocks noGrp="1"/>
          </p:cNvSpPr>
          <p:nvPr>
            <p:ph idx="1"/>
          </p:nvPr>
        </p:nvSpPr>
        <p:spPr>
          <a:xfrm>
            <a:off x="7058025" y="2265037"/>
            <a:ext cx="4467224" cy="4476750"/>
          </a:xfrm>
        </p:spPr>
        <p:txBody>
          <a:bodyPr>
            <a:normAutofit fontScale="92500" lnSpcReduction="10000"/>
          </a:bodyPr>
          <a:lstStyle/>
          <a:p>
            <a:pPr marL="342900" lvl="0" indent="-342900">
              <a:spcAft>
                <a:spcPts val="800"/>
              </a:spcAft>
              <a:buSzPts val="1000"/>
              <a:buFont typeface="Symbol" pitchFamily="2" charset="2"/>
              <a:buChar char=""/>
              <a:tabLst>
                <a:tab pos="457200" algn="l"/>
              </a:tabLst>
            </a:pPr>
            <a:r>
              <a:rPr lang="en-GB" sz="2200" b="1" dirty="0">
                <a:latin typeface="+mj-lt"/>
                <a:ea typeface="+mj-ea"/>
                <a:cs typeface="+mj-cs"/>
              </a:rPr>
              <a:t>Transformational: </a:t>
            </a:r>
            <a:r>
              <a:rPr lang="en-GB" sz="2200" dirty="0">
                <a:latin typeface="+mj-lt"/>
                <a:ea typeface="+mj-ea"/>
                <a:cs typeface="+mj-cs"/>
              </a:rPr>
              <a:t>Significant positive change through progressive policies and vision for a fairer and more inclusive society. </a:t>
            </a:r>
          </a:p>
          <a:p>
            <a:pPr marL="342900" lvl="0" indent="-342900">
              <a:spcAft>
                <a:spcPts val="800"/>
              </a:spcAft>
              <a:buSzPts val="1000"/>
              <a:buFont typeface="Symbol" pitchFamily="2" charset="2"/>
              <a:buChar char=""/>
              <a:tabLst>
                <a:tab pos="457200" algn="l"/>
              </a:tabLst>
            </a:pPr>
            <a:r>
              <a:rPr lang="en-GB" sz="2200" b="1" dirty="0">
                <a:latin typeface="+mj-lt"/>
                <a:ea typeface="+mj-ea"/>
                <a:cs typeface="+mj-cs"/>
              </a:rPr>
              <a:t>Empathetic: </a:t>
            </a:r>
            <a:r>
              <a:rPr lang="en-GB" sz="2200" dirty="0">
                <a:latin typeface="+mj-lt"/>
                <a:ea typeface="+mj-ea"/>
                <a:cs typeface="+mj-cs"/>
              </a:rPr>
              <a:t>compassionate and empathetic leadership style, often prioritizing the well-being of citizens and showing genuine concern for their issues.</a:t>
            </a:r>
          </a:p>
          <a:p>
            <a:pPr marL="342900" lvl="0" indent="-342900">
              <a:spcAft>
                <a:spcPts val="800"/>
              </a:spcAft>
              <a:buSzPts val="1000"/>
              <a:buFont typeface="Symbol" pitchFamily="2" charset="2"/>
              <a:buChar char=""/>
              <a:tabLst>
                <a:tab pos="457200" algn="l"/>
              </a:tabLst>
            </a:pPr>
            <a:r>
              <a:rPr lang="en-GB" sz="2200" b="1" dirty="0">
                <a:latin typeface="+mj-lt"/>
                <a:ea typeface="+mj-ea"/>
                <a:cs typeface="+mj-cs"/>
              </a:rPr>
              <a:t>Inclusive:  </a:t>
            </a:r>
            <a:r>
              <a:rPr lang="en-GB" sz="2200" dirty="0">
                <a:latin typeface="+mj-lt"/>
                <a:ea typeface="+mj-ea"/>
                <a:cs typeface="+mj-cs"/>
              </a:rPr>
              <a:t>values inclusivity and actively seeks to represent and address the needs of all New Zealanders. </a:t>
            </a:r>
            <a:endParaRPr lang="en-GB" sz="1400" dirty="0"/>
          </a:p>
        </p:txBody>
      </p:sp>
    </p:spTree>
    <p:extLst>
      <p:ext uri="{BB962C8B-B14F-4D97-AF65-F5344CB8AC3E}">
        <p14:creationId xmlns:p14="http://schemas.microsoft.com/office/powerpoint/2010/main" val="5207401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266" name="Picture 2" descr="Jacinda Ardern">
            <a:extLst>
              <a:ext uri="{FF2B5EF4-FFF2-40B4-BE49-F238E27FC236}">
                <a16:creationId xmlns:a16="http://schemas.microsoft.com/office/drawing/2014/main" id="{53941587-BE07-78D0-7D5F-8C27020F17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884" r="-1" b="-1"/>
          <a:stretch/>
        </p:blipFill>
        <p:spPr bwMode="auto">
          <a:xfrm>
            <a:off x="1" y="10"/>
            <a:ext cx="7043737"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544D9D5-642E-DD37-5B40-A5D84740A291}"/>
              </a:ext>
            </a:extLst>
          </p:cNvPr>
          <p:cNvSpPr>
            <a:spLocks noGrp="1"/>
          </p:cNvSpPr>
          <p:nvPr>
            <p:ph type="title"/>
          </p:nvPr>
        </p:nvSpPr>
        <p:spPr>
          <a:xfrm>
            <a:off x="7043738" y="304490"/>
            <a:ext cx="4724400" cy="1549400"/>
          </a:xfrm>
        </p:spPr>
        <p:txBody>
          <a:bodyPr>
            <a:normAutofit/>
          </a:bodyPr>
          <a:lstStyle/>
          <a:p>
            <a:r>
              <a:rPr lang="en-GB" sz="4000" dirty="0"/>
              <a:t>Leadership behaviour</a:t>
            </a:r>
          </a:p>
        </p:txBody>
      </p:sp>
      <p:sp>
        <p:nvSpPr>
          <p:cNvPr id="3" name="Content Placeholder 2">
            <a:extLst>
              <a:ext uri="{FF2B5EF4-FFF2-40B4-BE49-F238E27FC236}">
                <a16:creationId xmlns:a16="http://schemas.microsoft.com/office/drawing/2014/main" id="{89D3139D-5069-6492-7283-6A131BAF776C}"/>
              </a:ext>
            </a:extLst>
          </p:cNvPr>
          <p:cNvSpPr>
            <a:spLocks noGrp="1"/>
          </p:cNvSpPr>
          <p:nvPr>
            <p:ph idx="1"/>
          </p:nvPr>
        </p:nvSpPr>
        <p:spPr>
          <a:xfrm>
            <a:off x="7043738" y="2158369"/>
            <a:ext cx="5089396" cy="4664075"/>
          </a:xfrm>
        </p:spPr>
        <p:txBody>
          <a:bodyPr>
            <a:normAutofit fontScale="85000" lnSpcReduction="10000"/>
          </a:bodyPr>
          <a:lstStyle/>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Compassionate Crisis Management: i</a:t>
            </a:r>
            <a:r>
              <a:rPr lang="en-GB" sz="2400" dirty="0">
                <a:latin typeface="+mj-lt"/>
                <a:ea typeface="+mj-ea"/>
                <a:cs typeface="+mj-cs"/>
              </a:rPr>
              <a:t>n times of crisis, Ardern has shown remarkable empathy and composure. </a:t>
            </a:r>
          </a:p>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Effective Communication: </a:t>
            </a:r>
            <a:r>
              <a:rPr lang="en-GB" sz="2400" dirty="0">
                <a:latin typeface="+mj-lt"/>
                <a:ea typeface="+mj-ea"/>
                <a:cs typeface="+mj-cs"/>
              </a:rPr>
              <a:t> she excels in clear and transparent communication. </a:t>
            </a:r>
          </a:p>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Collaborative Approach: </a:t>
            </a:r>
            <a:r>
              <a:rPr lang="en-GB" sz="2400" dirty="0">
                <a:latin typeface="+mj-lt"/>
                <a:ea typeface="+mj-ea"/>
                <a:cs typeface="+mj-cs"/>
              </a:rPr>
              <a:t>She often works collaboratively with her cabinet, experts, and the public. </a:t>
            </a:r>
          </a:p>
          <a:p>
            <a:pPr marL="342900" lvl="0" indent="-342900">
              <a:spcAft>
                <a:spcPts val="800"/>
              </a:spcAft>
              <a:buSzPts val="1000"/>
              <a:buFont typeface="Symbol" pitchFamily="2" charset="2"/>
              <a:buChar char=""/>
              <a:tabLst>
                <a:tab pos="457200" algn="l"/>
              </a:tabLst>
            </a:pPr>
            <a:r>
              <a:rPr lang="en-GB" sz="2400" b="1" dirty="0">
                <a:latin typeface="+mj-lt"/>
                <a:ea typeface="+mj-ea"/>
                <a:cs typeface="+mj-cs"/>
              </a:rPr>
              <a:t>Focus on Social Issues: </a:t>
            </a:r>
            <a:r>
              <a:rPr lang="en-GB" sz="2400" dirty="0">
                <a:latin typeface="+mj-lt"/>
                <a:ea typeface="+mj-ea"/>
                <a:cs typeface="+mj-cs"/>
              </a:rPr>
              <a:t>Ardern places a strong emphasis on social justice issues such as reducing child poverty, improving mental health services, and addressing climate change. </a:t>
            </a:r>
            <a:endParaRPr lang="en-GB" sz="2400" dirty="0"/>
          </a:p>
        </p:txBody>
      </p:sp>
    </p:spTree>
    <p:extLst>
      <p:ext uri="{BB962C8B-B14F-4D97-AF65-F5344CB8AC3E}">
        <p14:creationId xmlns:p14="http://schemas.microsoft.com/office/powerpoint/2010/main" val="15948743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290" name="Picture 2" descr="Jacinda Ardern">
            <a:extLst>
              <a:ext uri="{FF2B5EF4-FFF2-40B4-BE49-F238E27FC236}">
                <a16:creationId xmlns:a16="http://schemas.microsoft.com/office/drawing/2014/main" id="{5D4E9B7D-817A-9166-A503-6A48159160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3546"/>
          <a:stretch/>
        </p:blipFill>
        <p:spPr bwMode="auto">
          <a:xfrm>
            <a:off x="20" y="10"/>
            <a:ext cx="7843818"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6C5DF0D-540E-B663-B997-ED5FF2C6910C}"/>
              </a:ext>
            </a:extLst>
          </p:cNvPr>
          <p:cNvSpPr>
            <a:spLocks noGrp="1"/>
          </p:cNvSpPr>
          <p:nvPr>
            <p:ph type="title"/>
          </p:nvPr>
        </p:nvSpPr>
        <p:spPr>
          <a:xfrm>
            <a:off x="8203882" y="259784"/>
            <a:ext cx="3633746" cy="1588422"/>
          </a:xfrm>
        </p:spPr>
        <p:txBody>
          <a:bodyPr anchor="b">
            <a:normAutofit/>
          </a:bodyPr>
          <a:lstStyle/>
          <a:p>
            <a:r>
              <a:rPr lang="en-GB" sz="3600"/>
              <a:t>Followers appeal</a:t>
            </a:r>
            <a:endParaRPr lang="en-GB" sz="3600" dirty="0"/>
          </a:p>
        </p:txBody>
      </p:sp>
      <p:sp>
        <p:nvSpPr>
          <p:cNvPr id="3" name="Content Placeholder 2">
            <a:extLst>
              <a:ext uri="{FF2B5EF4-FFF2-40B4-BE49-F238E27FC236}">
                <a16:creationId xmlns:a16="http://schemas.microsoft.com/office/drawing/2014/main" id="{76D01563-048E-66C8-C77B-D369F702FF49}"/>
              </a:ext>
            </a:extLst>
          </p:cNvPr>
          <p:cNvSpPr>
            <a:spLocks noGrp="1"/>
          </p:cNvSpPr>
          <p:nvPr>
            <p:ph idx="1"/>
          </p:nvPr>
        </p:nvSpPr>
        <p:spPr>
          <a:xfrm>
            <a:off x="8203882" y="2309732"/>
            <a:ext cx="3633747" cy="3883249"/>
          </a:xfrm>
        </p:spPr>
        <p:txBody>
          <a:bodyPr>
            <a:normAutofit fontScale="92500"/>
          </a:bodyPr>
          <a:lstStyle/>
          <a:p>
            <a:pPr marL="342900" lvl="0" indent="-342900">
              <a:spcAft>
                <a:spcPts val="800"/>
              </a:spcAft>
              <a:buSzPts val="1000"/>
              <a:buFont typeface="Symbol" pitchFamily="2" charset="2"/>
              <a:buChar char=""/>
              <a:tabLst>
                <a:tab pos="457200" algn="l"/>
              </a:tabLst>
            </a:pPr>
            <a:r>
              <a:rPr lang="en-GB" sz="2000" b="1" dirty="0">
                <a:latin typeface="+mj-lt"/>
                <a:ea typeface="+mj-ea"/>
                <a:cs typeface="+mj-cs"/>
              </a:rPr>
              <a:t>Empathy and Compassion: </a:t>
            </a:r>
            <a:r>
              <a:rPr lang="en-GB" sz="2000" dirty="0">
                <a:latin typeface="+mj-lt"/>
                <a:ea typeface="+mj-ea"/>
                <a:cs typeface="+mj-cs"/>
              </a:rPr>
              <a:t>ability to connect emotionally with people.</a:t>
            </a:r>
          </a:p>
          <a:p>
            <a:pPr marL="342900" lvl="0" indent="-342900">
              <a:spcAft>
                <a:spcPts val="800"/>
              </a:spcAft>
              <a:buSzPts val="1000"/>
              <a:buFont typeface="Symbol" pitchFamily="2" charset="2"/>
              <a:buChar char=""/>
              <a:tabLst>
                <a:tab pos="457200" algn="l"/>
              </a:tabLst>
            </a:pPr>
            <a:r>
              <a:rPr lang="en-GB" sz="2000" b="1" dirty="0">
                <a:latin typeface="+mj-lt"/>
                <a:ea typeface="+mj-ea"/>
                <a:cs typeface="+mj-cs"/>
              </a:rPr>
              <a:t>Authenticity: </a:t>
            </a:r>
            <a:r>
              <a:rPr lang="en-GB" sz="2000" dirty="0">
                <a:latin typeface="+mj-lt"/>
                <a:ea typeface="+mj-ea"/>
                <a:cs typeface="+mj-cs"/>
              </a:rPr>
              <a:t>approachable demeanour and reliability.</a:t>
            </a:r>
          </a:p>
          <a:p>
            <a:pPr marL="342900" lvl="0" indent="-342900">
              <a:spcAft>
                <a:spcPts val="800"/>
              </a:spcAft>
              <a:buSzPts val="1000"/>
              <a:buFont typeface="Symbol" pitchFamily="2" charset="2"/>
              <a:buChar char=""/>
              <a:tabLst>
                <a:tab pos="457200" algn="l"/>
              </a:tabLst>
            </a:pPr>
            <a:r>
              <a:rPr lang="en-GB" sz="2000" b="1" dirty="0">
                <a:latin typeface="+mj-lt"/>
                <a:ea typeface="+mj-ea"/>
                <a:cs typeface="+mj-cs"/>
              </a:rPr>
              <a:t>Progressive Vision: </a:t>
            </a:r>
            <a:r>
              <a:rPr lang="en-GB" sz="2000" dirty="0">
                <a:latin typeface="+mj-lt"/>
                <a:ea typeface="+mj-ea"/>
                <a:cs typeface="+mj-cs"/>
              </a:rPr>
              <a:t>progressive policies and vision for fairer.</a:t>
            </a:r>
          </a:p>
          <a:p>
            <a:pPr marL="342900" lvl="0" indent="-342900">
              <a:spcAft>
                <a:spcPts val="800"/>
              </a:spcAft>
              <a:buSzPts val="1000"/>
              <a:buFont typeface="Symbol" pitchFamily="2" charset="2"/>
              <a:buChar char=""/>
              <a:tabLst>
                <a:tab pos="457200" algn="l"/>
              </a:tabLst>
            </a:pPr>
            <a:r>
              <a:rPr lang="en-GB" sz="2000" b="1" dirty="0">
                <a:latin typeface="+mj-lt"/>
                <a:ea typeface="+mj-ea"/>
                <a:cs typeface="+mj-cs"/>
              </a:rPr>
              <a:t>Crisis Leadership: </a:t>
            </a:r>
            <a:r>
              <a:rPr lang="en-GB" sz="2000" dirty="0">
                <a:latin typeface="+mj-lt"/>
                <a:ea typeface="+mj-ea"/>
                <a:cs typeface="+mj-cs"/>
              </a:rPr>
              <a:t>competent and compassionate.</a:t>
            </a:r>
            <a:endParaRPr lang="en-GB" sz="2000" dirty="0"/>
          </a:p>
        </p:txBody>
      </p:sp>
    </p:spTree>
    <p:extLst>
      <p:ext uri="{BB962C8B-B14F-4D97-AF65-F5344CB8AC3E}">
        <p14:creationId xmlns:p14="http://schemas.microsoft.com/office/powerpoint/2010/main" val="17174162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2EA00-32FE-99A3-18F9-F69AF3100AE6}"/>
              </a:ext>
            </a:extLst>
          </p:cNvPr>
          <p:cNvSpPr>
            <a:spLocks noGrp="1"/>
          </p:cNvSpPr>
          <p:nvPr>
            <p:ph type="title"/>
          </p:nvPr>
        </p:nvSpPr>
        <p:spPr>
          <a:xfrm>
            <a:off x="5306291" y="346364"/>
            <a:ext cx="6154189" cy="1594075"/>
          </a:xfrm>
        </p:spPr>
        <p:txBody>
          <a:bodyPr>
            <a:normAutofit fontScale="90000"/>
          </a:bodyPr>
          <a:lstStyle/>
          <a:p>
            <a:r>
              <a:rPr lang="en-GB" sz="2800" b="1" dirty="0"/>
              <a:t>Evaluation of similarities between Elon Musk and Jacinda Ardern</a:t>
            </a:r>
          </a:p>
        </p:txBody>
      </p:sp>
      <p:sp>
        <p:nvSpPr>
          <p:cNvPr id="3" name="Content Placeholder 2">
            <a:extLst>
              <a:ext uri="{FF2B5EF4-FFF2-40B4-BE49-F238E27FC236}">
                <a16:creationId xmlns:a16="http://schemas.microsoft.com/office/drawing/2014/main" id="{8BB9A549-1B30-8087-1EAF-6CF95663CC35}"/>
              </a:ext>
            </a:extLst>
          </p:cNvPr>
          <p:cNvSpPr>
            <a:spLocks noGrp="1"/>
          </p:cNvSpPr>
          <p:nvPr>
            <p:ph idx="1"/>
          </p:nvPr>
        </p:nvSpPr>
        <p:spPr>
          <a:xfrm>
            <a:off x="5057775" y="2194102"/>
            <a:ext cx="6402703" cy="4663888"/>
          </a:xfrm>
        </p:spPr>
        <p:txBody>
          <a:bodyPr>
            <a:normAutofit fontScale="77500" lnSpcReduction="20000"/>
          </a:bodyPr>
          <a:lstStyle/>
          <a:p>
            <a:pPr>
              <a:spcAft>
                <a:spcPts val="800"/>
              </a:spcAft>
            </a:pPr>
            <a:r>
              <a:rPr lang="en-GB" sz="2600" b="1" dirty="0">
                <a:latin typeface="+mj-lt"/>
                <a:ea typeface="+mj-ea"/>
                <a:cs typeface="+mj-cs"/>
              </a:rPr>
              <a:t> Visionary Leadership</a:t>
            </a:r>
          </a:p>
          <a:p>
            <a:pPr marL="0" indent="0">
              <a:spcAft>
                <a:spcPts val="800"/>
              </a:spcAft>
              <a:buNone/>
            </a:pPr>
            <a:r>
              <a:rPr lang="en-GB" sz="2600" dirty="0">
                <a:latin typeface="+mj-lt"/>
                <a:ea typeface="+mj-ea"/>
                <a:cs typeface="+mj-cs"/>
              </a:rPr>
              <a:t>Both leaders share the ability to articulate a compelling vision that inspires and mobilizes their followers, fostering a strong sense of purpose and direction.</a:t>
            </a:r>
          </a:p>
          <a:p>
            <a:pPr>
              <a:spcAft>
                <a:spcPts val="800"/>
              </a:spcAft>
            </a:pPr>
            <a:r>
              <a:rPr lang="en-GB" sz="2600" dirty="0">
                <a:latin typeface="+mj-lt"/>
                <a:ea typeface="+mj-ea"/>
                <a:cs typeface="+mj-cs"/>
              </a:rPr>
              <a:t> </a:t>
            </a:r>
            <a:r>
              <a:rPr lang="en-GB" sz="2600" b="1" dirty="0">
                <a:latin typeface="+mj-lt"/>
                <a:ea typeface="+mj-ea"/>
                <a:cs typeface="+mj-cs"/>
              </a:rPr>
              <a:t>Transformational Leadership</a:t>
            </a:r>
          </a:p>
          <a:p>
            <a:pPr marL="0" indent="0">
              <a:spcAft>
                <a:spcPts val="800"/>
              </a:spcAft>
              <a:buNone/>
            </a:pPr>
            <a:r>
              <a:rPr lang="en-GB" sz="2600" dirty="0">
                <a:latin typeface="+mj-lt"/>
                <a:ea typeface="+mj-ea"/>
                <a:cs typeface="+mj-cs"/>
              </a:rPr>
              <a:t>Both leaders effect significant change, whether through technological innovation or social reform, reshaping their respective fields.</a:t>
            </a:r>
          </a:p>
          <a:p>
            <a:pPr>
              <a:spcAft>
                <a:spcPts val="800"/>
              </a:spcAft>
            </a:pPr>
            <a:r>
              <a:rPr lang="en-GB" sz="2600" dirty="0">
                <a:latin typeface="+mj-lt"/>
                <a:ea typeface="+mj-ea"/>
                <a:cs typeface="+mj-cs"/>
              </a:rPr>
              <a:t> </a:t>
            </a:r>
            <a:r>
              <a:rPr lang="en-GB" sz="2600" b="1" dirty="0">
                <a:latin typeface="+mj-lt"/>
                <a:ea typeface="+mj-ea"/>
                <a:cs typeface="+mj-cs"/>
              </a:rPr>
              <a:t>Hands-On Approach</a:t>
            </a:r>
          </a:p>
          <a:p>
            <a:pPr marL="0" indent="0">
              <a:spcAft>
                <a:spcPts val="800"/>
              </a:spcAft>
              <a:buNone/>
            </a:pPr>
            <a:r>
              <a:rPr lang="en-GB" sz="2600" dirty="0">
                <a:latin typeface="+mj-lt"/>
                <a:ea typeface="+mj-ea"/>
                <a:cs typeface="+mj-cs"/>
              </a:rPr>
              <a:t>Their active and involved leadership styles ensure they remain closely connected to the core activities and issues within their domains.</a:t>
            </a:r>
          </a:p>
          <a:p>
            <a:endParaRPr lang="en-GB" sz="1400" dirty="0"/>
          </a:p>
        </p:txBody>
      </p:sp>
      <p:pic>
        <p:nvPicPr>
          <p:cNvPr id="5" name="Picture 4" descr="One in a crowd">
            <a:extLst>
              <a:ext uri="{FF2B5EF4-FFF2-40B4-BE49-F238E27FC236}">
                <a16:creationId xmlns:a16="http://schemas.microsoft.com/office/drawing/2014/main" id="{1DB2D22B-C12F-7A98-C7D2-5DDF4D1FCFFA}"/>
              </a:ext>
            </a:extLst>
          </p:cNvPr>
          <p:cNvPicPr>
            <a:picLocks noChangeAspect="1"/>
          </p:cNvPicPr>
          <p:nvPr/>
        </p:nvPicPr>
        <p:blipFill>
          <a:blip r:embed="rId2"/>
          <a:srcRect l="16356" r="8166"/>
          <a:stretch/>
        </p:blipFill>
        <p:spPr>
          <a:xfrm>
            <a:off x="20" y="10"/>
            <a:ext cx="5057755"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Tree>
    <p:extLst>
      <p:ext uri="{BB962C8B-B14F-4D97-AF65-F5344CB8AC3E}">
        <p14:creationId xmlns:p14="http://schemas.microsoft.com/office/powerpoint/2010/main" val="1819585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B2676-8AF6-E2CC-7219-5AC113339200}"/>
              </a:ext>
            </a:extLst>
          </p:cNvPr>
          <p:cNvSpPr>
            <a:spLocks noGrp="1"/>
          </p:cNvSpPr>
          <p:nvPr>
            <p:ph type="title"/>
          </p:nvPr>
        </p:nvSpPr>
        <p:spPr>
          <a:xfrm>
            <a:off x="5264728" y="96983"/>
            <a:ext cx="6444670" cy="2022330"/>
          </a:xfrm>
        </p:spPr>
        <p:txBody>
          <a:bodyPr anchor="b">
            <a:normAutofit fontScale="90000"/>
          </a:bodyPr>
          <a:lstStyle/>
          <a:p>
            <a:r>
              <a:rPr lang="en-GB" sz="3700" b="1" dirty="0"/>
              <a:t>Evaluation of differences between Elon Musk and Jacinda Ardern</a:t>
            </a:r>
            <a:endParaRPr lang="en-GB" sz="3700" dirty="0"/>
          </a:p>
        </p:txBody>
      </p:sp>
      <p:sp>
        <p:nvSpPr>
          <p:cNvPr id="3" name="Content Placeholder 2">
            <a:extLst>
              <a:ext uri="{FF2B5EF4-FFF2-40B4-BE49-F238E27FC236}">
                <a16:creationId xmlns:a16="http://schemas.microsoft.com/office/drawing/2014/main" id="{5DFFF281-3D01-7B90-2B1C-137F9CF190C6}"/>
              </a:ext>
            </a:extLst>
          </p:cNvPr>
          <p:cNvSpPr>
            <a:spLocks noGrp="1"/>
          </p:cNvSpPr>
          <p:nvPr>
            <p:ph idx="1"/>
          </p:nvPr>
        </p:nvSpPr>
        <p:spPr>
          <a:xfrm>
            <a:off x="5572126" y="2119312"/>
            <a:ext cx="6137272" cy="4248149"/>
          </a:xfrm>
        </p:spPr>
        <p:txBody>
          <a:bodyPr>
            <a:normAutofit fontScale="85000" lnSpcReduction="20000"/>
          </a:bodyPr>
          <a:lstStyle/>
          <a:p>
            <a:r>
              <a:rPr lang="en-GB" sz="2200" b="1" dirty="0"/>
              <a:t>Leadership context</a:t>
            </a:r>
          </a:p>
          <a:p>
            <a:pPr marL="0" indent="0">
              <a:buNone/>
            </a:pPr>
            <a:r>
              <a:rPr lang="en-GB" sz="2200" dirty="0"/>
              <a:t>The contexts in which they lead fundamentally shape their approaches, with Musk emphasizing innovation and market success, while Ardern prioritizes public welfare and social equity.</a:t>
            </a:r>
          </a:p>
          <a:p>
            <a:r>
              <a:rPr lang="en-GB" sz="2200" b="1" dirty="0"/>
              <a:t>Leadership style</a:t>
            </a:r>
          </a:p>
          <a:p>
            <a:pPr marL="0" indent="0">
              <a:buNone/>
            </a:pPr>
            <a:r>
              <a:rPr lang="en-GB" sz="2200" dirty="0"/>
              <a:t>Musk's directive and high-pressure approach contrasts with Ardern's inclusive and compassionate style, reflecting their different leadership environments and goals.</a:t>
            </a:r>
          </a:p>
          <a:p>
            <a:r>
              <a:rPr lang="en-GB" sz="2200" b="1" dirty="0"/>
              <a:t>Public image and communication</a:t>
            </a:r>
          </a:p>
          <a:p>
            <a:pPr marL="0" indent="0">
              <a:buNone/>
            </a:pPr>
            <a:r>
              <a:rPr lang="en-GB" sz="2200" dirty="0"/>
              <a:t>While Musk leverages bold and sometimes provocative communication to maintain a strong public presence, Ardern uses empathy and clarity to foster trust and cohesion among the populace.</a:t>
            </a:r>
          </a:p>
          <a:p>
            <a:pPr marL="0" indent="0">
              <a:buNone/>
            </a:pPr>
            <a:endParaRPr lang="en-GB" sz="1500" dirty="0"/>
          </a:p>
          <a:p>
            <a:pPr marL="0" indent="0">
              <a:buNone/>
            </a:pPr>
            <a:endParaRPr lang="en-GB" sz="1500" dirty="0"/>
          </a:p>
          <a:p>
            <a:pPr marL="0" indent="0">
              <a:buNone/>
            </a:pPr>
            <a:endParaRPr lang="en-GB" sz="1500" dirty="0"/>
          </a:p>
        </p:txBody>
      </p:sp>
      <p:pic>
        <p:nvPicPr>
          <p:cNvPr id="5" name="Picture 4" descr="One in a crowd">
            <a:extLst>
              <a:ext uri="{FF2B5EF4-FFF2-40B4-BE49-F238E27FC236}">
                <a16:creationId xmlns:a16="http://schemas.microsoft.com/office/drawing/2014/main" id="{1B5243AF-A4B7-204E-1A86-E43DA1CF9690}"/>
              </a:ext>
            </a:extLst>
          </p:cNvPr>
          <p:cNvPicPr>
            <a:picLocks noChangeAspect="1"/>
          </p:cNvPicPr>
          <p:nvPr/>
        </p:nvPicPr>
        <p:blipFill>
          <a:blip r:embed="rId2"/>
          <a:srcRect l="20754" r="12565" b="1"/>
          <a:stretch/>
        </p:blipFill>
        <p:spPr>
          <a:xfrm>
            <a:off x="2" y="1587"/>
            <a:ext cx="5143498"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Tree>
    <p:extLst>
      <p:ext uri="{BB962C8B-B14F-4D97-AF65-F5344CB8AC3E}">
        <p14:creationId xmlns:p14="http://schemas.microsoft.com/office/powerpoint/2010/main" val="35512023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7B031-CD44-B3C9-1283-E14872538613}"/>
              </a:ext>
            </a:extLst>
          </p:cNvPr>
          <p:cNvSpPr>
            <a:spLocks noGrp="1"/>
          </p:cNvSpPr>
          <p:nvPr>
            <p:ph type="title"/>
          </p:nvPr>
        </p:nvSpPr>
        <p:spPr>
          <a:xfrm>
            <a:off x="761800" y="762001"/>
            <a:ext cx="5334197" cy="1217270"/>
          </a:xfrm>
        </p:spPr>
        <p:txBody>
          <a:bodyPr anchor="ctr">
            <a:normAutofit/>
          </a:bodyPr>
          <a:lstStyle/>
          <a:p>
            <a:r>
              <a:rPr lang="en-GB" sz="4000" dirty="0"/>
              <a:t>Conclusion</a:t>
            </a:r>
          </a:p>
        </p:txBody>
      </p:sp>
      <p:sp>
        <p:nvSpPr>
          <p:cNvPr id="3" name="Content Placeholder 2">
            <a:extLst>
              <a:ext uri="{FF2B5EF4-FFF2-40B4-BE49-F238E27FC236}">
                <a16:creationId xmlns:a16="http://schemas.microsoft.com/office/drawing/2014/main" id="{2A69AE53-8991-F80B-1AE3-E03DEAAE1FC3}"/>
              </a:ext>
            </a:extLst>
          </p:cNvPr>
          <p:cNvSpPr>
            <a:spLocks noGrp="1"/>
          </p:cNvSpPr>
          <p:nvPr>
            <p:ph idx="1"/>
          </p:nvPr>
        </p:nvSpPr>
        <p:spPr>
          <a:xfrm>
            <a:off x="761800" y="2470244"/>
            <a:ext cx="5334197" cy="3769835"/>
          </a:xfrm>
        </p:spPr>
        <p:txBody>
          <a:bodyPr anchor="ctr">
            <a:normAutofit fontScale="85000" lnSpcReduction="10000"/>
          </a:bodyPr>
          <a:lstStyle/>
          <a:p>
            <a:pPr marL="0" indent="0">
              <a:buNone/>
            </a:pPr>
            <a:endParaRPr lang="en-US" sz="1400" dirty="0"/>
          </a:p>
          <a:p>
            <a:pPr marL="0" indent="0">
              <a:buNone/>
            </a:pPr>
            <a:r>
              <a:rPr lang="en-US" sz="1900" dirty="0"/>
              <a:t>The assessment of Henry Ford, Nelson Mandela, Elon Musk, and Jacinda Ardern exposes a wide range of leadership styles, behaviors, and follower appeals that have had a tremendous impact on business worldwide and beyond. Despite their differences, these leaders have common characteristics such as vision, resilience, and influence, illustrating that good leadership may take many forms. Understanding their individual techniques and the situations in which they led can provide vital lessons for current and future leaders seeking to make a significant difference in their areas.</a:t>
            </a:r>
          </a:p>
          <a:p>
            <a:pPr marL="0" indent="0">
              <a:buNone/>
            </a:pPr>
            <a:endParaRPr lang="en-US" sz="1900" dirty="0"/>
          </a:p>
          <a:p>
            <a:pPr marL="0" indent="0">
              <a:buNone/>
            </a:pPr>
            <a:r>
              <a:rPr lang="en-US" sz="1900" dirty="0"/>
              <a:t>Thank you for your attention. We look forward to any questions about these intriguing figures and their lasting legacy.</a:t>
            </a:r>
          </a:p>
          <a:p>
            <a:pPr marL="0" indent="0">
              <a:buNone/>
            </a:pPr>
            <a:endParaRPr lang="en-US" sz="1400" dirty="0"/>
          </a:p>
          <a:p>
            <a:pPr marL="0" indent="0">
              <a:buNone/>
            </a:pPr>
            <a:endParaRPr lang="en-US" sz="1400" dirty="0"/>
          </a:p>
          <a:p>
            <a:pPr marL="0" indent="0">
              <a:buNone/>
            </a:pPr>
            <a:endParaRPr lang="en-US" sz="1400" dirty="0"/>
          </a:p>
          <a:p>
            <a:pPr marL="0" indent="0">
              <a:buNone/>
            </a:pPr>
            <a:endParaRPr lang="en-US" sz="1400" dirty="0"/>
          </a:p>
          <a:p>
            <a:pPr marL="0" indent="0">
              <a:buNone/>
            </a:pPr>
            <a:endParaRPr lang="en-GB" sz="1400" dirty="0"/>
          </a:p>
        </p:txBody>
      </p:sp>
      <p:pic>
        <p:nvPicPr>
          <p:cNvPr id="5" name="Picture 4" descr="One in a crowd">
            <a:extLst>
              <a:ext uri="{FF2B5EF4-FFF2-40B4-BE49-F238E27FC236}">
                <a16:creationId xmlns:a16="http://schemas.microsoft.com/office/drawing/2014/main" id="{D9A3E8D2-F997-B73E-BDEE-8CD465A66E23}"/>
              </a:ext>
            </a:extLst>
          </p:cNvPr>
          <p:cNvPicPr>
            <a:picLocks noChangeAspect="1"/>
          </p:cNvPicPr>
          <p:nvPr/>
        </p:nvPicPr>
        <p:blipFill>
          <a:blip r:embed="rId2"/>
          <a:srcRect l="24974" r="16782"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555417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BC291-F7C1-4F2C-4CF9-B99F5295A2B4}"/>
              </a:ext>
            </a:extLst>
          </p:cNvPr>
          <p:cNvSpPr>
            <a:spLocks noGrp="1"/>
          </p:cNvSpPr>
          <p:nvPr>
            <p:ph type="title"/>
          </p:nvPr>
        </p:nvSpPr>
        <p:spPr>
          <a:xfrm>
            <a:off x="1717964" y="0"/>
            <a:ext cx="7729728" cy="803564"/>
          </a:xfrm>
        </p:spPr>
        <p:txBody>
          <a:bodyPr>
            <a:normAutofit fontScale="90000"/>
          </a:bodyPr>
          <a:lstStyle/>
          <a:p>
            <a:r>
              <a:rPr lang="en-GB" sz="5400" dirty="0"/>
              <a:t>References</a:t>
            </a:r>
          </a:p>
        </p:txBody>
      </p:sp>
      <p:sp>
        <p:nvSpPr>
          <p:cNvPr id="3" name="Content Placeholder 2">
            <a:extLst>
              <a:ext uri="{FF2B5EF4-FFF2-40B4-BE49-F238E27FC236}">
                <a16:creationId xmlns:a16="http://schemas.microsoft.com/office/drawing/2014/main" id="{71D6D19F-EFB6-DF9D-0F7D-6614525B2320}"/>
              </a:ext>
            </a:extLst>
          </p:cNvPr>
          <p:cNvSpPr>
            <a:spLocks noGrp="1"/>
          </p:cNvSpPr>
          <p:nvPr>
            <p:ph idx="1"/>
          </p:nvPr>
        </p:nvSpPr>
        <p:spPr>
          <a:xfrm>
            <a:off x="838200" y="969818"/>
            <a:ext cx="10515600" cy="5888181"/>
          </a:xfrm>
        </p:spPr>
        <p:txBody>
          <a:bodyPr>
            <a:normAutofit fontScale="92500" lnSpcReduction="20000"/>
          </a:bodyPr>
          <a:lstStyle/>
          <a:p>
            <a:r>
              <a:rPr lang="en-GB" sz="1200" dirty="0">
                <a:effectLst/>
                <a:latin typeface="Times New Roman" panose="02020603050405020304" pitchFamily="18" charset="0"/>
                <a:ea typeface="Times New Roman" panose="02020603050405020304" pitchFamily="18" charset="0"/>
              </a:rPr>
              <a:t>Bloomberg. (February</a:t>
            </a:r>
            <a:r>
              <a:rPr lang="en-GB" sz="1200" dirty="0">
                <a:latin typeface="Times New Roman" panose="02020603050405020304" pitchFamily="18" charset="0"/>
                <a:ea typeface="Times New Roman" panose="02020603050405020304" pitchFamily="18" charset="0"/>
              </a:rPr>
              <a:t> </a:t>
            </a:r>
            <a:r>
              <a:rPr lang="en-GB" sz="1200" dirty="0">
                <a:effectLst/>
                <a:latin typeface="Times New Roman" panose="02020603050405020304" pitchFamily="18" charset="0"/>
                <a:ea typeface="Times New Roman" panose="02020603050405020304" pitchFamily="18" charset="0"/>
              </a:rPr>
              <a:t>2023). </a:t>
            </a:r>
            <a:r>
              <a:rPr lang="en-GB" sz="1200" i="1" dirty="0">
                <a:effectLst/>
                <a:latin typeface="Times New Roman" panose="02020603050405020304" pitchFamily="18" charset="0"/>
                <a:ea typeface="Times New Roman" panose="02020603050405020304" pitchFamily="18" charset="0"/>
              </a:rPr>
              <a:t>Musk, in Twitter sitter appeal, says recent verdict supports him</a:t>
            </a:r>
            <a:r>
              <a:rPr lang="en-GB" sz="1200" dirty="0">
                <a:effectLst/>
                <a:latin typeface="Times New Roman" panose="02020603050405020304" pitchFamily="18" charset="0"/>
                <a:ea typeface="Times New Roman" panose="02020603050405020304" pitchFamily="18" charset="0"/>
              </a:rPr>
              <a:t>. Available at: </a:t>
            </a:r>
            <a:r>
              <a:rPr lang="en-GB" sz="1200" u="sng" dirty="0">
                <a:effectLst/>
                <a:latin typeface="Times New Roman" panose="02020603050405020304" pitchFamily="18" charset="0"/>
                <a:ea typeface="Times New Roman" panose="02020603050405020304" pitchFamily="18" charset="0"/>
                <a:hlinkClick r:id="rId3"/>
              </a:rPr>
              <a:t>https://www.bloomberg.com/news/articles/2023-02-21/musk-in-twitter-sitter-appeal-says-recent-verdict-supports-him?embedded-checkout=true</a:t>
            </a:r>
            <a:r>
              <a:rPr lang="en-GB" sz="1200" dirty="0">
                <a:effectLst/>
                <a:latin typeface="Times New Roman" panose="02020603050405020304" pitchFamily="18" charset="0"/>
                <a:ea typeface="Times New Roman" panose="02020603050405020304" pitchFamily="18" charset="0"/>
              </a:rPr>
              <a:t> Accessed: 2</a:t>
            </a:r>
            <a:r>
              <a:rPr lang="en-GB" sz="1200" baseline="30000" dirty="0">
                <a:effectLst/>
                <a:latin typeface="Times New Roman" panose="02020603050405020304" pitchFamily="18" charset="0"/>
                <a:ea typeface="Times New Roman" panose="02020603050405020304" pitchFamily="18" charset="0"/>
              </a:rPr>
              <a:t>nd</a:t>
            </a:r>
            <a:r>
              <a:rPr lang="en-GB" sz="1200" dirty="0">
                <a:effectLst/>
                <a:latin typeface="Times New Roman" panose="02020603050405020304" pitchFamily="18" charset="0"/>
                <a:ea typeface="Times New Roman" panose="02020603050405020304" pitchFamily="18" charset="0"/>
              </a:rPr>
              <a:t> July</a:t>
            </a:r>
          </a:p>
          <a:p>
            <a:r>
              <a:rPr lang="en-GB" sz="1200" dirty="0">
                <a:effectLst/>
                <a:latin typeface="Times New Roman" panose="02020603050405020304" pitchFamily="18" charset="0"/>
                <a:ea typeface="Times New Roman" panose="02020603050405020304" pitchFamily="18" charset="0"/>
              </a:rPr>
              <a:t>CNN. (July2021). </a:t>
            </a:r>
            <a:r>
              <a:rPr lang="en-GB" sz="1200" i="1" dirty="0">
                <a:effectLst/>
                <a:latin typeface="Times New Roman" panose="02020603050405020304" pitchFamily="18" charset="0"/>
                <a:ea typeface="Times New Roman" panose="02020603050405020304" pitchFamily="18" charset="0"/>
              </a:rPr>
              <a:t>Nelson Mandela birthday lessons for US politics today</a:t>
            </a:r>
            <a:r>
              <a:rPr lang="en-GB" sz="1200" dirty="0">
                <a:effectLst/>
                <a:latin typeface="Times New Roman" panose="02020603050405020304" pitchFamily="18" charset="0"/>
                <a:ea typeface="Times New Roman" panose="02020603050405020304" pitchFamily="18" charset="0"/>
              </a:rPr>
              <a:t>. Available at: </a:t>
            </a:r>
            <a:r>
              <a:rPr lang="en-GB" sz="1200" u="sng" dirty="0">
                <a:effectLst/>
                <a:latin typeface="Times New Roman" panose="02020603050405020304" pitchFamily="18" charset="0"/>
                <a:ea typeface="Times New Roman" panose="02020603050405020304" pitchFamily="18" charset="0"/>
                <a:hlinkClick r:id="rId4"/>
              </a:rPr>
              <a:t>https://edition.cnn.com/2021/07/18/us/nelson-mandela-birthday-lessons-for-us-politics-today/index.html</a:t>
            </a:r>
            <a:r>
              <a:rPr lang="en-GB" sz="1200" dirty="0">
                <a:effectLst/>
                <a:latin typeface="Times New Roman" panose="02020603050405020304" pitchFamily="18" charset="0"/>
                <a:ea typeface="Times New Roman" panose="02020603050405020304" pitchFamily="18" charset="0"/>
              </a:rPr>
              <a:t> Accessed: 1</a:t>
            </a:r>
            <a:r>
              <a:rPr lang="en-GB" sz="1200" baseline="30000" dirty="0">
                <a:effectLst/>
                <a:latin typeface="Times New Roman" panose="02020603050405020304" pitchFamily="18" charset="0"/>
                <a:ea typeface="Times New Roman" panose="02020603050405020304" pitchFamily="18" charset="0"/>
              </a:rPr>
              <a:t>st</a:t>
            </a:r>
            <a:r>
              <a:rPr lang="en-GB" sz="1200" dirty="0">
                <a:effectLst/>
                <a:latin typeface="Times New Roman" panose="02020603050405020304" pitchFamily="18" charset="0"/>
                <a:ea typeface="Times New Roman" panose="02020603050405020304" pitchFamily="18" charset="0"/>
              </a:rPr>
              <a:t> July</a:t>
            </a:r>
          </a:p>
          <a:p>
            <a:r>
              <a:rPr lang="en-GB" sz="1200" dirty="0">
                <a:effectLst/>
                <a:latin typeface="Times New Roman" panose="02020603050405020304" pitchFamily="18" charset="0"/>
                <a:ea typeface="Times New Roman" panose="02020603050405020304" pitchFamily="18" charset="0"/>
              </a:rPr>
              <a:t> Council of Women World Leaders. (n.d.). </a:t>
            </a:r>
            <a:r>
              <a:rPr lang="en-GB" sz="1200" i="1" dirty="0">
                <a:effectLst/>
                <a:latin typeface="Times New Roman" panose="02020603050405020304" pitchFamily="18" charset="0"/>
                <a:ea typeface="Times New Roman" panose="02020603050405020304" pitchFamily="18" charset="0"/>
              </a:rPr>
              <a:t>Jacinda Ardern</a:t>
            </a:r>
            <a:r>
              <a:rPr lang="en-GB" sz="1200" dirty="0">
                <a:effectLst/>
                <a:latin typeface="Times New Roman" panose="02020603050405020304" pitchFamily="18" charset="0"/>
                <a:ea typeface="Times New Roman" panose="02020603050405020304" pitchFamily="18" charset="0"/>
              </a:rPr>
              <a:t>. Available at: </a:t>
            </a:r>
            <a:r>
              <a:rPr lang="en-GB" sz="1200" u="sng" dirty="0">
                <a:effectLst/>
                <a:latin typeface="Times New Roman" panose="02020603050405020304" pitchFamily="18" charset="0"/>
                <a:ea typeface="Times New Roman" panose="02020603050405020304" pitchFamily="18" charset="0"/>
                <a:hlinkClick r:id="rId5"/>
              </a:rPr>
              <a:t>https://www.councilwomenworldleaders.org/jacinda-ardern.html</a:t>
            </a:r>
            <a:r>
              <a:rPr lang="en-GB" sz="1200" dirty="0">
                <a:effectLst/>
                <a:latin typeface="Times New Roman" panose="02020603050405020304" pitchFamily="18" charset="0"/>
                <a:ea typeface="Times New Roman" panose="02020603050405020304" pitchFamily="18" charset="0"/>
              </a:rPr>
              <a:t> Accessed: 10</a:t>
            </a:r>
            <a:r>
              <a:rPr lang="en-GB" sz="1200" baseline="30000" dirty="0">
                <a:effectLst/>
                <a:latin typeface="Times New Roman" panose="02020603050405020304" pitchFamily="18" charset="0"/>
                <a:ea typeface="Times New Roman" panose="02020603050405020304" pitchFamily="18" charset="0"/>
              </a:rPr>
              <a:t>th</a:t>
            </a:r>
            <a:r>
              <a:rPr lang="en-GB" sz="1200" dirty="0">
                <a:effectLst/>
                <a:latin typeface="Times New Roman" panose="02020603050405020304" pitchFamily="18" charset="0"/>
                <a:ea typeface="Times New Roman" panose="02020603050405020304" pitchFamily="18" charset="0"/>
              </a:rPr>
              <a:t> July</a:t>
            </a:r>
          </a:p>
          <a:p>
            <a:r>
              <a:rPr lang="en-GB" sz="1200" dirty="0">
                <a:effectLst/>
                <a:latin typeface="Times New Roman" panose="02020603050405020304" pitchFamily="18" charset="0"/>
                <a:ea typeface="Times New Roman" panose="02020603050405020304" pitchFamily="18" charset="0"/>
              </a:rPr>
              <a:t>Encyclopaedia Britannica. (2024). </a:t>
            </a:r>
            <a:r>
              <a:rPr lang="en-GB" sz="1200" i="1" dirty="0">
                <a:effectLst/>
                <a:latin typeface="Times New Roman" panose="02020603050405020304" pitchFamily="18" charset="0"/>
                <a:ea typeface="Times New Roman" panose="02020603050405020304" pitchFamily="18" charset="0"/>
              </a:rPr>
              <a:t>Elon Musk</a:t>
            </a:r>
            <a:r>
              <a:rPr lang="en-GB" sz="1200" dirty="0">
                <a:effectLst/>
                <a:latin typeface="Times New Roman" panose="02020603050405020304" pitchFamily="18" charset="0"/>
                <a:ea typeface="Times New Roman" panose="02020603050405020304" pitchFamily="18" charset="0"/>
              </a:rPr>
              <a:t>. Available at: </a:t>
            </a:r>
            <a:r>
              <a:rPr lang="en-GB" sz="1200" u="sng" dirty="0">
                <a:effectLst/>
                <a:latin typeface="Times New Roman" panose="02020603050405020304" pitchFamily="18" charset="0"/>
                <a:ea typeface="Times New Roman" panose="02020603050405020304" pitchFamily="18" charset="0"/>
                <a:hlinkClick r:id="rId6"/>
              </a:rPr>
              <a:t>https://www.britannica.com/money/Elon-Musk</a:t>
            </a:r>
            <a:r>
              <a:rPr lang="en-GB" sz="1200" dirty="0">
                <a:effectLst/>
                <a:latin typeface="Times New Roman" panose="02020603050405020304" pitchFamily="18" charset="0"/>
                <a:ea typeface="Times New Roman" panose="02020603050405020304" pitchFamily="18" charset="0"/>
              </a:rPr>
              <a:t> Accessed: 2</a:t>
            </a:r>
            <a:r>
              <a:rPr lang="en-GB" sz="1200" baseline="30000" dirty="0">
                <a:effectLst/>
                <a:latin typeface="Times New Roman" panose="02020603050405020304" pitchFamily="18" charset="0"/>
                <a:ea typeface="Times New Roman" panose="02020603050405020304" pitchFamily="18" charset="0"/>
              </a:rPr>
              <a:t>nd</a:t>
            </a:r>
            <a:r>
              <a:rPr lang="en-GB" sz="1200" dirty="0">
                <a:effectLst/>
                <a:latin typeface="Times New Roman" panose="02020603050405020304" pitchFamily="18" charset="0"/>
                <a:ea typeface="Times New Roman" panose="02020603050405020304" pitchFamily="18" charset="0"/>
              </a:rPr>
              <a:t> July</a:t>
            </a:r>
          </a:p>
          <a:p>
            <a:r>
              <a:rPr lang="en-GB" sz="1200" dirty="0">
                <a:effectLst/>
                <a:latin typeface="Times New Roman" panose="02020603050405020304" pitchFamily="18" charset="0"/>
                <a:ea typeface="Times New Roman" panose="02020603050405020304" pitchFamily="18" charset="0"/>
              </a:rPr>
              <a:t> Forbes. (2024). </a:t>
            </a:r>
            <a:r>
              <a:rPr lang="en-GB" sz="1200" i="1" dirty="0">
                <a:effectLst/>
                <a:latin typeface="Times New Roman" panose="02020603050405020304" pitchFamily="18" charset="0"/>
                <a:ea typeface="Times New Roman" panose="02020603050405020304" pitchFamily="18" charset="0"/>
              </a:rPr>
              <a:t>Elon Musk</a:t>
            </a:r>
            <a:r>
              <a:rPr lang="en-GB" sz="1200" dirty="0">
                <a:effectLst/>
                <a:latin typeface="Times New Roman" panose="02020603050405020304" pitchFamily="18" charset="0"/>
                <a:ea typeface="Times New Roman" panose="02020603050405020304" pitchFamily="18" charset="0"/>
              </a:rPr>
              <a:t>. Available at: </a:t>
            </a:r>
            <a:r>
              <a:rPr lang="en-GB" sz="1200" u="sng" dirty="0">
                <a:effectLst/>
                <a:latin typeface="Times New Roman" panose="02020603050405020304" pitchFamily="18" charset="0"/>
                <a:ea typeface="Times New Roman" panose="02020603050405020304" pitchFamily="18" charset="0"/>
                <a:hlinkClick r:id="rId7"/>
              </a:rPr>
              <a:t>https://www.forbes.com/profile/elon-musk/</a:t>
            </a:r>
            <a:r>
              <a:rPr lang="en-GB" sz="1200" dirty="0">
                <a:effectLst/>
                <a:latin typeface="Times New Roman" panose="02020603050405020304" pitchFamily="18" charset="0"/>
                <a:ea typeface="Times New Roman" panose="02020603050405020304" pitchFamily="18" charset="0"/>
              </a:rPr>
              <a:t> Accessed: 2</a:t>
            </a:r>
            <a:r>
              <a:rPr lang="en-GB" sz="1200" baseline="30000" dirty="0">
                <a:effectLst/>
                <a:latin typeface="Times New Roman" panose="02020603050405020304" pitchFamily="18" charset="0"/>
                <a:ea typeface="Times New Roman" panose="02020603050405020304" pitchFamily="18" charset="0"/>
              </a:rPr>
              <a:t>nd</a:t>
            </a:r>
            <a:r>
              <a:rPr lang="en-GB" sz="1200" dirty="0">
                <a:effectLst/>
                <a:latin typeface="Times New Roman" panose="02020603050405020304" pitchFamily="18" charset="0"/>
                <a:ea typeface="Times New Roman" panose="02020603050405020304" pitchFamily="18" charset="0"/>
              </a:rPr>
              <a:t> July</a:t>
            </a:r>
          </a:p>
          <a:p>
            <a:r>
              <a:rPr lang="en-GB" sz="1200" dirty="0" err="1"/>
              <a:t>Forga</a:t>
            </a:r>
            <a:r>
              <a:rPr lang="en-GB" sz="1200" dirty="0"/>
              <a:t>, A. (n.d.). </a:t>
            </a:r>
            <a:r>
              <a:rPr lang="en-GB" sz="1200" i="1" dirty="0"/>
              <a:t>Exploring Elon Musk's transformational leadership</a:t>
            </a:r>
            <a:r>
              <a:rPr lang="en-GB" sz="1200" dirty="0"/>
              <a:t>. Available at:  </a:t>
            </a:r>
            <a:r>
              <a:rPr lang="en-GB" sz="1200" dirty="0">
                <a:hlinkClick r:id="rId8"/>
              </a:rPr>
              <a:t>https://adamforga.com/exploring-elon-musks-transformational-leadership/</a:t>
            </a:r>
            <a:r>
              <a:rPr lang="en-GB" sz="1200" dirty="0"/>
              <a:t> Accessed: 18</a:t>
            </a:r>
            <a:r>
              <a:rPr lang="en-GB" sz="1200" baseline="30000" dirty="0"/>
              <a:t>th</a:t>
            </a:r>
            <a:r>
              <a:rPr lang="en-GB" sz="1200" dirty="0"/>
              <a:t> July</a:t>
            </a:r>
          </a:p>
          <a:p>
            <a:r>
              <a:rPr lang="en-GB" sz="1200" dirty="0"/>
              <a:t>Harvard T.H. Chan School of Public Health. (November 2023). </a:t>
            </a:r>
            <a:r>
              <a:rPr lang="en-GB" sz="1200" i="1" dirty="0"/>
              <a:t>Leading with empathy: A conversation with former New Zealand Prime Minister Jacinda Ardern</a:t>
            </a:r>
            <a:r>
              <a:rPr lang="en-GB" sz="1200" dirty="0"/>
              <a:t>. Available at: </a:t>
            </a:r>
            <a:r>
              <a:rPr lang="en-GB" sz="1200" dirty="0">
                <a:hlinkClick r:id="rId9"/>
              </a:rPr>
              <a:t>https://www.hsph.harvard.edu/event/leading-with-empathy-a-conversation-with-former-new-zealand-prime-minister-jacinda-ardern/</a:t>
            </a:r>
            <a:r>
              <a:rPr lang="en-GB" sz="1200" dirty="0"/>
              <a:t> Accessed 18</a:t>
            </a:r>
            <a:r>
              <a:rPr lang="en-GB" sz="1200" baseline="30000" dirty="0"/>
              <a:t>th</a:t>
            </a:r>
            <a:r>
              <a:rPr lang="en-GB" sz="1200" dirty="0"/>
              <a:t> July</a:t>
            </a:r>
          </a:p>
          <a:p>
            <a:r>
              <a:rPr lang="en-GB" sz="1200" dirty="0" err="1"/>
              <a:t>History.com</a:t>
            </a:r>
            <a:r>
              <a:rPr lang="en-GB" sz="1200" dirty="0"/>
              <a:t> Editors. (March 2020). </a:t>
            </a:r>
            <a:r>
              <a:rPr lang="en-GB" sz="1200" i="1" dirty="0"/>
              <a:t>Henry Ford</a:t>
            </a:r>
            <a:r>
              <a:rPr lang="en-GB" sz="1200" dirty="0"/>
              <a:t>. HISTORY. Available at: </a:t>
            </a:r>
            <a:r>
              <a:rPr lang="en-GB" sz="1200" dirty="0">
                <a:hlinkClick r:id="rId10"/>
              </a:rPr>
              <a:t>https://www.history.com/topics/inventions/henry-ford</a:t>
            </a:r>
            <a:r>
              <a:rPr lang="en-GB" sz="1200" dirty="0"/>
              <a:t> Accessed 19th July</a:t>
            </a:r>
            <a:endParaRPr lang="en-GB" sz="1200" dirty="0">
              <a:effectLst/>
              <a:latin typeface="Times New Roman" panose="02020603050405020304" pitchFamily="18" charset="0"/>
              <a:ea typeface="Times New Roman" panose="02020603050405020304" pitchFamily="18" charset="0"/>
            </a:endParaRPr>
          </a:p>
          <a:p>
            <a:r>
              <a:rPr lang="en-GB" sz="1200" dirty="0">
                <a:latin typeface="Times New Roman" panose="02020603050405020304" pitchFamily="18" charset="0"/>
              </a:rPr>
              <a:t>Leverage</a:t>
            </a:r>
            <a:r>
              <a:rPr lang="en-GB" sz="1200" dirty="0">
                <a:effectLst/>
                <a:latin typeface="Times New Roman" panose="02020603050405020304" pitchFamily="18" charset="0"/>
                <a:ea typeface="Times New Roman" panose="02020603050405020304" pitchFamily="18" charset="0"/>
              </a:rPr>
              <a:t> Edu. (June 2021). </a:t>
            </a:r>
            <a:r>
              <a:rPr lang="en-GB" sz="1200" i="1" dirty="0">
                <a:effectLst/>
                <a:latin typeface="Times New Roman" panose="02020603050405020304" pitchFamily="18" charset="0"/>
                <a:ea typeface="Times New Roman" panose="02020603050405020304" pitchFamily="18" charset="0"/>
              </a:rPr>
              <a:t>Jacinda Ardern leadership style</a:t>
            </a:r>
            <a:r>
              <a:rPr lang="en-GB" sz="1200" dirty="0">
                <a:effectLst/>
                <a:latin typeface="Times New Roman" panose="02020603050405020304" pitchFamily="18" charset="0"/>
                <a:ea typeface="Times New Roman" panose="02020603050405020304" pitchFamily="18" charset="0"/>
              </a:rPr>
              <a:t>. Available at: </a:t>
            </a:r>
            <a:r>
              <a:rPr lang="en-GB" sz="1200" u="sng" dirty="0">
                <a:effectLst/>
                <a:latin typeface="Times New Roman" panose="02020603050405020304" pitchFamily="18" charset="0"/>
                <a:ea typeface="Times New Roman" panose="02020603050405020304" pitchFamily="18" charset="0"/>
                <a:hlinkClick r:id="rId11"/>
              </a:rPr>
              <a:t>https://leverageedu.com/blog/jacinda-ardern-leadership-style/</a:t>
            </a:r>
            <a:r>
              <a:rPr lang="en-GB" sz="1200" dirty="0">
                <a:effectLst/>
                <a:latin typeface="Times New Roman" panose="02020603050405020304" pitchFamily="18" charset="0"/>
                <a:ea typeface="Times New Roman" panose="02020603050405020304" pitchFamily="18" charset="0"/>
              </a:rPr>
              <a:t> Accessed: 10</a:t>
            </a:r>
            <a:r>
              <a:rPr lang="en-GB" sz="1200" baseline="30000" dirty="0">
                <a:effectLst/>
                <a:latin typeface="Times New Roman" panose="02020603050405020304" pitchFamily="18" charset="0"/>
                <a:ea typeface="Times New Roman" panose="02020603050405020304" pitchFamily="18" charset="0"/>
              </a:rPr>
              <a:t>th</a:t>
            </a:r>
            <a:r>
              <a:rPr lang="en-GB" sz="1200" dirty="0">
                <a:effectLst/>
                <a:latin typeface="Times New Roman" panose="02020603050405020304" pitchFamily="18" charset="0"/>
                <a:ea typeface="Times New Roman" panose="02020603050405020304" pitchFamily="18" charset="0"/>
              </a:rPr>
              <a:t> July</a:t>
            </a:r>
          </a:p>
          <a:p>
            <a:r>
              <a:rPr lang="en-GB" sz="1200" dirty="0">
                <a:latin typeface="Times New Roman" panose="02020603050405020304" pitchFamily="18" charset="0"/>
              </a:rPr>
              <a:t>Online Manipal. (February 2023). Jacinda Ardern’s inspiring leadership. Available at: </a:t>
            </a:r>
            <a:r>
              <a:rPr lang="en-GB" sz="1200" dirty="0">
                <a:latin typeface="Times New Roman" panose="02020603050405020304" pitchFamily="18" charset="0"/>
                <a:hlinkClick r:id="rId12">
                  <a:extLst>
                    <a:ext uri="{A12FA001-AC4F-418D-AE19-62706E023703}">
                      <ahyp:hlinkClr xmlns:ahyp="http://schemas.microsoft.com/office/drawing/2018/hyperlinkcolor" val="tx"/>
                    </a:ext>
                  </a:extLst>
                </a:hlinkClick>
              </a:rPr>
              <a:t>https://www.onlinemanipal.com/blogs/jacinda-arderns-inspiring-leadership</a:t>
            </a:r>
            <a:r>
              <a:rPr lang="en-GB" sz="1200" dirty="0">
                <a:latin typeface="Times New Roman" panose="02020603050405020304" pitchFamily="18" charset="0"/>
              </a:rPr>
              <a:t> Accessed: 18th July</a:t>
            </a:r>
          </a:p>
          <a:p>
            <a:r>
              <a:rPr lang="en-GB" sz="1200" dirty="0"/>
              <a:t>Murphy, M. (January 2018,). </a:t>
            </a:r>
            <a:r>
              <a:rPr lang="en-GB" sz="1200" i="1" dirty="0"/>
              <a:t>The leadership model used by Steve Jobs, Henry Ford, and Thomas Edison</a:t>
            </a:r>
            <a:r>
              <a:rPr lang="en-GB" sz="1200" dirty="0"/>
              <a:t>. Forbes. Available at:  </a:t>
            </a:r>
            <a:r>
              <a:rPr lang="en-GB" sz="1200" dirty="0">
                <a:hlinkClick r:id="rId13"/>
              </a:rPr>
              <a:t>https://www.forbes.com/sites/markmurphy/2018/01/14/the-leadership-model-used-by-steve-jobs-henry-ford-and-thomas-edison/</a:t>
            </a:r>
            <a:r>
              <a:rPr lang="en-GB" sz="1200" dirty="0"/>
              <a:t> Accessed: 19</a:t>
            </a:r>
            <a:r>
              <a:rPr lang="en-GB" sz="1200" baseline="30000" dirty="0"/>
              <a:t>th</a:t>
            </a:r>
            <a:r>
              <a:rPr lang="en-GB" sz="1200" dirty="0"/>
              <a:t> July</a:t>
            </a:r>
            <a:endParaRPr lang="en-GB" sz="1200" b="1" dirty="0">
              <a:effectLst/>
              <a:latin typeface="Times New Roman" panose="02020603050405020304" pitchFamily="18" charset="0"/>
              <a:ea typeface="Times New Roman" panose="02020603050405020304" pitchFamily="18" charset="0"/>
            </a:endParaRPr>
          </a:p>
          <a:p>
            <a:r>
              <a:rPr lang="en-GB" sz="1200" dirty="0">
                <a:effectLst/>
                <a:latin typeface="Times New Roman" panose="02020603050405020304" pitchFamily="18" charset="0"/>
                <a:ea typeface="Times New Roman" panose="02020603050405020304" pitchFamily="18" charset="0"/>
              </a:rPr>
              <a:t>Nobel Prize. (n.d.). </a:t>
            </a:r>
            <a:r>
              <a:rPr lang="en-GB" sz="1200" i="1" dirty="0">
                <a:effectLst/>
                <a:latin typeface="Times New Roman" panose="02020603050405020304" pitchFamily="18" charset="0"/>
                <a:ea typeface="Times New Roman" panose="02020603050405020304" pitchFamily="18" charset="0"/>
              </a:rPr>
              <a:t>Nelson Mandela - Biographical</a:t>
            </a:r>
            <a:r>
              <a:rPr lang="en-GB" sz="1200" dirty="0">
                <a:effectLst/>
                <a:latin typeface="Times New Roman" panose="02020603050405020304" pitchFamily="18" charset="0"/>
                <a:ea typeface="Times New Roman" panose="02020603050405020304" pitchFamily="18" charset="0"/>
              </a:rPr>
              <a:t>. Available at: </a:t>
            </a:r>
            <a:r>
              <a:rPr lang="en-GB" sz="1200" u="sng" dirty="0">
                <a:effectLst/>
                <a:latin typeface="Times New Roman" panose="02020603050405020304" pitchFamily="18" charset="0"/>
                <a:ea typeface="Times New Roman" panose="02020603050405020304" pitchFamily="18" charset="0"/>
                <a:hlinkClick r:id="rId14"/>
              </a:rPr>
              <a:t>https://www.nobelprize.org/prizes/peace/1993/mandela/biographical/</a:t>
            </a:r>
            <a:r>
              <a:rPr lang="en-GB" sz="1200" dirty="0">
                <a:effectLst/>
                <a:latin typeface="Times New Roman" panose="02020603050405020304" pitchFamily="18" charset="0"/>
                <a:ea typeface="Times New Roman" panose="02020603050405020304" pitchFamily="18" charset="0"/>
              </a:rPr>
              <a:t> Accessed: 1</a:t>
            </a:r>
            <a:r>
              <a:rPr lang="en-GB" sz="1200" baseline="30000" dirty="0">
                <a:effectLst/>
                <a:latin typeface="Times New Roman" panose="02020603050405020304" pitchFamily="18" charset="0"/>
                <a:ea typeface="Times New Roman" panose="02020603050405020304" pitchFamily="18" charset="0"/>
              </a:rPr>
              <a:t>st</a:t>
            </a:r>
            <a:r>
              <a:rPr lang="en-GB" sz="1200" dirty="0">
                <a:effectLst/>
                <a:latin typeface="Times New Roman" panose="02020603050405020304" pitchFamily="18" charset="0"/>
                <a:ea typeface="Times New Roman" panose="02020603050405020304" pitchFamily="18" charset="0"/>
              </a:rPr>
              <a:t> July</a:t>
            </a:r>
          </a:p>
          <a:p>
            <a:r>
              <a:rPr lang="en-GB" sz="1200" dirty="0">
                <a:effectLst/>
                <a:latin typeface="Times New Roman" panose="02020603050405020304" pitchFamily="18" charset="0"/>
                <a:ea typeface="Times New Roman" panose="02020603050405020304" pitchFamily="18" charset="0"/>
              </a:rPr>
              <a:t>Penn State University. (March 2015). </a:t>
            </a:r>
            <a:r>
              <a:rPr lang="en-GB" sz="1200" i="1" dirty="0">
                <a:effectLst/>
                <a:latin typeface="Times New Roman" panose="02020603050405020304" pitchFamily="18" charset="0"/>
                <a:ea typeface="Times New Roman" panose="02020603050405020304" pitchFamily="18" charset="0"/>
              </a:rPr>
              <a:t>Elon Musk: Transformational leadership in action</a:t>
            </a:r>
            <a:r>
              <a:rPr lang="en-GB" sz="1200" dirty="0">
                <a:effectLst/>
                <a:latin typeface="Times New Roman" panose="02020603050405020304" pitchFamily="18" charset="0"/>
                <a:ea typeface="Times New Roman" panose="02020603050405020304" pitchFamily="18" charset="0"/>
              </a:rPr>
              <a:t>. Available at: </a:t>
            </a:r>
            <a:r>
              <a:rPr lang="en-GB" sz="1200" u="sng" dirty="0">
                <a:effectLst/>
                <a:latin typeface="Times New Roman" panose="02020603050405020304" pitchFamily="18" charset="0"/>
                <a:ea typeface="Times New Roman" panose="02020603050405020304" pitchFamily="18" charset="0"/>
                <a:hlinkClick r:id="rId15"/>
              </a:rPr>
              <a:t>https://sites.psu.edu/leadership/2015/03/26/elon-musk-transformational-leadership-in-action/</a:t>
            </a:r>
            <a:r>
              <a:rPr lang="en-GB" sz="1200" dirty="0">
                <a:effectLst/>
                <a:latin typeface="Times New Roman" panose="02020603050405020304" pitchFamily="18" charset="0"/>
                <a:ea typeface="Times New Roman" panose="02020603050405020304" pitchFamily="18" charset="0"/>
              </a:rPr>
              <a:t> Accessed: 2</a:t>
            </a:r>
            <a:r>
              <a:rPr lang="en-GB" sz="1200" baseline="30000" dirty="0">
                <a:effectLst/>
                <a:latin typeface="Times New Roman" panose="02020603050405020304" pitchFamily="18" charset="0"/>
                <a:ea typeface="Times New Roman" panose="02020603050405020304" pitchFamily="18" charset="0"/>
              </a:rPr>
              <a:t>nd</a:t>
            </a:r>
            <a:r>
              <a:rPr lang="en-GB" sz="1200" dirty="0">
                <a:effectLst/>
                <a:latin typeface="Times New Roman" panose="02020603050405020304" pitchFamily="18" charset="0"/>
                <a:ea typeface="Times New Roman" panose="02020603050405020304" pitchFamily="18" charset="0"/>
              </a:rPr>
              <a:t> July</a:t>
            </a:r>
          </a:p>
          <a:p>
            <a:r>
              <a:rPr lang="en-GB" sz="1200" dirty="0"/>
              <a:t>Rizvi, H. (October 2022). </a:t>
            </a:r>
            <a:r>
              <a:rPr lang="en-GB" sz="1200" i="1" dirty="0"/>
              <a:t>20th century leadership vs 21st century leadership</a:t>
            </a:r>
            <a:r>
              <a:rPr lang="en-GB" sz="1200" dirty="0"/>
              <a:t>. Available at: </a:t>
            </a:r>
            <a:r>
              <a:rPr lang="en-GB" sz="1200" dirty="0">
                <a:hlinkClick r:id="rId16"/>
              </a:rPr>
              <a:t>https://hidayatrizvi.com/20th-century-leadership-vs-21st-century-leadership/</a:t>
            </a:r>
            <a:r>
              <a:rPr lang="en-GB" sz="1200" dirty="0"/>
              <a:t> ​Accessed: 19</a:t>
            </a:r>
            <a:r>
              <a:rPr lang="en-GB" sz="1200" baseline="30000" dirty="0"/>
              <a:t>th</a:t>
            </a:r>
            <a:r>
              <a:rPr lang="en-GB" sz="1200" dirty="0"/>
              <a:t> July</a:t>
            </a:r>
            <a:endParaRPr lang="en-GB" sz="1200" dirty="0">
              <a:effectLst/>
              <a:latin typeface="Times New Roman" panose="02020603050405020304" pitchFamily="18" charset="0"/>
              <a:ea typeface="Times New Roman" panose="02020603050405020304" pitchFamily="18" charset="0"/>
            </a:endParaRPr>
          </a:p>
          <a:p>
            <a:r>
              <a:rPr lang="en-GB" sz="1200" dirty="0" err="1">
                <a:effectLst/>
                <a:latin typeface="Times New Roman" panose="02020603050405020304" pitchFamily="18" charset="0"/>
                <a:ea typeface="Times New Roman" panose="02020603050405020304" pitchFamily="18" charset="0"/>
              </a:rPr>
              <a:t>Towerstone</a:t>
            </a:r>
            <a:r>
              <a:rPr lang="en-GB" sz="1200" dirty="0">
                <a:effectLst/>
                <a:latin typeface="Times New Roman" panose="02020603050405020304" pitchFamily="18" charset="0"/>
                <a:ea typeface="Times New Roman" panose="02020603050405020304" pitchFamily="18" charset="0"/>
              </a:rPr>
              <a:t> Global. (July 2022). </a:t>
            </a:r>
            <a:r>
              <a:rPr lang="en-GB" sz="1200" i="1" dirty="0">
                <a:effectLst/>
                <a:latin typeface="Times New Roman" panose="02020603050405020304" pitchFamily="18" charset="0"/>
                <a:ea typeface="Times New Roman" panose="02020603050405020304" pitchFamily="18" charset="0"/>
              </a:rPr>
              <a:t>Leadership lessons from Nelson Mandela</a:t>
            </a:r>
            <a:r>
              <a:rPr lang="en-GB" sz="1200" dirty="0">
                <a:effectLst/>
                <a:latin typeface="Times New Roman" panose="02020603050405020304" pitchFamily="18" charset="0"/>
                <a:ea typeface="Times New Roman" panose="02020603050405020304" pitchFamily="18" charset="0"/>
              </a:rPr>
              <a:t>. Available at: </a:t>
            </a:r>
            <a:r>
              <a:rPr lang="en-GB" sz="1200" u="sng" dirty="0">
                <a:effectLst/>
                <a:latin typeface="Times New Roman" panose="02020603050405020304" pitchFamily="18" charset="0"/>
                <a:ea typeface="Times New Roman" panose="02020603050405020304" pitchFamily="18" charset="0"/>
                <a:hlinkClick r:id="rId17"/>
              </a:rPr>
              <a:t>https://www.towerstone-global.com/leadership-lessons-from-nelson-mandela/</a:t>
            </a:r>
            <a:r>
              <a:rPr lang="en-GB" sz="1200" dirty="0">
                <a:effectLst/>
                <a:latin typeface="Times New Roman" panose="02020603050405020304" pitchFamily="18" charset="0"/>
                <a:ea typeface="Times New Roman" panose="02020603050405020304" pitchFamily="18" charset="0"/>
              </a:rPr>
              <a:t> Accessed: 1</a:t>
            </a:r>
            <a:r>
              <a:rPr lang="en-GB" sz="1200" baseline="30000" dirty="0">
                <a:effectLst/>
                <a:latin typeface="Times New Roman" panose="02020603050405020304" pitchFamily="18" charset="0"/>
                <a:ea typeface="Times New Roman" panose="02020603050405020304" pitchFamily="18" charset="0"/>
              </a:rPr>
              <a:t>st</a:t>
            </a:r>
            <a:r>
              <a:rPr lang="en-GB" sz="1200" dirty="0">
                <a:effectLst/>
                <a:latin typeface="Times New Roman" panose="02020603050405020304" pitchFamily="18" charset="0"/>
                <a:ea typeface="Times New Roman" panose="02020603050405020304" pitchFamily="18" charset="0"/>
              </a:rPr>
              <a:t> July</a:t>
            </a:r>
          </a:p>
          <a:p>
            <a:r>
              <a:rPr lang="en-GB" sz="1200" dirty="0">
                <a:effectLst/>
                <a:latin typeface="Times New Roman" panose="02020603050405020304" pitchFamily="18" charset="0"/>
                <a:ea typeface="Times New Roman" panose="02020603050405020304" pitchFamily="18" charset="0"/>
              </a:rPr>
              <a:t>Wang, R. (July 2016). </a:t>
            </a:r>
            <a:r>
              <a:rPr lang="en-GB" sz="1200" i="1" dirty="0">
                <a:effectLst/>
                <a:latin typeface="Times New Roman" panose="02020603050405020304" pitchFamily="18" charset="0"/>
                <a:ea typeface="Times New Roman" panose="02020603050405020304" pitchFamily="18" charset="0"/>
              </a:rPr>
              <a:t>Nelson Mandela Journal No. 4</a:t>
            </a:r>
            <a:r>
              <a:rPr lang="en-GB" sz="1200" dirty="0">
                <a:effectLst/>
                <a:latin typeface="Times New Roman" panose="02020603050405020304" pitchFamily="18" charset="0"/>
                <a:ea typeface="Times New Roman" panose="02020603050405020304" pitchFamily="18" charset="0"/>
              </a:rPr>
              <a:t>. Medium. Available at: </a:t>
            </a:r>
            <a:r>
              <a:rPr lang="en-GB" sz="1200" u="sng" dirty="0">
                <a:effectLst/>
                <a:latin typeface="Times New Roman" panose="02020603050405020304" pitchFamily="18" charset="0"/>
                <a:ea typeface="Times New Roman" panose="02020603050405020304" pitchFamily="18" charset="0"/>
                <a:hlinkClick r:id="rId18"/>
              </a:rPr>
              <a:t>https://medium.com/@rishilanwang/nelson-mandela-journal-no-4-43437b8b10c0</a:t>
            </a:r>
            <a:r>
              <a:rPr lang="en-GB" sz="1200" dirty="0">
                <a:effectLst/>
                <a:latin typeface="Times New Roman" panose="02020603050405020304" pitchFamily="18" charset="0"/>
                <a:ea typeface="Times New Roman" panose="02020603050405020304" pitchFamily="18" charset="0"/>
              </a:rPr>
              <a:t> Accessed: 1</a:t>
            </a:r>
            <a:r>
              <a:rPr lang="en-GB" sz="1200" baseline="30000" dirty="0">
                <a:effectLst/>
                <a:latin typeface="Times New Roman" panose="02020603050405020304" pitchFamily="18" charset="0"/>
                <a:ea typeface="Times New Roman" panose="02020603050405020304" pitchFamily="18" charset="0"/>
              </a:rPr>
              <a:t>st</a:t>
            </a:r>
            <a:r>
              <a:rPr lang="en-GB" sz="1200" dirty="0">
                <a:effectLst/>
                <a:latin typeface="Times New Roman" panose="02020603050405020304" pitchFamily="18" charset="0"/>
                <a:ea typeface="Times New Roman" panose="02020603050405020304" pitchFamily="18" charset="0"/>
              </a:rPr>
              <a:t> July</a:t>
            </a:r>
          </a:p>
          <a:p>
            <a:r>
              <a:rPr lang="en-US" sz="1200" i="1" dirty="0">
                <a:latin typeface="Times New Roman" panose="02020603050405020304" pitchFamily="18" charset="0"/>
              </a:rPr>
              <a:t>Western, S., 2008. Leadership [electronic resource] : a critical text. 1st . Los Angeles: Sage Publications.</a:t>
            </a:r>
          </a:p>
          <a:p>
            <a:endParaRPr lang="en-GB" sz="1200" dirty="0">
              <a:effectLst/>
              <a:latin typeface="Times New Roman" panose="02020603050405020304" pitchFamily="18" charset="0"/>
              <a:ea typeface="Times New Roman" panose="02020603050405020304" pitchFamily="18" charset="0"/>
            </a:endParaRPr>
          </a:p>
          <a:p>
            <a:endParaRPr lang="en-GB" sz="1200" dirty="0"/>
          </a:p>
          <a:p>
            <a:endParaRPr lang="en-GB" sz="1200" dirty="0"/>
          </a:p>
          <a:p>
            <a:endParaRPr lang="en-GB" sz="1200" dirty="0"/>
          </a:p>
        </p:txBody>
      </p:sp>
    </p:spTree>
    <p:extLst>
      <p:ext uri="{BB962C8B-B14F-4D97-AF65-F5344CB8AC3E}">
        <p14:creationId xmlns:p14="http://schemas.microsoft.com/office/powerpoint/2010/main" val="3661137441"/>
      </p:ext>
    </p:extLst>
  </p:cSld>
  <p:clrMapOvr>
    <a:masterClrMapping/>
  </p:clrMapOvr>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638</TotalTime>
  <Words>2295</Words>
  <Application>Microsoft Macintosh PowerPoint</Application>
  <PresentationFormat>Widescreen</PresentationFormat>
  <Paragraphs>142</Paragraphs>
  <Slides>22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Aptos</vt:lpstr>
      <vt:lpstr>Arial</vt:lpstr>
      <vt:lpstr>Gill Sans MT</vt:lpstr>
      <vt:lpstr>Symbol</vt:lpstr>
      <vt:lpstr>Times New Roman</vt:lpstr>
      <vt:lpstr>Parcel</vt:lpstr>
      <vt:lpstr>PowerPoint Presentation</vt:lpstr>
      <vt:lpstr>Introduction</vt:lpstr>
      <vt:lpstr>Henry Ford</vt:lpstr>
      <vt:lpstr>Leadership Style  </vt:lpstr>
      <vt:lpstr>Leadership Behaviour</vt:lpstr>
      <vt:lpstr>Followers Appeal</vt:lpstr>
      <vt:lpstr>Nelson Mandela</vt:lpstr>
      <vt:lpstr>Leadership style</vt:lpstr>
      <vt:lpstr>Leadership behaviour</vt:lpstr>
      <vt:lpstr>Followers Appeal</vt:lpstr>
      <vt:lpstr>Elon Musk</vt:lpstr>
      <vt:lpstr>Leadership Style</vt:lpstr>
      <vt:lpstr>Leadership behaviour</vt:lpstr>
      <vt:lpstr>Followers appeal</vt:lpstr>
      <vt:lpstr>Jacinda Ardern</vt:lpstr>
      <vt:lpstr>Leadership style</vt:lpstr>
      <vt:lpstr>Leadership behaviour</vt:lpstr>
      <vt:lpstr>Followers appeal</vt:lpstr>
      <vt:lpstr>Evaluation of similarities between Elon Musk and Jacinda Ardern</vt:lpstr>
      <vt:lpstr>Evaluation of differences between Elon Musk and Jacinda Ardern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Szabina Molnar (2121168)</dc:creator>
  <cp:lastModifiedBy>Szabina Molnar (2121168)</cp:lastModifiedBy>
  <cp:revision>10</cp:revision>
  <dcterms:created xsi:type="dcterms:W3CDTF">2024-07-23T08:34:35Z</dcterms:created>
  <dcterms:modified xsi:type="dcterms:W3CDTF">2024-07-24T03:44:54Z</dcterms:modified>
</cp:coreProperties>
</file>