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3"/>
  </p:notesMasterIdLst>
  <p:handoutMasterIdLst>
    <p:handoutMasterId r:id="rId4"/>
  </p:handoutMasterIdLst>
  <p:sldIdLst>
    <p:sldId id="257" r:id="rId2"/>
  </p:sldIdLst>
  <p:sldSz cx="21383625" cy="30275213"/>
  <p:notesSz cx="6858000" cy="9144000"/>
  <p:defaultTextStyle>
    <a:defPPr>
      <a:defRPr lang="en-US"/>
    </a:defPPr>
    <a:lvl1pPr marL="0" algn="l" defTabSz="830229" rtl="0" eaLnBrk="1" latinLnBrk="0" hangingPunct="1">
      <a:defRPr sz="3269" kern="1200">
        <a:solidFill>
          <a:schemeClr val="tx1"/>
        </a:solidFill>
        <a:latin typeface="+mn-lt"/>
        <a:ea typeface="+mn-ea"/>
        <a:cs typeface="+mn-cs"/>
      </a:defRPr>
    </a:lvl1pPr>
    <a:lvl2pPr marL="830229" algn="l" defTabSz="830229" rtl="0" eaLnBrk="1" latinLnBrk="0" hangingPunct="1">
      <a:defRPr sz="3269" kern="1200">
        <a:solidFill>
          <a:schemeClr val="tx1"/>
        </a:solidFill>
        <a:latin typeface="+mn-lt"/>
        <a:ea typeface="+mn-ea"/>
        <a:cs typeface="+mn-cs"/>
      </a:defRPr>
    </a:lvl2pPr>
    <a:lvl3pPr marL="1660459" algn="l" defTabSz="830229" rtl="0" eaLnBrk="1" latinLnBrk="0" hangingPunct="1">
      <a:defRPr sz="3269" kern="1200">
        <a:solidFill>
          <a:schemeClr val="tx1"/>
        </a:solidFill>
        <a:latin typeface="+mn-lt"/>
        <a:ea typeface="+mn-ea"/>
        <a:cs typeface="+mn-cs"/>
      </a:defRPr>
    </a:lvl3pPr>
    <a:lvl4pPr marL="2490688" algn="l" defTabSz="830229" rtl="0" eaLnBrk="1" latinLnBrk="0" hangingPunct="1">
      <a:defRPr sz="3269" kern="1200">
        <a:solidFill>
          <a:schemeClr val="tx1"/>
        </a:solidFill>
        <a:latin typeface="+mn-lt"/>
        <a:ea typeface="+mn-ea"/>
        <a:cs typeface="+mn-cs"/>
      </a:defRPr>
    </a:lvl4pPr>
    <a:lvl5pPr marL="3320918" algn="l" defTabSz="830229" rtl="0" eaLnBrk="1" latinLnBrk="0" hangingPunct="1">
      <a:defRPr sz="3269" kern="1200">
        <a:solidFill>
          <a:schemeClr val="tx1"/>
        </a:solidFill>
        <a:latin typeface="+mn-lt"/>
        <a:ea typeface="+mn-ea"/>
        <a:cs typeface="+mn-cs"/>
      </a:defRPr>
    </a:lvl5pPr>
    <a:lvl6pPr marL="4151147" algn="l" defTabSz="830229" rtl="0" eaLnBrk="1" latinLnBrk="0" hangingPunct="1">
      <a:defRPr sz="3269" kern="1200">
        <a:solidFill>
          <a:schemeClr val="tx1"/>
        </a:solidFill>
        <a:latin typeface="+mn-lt"/>
        <a:ea typeface="+mn-ea"/>
        <a:cs typeface="+mn-cs"/>
      </a:defRPr>
    </a:lvl6pPr>
    <a:lvl7pPr marL="4981377" algn="l" defTabSz="830229" rtl="0" eaLnBrk="1" latinLnBrk="0" hangingPunct="1">
      <a:defRPr sz="3269" kern="1200">
        <a:solidFill>
          <a:schemeClr val="tx1"/>
        </a:solidFill>
        <a:latin typeface="+mn-lt"/>
        <a:ea typeface="+mn-ea"/>
        <a:cs typeface="+mn-cs"/>
      </a:defRPr>
    </a:lvl7pPr>
    <a:lvl8pPr marL="5811606" algn="l" defTabSz="830229" rtl="0" eaLnBrk="1" latinLnBrk="0" hangingPunct="1">
      <a:defRPr sz="3269" kern="1200">
        <a:solidFill>
          <a:schemeClr val="tx1"/>
        </a:solidFill>
        <a:latin typeface="+mn-lt"/>
        <a:ea typeface="+mn-ea"/>
        <a:cs typeface="+mn-cs"/>
      </a:defRPr>
    </a:lvl8pPr>
    <a:lvl9pPr marL="6641836" algn="l" defTabSz="830229" rtl="0" eaLnBrk="1" latinLnBrk="0" hangingPunct="1">
      <a:defRPr sz="3269"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E5CA"/>
    <a:srgbClr val="97C9FF"/>
    <a:srgbClr val="6387F9"/>
    <a:srgbClr val="F2D9B0"/>
    <a:srgbClr val="C63DEB"/>
    <a:srgbClr val="5972ED"/>
    <a:srgbClr val="FF9933"/>
    <a:srgbClr val="F62EE8"/>
    <a:srgbClr val="97AFFB"/>
    <a:srgbClr val="5C292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2" autoAdjust="0"/>
    <p:restoredTop sz="94631" autoAdjust="0"/>
  </p:normalViewPr>
  <p:slideViewPr>
    <p:cSldViewPr snapToGrid="0">
      <p:cViewPr varScale="1">
        <p:scale>
          <a:sx n="26" d="100"/>
          <a:sy n="26" d="100"/>
        </p:scale>
        <p:origin x="2862" y="90"/>
      </p:cViewPr>
      <p:guideLst/>
    </p:cSldViewPr>
  </p:slid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t>4/19/2023</a:t>
            </a:fld>
            <a:endParaRPr lang="en-US"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t>‹#›</a:t>
            </a:fld>
            <a:endParaRPr lang="en-US"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t>4/19/2023</a:t>
            </a:fld>
            <a:endParaRPr lang="en-US"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t>‹#›</a:t>
            </a:fld>
            <a:endParaRPr lang="en-US"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1660459" rtl="0" eaLnBrk="1" latinLnBrk="0" hangingPunct="1">
      <a:defRPr sz="2179" kern="1200">
        <a:solidFill>
          <a:schemeClr val="tx1"/>
        </a:solidFill>
        <a:latin typeface="+mn-lt"/>
        <a:ea typeface="+mn-ea"/>
        <a:cs typeface="+mn-cs"/>
      </a:defRPr>
    </a:lvl1pPr>
    <a:lvl2pPr marL="830229" algn="l" defTabSz="1660459" rtl="0" eaLnBrk="1" latinLnBrk="0" hangingPunct="1">
      <a:defRPr sz="2179" kern="1200">
        <a:solidFill>
          <a:schemeClr val="tx1"/>
        </a:solidFill>
        <a:latin typeface="+mn-lt"/>
        <a:ea typeface="+mn-ea"/>
        <a:cs typeface="+mn-cs"/>
      </a:defRPr>
    </a:lvl2pPr>
    <a:lvl3pPr marL="1660459" algn="l" defTabSz="1660459" rtl="0" eaLnBrk="1" latinLnBrk="0" hangingPunct="1">
      <a:defRPr sz="2179" kern="1200">
        <a:solidFill>
          <a:schemeClr val="tx1"/>
        </a:solidFill>
        <a:latin typeface="+mn-lt"/>
        <a:ea typeface="+mn-ea"/>
        <a:cs typeface="+mn-cs"/>
      </a:defRPr>
    </a:lvl3pPr>
    <a:lvl4pPr marL="2490688" algn="l" defTabSz="1660459" rtl="0" eaLnBrk="1" latinLnBrk="0" hangingPunct="1">
      <a:defRPr sz="2179" kern="1200">
        <a:solidFill>
          <a:schemeClr val="tx1"/>
        </a:solidFill>
        <a:latin typeface="+mn-lt"/>
        <a:ea typeface="+mn-ea"/>
        <a:cs typeface="+mn-cs"/>
      </a:defRPr>
    </a:lvl4pPr>
    <a:lvl5pPr marL="3320918" algn="l" defTabSz="1660459" rtl="0" eaLnBrk="1" latinLnBrk="0" hangingPunct="1">
      <a:defRPr sz="2179" kern="1200">
        <a:solidFill>
          <a:schemeClr val="tx1"/>
        </a:solidFill>
        <a:latin typeface="+mn-lt"/>
        <a:ea typeface="+mn-ea"/>
        <a:cs typeface="+mn-cs"/>
      </a:defRPr>
    </a:lvl5pPr>
    <a:lvl6pPr marL="4151147" algn="l" defTabSz="1660459" rtl="0" eaLnBrk="1" latinLnBrk="0" hangingPunct="1">
      <a:defRPr sz="2179" kern="1200">
        <a:solidFill>
          <a:schemeClr val="tx1"/>
        </a:solidFill>
        <a:latin typeface="+mn-lt"/>
        <a:ea typeface="+mn-ea"/>
        <a:cs typeface="+mn-cs"/>
      </a:defRPr>
    </a:lvl6pPr>
    <a:lvl7pPr marL="4981377" algn="l" defTabSz="1660459" rtl="0" eaLnBrk="1" latinLnBrk="0" hangingPunct="1">
      <a:defRPr sz="2179" kern="1200">
        <a:solidFill>
          <a:schemeClr val="tx1"/>
        </a:solidFill>
        <a:latin typeface="+mn-lt"/>
        <a:ea typeface="+mn-ea"/>
        <a:cs typeface="+mn-cs"/>
      </a:defRPr>
    </a:lvl7pPr>
    <a:lvl8pPr marL="5811606" algn="l" defTabSz="1660459" rtl="0" eaLnBrk="1" latinLnBrk="0" hangingPunct="1">
      <a:defRPr sz="2179" kern="1200">
        <a:solidFill>
          <a:schemeClr val="tx1"/>
        </a:solidFill>
        <a:latin typeface="+mn-lt"/>
        <a:ea typeface="+mn-ea"/>
        <a:cs typeface="+mn-cs"/>
      </a:defRPr>
    </a:lvl8pPr>
    <a:lvl9pPr marL="6641836" algn="l" defTabSz="1660459" rtl="0" eaLnBrk="1" latinLnBrk="0" hangingPunct="1">
      <a:defRPr sz="2179"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1470124" y="1611328"/>
            <a:ext cx="18443377" cy="5851039"/>
          </a:xfrm>
          <a:prstGeom prst="rect">
            <a:avLst/>
          </a:prstGeom>
        </p:spPr>
        <p:txBody>
          <a:bodyPr/>
          <a:lstStyle>
            <a:lvl1pPr>
              <a:defRPr baseline="0"/>
            </a:lvl1pPr>
          </a:lstStyle>
          <a:p>
            <a:r>
              <a:rPr lang="en-US"/>
              <a:t>Click to edit Master title style</a:t>
            </a:r>
          </a:p>
        </p:txBody>
      </p:sp>
    </p:spTree>
    <p:extLst>
      <p:ext uri="{BB962C8B-B14F-4D97-AF65-F5344CB8AC3E}">
        <p14:creationId xmlns:p14="http://schemas.microsoft.com/office/powerpoint/2010/main" val="3332557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05269-D5AC-4872-A436-178C59502E5A}"/>
              </a:ext>
            </a:extLst>
          </p:cNvPr>
          <p:cNvSpPr>
            <a:spLocks noGrp="1"/>
          </p:cNvSpPr>
          <p:nvPr>
            <p:ph type="title"/>
          </p:nvPr>
        </p:nvSpPr>
        <p:spPr>
          <a:xfrm>
            <a:off x="1470124" y="1611328"/>
            <a:ext cx="18443377" cy="5851039"/>
          </a:xfrm>
          <a:prstGeom prst="rect">
            <a:avLst/>
          </a:prstGeom>
        </p:spPr>
        <p:txBody>
          <a:bodyPr/>
          <a:lstStyle>
            <a:lvl1pPr>
              <a:defRPr baseline="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29B91648-3E62-437A-9B2B-F30287F94D55}"/>
              </a:ext>
            </a:extLst>
          </p:cNvPr>
          <p:cNvSpPr>
            <a:spLocks noGrp="1"/>
          </p:cNvSpPr>
          <p:nvPr>
            <p:ph type="body" sz="quarter" idx="10"/>
          </p:nvPr>
        </p:nvSpPr>
        <p:spPr>
          <a:xfrm>
            <a:off x="2021421" y="13091664"/>
            <a:ext cx="17340783" cy="9543788"/>
          </a:xfrm>
          <a:prstGeom prst="rect">
            <a:avLst/>
          </a:prstGeom>
        </p:spPr>
        <p:txBody>
          <a:bodyPr/>
          <a:lstStyle>
            <a:lvl1pPr marL="0" indent="0" algn="ctr">
              <a:buNone/>
              <a:defRPr sz="4800"/>
            </a:lvl1pPr>
          </a:lstStyle>
          <a:p>
            <a:pPr lvl="0"/>
            <a:r>
              <a:rPr lang="en-US"/>
              <a:t>Click to edit Master text styles</a:t>
            </a:r>
          </a:p>
        </p:txBody>
      </p:sp>
    </p:spTree>
    <p:extLst>
      <p:ext uri="{BB962C8B-B14F-4D97-AF65-F5344CB8AC3E}">
        <p14:creationId xmlns:p14="http://schemas.microsoft.com/office/powerpoint/2010/main" val="1693108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D961BD8-6614-4D8A-9A6F-E5F963382F71}"/>
              </a:ext>
            </a:extLst>
          </p:cNvPr>
          <p:cNvSpPr/>
          <p:nvPr userDrawn="1"/>
        </p:nvSpPr>
        <p:spPr>
          <a:xfrm>
            <a:off x="681172" y="627171"/>
            <a:ext cx="20021282" cy="2759662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3269" noProof="0"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1" r:id="rId1"/>
    <p:sldLayoutId id="2147483692" r:id="rId2"/>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jpeg"/><Relationship Id="rId12" Type="http://schemas.openxmlformats.org/officeDocument/2006/relationships/image" Target="../media/image11.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rgbClr val="F6E5CA">
            <a:alpha val="51765"/>
          </a:srgbClr>
        </a:solidFill>
        <a:effectLst/>
      </p:bgPr>
    </p:bg>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A73F0A3F-87BF-4FF4-995B-9F150A922BBB}"/>
              </a:ext>
            </a:extLst>
          </p:cNvPr>
          <p:cNvPicPr>
            <a:picLocks noChangeAspect="1"/>
          </p:cNvPicPr>
          <p:nvPr/>
        </p:nvPicPr>
        <p:blipFill>
          <a:blip r:embed="rId2"/>
          <a:stretch>
            <a:fillRect/>
          </a:stretch>
        </p:blipFill>
        <p:spPr>
          <a:xfrm>
            <a:off x="349026" y="360555"/>
            <a:ext cx="4256842" cy="2111712"/>
          </a:xfrm>
          <a:prstGeom prst="rect">
            <a:avLst/>
          </a:prstGeom>
        </p:spPr>
      </p:pic>
      <p:sp>
        <p:nvSpPr>
          <p:cNvPr id="8" name="TextBox 7">
            <a:extLst>
              <a:ext uri="{FF2B5EF4-FFF2-40B4-BE49-F238E27FC236}">
                <a16:creationId xmlns:a16="http://schemas.microsoft.com/office/drawing/2014/main" id="{4965BF8D-A191-4885-AF3D-0E488DBBB28F}"/>
              </a:ext>
            </a:extLst>
          </p:cNvPr>
          <p:cNvSpPr txBox="1"/>
          <p:nvPr/>
        </p:nvSpPr>
        <p:spPr>
          <a:xfrm>
            <a:off x="4146281" y="-118213"/>
            <a:ext cx="12753532" cy="4062651"/>
          </a:xfrm>
          <a:prstGeom prst="rect">
            <a:avLst/>
          </a:prstGeom>
          <a:noFill/>
        </p:spPr>
        <p:txBody>
          <a:bodyPr wrap="square" rtlCol="0">
            <a:spAutoFit/>
          </a:bodyPr>
          <a:lstStyle/>
          <a:p>
            <a:pPr algn="ctr"/>
            <a:r>
              <a:rPr lang="en-GB" altLang="en-US" sz="9600" b="1" dirty="0">
                <a:solidFill>
                  <a:srgbClr val="0070C0"/>
                </a:solidFill>
                <a:cs typeface="Calibri" panose="020F0502020204030204" pitchFamily="34" charset="0"/>
              </a:rPr>
              <a:t>Smart Wallet</a:t>
            </a:r>
          </a:p>
          <a:p>
            <a:pPr lvl="0" algn="ctr"/>
            <a:r>
              <a:rPr lang="en-GB" sz="6600" dirty="0"/>
              <a:t>  </a:t>
            </a:r>
            <a:r>
              <a:rPr lang="en-GB" sz="4800"/>
              <a:t>Student ID; Name</a:t>
            </a:r>
            <a:endParaRPr lang="en-GB" sz="4800" dirty="0"/>
          </a:p>
          <a:p>
            <a:pPr algn="ctr"/>
            <a:endParaRPr lang="en-GB" sz="9600" dirty="0">
              <a:solidFill>
                <a:srgbClr val="0070C0"/>
              </a:solidFill>
              <a:effectLst>
                <a:outerShdw blurRad="50800" dist="38100" dir="5400000" algn="t" rotWithShape="0">
                  <a:prstClr val="black">
                    <a:alpha val="40000"/>
                  </a:prstClr>
                </a:outerShdw>
              </a:effectLst>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263D7053-A991-4F6E-B4FA-76719A6372EE}"/>
              </a:ext>
            </a:extLst>
          </p:cNvPr>
          <p:cNvSpPr txBox="1"/>
          <p:nvPr/>
        </p:nvSpPr>
        <p:spPr>
          <a:xfrm>
            <a:off x="728132" y="4419982"/>
            <a:ext cx="7870832" cy="8316444"/>
          </a:xfrm>
          <a:prstGeom prst="rect">
            <a:avLst/>
          </a:prstGeom>
          <a:noFill/>
        </p:spPr>
        <p:txBody>
          <a:bodyPr wrap="square" rtlCol="0">
            <a:spAutoFit/>
          </a:bodyPr>
          <a:lstStyle/>
          <a:p>
            <a:pPr algn="just">
              <a:lnSpc>
                <a:spcPct val="150000"/>
              </a:lnSpc>
            </a:pPr>
            <a:r>
              <a:rPr lang="en-US" sz="3600" dirty="0">
                <a:cs typeface="Helvetica" panose="020B0604020202020204" pitchFamily="34" charset="0"/>
              </a:rPr>
              <a:t>Mobile payments have become the most popular method of payment. Contactless payments, according to banks and enterprises from numerous areas, will eventually replace the applications has grown over time, and by 2020, the digital wallet market will have surpassed 100 billion dollars. A new e-Wallet, Smart Wallet application, has been built for this purpose.</a:t>
            </a:r>
            <a:endParaRPr lang="en-GB" sz="3600" dirty="0">
              <a:cs typeface="Helvetica" panose="020B0604020202020204" pitchFamily="34" charset="0"/>
            </a:endParaRPr>
          </a:p>
        </p:txBody>
      </p:sp>
      <p:sp>
        <p:nvSpPr>
          <p:cNvPr id="29" name="TextBox 28">
            <a:extLst>
              <a:ext uri="{FF2B5EF4-FFF2-40B4-BE49-F238E27FC236}">
                <a16:creationId xmlns:a16="http://schemas.microsoft.com/office/drawing/2014/main" id="{E4CE8B6F-84F4-413B-975E-B8AE18A5D8CB}"/>
              </a:ext>
            </a:extLst>
          </p:cNvPr>
          <p:cNvSpPr txBox="1"/>
          <p:nvPr/>
        </p:nvSpPr>
        <p:spPr>
          <a:xfrm>
            <a:off x="12933891" y="11759377"/>
            <a:ext cx="7721602" cy="461665"/>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1 – Smart Wallet System Architecture</a:t>
            </a:r>
            <a:endParaRPr lang="en-GB" sz="2400" dirty="0">
              <a:latin typeface="Helvetica" panose="020B0604020202020204" pitchFamily="34" charset="0"/>
              <a:cs typeface="Helvetica" panose="020B0604020202020204" pitchFamily="34" charset="0"/>
            </a:endParaRPr>
          </a:p>
        </p:txBody>
      </p:sp>
      <p:sp>
        <p:nvSpPr>
          <p:cNvPr id="38" name="TextBox 37">
            <a:extLst>
              <a:ext uri="{FF2B5EF4-FFF2-40B4-BE49-F238E27FC236}">
                <a16:creationId xmlns:a16="http://schemas.microsoft.com/office/drawing/2014/main" id="{CC08B6E0-6E3A-44F6-8FD0-B422A6A53D7E}"/>
              </a:ext>
            </a:extLst>
          </p:cNvPr>
          <p:cNvSpPr txBox="1"/>
          <p:nvPr/>
        </p:nvSpPr>
        <p:spPr>
          <a:xfrm>
            <a:off x="830100" y="19486303"/>
            <a:ext cx="6333067"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5. IMPLEMENTATION</a:t>
            </a:r>
          </a:p>
        </p:txBody>
      </p:sp>
      <p:sp>
        <p:nvSpPr>
          <p:cNvPr id="53" name="TextBox 52">
            <a:extLst>
              <a:ext uri="{FF2B5EF4-FFF2-40B4-BE49-F238E27FC236}">
                <a16:creationId xmlns:a16="http://schemas.microsoft.com/office/drawing/2014/main" id="{59B9AA56-4382-4FE1-BA22-DF5EA0D055EB}"/>
              </a:ext>
            </a:extLst>
          </p:cNvPr>
          <p:cNvSpPr txBox="1"/>
          <p:nvPr/>
        </p:nvSpPr>
        <p:spPr>
          <a:xfrm>
            <a:off x="2691703" y="18408066"/>
            <a:ext cx="6265334" cy="964751"/>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2 – Agile  Methodology </a:t>
            </a:r>
          </a:p>
          <a:p>
            <a:endParaRPr lang="en-GB" dirty="0"/>
          </a:p>
        </p:txBody>
      </p:sp>
      <p:sp>
        <p:nvSpPr>
          <p:cNvPr id="54" name="TextBox 53">
            <a:extLst>
              <a:ext uri="{FF2B5EF4-FFF2-40B4-BE49-F238E27FC236}">
                <a16:creationId xmlns:a16="http://schemas.microsoft.com/office/drawing/2014/main" id="{4768EAAF-1C3B-415A-8F38-ABA38E7152B3}"/>
              </a:ext>
            </a:extLst>
          </p:cNvPr>
          <p:cNvSpPr txBox="1"/>
          <p:nvPr/>
        </p:nvSpPr>
        <p:spPr>
          <a:xfrm>
            <a:off x="10240097" y="24161899"/>
            <a:ext cx="4639735"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6.CONCLUSION</a:t>
            </a:r>
          </a:p>
        </p:txBody>
      </p:sp>
      <p:sp>
        <p:nvSpPr>
          <p:cNvPr id="58" name="TextBox 57">
            <a:extLst>
              <a:ext uri="{FF2B5EF4-FFF2-40B4-BE49-F238E27FC236}">
                <a16:creationId xmlns:a16="http://schemas.microsoft.com/office/drawing/2014/main" id="{77AE36DA-728F-4246-AE96-4162EAADF7C9}"/>
              </a:ext>
            </a:extLst>
          </p:cNvPr>
          <p:cNvSpPr txBox="1"/>
          <p:nvPr/>
        </p:nvSpPr>
        <p:spPr>
          <a:xfrm>
            <a:off x="571903" y="28444050"/>
            <a:ext cx="4775199"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7. REFERENCES</a:t>
            </a:r>
          </a:p>
        </p:txBody>
      </p:sp>
      <p:sp>
        <p:nvSpPr>
          <p:cNvPr id="62" name="TextBox 61">
            <a:extLst>
              <a:ext uri="{FF2B5EF4-FFF2-40B4-BE49-F238E27FC236}">
                <a16:creationId xmlns:a16="http://schemas.microsoft.com/office/drawing/2014/main" id="{4A67F626-D8E4-0CEF-9A98-EA6DD2D6CB11}"/>
              </a:ext>
            </a:extLst>
          </p:cNvPr>
          <p:cNvSpPr txBox="1"/>
          <p:nvPr/>
        </p:nvSpPr>
        <p:spPr>
          <a:xfrm>
            <a:off x="10972800" y="18970666"/>
            <a:ext cx="8923864"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6.FURTHER ENHANCEMENT</a:t>
            </a:r>
          </a:p>
        </p:txBody>
      </p:sp>
      <p:sp>
        <p:nvSpPr>
          <p:cNvPr id="4" name="TextBox 3">
            <a:extLst>
              <a:ext uri="{FF2B5EF4-FFF2-40B4-BE49-F238E27FC236}">
                <a16:creationId xmlns:a16="http://schemas.microsoft.com/office/drawing/2014/main" id="{71FC373D-FCD3-EC7D-9825-EA3BF1E22A9B}"/>
              </a:ext>
            </a:extLst>
          </p:cNvPr>
          <p:cNvSpPr txBox="1"/>
          <p:nvPr/>
        </p:nvSpPr>
        <p:spPr>
          <a:xfrm>
            <a:off x="9947670" y="20246819"/>
            <a:ext cx="10985821" cy="4638483"/>
          </a:xfrm>
          <a:prstGeom prst="rect">
            <a:avLst/>
          </a:prstGeom>
          <a:noFill/>
        </p:spPr>
        <p:txBody>
          <a:bodyPr wrap="square" rtlCol="0">
            <a:spAutoFit/>
          </a:bodyPr>
          <a:lstStyle/>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Filter users</a:t>
            </a:r>
          </a:p>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Implementation of an administrator interface</a:t>
            </a:r>
          </a:p>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Searching bars for easy data access</a:t>
            </a:r>
          </a:p>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Adding multiple contactless payment systems</a:t>
            </a:r>
          </a:p>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Adding fidelity cards and gift cards</a:t>
            </a:r>
          </a:p>
          <a:p>
            <a:pPr marL="457200" indent="-457200" algn="just" defTabSz="2952323" eaLnBrk="1" fontAlgn="auto" hangingPunct="1">
              <a:spcBef>
                <a:spcPts val="0"/>
              </a:spcBef>
              <a:spcAft>
                <a:spcPts val="0"/>
              </a:spcAft>
              <a:buFont typeface="Arial" panose="020B0604020202020204" pitchFamily="34" charset="0"/>
              <a:buChar char="•"/>
              <a:defRPr/>
            </a:pPr>
            <a:r>
              <a:rPr lang="en-US" sz="3600" dirty="0">
                <a:cs typeface="Arial" pitchFamily="34" charset="0"/>
              </a:rPr>
              <a:t>Adding important cards(gift cards, flight tickets, etc.) via QR code</a:t>
            </a:r>
          </a:p>
          <a:p>
            <a:pPr marL="457200" indent="-457200" defTabSz="2952323" eaLnBrk="1" fontAlgn="auto" hangingPunct="1">
              <a:spcBef>
                <a:spcPts val="0"/>
              </a:spcBef>
              <a:spcAft>
                <a:spcPts val="0"/>
              </a:spcAft>
              <a:buFont typeface="Arial" panose="020B0604020202020204" pitchFamily="34" charset="0"/>
              <a:buChar char="•"/>
              <a:defRPr/>
            </a:pPr>
            <a:endParaRPr lang="en-GB" sz="3200" dirty="0">
              <a:latin typeface="Helvetica" panose="020B0604020202020204" pitchFamily="34" charset="0"/>
              <a:cs typeface="Helvetica" panose="020B0604020202020204" pitchFamily="34" charset="0"/>
            </a:endParaRPr>
          </a:p>
        </p:txBody>
      </p:sp>
      <p:sp>
        <p:nvSpPr>
          <p:cNvPr id="66" name="TextBox 65">
            <a:extLst>
              <a:ext uri="{FF2B5EF4-FFF2-40B4-BE49-F238E27FC236}">
                <a16:creationId xmlns:a16="http://schemas.microsoft.com/office/drawing/2014/main" id="{B112E9B1-FEDB-B884-0D75-0A87FF2707D6}"/>
              </a:ext>
            </a:extLst>
          </p:cNvPr>
          <p:cNvSpPr txBox="1"/>
          <p:nvPr/>
        </p:nvSpPr>
        <p:spPr>
          <a:xfrm>
            <a:off x="686967" y="3134796"/>
            <a:ext cx="6942666"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1. INTRODUCTION</a:t>
            </a:r>
          </a:p>
        </p:txBody>
      </p:sp>
      <p:pic>
        <p:nvPicPr>
          <p:cNvPr id="9" name="Picture 8">
            <a:extLst>
              <a:ext uri="{FF2B5EF4-FFF2-40B4-BE49-F238E27FC236}">
                <a16:creationId xmlns:a16="http://schemas.microsoft.com/office/drawing/2014/main" id="{9EE5BF99-E698-39C0-3C30-B797CC6F5B77}"/>
              </a:ext>
            </a:extLst>
          </p:cNvPr>
          <p:cNvPicPr>
            <a:picLocks noChangeAspect="1"/>
          </p:cNvPicPr>
          <p:nvPr/>
        </p:nvPicPr>
        <p:blipFill>
          <a:blip r:embed="rId3"/>
          <a:stretch>
            <a:fillRect/>
          </a:stretch>
        </p:blipFill>
        <p:spPr>
          <a:xfrm>
            <a:off x="571903" y="13877531"/>
            <a:ext cx="10119909" cy="4405433"/>
          </a:xfrm>
          <a:prstGeom prst="rect">
            <a:avLst/>
          </a:prstGeom>
        </p:spPr>
      </p:pic>
      <p:grpSp>
        <p:nvGrpSpPr>
          <p:cNvPr id="76" name="Group 75">
            <a:extLst>
              <a:ext uri="{FF2B5EF4-FFF2-40B4-BE49-F238E27FC236}">
                <a16:creationId xmlns:a16="http://schemas.microsoft.com/office/drawing/2014/main" id="{7B594D0D-32EA-09F9-BB28-6F821991B39F}"/>
              </a:ext>
            </a:extLst>
          </p:cNvPr>
          <p:cNvGrpSpPr/>
          <p:nvPr/>
        </p:nvGrpSpPr>
        <p:grpSpPr>
          <a:xfrm>
            <a:off x="170315" y="20926881"/>
            <a:ext cx="9219798" cy="6443095"/>
            <a:chOff x="1264193" y="17983200"/>
            <a:chExt cx="8924382" cy="6092161"/>
          </a:xfrm>
        </p:grpSpPr>
        <p:pic>
          <p:nvPicPr>
            <p:cNvPr id="77" name="Imagine 14">
              <a:extLst>
                <a:ext uri="{FF2B5EF4-FFF2-40B4-BE49-F238E27FC236}">
                  <a16:creationId xmlns:a16="http://schemas.microsoft.com/office/drawing/2014/main" id="{56C1041E-DBFB-1398-BBB0-8C9C4104B758}"/>
                </a:ext>
              </a:extLst>
            </p:cNvPr>
            <p:cNvPicPr>
              <a:picLocks noChangeAspect="1"/>
            </p:cNvPicPr>
            <p:nvPr/>
          </p:nvPicPr>
          <p:blipFill>
            <a:blip r:embed="rId4"/>
            <a:stretch>
              <a:fillRect/>
            </a:stretch>
          </p:blipFill>
          <p:spPr>
            <a:xfrm>
              <a:off x="4432896" y="17983200"/>
              <a:ext cx="2813684" cy="59400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8" name="Imagine 12">
              <a:extLst>
                <a:ext uri="{FF2B5EF4-FFF2-40B4-BE49-F238E27FC236}">
                  <a16:creationId xmlns:a16="http://schemas.microsoft.com/office/drawing/2014/main" id="{3FCB63BF-A47E-909F-CEF3-E370A4A8EF70}"/>
                </a:ext>
              </a:extLst>
            </p:cNvPr>
            <p:cNvPicPr>
              <a:picLocks noChangeAspect="1"/>
            </p:cNvPicPr>
            <p:nvPr/>
          </p:nvPicPr>
          <p:blipFill>
            <a:blip r:embed="rId5"/>
            <a:stretch>
              <a:fillRect/>
            </a:stretch>
          </p:blipFill>
          <p:spPr>
            <a:xfrm>
              <a:off x="1264193" y="18135715"/>
              <a:ext cx="2813517" cy="5939646"/>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pic>
          <p:nvPicPr>
            <p:cNvPr id="79" name="Imagine 16">
              <a:extLst>
                <a:ext uri="{FF2B5EF4-FFF2-40B4-BE49-F238E27FC236}">
                  <a16:creationId xmlns:a16="http://schemas.microsoft.com/office/drawing/2014/main" id="{D1EEE0BE-C463-7A8E-02BC-E3EBFD7C8A52}"/>
                </a:ext>
              </a:extLst>
            </p:cNvPr>
            <p:cNvPicPr>
              <a:picLocks noChangeAspect="1"/>
            </p:cNvPicPr>
            <p:nvPr/>
          </p:nvPicPr>
          <p:blipFill>
            <a:blip r:embed="rId6"/>
            <a:stretch>
              <a:fillRect/>
            </a:stretch>
          </p:blipFill>
          <p:spPr>
            <a:xfrm>
              <a:off x="7374891" y="18116550"/>
              <a:ext cx="2813684" cy="5940000"/>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pSp>
      <p:pic>
        <p:nvPicPr>
          <p:cNvPr id="80" name="Imagine 9">
            <a:extLst>
              <a:ext uri="{FF2B5EF4-FFF2-40B4-BE49-F238E27FC236}">
                <a16:creationId xmlns:a16="http://schemas.microsoft.com/office/drawing/2014/main" id="{B4C1BD86-16D4-786F-0A19-6B9A8D0A395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5733189" y="443685"/>
            <a:ext cx="5551024" cy="18109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 name="TextBox 80">
            <a:extLst>
              <a:ext uri="{FF2B5EF4-FFF2-40B4-BE49-F238E27FC236}">
                <a16:creationId xmlns:a16="http://schemas.microsoft.com/office/drawing/2014/main" id="{CF66E510-5F0B-D14F-42E5-B0475AAF0ED9}"/>
              </a:ext>
            </a:extLst>
          </p:cNvPr>
          <p:cNvSpPr txBox="1"/>
          <p:nvPr/>
        </p:nvSpPr>
        <p:spPr>
          <a:xfrm>
            <a:off x="843497" y="13001902"/>
            <a:ext cx="7755467"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3.SDLC METHODOLOGY</a:t>
            </a:r>
          </a:p>
        </p:txBody>
      </p:sp>
      <p:sp>
        <p:nvSpPr>
          <p:cNvPr id="83" name="TextBox 82">
            <a:extLst>
              <a:ext uri="{FF2B5EF4-FFF2-40B4-BE49-F238E27FC236}">
                <a16:creationId xmlns:a16="http://schemas.microsoft.com/office/drawing/2014/main" id="{494FC55C-53D2-E341-1879-E7A1138FCEA1}"/>
              </a:ext>
            </a:extLst>
          </p:cNvPr>
          <p:cNvSpPr txBox="1"/>
          <p:nvPr/>
        </p:nvSpPr>
        <p:spPr>
          <a:xfrm>
            <a:off x="2021568" y="27914510"/>
            <a:ext cx="7721602" cy="461665"/>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4 – Smart Wallet screen shots</a:t>
            </a:r>
            <a:endParaRPr lang="en-GB" sz="2400" dirty="0">
              <a:latin typeface="Helvetica" panose="020B0604020202020204" pitchFamily="34" charset="0"/>
              <a:cs typeface="Helvetica" panose="020B0604020202020204" pitchFamily="34" charset="0"/>
            </a:endParaRPr>
          </a:p>
        </p:txBody>
      </p:sp>
      <p:sp>
        <p:nvSpPr>
          <p:cNvPr id="86" name="TextBox 85">
            <a:extLst>
              <a:ext uri="{FF2B5EF4-FFF2-40B4-BE49-F238E27FC236}">
                <a16:creationId xmlns:a16="http://schemas.microsoft.com/office/drawing/2014/main" id="{8B67EF82-E153-84E1-1661-7A3419D76BCD}"/>
              </a:ext>
            </a:extLst>
          </p:cNvPr>
          <p:cNvSpPr txBox="1"/>
          <p:nvPr/>
        </p:nvSpPr>
        <p:spPr>
          <a:xfrm>
            <a:off x="11728898" y="3004593"/>
            <a:ext cx="8480078"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2. SYSTEM ARCHITECTURE</a:t>
            </a:r>
          </a:p>
        </p:txBody>
      </p:sp>
      <p:pic>
        <p:nvPicPr>
          <p:cNvPr id="87" name="Picture 86">
            <a:extLst>
              <a:ext uri="{FF2B5EF4-FFF2-40B4-BE49-F238E27FC236}">
                <a16:creationId xmlns:a16="http://schemas.microsoft.com/office/drawing/2014/main" id="{8FBFFC29-FA91-5DE6-1573-9D4BB88CC8CC}"/>
              </a:ext>
            </a:extLst>
          </p:cNvPr>
          <p:cNvPicPr>
            <a:picLocks noChangeAspect="1"/>
          </p:cNvPicPr>
          <p:nvPr/>
        </p:nvPicPr>
        <p:blipFill>
          <a:blip r:embed="rId8"/>
          <a:stretch>
            <a:fillRect/>
          </a:stretch>
        </p:blipFill>
        <p:spPr>
          <a:xfrm>
            <a:off x="10148313" y="3895677"/>
            <a:ext cx="10885149" cy="7900204"/>
          </a:xfrm>
          <a:prstGeom prst="rect">
            <a:avLst/>
          </a:prstGeom>
          <a:noFill/>
          <a:ln cap="flat">
            <a:noFill/>
          </a:ln>
        </p:spPr>
      </p:pic>
      <p:grpSp>
        <p:nvGrpSpPr>
          <p:cNvPr id="88" name="Group 87">
            <a:extLst>
              <a:ext uri="{FF2B5EF4-FFF2-40B4-BE49-F238E27FC236}">
                <a16:creationId xmlns:a16="http://schemas.microsoft.com/office/drawing/2014/main" id="{272DC364-AC36-3E64-65FB-E562604E0C26}"/>
              </a:ext>
            </a:extLst>
          </p:cNvPr>
          <p:cNvGrpSpPr/>
          <p:nvPr/>
        </p:nvGrpSpPr>
        <p:grpSpPr>
          <a:xfrm>
            <a:off x="11163031" y="14942381"/>
            <a:ext cx="9279465" cy="3089742"/>
            <a:chOff x="1029770" y="19989155"/>
            <a:chExt cx="9443583" cy="2908434"/>
          </a:xfrm>
        </p:grpSpPr>
        <p:pic>
          <p:nvPicPr>
            <p:cNvPr id="89" name="Picture 88">
              <a:extLst>
                <a:ext uri="{FF2B5EF4-FFF2-40B4-BE49-F238E27FC236}">
                  <a16:creationId xmlns:a16="http://schemas.microsoft.com/office/drawing/2014/main" id="{D57F98CC-F397-5D37-5F96-E7886D7BF94D}"/>
                </a:ext>
              </a:extLst>
            </p:cNvPr>
            <p:cNvPicPr>
              <a:picLocks noChangeAspect="1"/>
            </p:cNvPicPr>
            <p:nvPr/>
          </p:nvPicPr>
          <p:blipFill>
            <a:blip r:embed="rId9"/>
            <a:stretch>
              <a:fillRect/>
            </a:stretch>
          </p:blipFill>
          <p:spPr>
            <a:xfrm>
              <a:off x="6147895" y="19989155"/>
              <a:ext cx="2304394" cy="2787573"/>
            </a:xfrm>
            <a:prstGeom prst="rect">
              <a:avLst/>
            </a:prstGeom>
          </p:spPr>
        </p:pic>
        <p:pic>
          <p:nvPicPr>
            <p:cNvPr id="90" name="Picture 89">
              <a:extLst>
                <a:ext uri="{FF2B5EF4-FFF2-40B4-BE49-F238E27FC236}">
                  <a16:creationId xmlns:a16="http://schemas.microsoft.com/office/drawing/2014/main" id="{4AEEEFCB-5037-BC65-52BE-F2EB46F63608}"/>
                </a:ext>
              </a:extLst>
            </p:cNvPr>
            <p:cNvPicPr>
              <a:picLocks noChangeAspect="1"/>
            </p:cNvPicPr>
            <p:nvPr/>
          </p:nvPicPr>
          <p:blipFill>
            <a:blip r:embed="rId10"/>
            <a:stretch>
              <a:fillRect/>
            </a:stretch>
          </p:blipFill>
          <p:spPr>
            <a:xfrm>
              <a:off x="8351907" y="19989155"/>
              <a:ext cx="2121446" cy="2908434"/>
            </a:xfrm>
            <a:prstGeom prst="rect">
              <a:avLst/>
            </a:prstGeom>
          </p:spPr>
        </p:pic>
        <p:pic>
          <p:nvPicPr>
            <p:cNvPr id="91" name="Picture 90">
              <a:extLst>
                <a:ext uri="{FF2B5EF4-FFF2-40B4-BE49-F238E27FC236}">
                  <a16:creationId xmlns:a16="http://schemas.microsoft.com/office/drawing/2014/main" id="{5EAC6373-B9B5-8EE7-7D81-EBEAED556431}"/>
                </a:ext>
              </a:extLst>
            </p:cNvPr>
            <p:cNvPicPr>
              <a:picLocks noChangeAspect="1"/>
            </p:cNvPicPr>
            <p:nvPr/>
          </p:nvPicPr>
          <p:blipFill>
            <a:blip r:embed="rId11"/>
            <a:stretch>
              <a:fillRect/>
            </a:stretch>
          </p:blipFill>
          <p:spPr>
            <a:xfrm>
              <a:off x="2892239" y="19989155"/>
              <a:ext cx="3173089" cy="2787173"/>
            </a:xfrm>
            <a:prstGeom prst="rect">
              <a:avLst/>
            </a:prstGeom>
          </p:spPr>
        </p:pic>
        <p:pic>
          <p:nvPicPr>
            <p:cNvPr id="92" name="Picture 91">
              <a:extLst>
                <a:ext uri="{FF2B5EF4-FFF2-40B4-BE49-F238E27FC236}">
                  <a16:creationId xmlns:a16="http://schemas.microsoft.com/office/drawing/2014/main" id="{9850795C-F07A-970B-38EB-AF023A0F8171}"/>
                </a:ext>
              </a:extLst>
            </p:cNvPr>
            <p:cNvPicPr>
              <a:picLocks noChangeAspect="1"/>
            </p:cNvPicPr>
            <p:nvPr/>
          </p:nvPicPr>
          <p:blipFill>
            <a:blip r:embed="rId12"/>
            <a:stretch>
              <a:fillRect/>
            </a:stretch>
          </p:blipFill>
          <p:spPr>
            <a:xfrm>
              <a:off x="1029770" y="19989155"/>
              <a:ext cx="2760482" cy="2723675"/>
            </a:xfrm>
            <a:prstGeom prst="rect">
              <a:avLst/>
            </a:prstGeom>
          </p:spPr>
        </p:pic>
      </p:grpSp>
      <p:sp>
        <p:nvSpPr>
          <p:cNvPr id="93" name="TextBox 92">
            <a:extLst>
              <a:ext uri="{FF2B5EF4-FFF2-40B4-BE49-F238E27FC236}">
                <a16:creationId xmlns:a16="http://schemas.microsoft.com/office/drawing/2014/main" id="{921B3400-58B0-81D4-0A93-62C77A43505E}"/>
              </a:ext>
            </a:extLst>
          </p:cNvPr>
          <p:cNvSpPr txBox="1"/>
          <p:nvPr/>
        </p:nvSpPr>
        <p:spPr>
          <a:xfrm>
            <a:off x="12063316" y="13089769"/>
            <a:ext cx="7755467" cy="830997"/>
          </a:xfrm>
          <a:prstGeom prst="rect">
            <a:avLst/>
          </a:prstGeom>
          <a:noFill/>
        </p:spPr>
        <p:txBody>
          <a:bodyPr wrap="square" rtlCol="0">
            <a:spAutoFit/>
          </a:bodyPr>
          <a:lstStyle/>
          <a:p>
            <a:r>
              <a:rPr lang="en-GB" sz="4800" dirty="0">
                <a:ln w="0"/>
                <a:solidFill>
                  <a:srgbClr val="0070C0"/>
                </a:solidFill>
                <a:effectLst>
                  <a:outerShdw blurRad="38100" dist="19050" dir="2700000" algn="tl" rotWithShape="0">
                    <a:schemeClr val="dk1">
                      <a:alpha val="40000"/>
                    </a:schemeClr>
                  </a:outerShdw>
                </a:effectLst>
                <a:latin typeface="Times New Roman" panose="02020603050405020304" pitchFamily="18" charset="0"/>
                <a:cs typeface="Times New Roman" panose="02020603050405020304" pitchFamily="18" charset="0"/>
              </a:rPr>
              <a:t>4. TECHNICAL TOOLS</a:t>
            </a:r>
          </a:p>
        </p:txBody>
      </p:sp>
      <p:sp>
        <p:nvSpPr>
          <p:cNvPr id="94" name="TextBox 93">
            <a:extLst>
              <a:ext uri="{FF2B5EF4-FFF2-40B4-BE49-F238E27FC236}">
                <a16:creationId xmlns:a16="http://schemas.microsoft.com/office/drawing/2014/main" id="{9ABB1A75-AFC0-9A08-85E1-9D0E9721A141}"/>
              </a:ext>
            </a:extLst>
          </p:cNvPr>
          <p:cNvSpPr txBox="1"/>
          <p:nvPr/>
        </p:nvSpPr>
        <p:spPr>
          <a:xfrm>
            <a:off x="10091207" y="25140997"/>
            <a:ext cx="10687050" cy="3416320"/>
          </a:xfrm>
          <a:prstGeom prst="rect">
            <a:avLst/>
          </a:prstGeom>
          <a:noFill/>
        </p:spPr>
        <p:txBody>
          <a:bodyPr wrap="square">
            <a:spAutoFit/>
          </a:bodyPr>
          <a:lstStyle/>
          <a:p>
            <a:pPr algn="just" defTabSz="2952323" eaLnBrk="1" fontAlgn="auto" hangingPunct="1">
              <a:spcBef>
                <a:spcPts val="0"/>
              </a:spcBef>
              <a:spcAft>
                <a:spcPts val="0"/>
              </a:spcAft>
              <a:defRPr/>
            </a:pPr>
            <a:r>
              <a:rPr lang="en-US" sz="3600" dirty="0">
                <a:cs typeface="Arial" pitchFamily="34" charset="0"/>
              </a:rPr>
              <a:t>Digital wallets are online payment solutions that typically take the shape of an app. Because the wallet securely maintains virtual versions of debit and credit cards, there is no need to enter card data or carry a physical card to make payments. </a:t>
            </a:r>
          </a:p>
          <a:p>
            <a:pPr algn="just" defTabSz="2952323" eaLnBrk="1" fontAlgn="auto" hangingPunct="1">
              <a:spcBef>
                <a:spcPts val="0"/>
              </a:spcBef>
              <a:spcAft>
                <a:spcPts val="0"/>
              </a:spcAft>
              <a:defRPr/>
            </a:pPr>
            <a:endParaRPr lang="en-US" sz="3600" dirty="0">
              <a:cs typeface="Arial" pitchFamily="34" charset="0"/>
            </a:endParaRPr>
          </a:p>
        </p:txBody>
      </p:sp>
      <p:sp>
        <p:nvSpPr>
          <p:cNvPr id="95" name="TextBox 94">
            <a:extLst>
              <a:ext uri="{FF2B5EF4-FFF2-40B4-BE49-F238E27FC236}">
                <a16:creationId xmlns:a16="http://schemas.microsoft.com/office/drawing/2014/main" id="{CC9F8FD5-6936-EE3D-F0FE-A6B3C2FB99AE}"/>
              </a:ext>
            </a:extLst>
          </p:cNvPr>
          <p:cNvSpPr txBox="1"/>
          <p:nvPr/>
        </p:nvSpPr>
        <p:spPr>
          <a:xfrm>
            <a:off x="12566309" y="18007787"/>
            <a:ext cx="6265334" cy="964751"/>
          </a:xfrm>
          <a:prstGeom prst="rect">
            <a:avLst/>
          </a:prstGeom>
          <a:noFill/>
        </p:spPr>
        <p:txBody>
          <a:bodyPr wrap="square" rtlCol="0">
            <a:spAutoFit/>
          </a:bodyPr>
          <a:lstStyle/>
          <a:p>
            <a:r>
              <a:rPr lang="en-GB" altLang="en-US" sz="2400" dirty="0">
                <a:latin typeface="Helvetica" panose="020B0604020202020204" pitchFamily="34" charset="0"/>
                <a:cs typeface="Helvetica" panose="020B0604020202020204" pitchFamily="34" charset="0"/>
              </a:rPr>
              <a:t>Figure 3-  Software </a:t>
            </a:r>
            <a:r>
              <a:rPr lang="en-GB" altLang="en-US" sz="2400" dirty="0" err="1">
                <a:latin typeface="Helvetica" panose="020B0604020202020204" pitchFamily="34" charset="0"/>
                <a:cs typeface="Helvetica" panose="020B0604020202020204" pitchFamily="34" charset="0"/>
              </a:rPr>
              <a:t>Toos</a:t>
            </a:r>
            <a:endParaRPr lang="en-GB" altLang="en-US" sz="2400" dirty="0">
              <a:latin typeface="Helvetica" panose="020B0604020202020204" pitchFamily="34" charset="0"/>
              <a:cs typeface="Helvetica" panose="020B0604020202020204" pitchFamily="34" charset="0"/>
            </a:endParaRPr>
          </a:p>
          <a:p>
            <a:endParaRPr lang="en-GB" dirty="0"/>
          </a:p>
        </p:txBody>
      </p:sp>
      <p:sp>
        <p:nvSpPr>
          <p:cNvPr id="96" name="TextBox 95">
            <a:extLst>
              <a:ext uri="{FF2B5EF4-FFF2-40B4-BE49-F238E27FC236}">
                <a16:creationId xmlns:a16="http://schemas.microsoft.com/office/drawing/2014/main" id="{AD17F287-082F-0C2E-2445-90A34D60869C}"/>
              </a:ext>
            </a:extLst>
          </p:cNvPr>
          <p:cNvSpPr txBox="1"/>
          <p:nvPr/>
        </p:nvSpPr>
        <p:spPr>
          <a:xfrm>
            <a:off x="285750" y="29095882"/>
            <a:ext cx="11777566" cy="2257926"/>
          </a:xfrm>
          <a:prstGeom prst="rect">
            <a:avLst/>
          </a:prstGeom>
          <a:noFill/>
        </p:spPr>
        <p:txBody>
          <a:bodyPr wrap="square">
            <a:spAutoFit/>
          </a:bodyPr>
          <a:lstStyle/>
          <a:p>
            <a:pPr defTabSz="444500" eaLnBrk="1" hangingPunct="1">
              <a:defRPr/>
            </a:pPr>
            <a:r>
              <a:rPr lang="en-GB" sz="3600" dirty="0">
                <a:latin typeface="+mn-lt"/>
              </a:rPr>
              <a:t>Android Studio, “Meet Android Studio”, 2021, [Online] Available: https://developer.android.com/studio/intro [Accessed: 09-03-2022].</a:t>
            </a:r>
          </a:p>
          <a:p>
            <a:pPr>
              <a:lnSpc>
                <a:spcPct val="107000"/>
              </a:lnSpc>
              <a:spcAft>
                <a:spcPts val="800"/>
              </a:spcAft>
            </a:pPr>
            <a:endParaRPr lang="en-GB" sz="3200" dirty="0">
              <a:effectLst/>
              <a:ea typeface="Calibri" panose="020F0502020204030204" pitchFamily="34" charset="0"/>
              <a:cs typeface="Times New Roman" panose="02020603050405020304" pitchFamily="18" charset="0"/>
            </a:endParaRPr>
          </a:p>
        </p:txBody>
      </p:sp>
      <p:sp>
        <p:nvSpPr>
          <p:cNvPr id="97" name="TextBox 96">
            <a:extLst>
              <a:ext uri="{FF2B5EF4-FFF2-40B4-BE49-F238E27FC236}">
                <a16:creationId xmlns:a16="http://schemas.microsoft.com/office/drawing/2014/main" id="{5602DC2E-91FC-86AD-8BC2-3916666056DC}"/>
              </a:ext>
            </a:extLst>
          </p:cNvPr>
          <p:cNvSpPr txBox="1"/>
          <p:nvPr/>
        </p:nvSpPr>
        <p:spPr>
          <a:xfrm>
            <a:off x="10972800" y="28444050"/>
            <a:ext cx="9236176" cy="1754326"/>
          </a:xfrm>
          <a:prstGeom prst="rect">
            <a:avLst/>
          </a:prstGeom>
          <a:noFill/>
        </p:spPr>
        <p:txBody>
          <a:bodyPr wrap="square">
            <a:spAutoFit/>
          </a:bodyPr>
          <a:lstStyle/>
          <a:p>
            <a:pPr defTabSz="444500" eaLnBrk="1" hangingPunct="1">
              <a:defRPr/>
            </a:pPr>
            <a:endParaRPr lang="en-GB" sz="3600" dirty="0">
              <a:latin typeface="+mn-lt"/>
            </a:endParaRPr>
          </a:p>
          <a:p>
            <a:pPr defTabSz="444500" eaLnBrk="1" hangingPunct="1">
              <a:defRPr/>
            </a:pPr>
            <a:r>
              <a:rPr lang="en-GB" sz="3600" dirty="0" err="1">
                <a:latin typeface="+mn-lt"/>
              </a:rPr>
              <a:t>Rimma</a:t>
            </a:r>
            <a:r>
              <a:rPr lang="en-GB" sz="3600" dirty="0">
                <a:latin typeface="+mn-lt"/>
              </a:rPr>
              <a:t> Kats, “ More than 100 million Americans will use proximity mobile payments ”, 2021</a:t>
            </a:r>
            <a:endParaRPr lang="en-GB" dirty="0"/>
          </a:p>
        </p:txBody>
      </p:sp>
    </p:spTree>
    <p:extLst>
      <p:ext uri="{BB962C8B-B14F-4D97-AF65-F5344CB8AC3E}">
        <p14:creationId xmlns:p14="http://schemas.microsoft.com/office/powerpoint/2010/main" val="2694501346"/>
      </p:ext>
    </p:extLst>
  </p:cSld>
  <p:clrMapOvr>
    <a:masterClrMapping/>
  </p:clrMapOvr>
</p:sld>
</file>

<file path=ppt/theme/theme1.xml><?xml version="1.0" encoding="utf-8"?>
<a:theme xmlns:a="http://schemas.openxmlformats.org/drawingml/2006/main" name="Office Theme">
  <a:themeElements>
    <a:clrScheme name="Shannon Smith">
      <a:dk1>
        <a:sysClr val="windowText" lastClr="000000"/>
      </a:dk1>
      <a:lt1>
        <a:sysClr val="window" lastClr="FFFFFF"/>
      </a:lt1>
      <a:dk2>
        <a:srgbClr val="262626"/>
      </a:dk2>
      <a:lt2>
        <a:srgbClr val="E7E6E6"/>
      </a:lt2>
      <a:accent1>
        <a:srgbClr val="FF0030"/>
      </a:accent1>
      <a:accent2>
        <a:srgbClr val="F06463"/>
      </a:accent2>
      <a:accent3>
        <a:srgbClr val="F3EF22"/>
      </a:accent3>
      <a:accent4>
        <a:srgbClr val="2A744A"/>
      </a:accent4>
      <a:accent5>
        <a:srgbClr val="FF0030"/>
      </a:accent5>
      <a:accent6>
        <a:srgbClr val="F3EF22"/>
      </a:accent6>
      <a:hlink>
        <a:srgbClr val="FF0030"/>
      </a:hlink>
      <a:folHlink>
        <a:srgbClr val="FF0030"/>
      </a:folHlink>
    </a:clrScheme>
    <a:fontScheme name="Custom 2">
      <a:majorFont>
        <a:latin typeface="Comic Sans MS"/>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66781421_win32_fixed.potx" id="{A5D32947-87ED-4057-951A-F5027CA9D35C}" vid="{8DA8B39E-3C01-44D8-AE6A-42E71098E2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Education infographics poster</Template>
  <TotalTime>0</TotalTime>
  <Words>252</Words>
  <Application>Microsoft Office PowerPoint</Application>
  <PresentationFormat>Custom</PresentationFormat>
  <Paragraphs>25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Comic Sans MS</vt:lpstr>
      <vt:lpstr>Helvetica</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Education Infographic</dc:title>
  <dc:creator>Sandra Anghel (1815743)</dc:creator>
  <cp:lastModifiedBy>Renuga Jayakumar</cp:lastModifiedBy>
  <cp:revision>29</cp:revision>
  <dcterms:created xsi:type="dcterms:W3CDTF">2022-04-29T12:27:27Z</dcterms:created>
  <dcterms:modified xsi:type="dcterms:W3CDTF">2023-04-19T19:50:00Z</dcterms:modified>
</cp:coreProperties>
</file>