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ti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media/image21.tif" ContentType="image/png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7" r:id="rId22"/>
    <p:sldId id="276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D2630F-FE05-4BC8-8BFE-1FD60399A761}" v="2" dt="2023-05-19T09:59:59.7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17" autoAdjust="0"/>
    <p:restoredTop sz="94660"/>
  </p:normalViewPr>
  <p:slideViewPr>
    <p:cSldViewPr snapToGrid="0">
      <p:cViewPr varScale="1">
        <p:scale>
          <a:sx n="119" d="100"/>
          <a:sy n="119" d="100"/>
        </p:scale>
        <p:origin x="96" y="6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4914C6-DCA5-3F8E-80C7-2A7F1F4AAB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22BE9C-53C9-496F-0477-4C65B3BC7D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025D6E-B572-7934-420B-F19633C824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5F452-5ECF-4EC8-9196-7C04D5C2A6F9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5BF487-DBFA-088B-6B94-DB79983D2E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F1D718-326A-DD04-B5B3-5102E1AEFF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579C1-A952-432D-9DC0-07E41D1E3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2922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F1922-40A9-72B5-4C0E-2F1965AD04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D1C55A-3C23-9655-0290-86955A07F7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F5DCAB-1ACE-B903-8630-0AB6858D67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5F452-5ECF-4EC8-9196-7C04D5C2A6F9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9BF889-E635-5981-37AF-84FFECC2EA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203EC6-EA7F-B442-0847-D0528DBDC5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579C1-A952-432D-9DC0-07E41D1E3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15091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8E83B-B762-F444-32C8-0EB0636DFE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54C4B1-4115-2DC6-435B-18E6DF53B5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A2A264-E2BC-AC11-9249-4FAC155429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5F452-5ECF-4EC8-9196-7C04D5C2A6F9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7CE097-3F54-6F06-F49F-5A6EF3369A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A5A622-64F5-82B9-6195-1E895797E1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579C1-A952-432D-9DC0-07E41D1E3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2914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92799D-4C7F-A628-C658-A3F6ED15EB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DED5F6-3EE4-ADBA-37B1-301A1A01D9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5D866B-95BD-4ACF-00AE-EEBFF17434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B034E9-CA7B-602E-DBA7-B43D156335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5F452-5ECF-4EC8-9196-7C04D5C2A6F9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46CF45-D2EB-5987-AD3D-515DD8C0B7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1C2E2A-A356-982F-69D2-2E3CCD408A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579C1-A952-432D-9DC0-07E41D1E3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9203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94BAB3-81A1-767F-387B-6A596F667A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E97CA2-005F-F29E-671C-AA1DA65D13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132D95-10F9-FCC7-642D-B16FB15069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D6808E-7697-8E84-AE43-E1250C7359A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754091D-C78E-1C85-24A3-35B4909C72E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3EB3EFF-051C-5512-0EE6-767A735FD1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5F452-5ECF-4EC8-9196-7C04D5C2A6F9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B2E7EB9-77E2-0A56-8DB9-D1475EE63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DB63548-12CF-C24F-8B51-7F7CE84CE0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579C1-A952-432D-9DC0-07E41D1E3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88007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652E31-AE91-CA41-1D2A-88494429DC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7EB4410-09E4-2ACE-8EE0-A2CD9EA6D8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5F452-5ECF-4EC8-9196-7C04D5C2A6F9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E31B02-DD1A-94E8-D260-137E98167E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1AB7F1-E572-58F0-A190-10E379364E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579C1-A952-432D-9DC0-07E41D1E3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87185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5977B28-3A34-44EF-EC12-D7C607255A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5F452-5ECF-4EC8-9196-7C04D5C2A6F9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E94B19-4D24-BEDC-AEEE-857956EA8C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9DC435-4EB7-853D-C5ED-697911C4CA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579C1-A952-432D-9DC0-07E41D1E3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57545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22A08-5BC6-F1EB-9C2E-8727806E69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10A9C3-7B23-56CC-FDFE-EFA6CA5026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157C3F-3243-AE1D-2608-7D13AB3C79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D5ABC9-D978-B058-C508-32F79AF4A8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5F452-5ECF-4EC8-9196-7C04D5C2A6F9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F4C38A-495F-B98E-656D-994855B75D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565B69-9826-7B42-98FC-EE7003EB9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579C1-A952-432D-9DC0-07E41D1E3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24019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EF97FB-63D9-9742-56BA-85546ECD65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631CE53-0195-1AEA-AB02-081E9F2DB42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BA65C3-FECC-2B62-12D7-6AD6DD10B3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C3B83C-DEAC-CA4A-0320-BD97D0BE3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5F452-5ECF-4EC8-9196-7C04D5C2A6F9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0293C6-0FE5-6263-E041-857C4D6645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8D43C0-89C0-27AA-0277-C0043ED282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579C1-A952-432D-9DC0-07E41D1E3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7681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2FBDF-BCCF-FFB8-6F73-6CB3E0DA02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5977BF-28C6-922A-02D7-FE101769A5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03EAD3-F078-BCC9-ACBD-4AF57FF2A0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5F452-5ECF-4EC8-9196-7C04D5C2A6F9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3CF7EB-6BEE-673F-068D-772D7FA928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F9647E-9917-0401-6EB9-0DB88832BE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579C1-A952-432D-9DC0-07E41D1E3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71373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B551E85-3403-C386-2F6F-595A53EF300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40DF14-0E29-C621-A181-2587E146DD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033967-7E0E-0DC9-33D9-88F7EE0EF4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5F452-5ECF-4EC8-9196-7C04D5C2A6F9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D774D9-336A-C41D-675B-011889355D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65D18A-161F-E7F5-9AC9-B09A43E40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579C1-A952-432D-9DC0-07E41D1E3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6671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FF6F323-239D-36E5-147E-BA65BC36F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21FC59-D3BE-44D3-AB32-E70DB121A1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9C343B-6E91-0EDA-CC87-84E311FA3D4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55F452-5ECF-4EC8-9196-7C04D5C2A6F9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16A9BF-E7A7-2693-CFCE-4F9DFEF3EC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1A9F7C-D3D5-8350-BC29-A6DF3DD7A7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A579C1-A952-432D-9DC0-07E41D1E3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9447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ti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983842-0FCB-6200-97E3-70589AFB53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47825" y="80211"/>
            <a:ext cx="8896350" cy="1138989"/>
          </a:xfrm>
        </p:spPr>
        <p:txBody>
          <a:bodyPr>
            <a:normAutofit fontScale="90000"/>
          </a:bodyPr>
          <a:lstStyle/>
          <a:p>
            <a:r>
              <a:rPr lang="en-GB" sz="4000" b="1" dirty="0">
                <a:latin typeface="+mn-lt"/>
              </a:rPr>
              <a:t>Eight medieval manuscripts at Lampeter</a:t>
            </a:r>
            <a:br>
              <a:rPr lang="en-GB" sz="4000" b="1" dirty="0">
                <a:latin typeface="+mn-lt"/>
              </a:rPr>
            </a:br>
            <a:r>
              <a:rPr lang="en-GB" sz="4000" dirty="0">
                <a:latin typeface="+mn-lt"/>
              </a:rPr>
              <a:t>Ruth Gooding</a:t>
            </a:r>
            <a:endParaRPr lang="en-GB" sz="4000" b="1" dirty="0">
              <a:latin typeface="+mn-lt"/>
            </a:endParaRPr>
          </a:p>
        </p:txBody>
      </p:sp>
      <p:pic>
        <p:nvPicPr>
          <p:cNvPr id="7" name="Picture 6" descr="A picture containing art, painting, mythology, visual arts&#10;&#10;Description automatically generated">
            <a:extLst>
              <a:ext uri="{FF2B5EF4-FFF2-40B4-BE49-F238E27FC236}">
                <a16:creationId xmlns:a16="http://schemas.microsoft.com/office/drawing/2014/main" id="{1C4EF5AB-756B-8996-5E24-05A1C75FE1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3745" y="1536192"/>
            <a:ext cx="7424928" cy="5321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41218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furniture, drawing, sketch, table&#10;&#10;Description automatically generated">
            <a:extLst>
              <a:ext uri="{FF2B5EF4-FFF2-40B4-BE49-F238E27FC236}">
                <a16:creationId xmlns:a16="http://schemas.microsoft.com/office/drawing/2014/main" id="{F814A087-865C-4F59-4F2F-6D0E7C311F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801910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5243D7C-E409-E0CD-691C-4BD628C1A716}"/>
              </a:ext>
            </a:extLst>
          </p:cNvPr>
          <p:cNvSpPr txBox="1"/>
          <p:nvPr/>
        </p:nvSpPr>
        <p:spPr>
          <a:xfrm>
            <a:off x="6096000" y="885825"/>
            <a:ext cx="500062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Making a manuscript is laborious</a:t>
            </a:r>
          </a:p>
        </p:txBody>
      </p:sp>
    </p:spTree>
    <p:extLst>
      <p:ext uri="{BB962C8B-B14F-4D97-AF65-F5344CB8AC3E}">
        <p14:creationId xmlns:p14="http://schemas.microsoft.com/office/powerpoint/2010/main" val="5978484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indoor, art&#10;&#10;Description automatically generated">
            <a:extLst>
              <a:ext uri="{FF2B5EF4-FFF2-40B4-BE49-F238E27FC236}">
                <a16:creationId xmlns:a16="http://schemas.microsoft.com/office/drawing/2014/main" id="{3A3FEE74-16B6-52A9-E7D4-72C4C03E1D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8500" y="0"/>
            <a:ext cx="51435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26FED55-2BDB-C92C-B4B4-5C440B476272}"/>
              </a:ext>
            </a:extLst>
          </p:cNvPr>
          <p:cNvSpPr txBox="1"/>
          <p:nvPr/>
        </p:nvSpPr>
        <p:spPr>
          <a:xfrm>
            <a:off x="419100" y="904875"/>
            <a:ext cx="524827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Stretching animal hide on a frame to make parchment</a:t>
            </a:r>
          </a:p>
        </p:txBody>
      </p:sp>
    </p:spTree>
    <p:extLst>
      <p:ext uri="{BB962C8B-B14F-4D97-AF65-F5344CB8AC3E}">
        <p14:creationId xmlns:p14="http://schemas.microsoft.com/office/powerpoint/2010/main" val="23416641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ainting of a person reading a book&#10;&#10;Description automatically generated with medium confidence">
            <a:extLst>
              <a:ext uri="{FF2B5EF4-FFF2-40B4-BE49-F238E27FC236}">
                <a16:creationId xmlns:a16="http://schemas.microsoft.com/office/drawing/2014/main" id="{0E93AB9F-869A-A488-2E0C-AA50A8D08A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1029" y="0"/>
            <a:ext cx="8049942" cy="6120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57BDE0C-F196-1F4C-5145-42B887C80046}"/>
              </a:ext>
            </a:extLst>
          </p:cNvPr>
          <p:cNvSpPr txBox="1"/>
          <p:nvPr/>
        </p:nvSpPr>
        <p:spPr>
          <a:xfrm>
            <a:off x="3116179" y="6120000"/>
            <a:ext cx="59877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Then the scribe starts work</a:t>
            </a:r>
          </a:p>
        </p:txBody>
      </p:sp>
    </p:spTree>
    <p:extLst>
      <p:ext uri="{BB962C8B-B14F-4D97-AF65-F5344CB8AC3E}">
        <p14:creationId xmlns:p14="http://schemas.microsoft.com/office/powerpoint/2010/main" val="10320570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n open book with black text&#10;&#10;Description automatically generated with low confidence">
            <a:extLst>
              <a:ext uri="{FF2B5EF4-FFF2-40B4-BE49-F238E27FC236}">
                <a16:creationId xmlns:a16="http://schemas.microsoft.com/office/drawing/2014/main" id="{5CB59854-F0F4-9315-4A52-C6F8C65FB3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9662" y="0"/>
            <a:ext cx="8112676" cy="5400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8ADB1C9-0202-47E2-8152-CDFCDAB3E5C6}"/>
              </a:ext>
            </a:extLst>
          </p:cNvPr>
          <p:cNvSpPr txBox="1"/>
          <p:nvPr/>
        </p:nvSpPr>
        <p:spPr>
          <a:xfrm>
            <a:off x="2290011" y="5863389"/>
            <a:ext cx="761197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Stained with the blood of a monk?</a:t>
            </a:r>
          </a:p>
        </p:txBody>
      </p:sp>
    </p:spTree>
    <p:extLst>
      <p:ext uri="{BB962C8B-B14F-4D97-AF65-F5344CB8AC3E}">
        <p14:creationId xmlns:p14="http://schemas.microsoft.com/office/powerpoint/2010/main" val="11715179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ook&#10;&#10;Description automatically generated with medium confidence">
            <a:extLst>
              <a:ext uri="{FF2B5EF4-FFF2-40B4-BE49-F238E27FC236}">
                <a16:creationId xmlns:a16="http://schemas.microsoft.com/office/drawing/2014/main" id="{740C69B3-F866-6124-3AF2-4C13CC4C82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3757" y="0"/>
            <a:ext cx="8924487" cy="5940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B77A4D7-EA2E-2481-07B7-941177566A9C}"/>
              </a:ext>
            </a:extLst>
          </p:cNvPr>
          <p:cNvSpPr txBox="1"/>
          <p:nvPr/>
        </p:nvSpPr>
        <p:spPr>
          <a:xfrm>
            <a:off x="573506" y="5940001"/>
            <a:ext cx="1104498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But an ancestor of </a:t>
            </a:r>
            <a:r>
              <a:rPr lang="en-GB" sz="4000" b="1" dirty="0" err="1"/>
              <a:t>encyclopedias</a:t>
            </a:r>
            <a:r>
              <a:rPr lang="en-GB" sz="4000" b="1" dirty="0"/>
              <a:t> and dictionaries</a:t>
            </a:r>
          </a:p>
        </p:txBody>
      </p:sp>
    </p:spTree>
    <p:extLst>
      <p:ext uri="{BB962C8B-B14F-4D97-AF65-F5344CB8AC3E}">
        <p14:creationId xmlns:p14="http://schemas.microsoft.com/office/powerpoint/2010/main" val="16154432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publication, paper, binding&#10;&#10;Description automatically generated">
            <a:extLst>
              <a:ext uri="{FF2B5EF4-FFF2-40B4-BE49-F238E27FC236}">
                <a16:creationId xmlns:a16="http://schemas.microsoft.com/office/drawing/2014/main" id="{F82F0623-BB73-F2BA-AD4E-69BD500EBB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0097" y="0"/>
            <a:ext cx="8631807" cy="5760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B2DF7C7-A424-8D9F-4400-C6BDD001FD61}"/>
              </a:ext>
            </a:extLst>
          </p:cNvPr>
          <p:cNvSpPr txBox="1"/>
          <p:nvPr/>
        </p:nvSpPr>
        <p:spPr>
          <a:xfrm>
            <a:off x="1588169" y="5999747"/>
            <a:ext cx="90156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Lots of details in the colophon at the end</a:t>
            </a:r>
          </a:p>
        </p:txBody>
      </p:sp>
    </p:spTree>
    <p:extLst>
      <p:ext uri="{BB962C8B-B14F-4D97-AF65-F5344CB8AC3E}">
        <p14:creationId xmlns:p14="http://schemas.microsoft.com/office/powerpoint/2010/main" val="12548784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letter&#10;&#10;Description automatically generated with low confidence">
            <a:extLst>
              <a:ext uri="{FF2B5EF4-FFF2-40B4-BE49-F238E27FC236}">
                <a16:creationId xmlns:a16="http://schemas.microsoft.com/office/drawing/2014/main" id="{5ED2A173-3208-A09C-BB44-BAB905A66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603678" cy="6840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C9E1A19-3781-2AED-EFF0-0822F6871744}"/>
              </a:ext>
            </a:extLst>
          </p:cNvPr>
          <p:cNvSpPr txBox="1"/>
          <p:nvPr/>
        </p:nvSpPr>
        <p:spPr>
          <a:xfrm>
            <a:off x="5486400" y="962025"/>
            <a:ext cx="57531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Historiated initials – would have helped you find your way around</a:t>
            </a:r>
          </a:p>
        </p:txBody>
      </p:sp>
    </p:spTree>
    <p:extLst>
      <p:ext uri="{BB962C8B-B14F-4D97-AF65-F5344CB8AC3E}">
        <p14:creationId xmlns:p14="http://schemas.microsoft.com/office/powerpoint/2010/main" val="42581769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letter&#10;&#10;Description automatically generated with low confidence">
            <a:extLst>
              <a:ext uri="{FF2B5EF4-FFF2-40B4-BE49-F238E27FC236}">
                <a16:creationId xmlns:a16="http://schemas.microsoft.com/office/drawing/2014/main" id="{8B537366-2E87-4F8B-4560-C1989E8461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0064" y="0"/>
            <a:ext cx="7971873" cy="6120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536E5FE-7860-8CDD-5C30-120134F36885}"/>
              </a:ext>
            </a:extLst>
          </p:cNvPr>
          <p:cNvSpPr txBox="1"/>
          <p:nvPr/>
        </p:nvSpPr>
        <p:spPr>
          <a:xfrm>
            <a:off x="2875547" y="6192253"/>
            <a:ext cx="64409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The first owner, Abbot James</a:t>
            </a:r>
          </a:p>
        </p:txBody>
      </p:sp>
    </p:spTree>
    <p:extLst>
      <p:ext uri="{BB962C8B-B14F-4D97-AF65-F5344CB8AC3E}">
        <p14:creationId xmlns:p14="http://schemas.microsoft.com/office/powerpoint/2010/main" val="15503510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ook&#10;&#10;Description automatically generated with low confidence">
            <a:extLst>
              <a:ext uri="{FF2B5EF4-FFF2-40B4-BE49-F238E27FC236}">
                <a16:creationId xmlns:a16="http://schemas.microsoft.com/office/drawing/2014/main" id="{3FC7B847-C8A3-F0B1-53D6-0F0A303D0D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113" y="0"/>
            <a:ext cx="10135775" cy="6120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66E5C3B-6B33-68CE-034C-3DFDE046111F}"/>
              </a:ext>
            </a:extLst>
          </p:cNvPr>
          <p:cNvSpPr txBox="1"/>
          <p:nvPr/>
        </p:nvSpPr>
        <p:spPr>
          <a:xfrm>
            <a:off x="4050632" y="6120000"/>
            <a:ext cx="409073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And some doodles</a:t>
            </a:r>
          </a:p>
        </p:txBody>
      </p:sp>
    </p:spTree>
    <p:extLst>
      <p:ext uri="{BB962C8B-B14F-4D97-AF65-F5344CB8AC3E}">
        <p14:creationId xmlns:p14="http://schemas.microsoft.com/office/powerpoint/2010/main" val="40254780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art, book, chain&#10;&#10;Description automatically generated">
            <a:extLst>
              <a:ext uri="{FF2B5EF4-FFF2-40B4-BE49-F238E27FC236}">
                <a16:creationId xmlns:a16="http://schemas.microsoft.com/office/drawing/2014/main" id="{E4664BFB-6548-01B5-203C-6D73020E4E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4604" y="0"/>
            <a:ext cx="8622792" cy="578815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8130B71-B237-0DFF-58E5-49B536B5ED3E}"/>
              </a:ext>
            </a:extLst>
          </p:cNvPr>
          <p:cNvSpPr txBox="1"/>
          <p:nvPr/>
        </p:nvSpPr>
        <p:spPr>
          <a:xfrm>
            <a:off x="1359569" y="6015789"/>
            <a:ext cx="94728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Franciscan calendar – not very sophisticated</a:t>
            </a:r>
          </a:p>
        </p:txBody>
      </p:sp>
    </p:spTree>
    <p:extLst>
      <p:ext uri="{BB962C8B-B14F-4D97-AF65-F5344CB8AC3E}">
        <p14:creationId xmlns:p14="http://schemas.microsoft.com/office/powerpoint/2010/main" val="34557062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leather book&#10;&#10;Description automatically generated with medium confidence">
            <a:extLst>
              <a:ext uri="{FF2B5EF4-FFF2-40B4-BE49-F238E27FC236}">
                <a16:creationId xmlns:a16="http://schemas.microsoft.com/office/drawing/2014/main" id="{BECDDC68-D531-39B6-27F6-0D078646F9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267651" cy="6840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862F20D-D270-E355-A959-4548DDBFDDAD}"/>
              </a:ext>
            </a:extLst>
          </p:cNvPr>
          <p:cNvSpPr txBox="1"/>
          <p:nvPr/>
        </p:nvSpPr>
        <p:spPr>
          <a:xfrm>
            <a:off x="5919537" y="970547"/>
            <a:ext cx="559067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But still with its </a:t>
            </a:r>
            <a:r>
              <a:rPr lang="en-GB" sz="4000" b="1"/>
              <a:t>medieval binding</a:t>
            </a:r>
          </a:p>
        </p:txBody>
      </p:sp>
    </p:spTree>
    <p:extLst>
      <p:ext uri="{BB962C8B-B14F-4D97-AF65-F5344CB8AC3E}">
        <p14:creationId xmlns:p14="http://schemas.microsoft.com/office/powerpoint/2010/main" val="18909710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n open book with red writing&#10;&#10;Description automatically generated with low confidence">
            <a:extLst>
              <a:ext uri="{FF2B5EF4-FFF2-40B4-BE49-F238E27FC236}">
                <a16:creationId xmlns:a16="http://schemas.microsoft.com/office/drawing/2014/main" id="{49367ED3-5851-370B-0B50-3E9442E538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2434" y="0"/>
            <a:ext cx="8533770" cy="5760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98753D8-FCF7-7F34-D9E8-62712BBC1DA3}"/>
              </a:ext>
            </a:extLst>
          </p:cNvPr>
          <p:cNvSpPr txBox="1"/>
          <p:nvPr/>
        </p:nvSpPr>
        <p:spPr>
          <a:xfrm>
            <a:off x="1203158" y="5895474"/>
            <a:ext cx="9785685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Brigittine</a:t>
            </a:r>
            <a:r>
              <a:rPr lang="en-GB" sz="4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ordinal – and the scribe was a nun</a:t>
            </a:r>
            <a:endParaRPr lang="en-GB" sz="4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4277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n open book with text on it&#10;&#10;Description automatically generated with low confidence">
            <a:extLst>
              <a:ext uri="{FF2B5EF4-FFF2-40B4-BE49-F238E27FC236}">
                <a16:creationId xmlns:a16="http://schemas.microsoft.com/office/drawing/2014/main" id="{26E0A24B-9A0E-1E11-C2DE-EFFBF33FD9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1318" y="0"/>
            <a:ext cx="9189364" cy="5760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38F9465-ED8B-A9A2-BB98-AC24F6F97D32}"/>
              </a:ext>
            </a:extLst>
          </p:cNvPr>
          <p:cNvSpPr txBox="1"/>
          <p:nvPr/>
        </p:nvSpPr>
        <p:spPr>
          <a:xfrm>
            <a:off x="2915653" y="6095999"/>
            <a:ext cx="63606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Latin commentary on Psalms</a:t>
            </a:r>
          </a:p>
        </p:txBody>
      </p:sp>
    </p:spTree>
    <p:extLst>
      <p:ext uri="{BB962C8B-B14F-4D97-AF65-F5344CB8AC3E}">
        <p14:creationId xmlns:p14="http://schemas.microsoft.com/office/powerpoint/2010/main" val="36652211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n old book&#10;&#10;Description automatically generated with medium confidence">
            <a:extLst>
              <a:ext uri="{FF2B5EF4-FFF2-40B4-BE49-F238E27FC236}">
                <a16:creationId xmlns:a16="http://schemas.microsoft.com/office/drawing/2014/main" id="{D057A79B-8275-3A59-7F92-F3EF5E7C34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7543" y="0"/>
            <a:ext cx="8796915" cy="5760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242111C-2E46-DBDC-CE2B-5C617CDFAC39}"/>
              </a:ext>
            </a:extLst>
          </p:cNvPr>
          <p:cNvSpPr txBox="1"/>
          <p:nvPr/>
        </p:nvSpPr>
        <p:spPr>
          <a:xfrm>
            <a:off x="2586790" y="6079958"/>
            <a:ext cx="70184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err="1"/>
              <a:t>Medievals</a:t>
            </a:r>
            <a:r>
              <a:rPr lang="en-GB" sz="4000" b="1" dirty="0"/>
              <a:t> recycled things too!</a:t>
            </a:r>
          </a:p>
        </p:txBody>
      </p:sp>
    </p:spTree>
    <p:extLst>
      <p:ext uri="{BB962C8B-B14F-4D97-AF65-F5344CB8AC3E}">
        <p14:creationId xmlns:p14="http://schemas.microsoft.com/office/powerpoint/2010/main" val="4290057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art, clothing, painting&#10;&#10;Description automatically generated">
            <a:extLst>
              <a:ext uri="{FF2B5EF4-FFF2-40B4-BE49-F238E27FC236}">
                <a16:creationId xmlns:a16="http://schemas.microsoft.com/office/drawing/2014/main" id="{4C380F44-4F07-87DC-CF06-3498B47565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564445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B38874A-B704-0F37-A980-7B31B8C8C8D8}"/>
              </a:ext>
            </a:extLst>
          </p:cNvPr>
          <p:cNvSpPr txBox="1"/>
          <p:nvPr/>
        </p:nvSpPr>
        <p:spPr>
          <a:xfrm>
            <a:off x="5526505" y="665747"/>
            <a:ext cx="588745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Private prayers – but advertising the owners</a:t>
            </a:r>
          </a:p>
        </p:txBody>
      </p:sp>
    </p:spTree>
    <p:extLst>
      <p:ext uri="{BB962C8B-B14F-4D97-AF65-F5344CB8AC3E}">
        <p14:creationId xmlns:p14="http://schemas.microsoft.com/office/powerpoint/2010/main" val="24551315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letter, handwriting, drawing&#10;&#10;Description automatically generated">
            <a:extLst>
              <a:ext uri="{FF2B5EF4-FFF2-40B4-BE49-F238E27FC236}">
                <a16:creationId xmlns:a16="http://schemas.microsoft.com/office/drawing/2014/main" id="{C18C31D6-1E0E-823C-5F98-29EABF0B03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7619" y="0"/>
            <a:ext cx="4874381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A111952-DE0E-BCAC-737F-A942374454D7}"/>
              </a:ext>
            </a:extLst>
          </p:cNvPr>
          <p:cNvSpPr txBox="1"/>
          <p:nvPr/>
        </p:nvSpPr>
        <p:spPr>
          <a:xfrm>
            <a:off x="826168" y="914400"/>
            <a:ext cx="506930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Books of hours – everyone’s favourites</a:t>
            </a:r>
          </a:p>
        </p:txBody>
      </p:sp>
    </p:spTree>
    <p:extLst>
      <p:ext uri="{BB962C8B-B14F-4D97-AF65-F5344CB8AC3E}">
        <p14:creationId xmlns:p14="http://schemas.microsoft.com/office/powerpoint/2010/main" val="36314707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art, illuminated, manuscript&#10;&#10;Description automatically generated">
            <a:extLst>
              <a:ext uri="{FF2B5EF4-FFF2-40B4-BE49-F238E27FC236}">
                <a16:creationId xmlns:a16="http://schemas.microsoft.com/office/drawing/2014/main" id="{BAE0F231-E5DF-A684-C410-B0B03A5642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9740" y="0"/>
            <a:ext cx="469127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F169AFF-D8D6-2F1E-0ED6-308E45612859}"/>
              </a:ext>
            </a:extLst>
          </p:cNvPr>
          <p:cNvSpPr txBox="1"/>
          <p:nvPr/>
        </p:nvSpPr>
        <p:spPr>
          <a:xfrm>
            <a:off x="5358063" y="481263"/>
            <a:ext cx="62484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Probably the work of </a:t>
            </a:r>
            <a:r>
              <a:rPr lang="en-GB" sz="4000" b="1" dirty="0" err="1"/>
              <a:t>Zanobi</a:t>
            </a:r>
            <a:r>
              <a:rPr lang="en-GB" sz="4000" b="1" dirty="0"/>
              <a:t> </a:t>
            </a:r>
            <a:r>
              <a:rPr lang="en-GB" sz="4000" b="1" dirty="0" err="1"/>
              <a:t>Strozzi</a:t>
            </a:r>
            <a:endParaRPr lang="en-GB" sz="4000" b="1" dirty="0"/>
          </a:p>
        </p:txBody>
      </p:sp>
    </p:spTree>
    <p:extLst>
      <p:ext uri="{BB962C8B-B14F-4D97-AF65-F5344CB8AC3E}">
        <p14:creationId xmlns:p14="http://schemas.microsoft.com/office/powerpoint/2010/main" val="35870202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ainting of a person holding a child&#10;&#10;Description automatically generated with medium confidence">
            <a:extLst>
              <a:ext uri="{FF2B5EF4-FFF2-40B4-BE49-F238E27FC236}">
                <a16:creationId xmlns:a16="http://schemas.microsoft.com/office/drawing/2014/main" id="{B0CDA862-579C-0129-64C5-333BAD4876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7699" y="0"/>
            <a:ext cx="4774301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DF2BA57-ED30-6CC9-FC40-EB5DE96D122B}"/>
              </a:ext>
            </a:extLst>
          </p:cNvPr>
          <p:cNvSpPr txBox="1"/>
          <p:nvPr/>
        </p:nvSpPr>
        <p:spPr>
          <a:xfrm>
            <a:off x="585537" y="922421"/>
            <a:ext cx="559869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The </a:t>
            </a:r>
            <a:r>
              <a:rPr lang="en-GB" sz="4000" b="1" dirty="0" err="1"/>
              <a:t>Boddam</a:t>
            </a:r>
            <a:r>
              <a:rPr lang="en-GB" sz="4000" b="1" dirty="0"/>
              <a:t> Hours first owner</a:t>
            </a:r>
          </a:p>
        </p:txBody>
      </p:sp>
    </p:spTree>
    <p:extLst>
      <p:ext uri="{BB962C8B-B14F-4D97-AF65-F5344CB8AC3E}">
        <p14:creationId xmlns:p14="http://schemas.microsoft.com/office/powerpoint/2010/main" val="10793637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painting, art, mythology, prophet&#10;&#10;Description automatically generated">
            <a:extLst>
              <a:ext uri="{FF2B5EF4-FFF2-40B4-BE49-F238E27FC236}">
                <a16:creationId xmlns:a16="http://schemas.microsoft.com/office/drawing/2014/main" id="{33FBD0A5-1E5D-51E2-42EF-4EE1E0D997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62915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33375F4-F3A9-F73D-81CC-72E241FB02B3}"/>
              </a:ext>
            </a:extLst>
          </p:cNvPr>
          <p:cNvSpPr txBox="1"/>
          <p:nvPr/>
        </p:nvSpPr>
        <p:spPr>
          <a:xfrm>
            <a:off x="5807242" y="786063"/>
            <a:ext cx="499711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The first owner’s coat of arms – but who was she?</a:t>
            </a:r>
          </a:p>
        </p:txBody>
      </p:sp>
    </p:spTree>
    <p:extLst>
      <p:ext uri="{BB962C8B-B14F-4D97-AF65-F5344CB8AC3E}">
        <p14:creationId xmlns:p14="http://schemas.microsoft.com/office/powerpoint/2010/main" val="6227715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painting, art, picture frame, visual arts&#10;&#10;Description automatically generated">
            <a:extLst>
              <a:ext uri="{FF2B5EF4-FFF2-40B4-BE49-F238E27FC236}">
                <a16:creationId xmlns:a16="http://schemas.microsoft.com/office/drawing/2014/main" id="{E5321CC6-8EE1-83B2-D801-52E405234B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4135" y="0"/>
            <a:ext cx="5467865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1EF058A-59DF-E765-E627-430F211285D9}"/>
              </a:ext>
            </a:extLst>
          </p:cNvPr>
          <p:cNvSpPr txBox="1"/>
          <p:nvPr/>
        </p:nvSpPr>
        <p:spPr>
          <a:xfrm>
            <a:off x="617621" y="673768"/>
            <a:ext cx="493294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David and Bathsheba – the Renaissance isn’t far off now</a:t>
            </a:r>
          </a:p>
        </p:txBody>
      </p:sp>
    </p:spTree>
    <p:extLst>
      <p:ext uri="{BB962C8B-B14F-4D97-AF65-F5344CB8AC3E}">
        <p14:creationId xmlns:p14="http://schemas.microsoft.com/office/powerpoint/2010/main" val="420755499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painting, art, mythology, prophet&#10;&#10;Description automatically generated">
            <a:extLst>
              <a:ext uri="{FF2B5EF4-FFF2-40B4-BE49-F238E27FC236}">
                <a16:creationId xmlns:a16="http://schemas.microsoft.com/office/drawing/2014/main" id="{E7AA1C67-01AD-CCD5-D0A1-E26F7AD0D8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4554" y="-72190"/>
            <a:ext cx="458744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30D47DF-B46E-506F-5D83-F3A156C0E733}"/>
              </a:ext>
            </a:extLst>
          </p:cNvPr>
          <p:cNvSpPr txBox="1"/>
          <p:nvPr/>
        </p:nvSpPr>
        <p:spPr>
          <a:xfrm>
            <a:off x="1042737" y="866274"/>
            <a:ext cx="651309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Four crowns – but </a:t>
            </a:r>
            <a:r>
              <a:rPr lang="en-GB" sz="4000" b="1"/>
              <a:t>only three kings!</a:t>
            </a:r>
          </a:p>
        </p:txBody>
      </p:sp>
    </p:spTree>
    <p:extLst>
      <p:ext uri="{BB962C8B-B14F-4D97-AF65-F5344CB8AC3E}">
        <p14:creationId xmlns:p14="http://schemas.microsoft.com/office/powerpoint/2010/main" val="16521889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299</TotalTime>
  <Words>155</Words>
  <Application>Microsoft Office PowerPoint</Application>
  <PresentationFormat>Widescreen</PresentationFormat>
  <Paragraphs>22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Calibri</vt:lpstr>
      <vt:lpstr>Calibri Light</vt:lpstr>
      <vt:lpstr>Office Theme</vt:lpstr>
      <vt:lpstr>Eight medieval manuscripts at Lampeter Ruth Gooding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Eight medieval manuscripts at Lampeter Ruth Gooding</dc:title>
  <dc:creator>Ruth Gooding</dc:creator>
  <cp:lastModifiedBy>Ruth Gooding</cp:lastModifiedBy>
  <cp:revision>27</cp:revision>
  <dcterms:created xsi:type="dcterms:W3CDTF">2023-05-19T09:46:09Z</dcterms:created>
  <dcterms:modified xsi:type="dcterms:W3CDTF">2023-05-24T13:45:03Z</dcterms:modified>
</cp:coreProperties>
</file>