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8" r:id="rId3"/>
    <p:sldId id="257" r:id="rId4"/>
    <p:sldId id="259" r:id="rId5"/>
    <p:sldId id="260" r:id="rId6"/>
    <p:sldId id="262" r:id="rId7"/>
    <p:sldId id="263" r:id="rId8"/>
    <p:sldId id="264" r:id="rId9"/>
    <p:sldId id="261" r:id="rId10"/>
    <p:sldId id="265" r:id="rId11"/>
    <p:sldId id="267" r:id="rId12"/>
    <p:sldId id="266" r:id="rId13"/>
  </p:sldIdLst>
  <p:sldSz cx="12192000" cy="6858000"/>
  <p:notesSz cx="6724650" cy="9774238"/>
  <p:embeddedFontLst>
    <p:embeddedFont>
      <p:font typeface="Calibri" panose="020F0502020204030204" pitchFamily="34" charset="0"/>
      <p:regular r:id="rId14"/>
      <p:bold r:id="rId15"/>
      <p:italic r:id="rId16"/>
      <p:boldItalic r:id="rId17"/>
    </p:embeddedFont>
    <p:embeddedFont>
      <p:font typeface="Calibri Light" panose="020F0302020204030204" pitchFamily="34" charset="0"/>
      <p:regular r:id="rId18"/>
      <p: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4" autoAdjust="0"/>
    <p:restoredTop sz="94660"/>
  </p:normalViewPr>
  <p:slideViewPr>
    <p:cSldViewPr snapToGrid="0">
      <p:cViewPr varScale="1">
        <p:scale>
          <a:sx n="85" d="100"/>
          <a:sy n="85" d="100"/>
        </p:scale>
        <p:origin x="48"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EF4F715-083B-4479-89DA-7C34974B07DC}"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953300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F4F715-083B-4479-89DA-7C34974B07DC}"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950908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F4F715-083B-4479-89DA-7C34974B07DC}"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4180922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EF4F715-083B-4479-89DA-7C34974B07DC}"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1388657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EF4F715-083B-4479-89DA-7C34974B07DC}"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36694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EF4F715-083B-4479-89DA-7C34974B07DC}"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1601103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F4F715-083B-4479-89DA-7C34974B07DC}"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2846893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F4F715-083B-4479-89DA-7C34974B07DC}"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446267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F4F715-083B-4479-89DA-7C34974B07DC}"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3810871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F4F715-083B-4479-89DA-7C34974B07DC}"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4073571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F4F715-083B-4479-89DA-7C34974B07DC}"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03CAF-FFC9-40D5-80AB-32081F0B17C0}" type="slidenum">
              <a:rPr lang="en-GB" smtClean="0"/>
              <a:t>‹#›</a:t>
            </a:fld>
            <a:endParaRPr lang="en-GB"/>
          </a:p>
        </p:txBody>
      </p:sp>
    </p:spTree>
    <p:extLst>
      <p:ext uri="{BB962C8B-B14F-4D97-AF65-F5344CB8AC3E}">
        <p14:creationId xmlns:p14="http://schemas.microsoft.com/office/powerpoint/2010/main" val="2240466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F4F715-083B-4479-89DA-7C34974B07DC}" type="datetimeFigureOut">
              <a:rPr lang="en-GB" smtClean="0"/>
              <a:t>20/03/2023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C03CAF-FFC9-40D5-80AB-32081F0B17C0}" type="slidenum">
              <a:rPr lang="en-GB" smtClean="0"/>
              <a:t>‹#›</a:t>
            </a:fld>
            <a:endParaRPr lang="en-GB"/>
          </a:p>
        </p:txBody>
      </p:sp>
    </p:spTree>
    <p:extLst>
      <p:ext uri="{BB962C8B-B14F-4D97-AF65-F5344CB8AC3E}">
        <p14:creationId xmlns:p14="http://schemas.microsoft.com/office/powerpoint/2010/main" val="2092795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media/2012/oct/14/sexist-stereotypes-front-pages-newspap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Language and Gender </a:t>
            </a:r>
          </a:p>
        </p:txBody>
      </p:sp>
      <p:sp>
        <p:nvSpPr>
          <p:cNvPr id="5" name="Content Placeholder 4"/>
          <p:cNvSpPr>
            <a:spLocks noGrp="1"/>
          </p:cNvSpPr>
          <p:nvPr>
            <p:ph idx="1"/>
          </p:nvPr>
        </p:nvSpPr>
        <p:spPr/>
        <p:txBody>
          <a:bodyPr/>
          <a:lstStyle/>
          <a:p>
            <a:pPr marL="0" indent="0">
              <a:buNone/>
            </a:pPr>
            <a:r>
              <a:rPr lang="en-GB" dirty="0"/>
              <a:t>Two areas of focus:</a:t>
            </a:r>
          </a:p>
          <a:p>
            <a:pPr marL="0" indent="0">
              <a:buNone/>
            </a:pPr>
            <a:endParaRPr lang="en-GB" dirty="0"/>
          </a:p>
          <a:p>
            <a:pPr marL="0" indent="0">
              <a:buNone/>
            </a:pPr>
            <a:r>
              <a:rPr lang="en-GB" dirty="0"/>
              <a:t>Sociolinguistic study of language and gender v. grammatical gender.</a:t>
            </a:r>
          </a:p>
          <a:p>
            <a:pPr marL="0" indent="0">
              <a:buNone/>
            </a:pPr>
            <a:endParaRPr lang="en-GB" dirty="0"/>
          </a:p>
          <a:p>
            <a:pPr marL="0" indent="0">
              <a:buNone/>
            </a:pPr>
            <a:r>
              <a:rPr lang="en-GB" dirty="0"/>
              <a:t>Much of the focus of this week will be on the former </a:t>
            </a:r>
          </a:p>
        </p:txBody>
      </p:sp>
    </p:spTree>
    <p:extLst>
      <p:ext uri="{BB962C8B-B14F-4D97-AF65-F5344CB8AC3E}">
        <p14:creationId xmlns:p14="http://schemas.microsoft.com/office/powerpoint/2010/main" val="1248686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test cases:</a:t>
            </a:r>
          </a:p>
        </p:txBody>
      </p:sp>
      <p:sp>
        <p:nvSpPr>
          <p:cNvPr id="3" name="Content Placeholder 2"/>
          <p:cNvSpPr>
            <a:spLocks noGrp="1"/>
          </p:cNvSpPr>
          <p:nvPr>
            <p:ph idx="1"/>
          </p:nvPr>
        </p:nvSpPr>
        <p:spPr/>
        <p:txBody>
          <a:bodyPr/>
          <a:lstStyle/>
          <a:p>
            <a:pPr marL="0" indent="0">
              <a:buNone/>
            </a:pPr>
            <a:r>
              <a:rPr lang="en-GB" sz="4400" dirty="0"/>
              <a:t>Policeman</a:t>
            </a:r>
          </a:p>
          <a:p>
            <a:pPr marL="0" indent="0">
              <a:buNone/>
            </a:pPr>
            <a:endParaRPr lang="en-GB" sz="4400" dirty="0"/>
          </a:p>
          <a:p>
            <a:pPr marL="0" indent="0">
              <a:buNone/>
            </a:pPr>
            <a:r>
              <a:rPr lang="en-GB" sz="4400" dirty="0"/>
              <a:t>Actor/Actress </a:t>
            </a:r>
          </a:p>
          <a:p>
            <a:pPr marL="0" indent="0">
              <a:buNone/>
            </a:pPr>
            <a:endParaRPr lang="en-GB" sz="4400" dirty="0"/>
          </a:p>
          <a:p>
            <a:pPr marL="0" indent="0">
              <a:buNone/>
            </a:pPr>
            <a:r>
              <a:rPr lang="en-GB" sz="4400" dirty="0"/>
              <a:t>Bachelor v. Spinster</a:t>
            </a:r>
          </a:p>
          <a:p>
            <a:pPr marL="0" indent="0">
              <a:buNone/>
            </a:pPr>
            <a:endParaRPr lang="en-GB" dirty="0"/>
          </a:p>
        </p:txBody>
      </p:sp>
    </p:spTree>
    <p:extLst>
      <p:ext uri="{BB962C8B-B14F-4D97-AF65-F5344CB8AC3E}">
        <p14:creationId xmlns:p14="http://schemas.microsoft.com/office/powerpoint/2010/main" val="2507500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language work in relation to gender (politics)  </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(mimetic) reflecting of reality:</a:t>
            </a:r>
          </a:p>
          <a:p>
            <a:pPr marL="0" indent="0">
              <a:buNone/>
            </a:pPr>
            <a:r>
              <a:rPr lang="en-GB" dirty="0"/>
              <a:t>Linguistic differences are merely </a:t>
            </a:r>
            <a:r>
              <a:rPr lang="en-GB" b="1" dirty="0"/>
              <a:t>a reflection of social differences</a:t>
            </a:r>
            <a:r>
              <a:rPr lang="en-GB" dirty="0"/>
              <a:t>, as long as society views men and women as different … then differences in the language of men and women will persist’ (Jennifer Coates Women, Man and Language (London: Longman, 1985) p. iv)</a:t>
            </a:r>
          </a:p>
          <a:p>
            <a:pPr marL="0" indent="0">
              <a:buNone/>
            </a:pPr>
            <a:endParaRPr lang="en-GB" dirty="0"/>
          </a:p>
          <a:p>
            <a:pPr marL="0" indent="0">
              <a:buNone/>
            </a:pPr>
            <a:r>
              <a:rPr lang="en-GB" dirty="0"/>
              <a:t>v. The shaping of reality:</a:t>
            </a:r>
          </a:p>
          <a:p>
            <a:pPr marL="0" indent="0">
              <a:buNone/>
            </a:pPr>
            <a:r>
              <a:rPr lang="en-GB" b="1" dirty="0"/>
              <a:t>Language helps form the limits of our reality </a:t>
            </a:r>
            <a:r>
              <a:rPr lang="en-GB" dirty="0"/>
              <a:t>… Having learned the language of a patriarchal society we have also learned to classify and manage the world in accordance with patriarchal order and to preclude many possibilities for alternative ways of making the world (Dale Spender Man Made Language (London: Routledge, 1985) p. 3)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2161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points: </a:t>
            </a:r>
          </a:p>
        </p:txBody>
      </p:sp>
      <p:sp>
        <p:nvSpPr>
          <p:cNvPr id="3" name="Content Placeholder 2"/>
          <p:cNvSpPr>
            <a:spLocks noGrp="1"/>
          </p:cNvSpPr>
          <p:nvPr>
            <p:ph idx="1"/>
          </p:nvPr>
        </p:nvSpPr>
        <p:spPr/>
        <p:txBody>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Differences in language use associated with speaker or addressee</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Differences in language used in reference to gender (or sexual orientation) of referent</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Efforts to ‘reform’ language in relation to gender awareness</a:t>
            </a:r>
          </a:p>
          <a:p>
            <a:pPr marL="0" indent="0">
              <a:buNone/>
            </a:pPr>
            <a:endParaRPr lang="en-GB" dirty="0"/>
          </a:p>
        </p:txBody>
      </p:sp>
    </p:spTree>
    <p:extLst>
      <p:ext uri="{BB962C8B-B14F-4D97-AF65-F5344CB8AC3E}">
        <p14:creationId xmlns:p14="http://schemas.microsoft.com/office/powerpoint/2010/main" val="197687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and grammar/lexis: </a:t>
            </a:r>
          </a:p>
        </p:txBody>
      </p:sp>
      <p:sp>
        <p:nvSpPr>
          <p:cNvPr id="3" name="Content Placeholder 2"/>
          <p:cNvSpPr>
            <a:spLocks noGrp="1"/>
          </p:cNvSpPr>
          <p:nvPr>
            <p:ph idx="1"/>
          </p:nvPr>
        </p:nvSpPr>
        <p:spPr/>
        <p:txBody>
          <a:bodyPr/>
          <a:lstStyle/>
          <a:p>
            <a:r>
              <a:rPr lang="en-GB" dirty="0"/>
              <a:t>Some languages are gender-exclusive structurally: e.g. Amerindian languages – e.g. Koasati and Biloxi (now extinct)</a:t>
            </a:r>
          </a:p>
          <a:p>
            <a:r>
              <a:rPr lang="en-GB" dirty="0"/>
              <a:t>Japanese has lexical variety dependent upon gender</a:t>
            </a:r>
          </a:p>
          <a:p>
            <a:r>
              <a:rPr lang="en-GB" dirty="0"/>
              <a:t>French has systematic grammatical gender. Nouns are gendered but so are assumed speakers:</a:t>
            </a:r>
          </a:p>
          <a:p>
            <a:r>
              <a:rPr lang="en-GB" dirty="0" err="1"/>
              <a:t>Tu</a:t>
            </a:r>
            <a:r>
              <a:rPr lang="en-GB" dirty="0"/>
              <a:t> </a:t>
            </a:r>
            <a:r>
              <a:rPr lang="en-GB" dirty="0" err="1"/>
              <a:t>est</a:t>
            </a:r>
            <a:r>
              <a:rPr lang="en-GB" dirty="0"/>
              <a:t> belle v </a:t>
            </a:r>
            <a:r>
              <a:rPr lang="en-GB" dirty="0" err="1"/>
              <a:t>Tu</a:t>
            </a:r>
            <a:r>
              <a:rPr lang="en-GB" dirty="0"/>
              <a:t> </a:t>
            </a:r>
            <a:r>
              <a:rPr lang="en-GB" dirty="0" err="1"/>
              <a:t>est</a:t>
            </a:r>
            <a:r>
              <a:rPr lang="en-GB" dirty="0"/>
              <a:t> beau </a:t>
            </a:r>
          </a:p>
        </p:txBody>
      </p:sp>
    </p:spTree>
    <p:extLst>
      <p:ext uri="{BB962C8B-B14F-4D97-AF65-F5344CB8AC3E}">
        <p14:creationId xmlns:p14="http://schemas.microsoft.com/office/powerpoint/2010/main" val="608775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word/suffix ‘man’ as case-study:</a:t>
            </a:r>
          </a:p>
        </p:txBody>
      </p:sp>
      <p:sp>
        <p:nvSpPr>
          <p:cNvPr id="3" name="Content Placeholder 2"/>
          <p:cNvSpPr>
            <a:spLocks noGrp="1"/>
          </p:cNvSpPr>
          <p:nvPr>
            <p:ph idx="1"/>
          </p:nvPr>
        </p:nvSpPr>
        <p:spPr/>
        <p:txBody>
          <a:bodyPr/>
          <a:lstStyle/>
          <a:p>
            <a:r>
              <a:rPr lang="en-GB" dirty="0"/>
              <a:t>Man/mon suffix from possible source ‘mon’ to think</a:t>
            </a:r>
          </a:p>
          <a:p>
            <a:r>
              <a:rPr lang="en-GB" dirty="0"/>
              <a:t>In OE </a:t>
            </a:r>
            <a:r>
              <a:rPr lang="en-GB" dirty="0" err="1"/>
              <a:t>wer</a:t>
            </a:r>
            <a:r>
              <a:rPr lang="en-GB" dirty="0"/>
              <a:t>(man) = man and </a:t>
            </a:r>
            <a:r>
              <a:rPr lang="en-GB" dirty="0" err="1"/>
              <a:t>wif</a:t>
            </a:r>
            <a:r>
              <a:rPr lang="en-GB" dirty="0"/>
              <a:t>(man) equals woman (and became woman) </a:t>
            </a:r>
          </a:p>
          <a:p>
            <a:r>
              <a:rPr lang="en-GB" dirty="0"/>
              <a:t>Up </a:t>
            </a:r>
            <a:r>
              <a:rPr lang="en-GB" dirty="0" err="1"/>
              <a:t>til</a:t>
            </a:r>
            <a:r>
              <a:rPr lang="en-GB" dirty="0"/>
              <a:t> C18th man could be used </a:t>
            </a:r>
            <a:r>
              <a:rPr lang="en-GB" dirty="0" err="1"/>
              <a:t>unproblematically</a:t>
            </a:r>
            <a:r>
              <a:rPr lang="en-GB" dirty="0"/>
              <a:t> (? By men?) to mean human (Rights of man debates </a:t>
            </a:r>
            <a:r>
              <a:rPr lang="en-GB" dirty="0" err="1"/>
              <a:t>etc</a:t>
            </a:r>
            <a:r>
              <a:rPr lang="en-GB" dirty="0"/>
              <a:t>). </a:t>
            </a:r>
          </a:p>
          <a:p>
            <a:endParaRPr lang="en-GB" dirty="0"/>
          </a:p>
          <a:p>
            <a:r>
              <a:rPr lang="en-GB" dirty="0"/>
              <a:t>She development in use of ‘guy’ and ‘bitch’ (v. dog?) </a:t>
            </a:r>
          </a:p>
          <a:p>
            <a:endParaRPr lang="en-GB" dirty="0"/>
          </a:p>
        </p:txBody>
      </p:sp>
    </p:spTree>
    <p:extLst>
      <p:ext uri="{BB962C8B-B14F-4D97-AF65-F5344CB8AC3E}">
        <p14:creationId xmlns:p14="http://schemas.microsoft.com/office/powerpoint/2010/main" val="625825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He-man:</a:t>
            </a:r>
          </a:p>
        </p:txBody>
      </p:sp>
      <p:sp>
        <p:nvSpPr>
          <p:cNvPr id="3" name="Content Placeholder 2"/>
          <p:cNvSpPr>
            <a:spLocks noGrp="1"/>
          </p:cNvSpPr>
          <p:nvPr>
            <p:ph idx="1"/>
          </p:nvPr>
        </p:nvSpPr>
        <p:spPr/>
        <p:txBody>
          <a:bodyPr/>
          <a:lstStyle/>
          <a:p>
            <a:r>
              <a:rPr lang="en-GB" dirty="0"/>
              <a:t>The ‘he’ pronoun </a:t>
            </a:r>
          </a:p>
          <a:p>
            <a:r>
              <a:rPr lang="en-GB" dirty="0"/>
              <a:t>Nouns= professions ‘man’</a:t>
            </a:r>
          </a:p>
          <a:p>
            <a:r>
              <a:rPr lang="en-GB" dirty="0"/>
              <a:t>Female forms often diminutive ‘</a:t>
            </a:r>
            <a:r>
              <a:rPr lang="en-GB" dirty="0" err="1"/>
              <a:t>ette</a:t>
            </a:r>
            <a:r>
              <a:rPr lang="en-GB" dirty="0"/>
              <a:t>’ ‘</a:t>
            </a:r>
            <a:r>
              <a:rPr lang="en-GB" dirty="0" err="1"/>
              <a:t>esse</a:t>
            </a:r>
            <a:r>
              <a:rPr lang="en-GB" dirty="0"/>
              <a:t>’</a:t>
            </a:r>
          </a:p>
          <a:p>
            <a:r>
              <a:rPr lang="en-GB" dirty="0"/>
              <a:t>Slang words for women tend to be derogatory </a:t>
            </a:r>
          </a:p>
          <a:p>
            <a:endParaRPr lang="en-GB" dirty="0"/>
          </a:p>
          <a:p>
            <a:r>
              <a:rPr lang="en-GB" dirty="0"/>
              <a:t>There is no neutral term for normalised sexual power in women to match male ‘virile’</a:t>
            </a:r>
          </a:p>
          <a:p>
            <a:r>
              <a:rPr lang="en-GB" dirty="0"/>
              <a:t>Seminal (same root as semen) means essential</a:t>
            </a:r>
          </a:p>
          <a:p>
            <a:endParaRPr lang="en-GB" dirty="0"/>
          </a:p>
        </p:txBody>
      </p:sp>
    </p:spTree>
    <p:extLst>
      <p:ext uri="{BB962C8B-B14F-4D97-AF65-F5344CB8AC3E}">
        <p14:creationId xmlns:p14="http://schemas.microsoft.com/office/powerpoint/2010/main" val="1700942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 of (gendered) disparagement connotations:</a:t>
            </a:r>
            <a:br>
              <a:rPr lang="en-GB" dirty="0"/>
            </a:b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a:t>She </a:t>
            </a:r>
            <a:r>
              <a:rPr lang="en-GB" b="1" dirty="0"/>
              <a:t>mothered</a:t>
            </a:r>
            <a:r>
              <a:rPr lang="en-GB" dirty="0"/>
              <a:t> the all the children in the village v. </a:t>
            </a:r>
          </a:p>
          <a:p>
            <a:r>
              <a:rPr lang="en-GB" dirty="0"/>
              <a:t>He </a:t>
            </a:r>
            <a:r>
              <a:rPr lang="en-GB" b="1" dirty="0"/>
              <a:t>fathered</a:t>
            </a:r>
            <a:r>
              <a:rPr lang="en-GB" dirty="0"/>
              <a:t> all the children</a:t>
            </a:r>
          </a:p>
          <a:p>
            <a:r>
              <a:rPr lang="en-GB" dirty="0"/>
              <a:t>She </a:t>
            </a:r>
            <a:r>
              <a:rPr lang="en-GB" b="1" dirty="0"/>
              <a:t>mothered</a:t>
            </a:r>
            <a:r>
              <a:rPr lang="en-GB" dirty="0"/>
              <a:t> those kittens v.</a:t>
            </a:r>
          </a:p>
          <a:p>
            <a:r>
              <a:rPr lang="en-GB" dirty="0"/>
              <a:t>He </a:t>
            </a:r>
            <a:r>
              <a:rPr lang="en-GB" b="1" dirty="0"/>
              <a:t>fathered</a:t>
            </a:r>
            <a:r>
              <a:rPr lang="en-GB" dirty="0"/>
              <a:t> those kittens</a:t>
            </a:r>
          </a:p>
          <a:p>
            <a:endParaRPr lang="en-GB" dirty="0"/>
          </a:p>
        </p:txBody>
      </p:sp>
    </p:spTree>
    <p:extLst>
      <p:ext uri="{BB962C8B-B14F-4D97-AF65-F5344CB8AC3E}">
        <p14:creationId xmlns:p14="http://schemas.microsoft.com/office/powerpoint/2010/main" val="707118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Gender-inclusive variability:</a:t>
            </a:r>
          </a:p>
        </p:txBody>
      </p:sp>
      <p:sp>
        <p:nvSpPr>
          <p:cNvPr id="3" name="Content Placeholder 2"/>
          <p:cNvSpPr>
            <a:spLocks noGrp="1"/>
          </p:cNvSpPr>
          <p:nvPr>
            <p:ph idx="1"/>
          </p:nvPr>
        </p:nvSpPr>
        <p:spPr/>
        <p:txBody>
          <a:bodyPr/>
          <a:lstStyle/>
          <a:p>
            <a:r>
              <a:rPr lang="en-GB" dirty="0"/>
              <a:t>the same lexicon is available to speakers but women use certain terms more frequently (are more polite? Hedging and prestige terms — see also </a:t>
            </a:r>
            <a:r>
              <a:rPr lang="en-GB" dirty="0" err="1"/>
              <a:t>Trudgill</a:t>
            </a:r>
            <a:r>
              <a:rPr lang="en-GB" dirty="0"/>
              <a:t> on dialect variability) </a:t>
            </a:r>
          </a:p>
          <a:p>
            <a:r>
              <a:rPr lang="en-GB" dirty="0"/>
              <a:t>Covert prestige (the use of nonstandard) male v. Overt prestige female</a:t>
            </a:r>
          </a:p>
          <a:p>
            <a:r>
              <a:rPr lang="en-GB" dirty="0"/>
              <a:t>[</a:t>
            </a:r>
            <a:r>
              <a:rPr lang="en-GB" dirty="0" err="1"/>
              <a:t>Nb</a:t>
            </a:r>
            <a:r>
              <a:rPr lang="en-GB" dirty="0"/>
              <a:t> the issue of how you identify women subjects in social stratification studies] </a:t>
            </a:r>
          </a:p>
          <a:p>
            <a:r>
              <a:rPr lang="en-GB" dirty="0"/>
              <a:t>Wider vocabularies for things like colour (v. male vocabularies in sport)</a:t>
            </a:r>
          </a:p>
          <a:p>
            <a:endParaRPr lang="en-GB" dirty="0"/>
          </a:p>
        </p:txBody>
      </p:sp>
    </p:spTree>
    <p:extLst>
      <p:ext uri="{BB962C8B-B14F-4D97-AF65-F5344CB8AC3E}">
        <p14:creationId xmlns:p14="http://schemas.microsoft.com/office/powerpoint/2010/main" val="3909272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Sexism and newspapers: </a:t>
            </a:r>
            <a:br>
              <a:rPr lang="en-GB" dirty="0"/>
            </a:br>
            <a:endParaRPr lang="en-GB" dirty="0"/>
          </a:p>
        </p:txBody>
      </p:sp>
      <p:sp>
        <p:nvSpPr>
          <p:cNvPr id="3" name="Content Placeholder 2"/>
          <p:cNvSpPr>
            <a:spLocks noGrp="1"/>
          </p:cNvSpPr>
          <p:nvPr>
            <p:ph idx="1"/>
          </p:nvPr>
        </p:nvSpPr>
        <p:spPr/>
        <p:txBody>
          <a:bodyPr/>
          <a:lstStyle/>
          <a:p>
            <a:r>
              <a:rPr lang="en-GB" dirty="0">
                <a:hlinkClick r:id="rId2"/>
              </a:rPr>
              <a:t>Sexist stereotypes dominate front pages of British newspapers, research finds | National newspapers | The Guardian</a:t>
            </a:r>
            <a:endParaRPr lang="en-GB" dirty="0"/>
          </a:p>
          <a:p>
            <a:pPr marL="0" indent="0">
              <a:buNone/>
            </a:pPr>
            <a:br>
              <a:rPr lang="en-GB" dirty="0"/>
            </a:br>
            <a:endParaRPr lang="en-GB" dirty="0"/>
          </a:p>
        </p:txBody>
      </p:sp>
    </p:spTree>
    <p:extLst>
      <p:ext uri="{BB962C8B-B14F-4D97-AF65-F5344CB8AC3E}">
        <p14:creationId xmlns:p14="http://schemas.microsoft.com/office/powerpoint/2010/main" val="1038401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pPr marL="0" indent="0">
              <a:buNone/>
            </a:pPr>
            <a:r>
              <a:rPr lang="en-GB" dirty="0"/>
              <a:t>Find a story with gender content (e.g. activity of </a:t>
            </a:r>
            <a:r>
              <a:rPr lang="en-GB"/>
              <a:t>female politician </a:t>
            </a:r>
            <a:r>
              <a:rPr lang="en-GB" dirty="0"/>
              <a:t>covered by a popular newspaper/news site (Sun, Daily Mail, Daily Express). You may wish to highlight how the language is gendered by comparing the story with coverage of the same story from a less populist source (although these too might not be free of gender assumptions). </a:t>
            </a:r>
          </a:p>
        </p:txBody>
      </p:sp>
    </p:spTree>
    <p:extLst>
      <p:ext uri="{BB962C8B-B14F-4D97-AF65-F5344CB8AC3E}">
        <p14:creationId xmlns:p14="http://schemas.microsoft.com/office/powerpoint/2010/main" val="1389263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Coates, Jennifer Women, Man and Language (London: Longman, 1985) </a:t>
            </a:r>
          </a:p>
          <a:p>
            <a:r>
              <a:rPr lang="en-GB" dirty="0"/>
              <a:t>Coates, Jennifer Language and Gender: A Reader (Oxford: Blackwell, 1998)</a:t>
            </a:r>
          </a:p>
          <a:p>
            <a:r>
              <a:rPr lang="en-GB" dirty="0"/>
              <a:t>Goddard, A. and Lindsey J. Mean. Language and Gender (London: Routledge, 2009)</a:t>
            </a:r>
          </a:p>
          <a:p>
            <a:r>
              <a:rPr lang="en-GB" dirty="0"/>
              <a:t>Miller and Swift The Handbook of </a:t>
            </a:r>
            <a:r>
              <a:rPr lang="en-GB" dirty="0" err="1"/>
              <a:t>Nonsexist</a:t>
            </a:r>
            <a:r>
              <a:rPr lang="en-GB" dirty="0"/>
              <a:t> Writing (London: Women’s Press, 1995)</a:t>
            </a:r>
          </a:p>
          <a:p>
            <a:r>
              <a:rPr lang="en-GB" dirty="0"/>
              <a:t>Spender, Dale Man Made Language (London: Routledge, 1985)</a:t>
            </a:r>
          </a:p>
          <a:p>
            <a:r>
              <a:rPr lang="en-GB" dirty="0"/>
              <a:t>Talbot, Mary M. Language and Gender: An Introduction (Cambridge: Blackwell, 1998)</a:t>
            </a:r>
          </a:p>
          <a:p>
            <a:endParaRPr lang="en-GB" dirty="0"/>
          </a:p>
          <a:p>
            <a:endParaRPr lang="en-GB" dirty="0"/>
          </a:p>
        </p:txBody>
      </p:sp>
    </p:spTree>
    <p:extLst>
      <p:ext uri="{BB962C8B-B14F-4D97-AF65-F5344CB8AC3E}">
        <p14:creationId xmlns:p14="http://schemas.microsoft.com/office/powerpoint/2010/main" val="3674772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724</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Arial</vt:lpstr>
      <vt:lpstr>Calibri Light</vt:lpstr>
      <vt:lpstr>Office Theme</vt:lpstr>
      <vt:lpstr>Language and Gender </vt:lpstr>
      <vt:lpstr>Some test cases:</vt:lpstr>
      <vt:lpstr>How does language work in relation to gender (politics)  </vt:lpstr>
      <vt:lpstr>Discussion points: </vt:lpstr>
      <vt:lpstr>Gender and grammar/lexis: </vt:lpstr>
      <vt:lpstr>The word/suffix ‘man’ as case-study:</vt:lpstr>
      <vt:lpstr>He-man:</vt:lpstr>
      <vt:lpstr>Example of (gendered) disparagement connotations: </vt:lpstr>
      <vt:lpstr>Gender-inclusive variability:</vt:lpstr>
      <vt:lpstr>Sexism and newspapers:  </vt:lpstr>
      <vt:lpstr>Task:</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Language and Gender </dc:title>
  <dc:creator>Paul Wright</dc:creator>
  <cp:lastModifiedBy>Paul Wright</cp:lastModifiedBy>
  <cp:revision>7</cp:revision>
  <cp:lastPrinted>2020-03-18T11:46:02Z</cp:lastPrinted>
  <dcterms:created xsi:type="dcterms:W3CDTF">2020-03-18T11:35:36Z</dcterms:created>
  <dcterms:modified xsi:type="dcterms:W3CDTF">2023-03-20T09:42:57Z</dcterms:modified>
</cp:coreProperties>
</file>