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90" r:id="rId6"/>
    <p:sldId id="261" r:id="rId7"/>
    <p:sldId id="262" r:id="rId8"/>
    <p:sldId id="291" r:id="rId9"/>
    <p:sldId id="292" r:id="rId10"/>
    <p:sldId id="266" r:id="rId11"/>
    <p:sldId id="293" r:id="rId12"/>
    <p:sldId id="267" r:id="rId13"/>
    <p:sldId id="294" r:id="rId14"/>
    <p:sldId id="269" r:id="rId15"/>
    <p:sldId id="271" r:id="rId16"/>
    <p:sldId id="272" r:id="rId17"/>
    <p:sldId id="295" r:id="rId18"/>
    <p:sldId id="296" r:id="rId19"/>
    <p:sldId id="297" r:id="rId20"/>
    <p:sldId id="277" r:id="rId21"/>
    <p:sldId id="278" r:id="rId22"/>
    <p:sldId id="279" r:id="rId23"/>
    <p:sldId id="280" r:id="rId24"/>
    <p:sldId id="281" r:id="rId25"/>
    <p:sldId id="282" r:id="rId26"/>
    <p:sldId id="283" r:id="rId27"/>
    <p:sldId id="284" r:id="rId28"/>
    <p:sldId id="285" r:id="rId29"/>
    <p:sldId id="288" r:id="rId30"/>
    <p:sldId id="289" r:id="rId31"/>
    <p:sldId id="300" r:id="rId32"/>
    <p:sldId id="29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DA8414F-1B25-4E78-8BAC-1C408FBC907C}"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F0059-AC70-4C18-841B-522D63E6428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DA8414F-1B25-4E78-8BAC-1C408FBC907C}"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F0059-AC70-4C18-841B-522D63E6428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2DA8414F-1B25-4E78-8BAC-1C408FBC907C}"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F0059-AC70-4C18-841B-522D63E6428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DA8414F-1B25-4E78-8BAC-1C408FBC907C}" type="datetimeFigureOut">
              <a:rPr lang="en-GB" smtClean="0"/>
              <a:t>04/10/2017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CF0059-AC70-4C18-841B-522D63E64282}"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DA8414F-1B25-4E78-8BAC-1C408FBC907C}" type="datetimeFigureOut">
              <a:rPr lang="en-GB" smtClean="0"/>
              <a:t>04/10/2017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CF0059-AC70-4C18-841B-522D63E6428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DA8414F-1B25-4E78-8BAC-1C408FBC907C}" type="datetimeFigureOut">
              <a:rPr lang="en-GB" smtClean="0"/>
              <a:t>04/10/2017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CF0059-AC70-4C18-841B-522D63E6428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A8414F-1B25-4E78-8BAC-1C408FBC907C}" type="datetimeFigureOut">
              <a:rPr lang="en-GB" smtClean="0"/>
              <a:t>04/10/2017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CF0059-AC70-4C18-841B-522D63E6428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2DA8414F-1B25-4E78-8BAC-1C408FBC907C}" type="datetimeFigureOut">
              <a:rPr lang="en-GB" smtClean="0"/>
              <a:t>04/10/2017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6ACF0059-AC70-4C18-841B-522D63E6428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A8414F-1B25-4E78-8BAC-1C408FBC907C}" type="datetimeFigureOut">
              <a:rPr lang="en-GB" smtClean="0"/>
              <a:t>04/10/2017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CF0059-AC70-4C18-841B-522D63E6428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DA8414F-1B25-4E78-8BAC-1C408FBC907C}"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F0059-AC70-4C18-841B-522D63E6428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DA8414F-1B25-4E78-8BAC-1C408FBC907C}"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F0059-AC70-4C18-841B-522D63E6428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2DA8414F-1B25-4E78-8BAC-1C408FBC907C}" type="datetimeFigureOut">
              <a:rPr lang="en-GB" smtClean="0"/>
              <a:t>04/10/2017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6ACF0059-AC70-4C18-841B-522D63E6428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normAutofit fontScale="90000"/>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1693675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337041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675069" y="1588360"/>
            <a:ext cx="5648623" cy="1204306"/>
          </a:xfrm>
        </p:spPr>
        <p:txBody>
          <a:bodyPr>
            <a:normAutofit fontScale="90000"/>
          </a:bodyPr>
          <a:lstStyle/>
          <a:p>
            <a:r>
              <a:rPr lang="en-US" sz="4000" dirty="0" smtClean="0"/>
              <a:t>Week 9</a:t>
            </a:r>
            <a:r>
              <a:rPr lang="en-US" sz="4000" cap="none" dirty="0" smtClean="0"/>
              <a:t>ii</a:t>
            </a:r>
            <a:r>
              <a:rPr lang="en-US" sz="4000" dirty="0" smtClean="0"/>
              <a:t>:</a:t>
            </a:r>
            <a:r>
              <a:rPr lang="en-GB" sz="4000" dirty="0" smtClean="0"/>
              <a:t>Feminist and Liberation Theologies</a:t>
            </a:r>
            <a:endParaRPr lang="en-US" sz="4000" dirty="0"/>
          </a:p>
        </p:txBody>
      </p:sp>
      <p:sp>
        <p:nvSpPr>
          <p:cNvPr id="3" name="Subtitle 2"/>
          <p:cNvSpPr>
            <a:spLocks noGrp="1"/>
          </p:cNvSpPr>
          <p:nvPr>
            <p:ph type="subTitle" idx="1"/>
          </p:nvPr>
        </p:nvSpPr>
        <p:spPr>
          <a:xfrm rot="19140000">
            <a:off x="1132379" y="2355516"/>
            <a:ext cx="6511131" cy="329259"/>
          </a:xfrm>
        </p:spPr>
        <p:txBody>
          <a:bodyPr>
            <a:noAutofit/>
          </a:bodyPr>
          <a:lstStyle/>
          <a:p>
            <a:r>
              <a:rPr lang="en-US" dirty="0" smtClean="0"/>
              <a:t>What do Women say about Christianity and Why does theology matter</a:t>
            </a:r>
            <a:endParaRPr lang="en-US" dirty="0"/>
          </a:p>
        </p:txBody>
      </p:sp>
    </p:spTree>
    <p:extLst>
      <p:ext uri="{BB962C8B-B14F-4D97-AF65-F5344CB8AC3E}">
        <p14:creationId xmlns:p14="http://schemas.microsoft.com/office/powerpoint/2010/main" val="17886480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t>Feminist and </a:t>
            </a:r>
            <a:r>
              <a:rPr lang="en-GB" sz="4000" dirty="0" smtClean="0"/>
              <a:t>Liberation </a:t>
            </a:r>
            <a:r>
              <a:rPr lang="en-GB" sz="4000" dirty="0"/>
              <a:t>Theologies</a:t>
            </a:r>
          </a:p>
        </p:txBody>
      </p:sp>
      <p:sp>
        <p:nvSpPr>
          <p:cNvPr id="3" name="Content Placeholder 2"/>
          <p:cNvSpPr>
            <a:spLocks noGrp="1"/>
          </p:cNvSpPr>
          <p:nvPr>
            <p:ph idx="1"/>
          </p:nvPr>
        </p:nvSpPr>
        <p:spPr/>
        <p:txBody>
          <a:bodyPr>
            <a:normAutofit/>
          </a:bodyPr>
          <a:lstStyle/>
          <a:p>
            <a:pPr marL="0" indent="0"/>
            <a:r>
              <a:rPr lang="en-GB" b="0" dirty="0" smtClean="0"/>
              <a:t>Feminist and Contextual Theologies</a:t>
            </a:r>
          </a:p>
          <a:p>
            <a:pPr marL="0" indent="0"/>
            <a:endParaRPr lang="en-GB" b="0" dirty="0" smtClean="0"/>
          </a:p>
          <a:p>
            <a:pPr marL="0" indent="0"/>
            <a:r>
              <a:rPr lang="en-GB" b="0" dirty="0" smtClean="0"/>
              <a:t>Liberation Theology</a:t>
            </a:r>
            <a:endParaRPr lang="en-GB" b="0" dirty="0"/>
          </a:p>
        </p:txBody>
      </p:sp>
      <p:sp>
        <p:nvSpPr>
          <p:cNvPr id="4" name="Text Placeholder 3"/>
          <p:cNvSpPr>
            <a:spLocks noGrp="1"/>
          </p:cNvSpPr>
          <p:nvPr>
            <p:ph type="body" sz="half" idx="2"/>
          </p:nvPr>
        </p:nvSpPr>
        <p:spPr/>
        <p:txBody>
          <a:bodyPr/>
          <a:lstStyle/>
          <a:p>
            <a:r>
              <a:rPr lang="en-US" dirty="0" smtClean="0"/>
              <a:t>WHAT DO WOMEN SAY ABOUT CHRISTIANITY AND WHY DOES THEOLOGY MATTER</a:t>
            </a:r>
          </a:p>
          <a:p>
            <a:endParaRPr lang="en-GB" dirty="0"/>
          </a:p>
        </p:txBody>
      </p:sp>
    </p:spTree>
    <p:extLst>
      <p:ext uri="{BB962C8B-B14F-4D97-AF65-F5344CB8AC3E}">
        <p14:creationId xmlns:p14="http://schemas.microsoft.com/office/powerpoint/2010/main" val="841852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600" b="0" dirty="0" smtClean="0"/>
              <a:t>Theology is the structure created by the Church that attempts to explain what the story of Jesus means</a:t>
            </a:r>
          </a:p>
          <a:p>
            <a:pPr marL="0" indent="0"/>
            <a:endParaRPr lang="en-GB" sz="1600" b="0" dirty="0"/>
          </a:p>
          <a:p>
            <a:pPr marL="0" indent="0"/>
            <a:r>
              <a:rPr lang="en-GB" sz="1600" b="0" dirty="0" smtClean="0"/>
              <a:t>It attempts to describe the world and to describe the Christian way of interacting with it</a:t>
            </a:r>
          </a:p>
          <a:p>
            <a:pPr marL="0" indent="0"/>
            <a:endParaRPr lang="en-GB" sz="1600" b="0" dirty="0"/>
          </a:p>
          <a:p>
            <a:pPr marL="0" indent="0"/>
            <a:r>
              <a:rPr lang="en-GB" sz="1600" b="0" dirty="0" smtClean="0"/>
              <a:t>This can be on an individual level, e.g. Christian ethics, or on a social level, e.g. Christian critiques of society</a:t>
            </a:r>
            <a:endParaRPr lang="en-GB" sz="1600" b="0" dirty="0"/>
          </a:p>
        </p:txBody>
      </p:sp>
      <p:sp>
        <p:nvSpPr>
          <p:cNvPr id="3" name="Content Placeholder 2"/>
          <p:cNvSpPr>
            <a:spLocks noGrp="1"/>
          </p:cNvSpPr>
          <p:nvPr>
            <p:ph sz="half" idx="2"/>
          </p:nvPr>
        </p:nvSpPr>
        <p:spPr>
          <a:xfrm>
            <a:off x="4716016" y="980728"/>
            <a:ext cx="3200400" cy="3712464"/>
          </a:xfrm>
        </p:spPr>
        <p:txBody>
          <a:bodyPr>
            <a:noAutofit/>
          </a:bodyPr>
          <a:lstStyle/>
          <a:p>
            <a:pPr marL="0" indent="0"/>
            <a:r>
              <a:rPr lang="en-GB" sz="1600" b="0" dirty="0" smtClean="0"/>
              <a:t>So, why does theology matter? </a:t>
            </a:r>
          </a:p>
          <a:p>
            <a:pPr marL="0" indent="0"/>
            <a:endParaRPr lang="en-GB" sz="1600" b="0" dirty="0"/>
          </a:p>
          <a:p>
            <a:pPr marL="0" indent="0"/>
            <a:r>
              <a:rPr lang="en-GB" sz="1600" b="0" dirty="0" smtClean="0"/>
              <a:t>It tells us what and why Christians do things – it is the motivating story that exp</a:t>
            </a:r>
            <a:r>
              <a:rPr lang="en-GB" sz="1600" b="0" dirty="0" smtClean="0"/>
              <a:t>lains </a:t>
            </a:r>
            <a:r>
              <a:rPr lang="en-GB" sz="1600" b="0" dirty="0" err="1" smtClean="0"/>
              <a:t>christian</a:t>
            </a:r>
            <a:r>
              <a:rPr lang="en-GB" sz="1600" b="0" dirty="0" smtClean="0"/>
              <a:t> beliefs and practices</a:t>
            </a:r>
          </a:p>
          <a:p>
            <a:pPr marL="0" indent="0"/>
            <a:endParaRPr lang="en-GB" sz="1600" b="0" dirty="0"/>
          </a:p>
          <a:p>
            <a:pPr marL="0" indent="0"/>
            <a:r>
              <a:rPr lang="en-GB" sz="1600" b="0" dirty="0" smtClean="0"/>
              <a:t>Obviously there are different stories like this about and within Christianity</a:t>
            </a:r>
          </a:p>
          <a:p>
            <a:pPr marL="0" indent="0"/>
            <a:endParaRPr lang="en-GB" sz="1600" b="0" dirty="0"/>
          </a:p>
          <a:p>
            <a:pPr marL="0" indent="0"/>
            <a:r>
              <a:rPr lang="en-GB" sz="1600" b="0" dirty="0" smtClean="0"/>
              <a:t>We are going to look at two alternative readings of the Christian tradition this week. </a:t>
            </a:r>
            <a:endParaRPr lang="en-GB" sz="1600" b="0" dirty="0"/>
          </a:p>
        </p:txBody>
      </p:sp>
      <p:sp>
        <p:nvSpPr>
          <p:cNvPr id="4" name="Title 3"/>
          <p:cNvSpPr>
            <a:spLocks noGrp="1"/>
          </p:cNvSpPr>
          <p:nvPr>
            <p:ph type="title"/>
          </p:nvPr>
        </p:nvSpPr>
        <p:spPr/>
        <p:txBody>
          <a:bodyPr/>
          <a:lstStyle/>
          <a:p>
            <a:r>
              <a:rPr lang="en-GB" dirty="0" smtClean="0"/>
              <a:t>Why does theology Matter?</a:t>
            </a:r>
            <a:endParaRPr lang="en-GB" dirty="0"/>
          </a:p>
        </p:txBody>
      </p:sp>
    </p:spTree>
    <p:extLst>
      <p:ext uri="{BB962C8B-B14F-4D97-AF65-F5344CB8AC3E}">
        <p14:creationId xmlns:p14="http://schemas.microsoft.com/office/powerpoint/2010/main" val="1513728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148779" y="1096963"/>
            <a:ext cx="2547491" cy="3713162"/>
          </a:xfrm>
        </p:spPr>
      </p:pic>
      <p:sp>
        <p:nvSpPr>
          <p:cNvPr id="3" name="Content Placeholder 2"/>
          <p:cNvSpPr>
            <a:spLocks noGrp="1"/>
          </p:cNvSpPr>
          <p:nvPr>
            <p:ph sz="half" idx="2"/>
          </p:nvPr>
        </p:nvSpPr>
        <p:spPr/>
        <p:txBody>
          <a:bodyPr>
            <a:normAutofit fontScale="85000" lnSpcReduction="10000"/>
          </a:bodyPr>
          <a:lstStyle/>
          <a:p>
            <a:r>
              <a:rPr lang="en-GB" dirty="0" smtClean="0"/>
              <a:t>Why does gender matter?</a:t>
            </a:r>
          </a:p>
          <a:p>
            <a:endParaRPr lang="en-GB" dirty="0"/>
          </a:p>
          <a:p>
            <a:r>
              <a:rPr lang="en-GB" dirty="0" smtClean="0"/>
              <a:t>Why does sex matter?</a:t>
            </a:r>
          </a:p>
          <a:p>
            <a:endParaRPr lang="en-GB" dirty="0"/>
          </a:p>
          <a:p>
            <a:r>
              <a:rPr lang="en-GB" dirty="0" smtClean="0"/>
              <a:t>How are these categories created?</a:t>
            </a:r>
          </a:p>
          <a:p>
            <a:endParaRPr lang="en-GB" dirty="0"/>
          </a:p>
          <a:p>
            <a:r>
              <a:rPr lang="en-GB" dirty="0" smtClean="0"/>
              <a:t>Who by?</a:t>
            </a:r>
            <a:endParaRPr lang="en-GB" dirty="0"/>
          </a:p>
        </p:txBody>
      </p:sp>
      <p:sp>
        <p:nvSpPr>
          <p:cNvPr id="4" name="Title 3"/>
          <p:cNvSpPr>
            <a:spLocks noGrp="1"/>
          </p:cNvSpPr>
          <p:nvPr>
            <p:ph type="title"/>
          </p:nvPr>
        </p:nvSpPr>
        <p:spPr/>
        <p:txBody>
          <a:bodyPr/>
          <a:lstStyle/>
          <a:p>
            <a:r>
              <a:rPr lang="en-GB" dirty="0" smtClean="0"/>
              <a:t>Why does Sex / Gender matter?</a:t>
            </a:r>
            <a:endParaRPr lang="en-GB" dirty="0"/>
          </a:p>
        </p:txBody>
      </p:sp>
    </p:spTree>
    <p:extLst>
      <p:ext uri="{BB962C8B-B14F-4D97-AF65-F5344CB8AC3E}">
        <p14:creationId xmlns:p14="http://schemas.microsoft.com/office/powerpoint/2010/main" val="1271190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Feminist theology</a:t>
            </a:r>
            <a:endParaRPr lang="en-GB" sz="4000" dirty="0"/>
          </a:p>
        </p:txBody>
      </p:sp>
      <p:sp>
        <p:nvSpPr>
          <p:cNvPr id="3" name="Text Placeholder 2"/>
          <p:cNvSpPr>
            <a:spLocks noGrp="1"/>
          </p:cNvSpPr>
          <p:nvPr>
            <p:ph type="body" idx="1"/>
          </p:nvPr>
        </p:nvSpPr>
        <p:spPr/>
        <p:txBody>
          <a:bodyPr/>
          <a:lstStyle/>
          <a:p>
            <a:r>
              <a:rPr lang="en-GB" dirty="0" smtClean="0"/>
              <a:t>Theology by and for women</a:t>
            </a:r>
            <a:endParaRPr lang="en-GB" dirty="0"/>
          </a:p>
        </p:txBody>
      </p:sp>
    </p:spTree>
    <p:extLst>
      <p:ext uri="{BB962C8B-B14F-4D97-AF65-F5344CB8AC3E}">
        <p14:creationId xmlns:p14="http://schemas.microsoft.com/office/powerpoint/2010/main" val="13235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US" b="0" dirty="0"/>
              <a:t>Egalitarian movement – ensure women and men receive fair and just </a:t>
            </a:r>
            <a:r>
              <a:rPr lang="en-US" b="0" dirty="0" smtClean="0"/>
              <a:t>treatment</a:t>
            </a:r>
          </a:p>
          <a:p>
            <a:pPr marL="0" indent="0"/>
            <a:endParaRPr lang="en-US" b="0" dirty="0"/>
          </a:p>
          <a:p>
            <a:pPr marL="0" indent="0"/>
            <a:r>
              <a:rPr lang="en-US" b="0" dirty="0"/>
              <a:t>Sexism distorts male as well as female </a:t>
            </a:r>
            <a:r>
              <a:rPr lang="en-US" b="0" dirty="0" smtClean="0"/>
              <a:t>humanity</a:t>
            </a:r>
          </a:p>
          <a:p>
            <a:pPr marL="0" indent="0"/>
            <a:endParaRPr lang="en-US" b="0" dirty="0"/>
          </a:p>
          <a:p>
            <a:pPr marL="0" indent="0"/>
            <a:r>
              <a:rPr lang="en-US" b="0" dirty="0" smtClean="0"/>
              <a:t>Awareness of </a:t>
            </a:r>
            <a:r>
              <a:rPr lang="en-US" b="0" dirty="0"/>
              <a:t>patriarchy – </a:t>
            </a:r>
            <a:r>
              <a:rPr lang="en-US" b="0" dirty="0" smtClean="0"/>
              <a:t>structural formatting of society by and for men</a:t>
            </a:r>
            <a:endParaRPr lang="en-US"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1052736"/>
            <a:ext cx="3285356" cy="3285356"/>
          </a:xfrm>
        </p:spPr>
      </p:pic>
      <p:sp>
        <p:nvSpPr>
          <p:cNvPr id="4" name="Title 3"/>
          <p:cNvSpPr>
            <a:spLocks noGrp="1"/>
          </p:cNvSpPr>
          <p:nvPr>
            <p:ph type="title"/>
          </p:nvPr>
        </p:nvSpPr>
        <p:spPr/>
        <p:txBody>
          <a:bodyPr/>
          <a:lstStyle/>
          <a:p>
            <a:r>
              <a:rPr lang="en-GB" dirty="0" smtClean="0"/>
              <a:t>Feminism</a:t>
            </a:r>
            <a:endParaRPr lang="en-GB" dirty="0"/>
          </a:p>
        </p:txBody>
      </p:sp>
    </p:spTree>
    <p:extLst>
      <p:ext uri="{BB962C8B-B14F-4D97-AF65-F5344CB8AC3E}">
        <p14:creationId xmlns:p14="http://schemas.microsoft.com/office/powerpoint/2010/main" val="3797258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1052736"/>
            <a:ext cx="3945878" cy="3197521"/>
          </a:xfrm>
        </p:spPr>
      </p:pic>
      <p:sp>
        <p:nvSpPr>
          <p:cNvPr id="3" name="Content Placeholder 2"/>
          <p:cNvSpPr>
            <a:spLocks noGrp="1"/>
          </p:cNvSpPr>
          <p:nvPr>
            <p:ph sz="half" idx="2"/>
          </p:nvPr>
        </p:nvSpPr>
        <p:spPr/>
        <p:txBody>
          <a:bodyPr>
            <a:normAutofit fontScale="47500" lnSpcReduction="20000"/>
          </a:bodyPr>
          <a:lstStyle/>
          <a:p>
            <a:pPr marL="0" indent="0"/>
            <a:r>
              <a:rPr lang="en-US" sz="2900" b="0" dirty="0" smtClean="0"/>
              <a:t>Women's faith seeking understanding from oppression</a:t>
            </a:r>
          </a:p>
          <a:p>
            <a:pPr marL="0" indent="0"/>
            <a:endParaRPr lang="en-US" sz="2900" b="0" dirty="0"/>
          </a:p>
          <a:p>
            <a:pPr marL="0" indent="0"/>
            <a:r>
              <a:rPr lang="en-US" sz="2900" b="0" dirty="0"/>
              <a:t>Examining the spiritual, the divine, the metaphysical from the perspective of </a:t>
            </a:r>
            <a:r>
              <a:rPr lang="en-US" sz="2900" b="0" dirty="0" smtClean="0"/>
              <a:t>women</a:t>
            </a:r>
          </a:p>
          <a:p>
            <a:pPr marL="0" indent="0"/>
            <a:endParaRPr lang="en-US" sz="2900" b="0" dirty="0"/>
          </a:p>
          <a:p>
            <a:pPr marL="0" indent="0"/>
            <a:r>
              <a:rPr lang="en-US" sz="2900" b="0" dirty="0"/>
              <a:t>Religious </a:t>
            </a:r>
            <a:r>
              <a:rPr lang="en-US" sz="2900" b="0" dirty="0" smtClean="0"/>
              <a:t>experience &amp; Woman’s experiences</a:t>
            </a:r>
          </a:p>
          <a:p>
            <a:pPr marL="0" indent="0"/>
            <a:endParaRPr lang="en-US" sz="2900" b="0" dirty="0"/>
          </a:p>
          <a:p>
            <a:pPr marL="0" indent="0"/>
            <a:r>
              <a:rPr lang="en-US" sz="2900" b="0" dirty="0"/>
              <a:t>Differences in women’s experience</a:t>
            </a:r>
          </a:p>
          <a:p>
            <a:pPr marL="0" indent="0"/>
            <a:r>
              <a:rPr lang="en-US" sz="2900" b="0" dirty="0"/>
              <a:t>Afro-American women – racism and poverty</a:t>
            </a:r>
          </a:p>
          <a:p>
            <a:pPr marL="0" indent="0"/>
            <a:r>
              <a:rPr lang="en-US" sz="2900" b="0" dirty="0"/>
              <a:t>Bisexual and lesbian women</a:t>
            </a:r>
          </a:p>
          <a:p>
            <a:pPr marL="0" indent="0"/>
            <a:r>
              <a:rPr lang="en-US" sz="2900" b="0" dirty="0"/>
              <a:t>Womanist Theology</a:t>
            </a:r>
          </a:p>
          <a:p>
            <a:endParaRPr lang="en-GB" dirty="0"/>
          </a:p>
        </p:txBody>
      </p:sp>
      <p:sp>
        <p:nvSpPr>
          <p:cNvPr id="4" name="Title 3"/>
          <p:cNvSpPr>
            <a:spLocks noGrp="1"/>
          </p:cNvSpPr>
          <p:nvPr>
            <p:ph type="title"/>
          </p:nvPr>
        </p:nvSpPr>
        <p:spPr/>
        <p:txBody>
          <a:bodyPr/>
          <a:lstStyle/>
          <a:p>
            <a:r>
              <a:rPr lang="en-GB" dirty="0" smtClean="0"/>
              <a:t>Feminism and theology</a:t>
            </a:r>
            <a:endParaRPr lang="en-GB" dirty="0"/>
          </a:p>
        </p:txBody>
      </p:sp>
    </p:spTree>
    <p:extLst>
      <p:ext uri="{BB962C8B-B14F-4D97-AF65-F5344CB8AC3E}">
        <p14:creationId xmlns:p14="http://schemas.microsoft.com/office/powerpoint/2010/main" val="2870457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Three major themes</a:t>
            </a:r>
            <a:endParaRPr lang="en-US" dirty="0"/>
          </a:p>
        </p:txBody>
      </p:sp>
      <p:sp>
        <p:nvSpPr>
          <p:cNvPr id="3" name="Content Placeholder 2"/>
          <p:cNvSpPr>
            <a:spLocks noGrp="1"/>
          </p:cNvSpPr>
          <p:nvPr>
            <p:ph idx="1"/>
          </p:nvPr>
        </p:nvSpPr>
        <p:spPr/>
        <p:txBody>
          <a:bodyPr>
            <a:normAutofit/>
          </a:bodyPr>
          <a:lstStyle/>
          <a:p>
            <a:pPr marL="0" indent="0"/>
            <a:r>
              <a:rPr lang="en-US" sz="2800" b="0" dirty="0" smtClean="0"/>
              <a:t>Liberation – ‘the poor’ – those structurally excluded </a:t>
            </a:r>
            <a:endParaRPr lang="en-US" sz="2800" b="0" dirty="0" smtClean="0"/>
          </a:p>
          <a:p>
            <a:pPr marL="0" indent="0"/>
            <a:endParaRPr lang="en-US" sz="2800" b="0" dirty="0" smtClean="0"/>
          </a:p>
          <a:p>
            <a:pPr marL="0" indent="0"/>
            <a:r>
              <a:rPr lang="en-US" sz="2800" b="0" dirty="0" smtClean="0"/>
              <a:t>God stands with the </a:t>
            </a:r>
            <a:r>
              <a:rPr lang="en-US" sz="2800" b="0" dirty="0" err="1" smtClean="0"/>
              <a:t>victimised</a:t>
            </a:r>
            <a:r>
              <a:rPr lang="en-US" sz="2800" b="0" dirty="0" smtClean="0"/>
              <a:t> and </a:t>
            </a:r>
            <a:r>
              <a:rPr lang="en-US" sz="2800" b="0" dirty="0" err="1" smtClean="0"/>
              <a:t>marginalised</a:t>
            </a:r>
            <a:endParaRPr lang="en-US" sz="2800" b="0" dirty="0" smtClean="0"/>
          </a:p>
          <a:p>
            <a:pPr marL="0" indent="0"/>
            <a:endParaRPr lang="en-US" sz="2800" b="0" dirty="0" smtClean="0"/>
          </a:p>
          <a:p>
            <a:pPr marL="0" indent="0"/>
            <a:r>
              <a:rPr lang="en-US" sz="2800" b="0" dirty="0" smtClean="0"/>
              <a:t>Inclusivism – God perceived in all places and at all times by all people</a:t>
            </a:r>
            <a:endParaRPr lang="en-US" sz="2800" b="0" dirty="0"/>
          </a:p>
        </p:txBody>
      </p:sp>
    </p:spTree>
    <p:extLst>
      <p:ext uri="{BB962C8B-B14F-4D97-AF65-F5344CB8AC3E}">
        <p14:creationId xmlns:p14="http://schemas.microsoft.com/office/powerpoint/2010/main" val="2475537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Feminist Thinkers</a:t>
            </a:r>
            <a:endParaRPr lang="en-GB" sz="4000" dirty="0"/>
          </a:p>
        </p:txBody>
      </p:sp>
      <p:sp>
        <p:nvSpPr>
          <p:cNvPr id="3" name="Text Placeholder 2"/>
          <p:cNvSpPr>
            <a:spLocks noGrp="1"/>
          </p:cNvSpPr>
          <p:nvPr>
            <p:ph type="body" idx="1"/>
          </p:nvPr>
        </p:nvSpPr>
        <p:spPr/>
        <p:txBody>
          <a:bodyPr/>
          <a:lstStyle/>
          <a:p>
            <a:r>
              <a:rPr lang="en-GB" dirty="0" smtClean="0"/>
              <a:t>Important women</a:t>
            </a:r>
            <a:endParaRPr lang="en-GB" dirty="0"/>
          </a:p>
        </p:txBody>
      </p:sp>
    </p:spTree>
    <p:extLst>
      <p:ext uri="{BB962C8B-B14F-4D97-AF65-F5344CB8AC3E}">
        <p14:creationId xmlns:p14="http://schemas.microsoft.com/office/powerpoint/2010/main" val="4089781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Rosemary Radford </a:t>
            </a:r>
            <a:r>
              <a:rPr lang="en-US" dirty="0" err="1" smtClean="0"/>
              <a:t>Ruether</a:t>
            </a:r>
            <a:endParaRPr lang="en-US" dirty="0"/>
          </a:p>
        </p:txBody>
      </p:sp>
      <p:sp>
        <p:nvSpPr>
          <p:cNvPr id="6" name="Content Placeholder 5"/>
          <p:cNvSpPr>
            <a:spLocks noGrp="1"/>
          </p:cNvSpPr>
          <p:nvPr>
            <p:ph sz="half" idx="2"/>
          </p:nvPr>
        </p:nvSpPr>
        <p:spPr/>
        <p:txBody>
          <a:bodyPr>
            <a:normAutofit fontScale="62500" lnSpcReduction="20000"/>
          </a:bodyPr>
          <a:lstStyle/>
          <a:p>
            <a:pPr marL="0" indent="0"/>
            <a:r>
              <a:rPr lang="en-US" b="0" dirty="0" smtClean="0"/>
              <a:t>God </a:t>
            </a:r>
            <a:r>
              <a:rPr lang="en-US" b="0" dirty="0"/>
              <a:t>did not speak ‘once and for all’ through a particular race (the Hebrews) and at a particular time (primarily first century Palestine). </a:t>
            </a:r>
            <a:endParaRPr lang="en-US" b="0" dirty="0" smtClean="0"/>
          </a:p>
          <a:p>
            <a:pPr marL="0" indent="0"/>
            <a:r>
              <a:rPr lang="en-US" b="0" dirty="0" smtClean="0"/>
              <a:t> </a:t>
            </a:r>
            <a:endParaRPr lang="en-US" b="0" dirty="0" smtClean="0"/>
          </a:p>
          <a:p>
            <a:pPr marL="0" indent="0"/>
            <a:r>
              <a:rPr lang="en-US" b="0" dirty="0" smtClean="0"/>
              <a:t>God does not speak </a:t>
            </a:r>
            <a:r>
              <a:rPr lang="en-US" b="0" dirty="0"/>
              <a:t>only to </a:t>
            </a:r>
            <a:r>
              <a:rPr lang="en-US" b="0" dirty="0" smtClean="0"/>
              <a:t>males or through the doctrines codified by men as a result of male </a:t>
            </a:r>
            <a:r>
              <a:rPr lang="en-US" b="0" dirty="0"/>
              <a:t>experience</a:t>
            </a:r>
            <a:r>
              <a:rPr lang="en-US" b="0" dirty="0" smtClean="0"/>
              <a:t>.</a:t>
            </a:r>
          </a:p>
          <a:p>
            <a:pPr marL="0" indent="0"/>
            <a:endParaRPr lang="en-US" b="0" dirty="0"/>
          </a:p>
          <a:p>
            <a:pPr marL="0" indent="0"/>
            <a:r>
              <a:rPr lang="en-US" b="0" dirty="0" smtClean="0"/>
              <a:t>Scandal of particularity</a:t>
            </a:r>
            <a:endParaRPr lang="en-US" b="0" dirty="0"/>
          </a:p>
        </p:txBody>
      </p:sp>
      <p:pic>
        <p:nvPicPr>
          <p:cNvPr id="8" name="Content Placeholder 7"/>
          <p:cNvPicPr>
            <a:picLocks noGrp="1" noChangeAspect="1"/>
          </p:cNvPicPr>
          <p:nvPr>
            <p:ph sz="half" idx="1"/>
          </p:nvPr>
        </p:nvPicPr>
        <p:blipFill>
          <a:blip r:embed="rId2"/>
          <a:stretch>
            <a:fillRect/>
          </a:stretch>
        </p:blipFill>
        <p:spPr>
          <a:xfrm>
            <a:off x="323528" y="1196752"/>
            <a:ext cx="3918905" cy="2604092"/>
          </a:xfrm>
          <a:prstGeom prst="rect">
            <a:avLst/>
          </a:prstGeom>
        </p:spPr>
      </p:pic>
    </p:spTree>
    <p:extLst>
      <p:ext uri="{BB962C8B-B14F-4D97-AF65-F5344CB8AC3E}">
        <p14:creationId xmlns:p14="http://schemas.microsoft.com/office/powerpoint/2010/main" val="4192359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US" b="0" dirty="0"/>
              <a:t>When one group is claimed to be ‘less than fully human’ we are all diminished</a:t>
            </a:r>
          </a:p>
          <a:p>
            <a:pPr marL="0" indent="0"/>
            <a:r>
              <a:rPr lang="en-US" b="0" dirty="0" err="1"/>
              <a:t>Androcentricism</a:t>
            </a:r>
            <a:r>
              <a:rPr lang="en-US" b="0" dirty="0"/>
              <a:t> to be rejected</a:t>
            </a:r>
          </a:p>
          <a:p>
            <a:pPr marL="0" indent="0"/>
            <a:r>
              <a:rPr lang="en-US" b="0" dirty="0" err="1"/>
              <a:t>Humanocentricism</a:t>
            </a:r>
            <a:r>
              <a:rPr lang="en-US" b="0" dirty="0"/>
              <a:t> to be rejected</a:t>
            </a:r>
          </a:p>
          <a:p>
            <a:pPr marL="0" indent="0"/>
            <a:r>
              <a:rPr lang="en-US" b="0" dirty="0"/>
              <a:t>Holism, eco-friendly-ness</a:t>
            </a:r>
          </a:p>
          <a:p>
            <a:pPr marL="0" indent="0"/>
            <a:r>
              <a:rPr lang="en-US" b="0" dirty="0" err="1"/>
              <a:t>Syncrestistic</a:t>
            </a:r>
            <a:r>
              <a:rPr lang="en-US" b="0" dirty="0"/>
              <a:t> approach</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61827" y="1096963"/>
            <a:ext cx="2477921" cy="3713162"/>
          </a:xfrm>
        </p:spPr>
      </p:pic>
      <p:sp>
        <p:nvSpPr>
          <p:cNvPr id="4" name="Title 3"/>
          <p:cNvSpPr>
            <a:spLocks noGrp="1"/>
          </p:cNvSpPr>
          <p:nvPr>
            <p:ph type="title"/>
          </p:nvPr>
        </p:nvSpPr>
        <p:spPr/>
        <p:txBody>
          <a:bodyPr/>
          <a:lstStyle/>
          <a:p>
            <a:r>
              <a:rPr lang="en-US" dirty="0"/>
              <a:t>Rosemary Radford </a:t>
            </a:r>
            <a:r>
              <a:rPr lang="en-US" dirty="0" err="1"/>
              <a:t>Ruether</a:t>
            </a:r>
            <a:endParaRPr lang="en-GB" dirty="0"/>
          </a:p>
        </p:txBody>
      </p:sp>
    </p:spTree>
    <p:extLst>
      <p:ext uri="{BB962C8B-B14F-4D97-AF65-F5344CB8AC3E}">
        <p14:creationId xmlns:p14="http://schemas.microsoft.com/office/powerpoint/2010/main" val="1379005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Celia Deane-Drummond</a:t>
            </a:r>
            <a:endParaRPr lang="en-US" dirty="0"/>
          </a:p>
        </p:txBody>
      </p:sp>
      <p:sp>
        <p:nvSpPr>
          <p:cNvPr id="3" name="Content Placeholder 2"/>
          <p:cNvSpPr>
            <a:spLocks noGrp="1"/>
          </p:cNvSpPr>
          <p:nvPr>
            <p:ph sz="half" idx="1"/>
          </p:nvPr>
        </p:nvSpPr>
        <p:spPr/>
        <p:txBody>
          <a:bodyPr>
            <a:normAutofit fontScale="55000" lnSpcReduction="20000"/>
          </a:bodyPr>
          <a:lstStyle/>
          <a:p>
            <a:pPr marL="0" indent="0"/>
            <a:r>
              <a:rPr lang="en-US" b="0" dirty="0" err="1" smtClean="0"/>
              <a:t>Relationality</a:t>
            </a:r>
            <a:endParaRPr lang="en-US" b="0" dirty="0" smtClean="0"/>
          </a:p>
          <a:p>
            <a:pPr marL="0" indent="0"/>
            <a:endParaRPr lang="en-US" b="0" dirty="0" smtClean="0"/>
          </a:p>
          <a:p>
            <a:pPr marL="0" indent="0"/>
            <a:r>
              <a:rPr lang="en-US" b="0" dirty="0" smtClean="0"/>
              <a:t>Relationships based on a concern for just communal life</a:t>
            </a:r>
            <a:r>
              <a:rPr lang="en-US" b="0" dirty="0" smtClean="0"/>
              <a:t>.</a:t>
            </a:r>
          </a:p>
          <a:p>
            <a:pPr marL="0" indent="0"/>
            <a:endParaRPr lang="en-US" b="0" dirty="0" smtClean="0"/>
          </a:p>
          <a:p>
            <a:pPr marL="0" indent="0"/>
            <a:r>
              <a:rPr lang="en-US" b="0" i="1" dirty="0"/>
              <a:t>‘The experience of life of ordinary women is commonly that dedicated to sustaining relationships within the family unit.  In other words, self-determination is found within the context of relationships.’</a:t>
            </a:r>
            <a:r>
              <a:rPr lang="en-GB" b="0" i="1" dirty="0" smtClean="0">
                <a:effectLst/>
              </a:rPr>
              <a:t> </a:t>
            </a:r>
            <a:endParaRPr lang="en-GB" b="0" i="1" dirty="0" smtClean="0">
              <a:effectLst/>
            </a:endParaRPr>
          </a:p>
          <a:p>
            <a:pPr marL="0" indent="0"/>
            <a:endParaRPr lang="en-GB" b="0" i="1" dirty="0"/>
          </a:p>
          <a:p>
            <a:pPr marL="0" indent="0"/>
            <a:r>
              <a:rPr lang="en-US" b="0" dirty="0"/>
              <a:t>‘We are all members, one of each other’. (Ephesians 4:25)</a:t>
            </a:r>
          </a:p>
          <a:p>
            <a:pPr marL="0" indent="0"/>
            <a:endParaRPr lang="en-US" b="0" i="1" dirty="0" smtClean="0"/>
          </a:p>
          <a:p>
            <a:endParaRPr lang="en-US" dirty="0"/>
          </a:p>
        </p:txBody>
      </p:sp>
      <p:pic>
        <p:nvPicPr>
          <p:cNvPr id="7" name="Content Placeholder 6"/>
          <p:cNvPicPr>
            <a:picLocks noGrp="1" noChangeAspect="1"/>
          </p:cNvPicPr>
          <p:nvPr>
            <p:ph sz="half" idx="2"/>
          </p:nvPr>
        </p:nvPicPr>
        <p:blipFill>
          <a:blip r:embed="rId2"/>
          <a:stretch>
            <a:fillRect/>
          </a:stretch>
        </p:blipFill>
        <p:spPr>
          <a:xfrm>
            <a:off x="4713486" y="1518623"/>
            <a:ext cx="3174603" cy="2869841"/>
          </a:xfrm>
          <a:prstGeom prst="rect">
            <a:avLst/>
          </a:prstGeom>
        </p:spPr>
      </p:pic>
    </p:spTree>
    <p:extLst>
      <p:ext uri="{BB962C8B-B14F-4D97-AF65-F5344CB8AC3E}">
        <p14:creationId xmlns:p14="http://schemas.microsoft.com/office/powerpoint/2010/main" val="4155056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Mary Daly</a:t>
            </a:r>
            <a:endParaRPr lang="en-US" dirty="0"/>
          </a:p>
        </p:txBody>
      </p:sp>
      <p:sp>
        <p:nvSpPr>
          <p:cNvPr id="4" name="Content Placeholder 3"/>
          <p:cNvSpPr>
            <a:spLocks noGrp="1"/>
          </p:cNvSpPr>
          <p:nvPr>
            <p:ph sz="half" idx="2"/>
          </p:nvPr>
        </p:nvSpPr>
        <p:spPr/>
        <p:txBody>
          <a:bodyPr>
            <a:noAutofit/>
          </a:bodyPr>
          <a:lstStyle/>
          <a:p>
            <a:pPr marL="0" indent="0"/>
            <a:r>
              <a:rPr lang="en-US" sz="2400" b="0" dirty="0" smtClean="0"/>
              <a:t>‘If God is male, then the male is God’.</a:t>
            </a:r>
          </a:p>
          <a:p>
            <a:pPr marL="0" indent="0"/>
            <a:endParaRPr lang="en-US" sz="2400" b="0" dirty="0" smtClean="0"/>
          </a:p>
          <a:p>
            <a:pPr marL="0" indent="0"/>
            <a:r>
              <a:rPr lang="en-US" sz="2400" b="0" dirty="0" smtClean="0"/>
              <a:t>‘</a:t>
            </a:r>
            <a:r>
              <a:rPr lang="en-US" sz="2400" b="0" dirty="0" smtClean="0"/>
              <a:t>We do not </a:t>
            </a:r>
            <a:r>
              <a:rPr lang="en-US" sz="2400" b="0" dirty="0" smtClean="0"/>
              <a:t>wish </a:t>
            </a:r>
            <a:r>
              <a:rPr lang="en-US" sz="2400" b="0" dirty="0" smtClean="0"/>
              <a:t>to be redeemed by a god, to be adopted as sons, or to have the spirit of god’s son artificially injected into our hearts crying “father”’.</a:t>
            </a:r>
            <a:endParaRPr lang="en-US" sz="2400" b="0" dirty="0"/>
          </a:p>
        </p:txBody>
      </p:sp>
      <p:pic>
        <p:nvPicPr>
          <p:cNvPr id="6" name="Content Placeholder 5"/>
          <p:cNvPicPr>
            <a:picLocks noGrp="1" noChangeAspect="1"/>
          </p:cNvPicPr>
          <p:nvPr>
            <p:ph sz="half" idx="1"/>
          </p:nvPr>
        </p:nvPicPr>
        <p:blipFill>
          <a:blip r:embed="rId2"/>
          <a:stretch>
            <a:fillRect/>
          </a:stretch>
        </p:blipFill>
        <p:spPr>
          <a:xfrm>
            <a:off x="323528" y="1124744"/>
            <a:ext cx="3959031" cy="2692141"/>
          </a:xfrm>
          <a:prstGeom prst="rect">
            <a:avLst/>
          </a:prstGeom>
        </p:spPr>
      </p:pic>
    </p:spTree>
    <p:extLst>
      <p:ext uri="{BB962C8B-B14F-4D97-AF65-F5344CB8AC3E}">
        <p14:creationId xmlns:p14="http://schemas.microsoft.com/office/powerpoint/2010/main" val="4269436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Elisabeth </a:t>
            </a:r>
            <a:r>
              <a:rPr lang="en-US" dirty="0" err="1" smtClean="0"/>
              <a:t>Schüssler</a:t>
            </a:r>
            <a:r>
              <a:rPr lang="en-US" dirty="0" smtClean="0"/>
              <a:t> </a:t>
            </a:r>
            <a:r>
              <a:rPr lang="en-US" dirty="0" err="1" smtClean="0"/>
              <a:t>Fiorenza</a:t>
            </a:r>
            <a:r>
              <a:rPr lang="en-US" dirty="0" smtClean="0"/>
              <a:t> (b. 1938)</a:t>
            </a:r>
            <a:endParaRPr lang="en-US" dirty="0"/>
          </a:p>
        </p:txBody>
      </p:sp>
      <p:sp>
        <p:nvSpPr>
          <p:cNvPr id="4" name="Content Placeholder 3"/>
          <p:cNvSpPr>
            <a:spLocks noGrp="1"/>
          </p:cNvSpPr>
          <p:nvPr>
            <p:ph sz="half" idx="2"/>
          </p:nvPr>
        </p:nvSpPr>
        <p:spPr/>
        <p:txBody>
          <a:bodyPr>
            <a:noAutofit/>
          </a:bodyPr>
          <a:lstStyle/>
          <a:p>
            <a:pPr marL="0" indent="0"/>
            <a:r>
              <a:rPr lang="en-US" b="0" dirty="0" smtClean="0"/>
              <a:t>G*D</a:t>
            </a:r>
          </a:p>
          <a:p>
            <a:pPr marL="0" indent="0"/>
            <a:endParaRPr lang="en-US" sz="1600" b="0" dirty="0"/>
          </a:p>
          <a:p>
            <a:pPr marL="0" indent="0"/>
            <a:r>
              <a:rPr lang="en-US" sz="1600" b="0" i="1" dirty="0"/>
              <a:t>‘This term is unpronounceable and inadequate.  It is not intended as language for worship, where one might prefer a more corrective term, such as Holy One, or Holy Wisdom.  Rather it serves here as an analytic sign to point toward that yet unnamable understanding of the divine that would transcend patriarchal limitations and signal redemptive experience for women as well as for men’.</a:t>
            </a:r>
            <a:r>
              <a:rPr lang="en-GB" sz="1600" b="0" i="1" dirty="0"/>
              <a:t> </a:t>
            </a:r>
            <a:endParaRPr lang="en-US" sz="1600" b="0" i="1" dirty="0"/>
          </a:p>
          <a:p>
            <a:endParaRPr lang="en-US" dirty="0"/>
          </a:p>
        </p:txBody>
      </p:sp>
      <p:pic>
        <p:nvPicPr>
          <p:cNvPr id="6" name="Content Placeholder 5"/>
          <p:cNvPicPr>
            <a:picLocks noGrp="1" noChangeAspect="1"/>
          </p:cNvPicPr>
          <p:nvPr>
            <p:ph sz="half" idx="1"/>
          </p:nvPr>
        </p:nvPicPr>
        <p:blipFill>
          <a:blip r:embed="rId2"/>
          <a:stretch>
            <a:fillRect/>
          </a:stretch>
        </p:blipFill>
        <p:spPr>
          <a:xfrm>
            <a:off x="822325" y="1449439"/>
            <a:ext cx="3200400" cy="3008209"/>
          </a:xfrm>
          <a:prstGeom prst="rect">
            <a:avLst/>
          </a:prstGeom>
        </p:spPr>
      </p:pic>
    </p:spTree>
    <p:extLst>
      <p:ext uri="{BB962C8B-B14F-4D97-AF65-F5344CB8AC3E}">
        <p14:creationId xmlns:p14="http://schemas.microsoft.com/office/powerpoint/2010/main" val="18353552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US" b="0" i="1" dirty="0" smtClean="0"/>
              <a:t>‘</a:t>
            </a:r>
            <a:r>
              <a:rPr lang="en-US" b="0" i="1" dirty="0"/>
              <a:t>The uniqueness of feminist theology lies not in its use of the celebration of experience but rather in its use of women’s experience, which has been almost entirely shut out of theological reflection in the past. </a:t>
            </a:r>
            <a:endParaRPr lang="en-US" b="0" i="1" dirty="0" smtClean="0"/>
          </a:p>
          <a:p>
            <a:pPr marL="0" indent="0"/>
            <a:endParaRPr lang="en-US" b="0" i="1" dirty="0"/>
          </a:p>
          <a:p>
            <a:pPr marL="0" indent="0"/>
            <a:r>
              <a:rPr lang="en-US" b="0" i="1" dirty="0" smtClean="0"/>
              <a:t>The </a:t>
            </a:r>
            <a:r>
              <a:rPr lang="en-US" b="0" i="1" dirty="0"/>
              <a:t>use of women’s experience in feminist theology, therefore, explodes as a critical force, exposing classical theology … as based on male experience rather than on universal human experience’.</a:t>
            </a:r>
            <a:endParaRPr lang="en-GB" b="0" i="1"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052736"/>
            <a:ext cx="3271787" cy="3316301"/>
          </a:xfrm>
        </p:spPr>
      </p:pic>
      <p:sp>
        <p:nvSpPr>
          <p:cNvPr id="4" name="Title 3"/>
          <p:cNvSpPr>
            <a:spLocks noGrp="1"/>
          </p:cNvSpPr>
          <p:nvPr>
            <p:ph type="title"/>
          </p:nvPr>
        </p:nvSpPr>
        <p:spPr/>
        <p:txBody>
          <a:bodyPr/>
          <a:lstStyle/>
          <a:p>
            <a:r>
              <a:rPr lang="en-US" dirty="0"/>
              <a:t>Elisabeth </a:t>
            </a:r>
            <a:r>
              <a:rPr lang="en-US" dirty="0" err="1"/>
              <a:t>Schüssler</a:t>
            </a:r>
            <a:r>
              <a:rPr lang="en-US" dirty="0"/>
              <a:t> </a:t>
            </a:r>
            <a:r>
              <a:rPr lang="en-US" dirty="0" err="1"/>
              <a:t>Fiorenza</a:t>
            </a:r>
            <a:r>
              <a:rPr lang="en-US" dirty="0"/>
              <a:t> (b. 1938)</a:t>
            </a:r>
            <a:endParaRPr lang="en-GB" dirty="0"/>
          </a:p>
        </p:txBody>
      </p:sp>
    </p:spTree>
    <p:extLst>
      <p:ext uri="{BB962C8B-B14F-4D97-AF65-F5344CB8AC3E}">
        <p14:creationId xmlns:p14="http://schemas.microsoft.com/office/powerpoint/2010/main" val="108687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Feminist theology</a:t>
            </a:r>
            <a:endParaRPr lang="en-GB" sz="4000" dirty="0"/>
          </a:p>
        </p:txBody>
      </p:sp>
      <p:sp>
        <p:nvSpPr>
          <p:cNvPr id="3" name="Content Placeholder 2"/>
          <p:cNvSpPr>
            <a:spLocks noGrp="1"/>
          </p:cNvSpPr>
          <p:nvPr>
            <p:ph idx="1"/>
          </p:nvPr>
        </p:nvSpPr>
        <p:spPr/>
        <p:txBody>
          <a:bodyPr>
            <a:normAutofit fontScale="70000" lnSpcReduction="20000"/>
          </a:bodyPr>
          <a:lstStyle/>
          <a:p>
            <a:pPr marL="0" indent="0"/>
            <a:r>
              <a:rPr lang="en-US" b="0" dirty="0" smtClean="0"/>
              <a:t>The </a:t>
            </a:r>
            <a:r>
              <a:rPr lang="en-US" b="0" dirty="0"/>
              <a:t>dependence of Christian thought and practice on men’s </a:t>
            </a:r>
            <a:r>
              <a:rPr lang="en-US" b="0" dirty="0" smtClean="0"/>
              <a:t>experience</a:t>
            </a:r>
          </a:p>
          <a:p>
            <a:pPr marL="0" indent="0"/>
            <a:endParaRPr lang="en-US" b="0" dirty="0"/>
          </a:p>
          <a:p>
            <a:pPr marL="0" indent="0"/>
            <a:r>
              <a:rPr lang="en-US" b="0" dirty="0"/>
              <a:t>Ethical nature of Christianity: does it promote sexism and patriarchy?</a:t>
            </a:r>
          </a:p>
          <a:p>
            <a:pPr marL="0" indent="0"/>
            <a:endParaRPr lang="en-GB" b="0" dirty="0" smtClean="0"/>
          </a:p>
          <a:p>
            <a:pPr marL="0" indent="0"/>
            <a:r>
              <a:rPr lang="en-GB" b="0" dirty="0" smtClean="0"/>
              <a:t>Can Christianity ever escape male construction?</a:t>
            </a:r>
            <a:endParaRPr lang="en-GB" b="0" dirty="0"/>
          </a:p>
        </p:txBody>
      </p:sp>
      <p:sp>
        <p:nvSpPr>
          <p:cNvPr id="4" name="Text Placeholder 3"/>
          <p:cNvSpPr>
            <a:spLocks noGrp="1"/>
          </p:cNvSpPr>
          <p:nvPr>
            <p:ph type="body" sz="half" idx="2"/>
          </p:nvPr>
        </p:nvSpPr>
        <p:spPr/>
        <p:txBody>
          <a:bodyPr/>
          <a:lstStyle/>
          <a:p>
            <a:r>
              <a:rPr lang="en-GB" dirty="0" smtClean="0"/>
              <a:t>WHY IS IT IMPORTANT?</a:t>
            </a:r>
            <a:endParaRPr lang="en-GB" dirty="0"/>
          </a:p>
        </p:txBody>
      </p:sp>
    </p:spTree>
    <p:extLst>
      <p:ext uri="{BB962C8B-B14F-4D97-AF65-F5344CB8AC3E}">
        <p14:creationId xmlns:p14="http://schemas.microsoft.com/office/powerpoint/2010/main" val="420009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Liberation Theology</a:t>
            </a:r>
            <a:endParaRPr lang="en-GB" sz="4000" dirty="0"/>
          </a:p>
        </p:txBody>
      </p:sp>
      <p:sp>
        <p:nvSpPr>
          <p:cNvPr id="3" name="Text Placeholder 2"/>
          <p:cNvSpPr>
            <a:spLocks noGrp="1"/>
          </p:cNvSpPr>
          <p:nvPr>
            <p:ph type="body" idx="1"/>
          </p:nvPr>
        </p:nvSpPr>
        <p:spPr/>
        <p:txBody>
          <a:bodyPr/>
          <a:lstStyle/>
          <a:p>
            <a:r>
              <a:rPr lang="en-GB" dirty="0" smtClean="0"/>
              <a:t>Theology &amp; the poor</a:t>
            </a:r>
            <a:endParaRPr lang="en-GB" dirty="0"/>
          </a:p>
        </p:txBody>
      </p:sp>
    </p:spTree>
    <p:extLst>
      <p:ext uri="{BB962C8B-B14F-4D97-AF65-F5344CB8AC3E}">
        <p14:creationId xmlns:p14="http://schemas.microsoft.com/office/powerpoint/2010/main" val="18130225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Liberation Theology</a:t>
            </a:r>
            <a:endParaRPr lang="en-GB" dirty="0"/>
          </a:p>
        </p:txBody>
      </p:sp>
      <p:sp>
        <p:nvSpPr>
          <p:cNvPr id="3" name="Content Placeholder 2"/>
          <p:cNvSpPr>
            <a:spLocks noGrp="1"/>
          </p:cNvSpPr>
          <p:nvPr>
            <p:ph idx="1"/>
          </p:nvPr>
        </p:nvSpPr>
        <p:spPr>
          <a:xfrm>
            <a:off x="611560" y="980728"/>
            <a:ext cx="4287860" cy="4351338"/>
          </a:xfrm>
        </p:spPr>
        <p:txBody>
          <a:bodyPr>
            <a:normAutofit lnSpcReduction="10000"/>
          </a:bodyPr>
          <a:lstStyle/>
          <a:p>
            <a:pPr marL="0" indent="0"/>
            <a:r>
              <a:rPr lang="en-GB" b="0" dirty="0" smtClean="0"/>
              <a:t>Liberation theology attempts to read the Bible and key Christian concepts with “the eyes of the poor” – and offers a reinterpretation of the Christian faith based on that experience of the poor.</a:t>
            </a:r>
          </a:p>
          <a:p>
            <a:pPr marL="0" indent="0"/>
            <a:r>
              <a:rPr lang="en-GB" b="0" dirty="0" smtClean="0"/>
              <a:t>Proponents describe it as the restored “message of the gospels” from when Christianity was a pacifist ‘religion of the poor’. </a:t>
            </a:r>
            <a:r>
              <a:rPr lang="en-GB" b="0" dirty="0" smtClean="0"/>
              <a:t> It </a:t>
            </a:r>
            <a:r>
              <a:rPr lang="en-GB" b="0" dirty="0" smtClean="0"/>
              <a:t>began as a movement within the Catholic Church.</a:t>
            </a:r>
          </a:p>
          <a:p>
            <a:pPr marL="0" indent="0"/>
            <a:r>
              <a:rPr lang="en-GB" b="0" dirty="0" smtClean="0"/>
              <a:t>The best-known form of liberation theology is that which developed in Latin America in the 1950s onwards, however various other forms of </a:t>
            </a:r>
            <a:r>
              <a:rPr lang="en-GB" b="0" dirty="0" err="1" smtClean="0"/>
              <a:t>liberational</a:t>
            </a:r>
            <a:r>
              <a:rPr lang="en-GB" b="0" dirty="0" smtClean="0"/>
              <a:t> theologies have since developed which draw on the ideas of Liberation Theology, including Asian, Feminist, Black, and Queer liberation theologies.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4128" y="812298"/>
            <a:ext cx="2853796" cy="3805061"/>
          </a:xfrm>
          <a:prstGeom prst="rect">
            <a:avLst/>
          </a:prstGeom>
        </p:spPr>
      </p:pic>
    </p:spTree>
    <p:extLst>
      <p:ext uri="{BB962C8B-B14F-4D97-AF65-F5344CB8AC3E}">
        <p14:creationId xmlns:p14="http://schemas.microsoft.com/office/powerpoint/2010/main" val="3573325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Liberation Theology 2</a:t>
            </a:r>
            <a:endParaRPr lang="en-GB" dirty="0"/>
          </a:p>
        </p:txBody>
      </p:sp>
      <p:sp>
        <p:nvSpPr>
          <p:cNvPr id="3" name="Content Placeholder 2"/>
          <p:cNvSpPr>
            <a:spLocks noGrp="1"/>
          </p:cNvSpPr>
          <p:nvPr>
            <p:ph idx="1"/>
          </p:nvPr>
        </p:nvSpPr>
        <p:spPr>
          <a:xfrm>
            <a:off x="755576" y="980728"/>
            <a:ext cx="7520940" cy="3579849"/>
          </a:xfrm>
        </p:spPr>
        <p:txBody>
          <a:bodyPr>
            <a:noAutofit/>
          </a:bodyPr>
          <a:lstStyle/>
          <a:p>
            <a:pPr marL="0" indent="0"/>
            <a:r>
              <a:rPr lang="en-GB" sz="1500" b="0" dirty="0" smtClean="0"/>
              <a:t>Liberation theology arose principally as a moral reaction to poverty and social </a:t>
            </a:r>
            <a:r>
              <a:rPr lang="en-GB" sz="1500" b="0" dirty="0" smtClean="0"/>
              <a:t>injustice and </a:t>
            </a:r>
            <a:r>
              <a:rPr lang="en-GB" sz="1500" b="0" dirty="0" smtClean="0"/>
              <a:t>the increasing disillusionment with established and institutional Catholic hierarchies in the region. </a:t>
            </a:r>
            <a:endParaRPr lang="en-GB" sz="1500" b="0" dirty="0" smtClean="0"/>
          </a:p>
          <a:p>
            <a:pPr marL="0" indent="0"/>
            <a:endParaRPr lang="en-GB" sz="1500" b="0" dirty="0" smtClean="0"/>
          </a:p>
          <a:p>
            <a:pPr marL="0" indent="0"/>
            <a:r>
              <a:rPr lang="en-GB" sz="1500" b="0" dirty="0" smtClean="0"/>
              <a:t>The term was coined in 1971 by the Peruvian priest Gustavo Gutiérrez, who wrote one of the movement's defining books, </a:t>
            </a:r>
            <a:r>
              <a:rPr lang="en-GB" sz="1500" b="0" i="1" dirty="0" smtClean="0"/>
              <a:t>A Theology of Liberation</a:t>
            </a:r>
            <a:r>
              <a:rPr lang="en-GB" sz="1500" b="0" dirty="0" smtClean="0"/>
              <a:t>. </a:t>
            </a:r>
            <a:endParaRPr lang="en-GB" sz="1500" b="0" dirty="0" smtClean="0"/>
          </a:p>
          <a:p>
            <a:pPr marL="0" indent="0"/>
            <a:endParaRPr lang="en-GB" sz="1500" b="0" dirty="0" smtClean="0"/>
          </a:p>
          <a:p>
            <a:pPr marL="0" indent="0"/>
            <a:r>
              <a:rPr lang="en-GB" sz="1500" b="0" dirty="0" smtClean="0"/>
              <a:t>Latin </a:t>
            </a:r>
            <a:r>
              <a:rPr lang="en-GB" sz="1500" b="0" dirty="0" smtClean="0"/>
              <a:t>American liberation theology met opposition and led to admonishment by the Vatican's Congregation for the Doctrine of the Faith (CDF</a:t>
            </a:r>
            <a:r>
              <a:rPr lang="en-GB" sz="1500" b="0" dirty="0" smtClean="0"/>
              <a:t>).</a:t>
            </a:r>
          </a:p>
          <a:p>
            <a:pPr marL="0" indent="0"/>
            <a:endParaRPr lang="en-GB" sz="1500" b="0" dirty="0" smtClean="0"/>
          </a:p>
          <a:p>
            <a:pPr marL="0" indent="0"/>
            <a:r>
              <a:rPr lang="en-GB" sz="1500" b="0" dirty="0" smtClean="0"/>
              <a:t>The Vatican rejected certain forms of Latin American liberation theology for focusing on institutionalized or systemic sin; and for identifying Catholic Church hierarchy in South America as members of the same privileged class that had long been oppressing indigenous populations and being complicit in maintaining economic inequality.</a:t>
            </a:r>
            <a:endParaRPr lang="en-GB" sz="1500" b="0" dirty="0"/>
          </a:p>
        </p:txBody>
      </p:sp>
    </p:spTree>
    <p:extLst>
      <p:ext uri="{BB962C8B-B14F-4D97-AF65-F5344CB8AC3E}">
        <p14:creationId xmlns:p14="http://schemas.microsoft.com/office/powerpoint/2010/main" val="34911334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Gustavo Gutiérrez - 1928</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196752"/>
            <a:ext cx="3886200" cy="3108960"/>
          </a:xfrm>
        </p:spPr>
      </p:pic>
      <p:sp>
        <p:nvSpPr>
          <p:cNvPr id="4" name="Content Placeholder 3"/>
          <p:cNvSpPr>
            <a:spLocks noGrp="1"/>
          </p:cNvSpPr>
          <p:nvPr>
            <p:ph sz="half" idx="2"/>
          </p:nvPr>
        </p:nvSpPr>
        <p:spPr/>
        <p:txBody>
          <a:bodyPr>
            <a:noAutofit/>
          </a:bodyPr>
          <a:lstStyle/>
          <a:p>
            <a:pPr marL="0" indent="0"/>
            <a:r>
              <a:rPr lang="en-GB" sz="1400" b="0" dirty="0" smtClean="0"/>
              <a:t>Gutierrez's </a:t>
            </a:r>
            <a:r>
              <a:rPr lang="en-GB" sz="1400" b="0" dirty="0" err="1" smtClean="0"/>
              <a:t>groundbreaking</a:t>
            </a:r>
            <a:r>
              <a:rPr lang="en-GB" sz="1400" b="0" dirty="0" smtClean="0"/>
              <a:t> work, A Theology of Liberation, published in 1971, changed everything. </a:t>
            </a:r>
          </a:p>
          <a:p>
            <a:pPr marL="0" indent="0"/>
            <a:endParaRPr lang="en-GB" sz="1400" b="0" dirty="0" smtClean="0"/>
          </a:p>
          <a:p>
            <a:pPr marL="0" indent="0"/>
            <a:r>
              <a:rPr lang="en-GB" sz="1400" b="0" dirty="0" smtClean="0"/>
              <a:t>Vatican </a:t>
            </a:r>
            <a:r>
              <a:rPr lang="en-GB" sz="1400" b="0" dirty="0" smtClean="0"/>
              <a:t>II challenged scholars to renew their theology and biblical study. Gutierrez responded by examining our concept of God and the scriptures within the Latin American reality of extreme poverty and systemic injustice. </a:t>
            </a:r>
            <a:endParaRPr lang="en-GB" sz="1400" b="0" dirty="0" smtClean="0"/>
          </a:p>
          <a:p>
            <a:pPr marL="0" indent="0"/>
            <a:endParaRPr lang="en-GB" sz="1400" b="0" dirty="0" smtClean="0"/>
          </a:p>
          <a:p>
            <a:pPr marL="0" indent="0"/>
            <a:r>
              <a:rPr lang="en-GB" sz="1400" b="0" dirty="0" smtClean="0"/>
              <a:t>That led to a renewed realization of Christ's presence among the poor and oppressed, especially in their struggle to end poverty and oppression.</a:t>
            </a:r>
            <a:endParaRPr lang="en-GB" sz="1400" b="0" dirty="0"/>
          </a:p>
        </p:txBody>
      </p:sp>
    </p:spTree>
    <p:extLst>
      <p:ext uri="{BB962C8B-B14F-4D97-AF65-F5344CB8AC3E}">
        <p14:creationId xmlns:p14="http://schemas.microsoft.com/office/powerpoint/2010/main" val="2698131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Gustavo Gutiérrez 2</a:t>
            </a:r>
            <a:endParaRPr lang="en-GB" dirty="0"/>
          </a:p>
        </p:txBody>
      </p:sp>
      <p:sp>
        <p:nvSpPr>
          <p:cNvPr id="3" name="Content Placeholder 2"/>
          <p:cNvSpPr>
            <a:spLocks noGrp="1"/>
          </p:cNvSpPr>
          <p:nvPr>
            <p:ph idx="1"/>
          </p:nvPr>
        </p:nvSpPr>
        <p:spPr/>
        <p:txBody>
          <a:bodyPr>
            <a:noAutofit/>
          </a:bodyPr>
          <a:lstStyle/>
          <a:p>
            <a:pPr marL="0" indent="0"/>
            <a:r>
              <a:rPr lang="en-GB" sz="1300" b="0" dirty="0" smtClean="0"/>
              <a:t>Gutierrez has three bottom-line principles about life and death at the bottom of the economic pyramid. </a:t>
            </a:r>
          </a:p>
          <a:p>
            <a:pPr marL="0" indent="0"/>
            <a:r>
              <a:rPr lang="en-GB" sz="1300" b="0" dirty="0" smtClean="0"/>
              <a:t>First, material poverty is never good but an evil to be opposed. </a:t>
            </a:r>
          </a:p>
          <a:p>
            <a:pPr marL="0" indent="0"/>
            <a:r>
              <a:rPr lang="en-GB" sz="1300" b="0" dirty="0"/>
              <a:t>	</a:t>
            </a:r>
            <a:r>
              <a:rPr lang="en-GB" sz="1300" i="1" dirty="0" smtClean="0"/>
              <a:t>"It is not simply an occasion for charity but a degrading force that denigrates human 	dignity and ought to be opposed and rejected."</a:t>
            </a:r>
          </a:p>
          <a:p>
            <a:pPr marL="0" indent="0"/>
            <a:r>
              <a:rPr lang="en-GB" sz="1300" b="0" dirty="0" smtClean="0"/>
              <a:t>Second, poverty is not a result of fate or laziness, but is due to structural injustices that privilege some while marginalizing others. </a:t>
            </a:r>
          </a:p>
          <a:p>
            <a:pPr marL="0" indent="0"/>
            <a:r>
              <a:rPr lang="en-GB" sz="1300" b="0" dirty="0"/>
              <a:t>	</a:t>
            </a:r>
            <a:r>
              <a:rPr lang="en-GB" sz="1300" i="1" dirty="0" smtClean="0"/>
              <a:t>"Poverty is not inevitable; collectively the poor can organize and facilitate social change."</a:t>
            </a:r>
          </a:p>
          <a:p>
            <a:pPr marL="0" indent="0"/>
            <a:r>
              <a:rPr lang="en-GB" sz="1300" b="0" dirty="0" smtClean="0"/>
              <a:t>Third, poverty is a complex reality and is not limited to its economic dimension. To be poor is to be insignificant. </a:t>
            </a:r>
          </a:p>
          <a:p>
            <a:pPr marL="0" indent="0"/>
            <a:r>
              <a:rPr lang="en-GB" sz="1300" b="0" dirty="0"/>
              <a:t>	</a:t>
            </a:r>
            <a:r>
              <a:rPr lang="en-GB" sz="1300" i="1" dirty="0" smtClean="0"/>
              <a:t>“Poverty means an early and unjust death.”</a:t>
            </a:r>
          </a:p>
          <a:p>
            <a:pPr marL="0" indent="0"/>
            <a:r>
              <a:rPr lang="en-GB" sz="1300" b="0" dirty="0" smtClean="0"/>
              <a:t>When Jesus said "Blessed are the poor," Gutierrez points out, he does not say, "Blessed is poverty." For Gutierrez: </a:t>
            </a:r>
          </a:p>
          <a:p>
            <a:pPr marL="0" indent="0"/>
            <a:r>
              <a:rPr lang="en-GB" sz="1300" b="0" dirty="0"/>
              <a:t>	</a:t>
            </a:r>
            <a:r>
              <a:rPr lang="en-GB" sz="1300" i="1" dirty="0" smtClean="0"/>
              <a:t>"Standing in solidarity with the poor began to mean taking a stand against inhumane 	poverty." </a:t>
            </a:r>
            <a:endParaRPr lang="en-GB" sz="1300" i="1" dirty="0"/>
          </a:p>
        </p:txBody>
      </p:sp>
    </p:spTree>
    <p:extLst>
      <p:ext uri="{BB962C8B-B14F-4D97-AF65-F5344CB8AC3E}">
        <p14:creationId xmlns:p14="http://schemas.microsoft.com/office/powerpoint/2010/main" val="1533217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Gustavo Gutiérrez 3</a:t>
            </a:r>
            <a:endParaRPr lang="en-GB" dirty="0"/>
          </a:p>
        </p:txBody>
      </p:sp>
      <p:sp>
        <p:nvSpPr>
          <p:cNvPr id="3" name="Content Placeholder 2"/>
          <p:cNvSpPr>
            <a:spLocks noGrp="1"/>
          </p:cNvSpPr>
          <p:nvPr>
            <p:ph idx="1"/>
          </p:nvPr>
        </p:nvSpPr>
        <p:spPr/>
        <p:txBody>
          <a:bodyPr>
            <a:noAutofit/>
          </a:bodyPr>
          <a:lstStyle/>
          <a:p>
            <a:pPr marL="0" indent="0"/>
            <a:r>
              <a:rPr lang="en-GB" sz="1400" b="0" dirty="0" smtClean="0"/>
              <a:t>“</a:t>
            </a:r>
            <a:r>
              <a:rPr lang="en-GB" sz="1400" b="0" i="1" dirty="0" smtClean="0"/>
              <a:t>Real poverty means privation, or the lack of goods necessary to meet basic human needs. It means inadequate access to education, health care, public services, living wages, and discrimination because of culture, race or gender. Gutierrez reiterates that such poverty is evil; it is a subhuman condition in which the majority of humanity lives today, and it poses a major challenge to every Christian conscience and therefore to spirituality and theological reflection.</a:t>
            </a:r>
          </a:p>
          <a:p>
            <a:pPr marL="0" indent="0"/>
            <a:r>
              <a:rPr lang="en-GB" sz="1400" b="0" i="1" dirty="0" smtClean="0"/>
              <a:t>Spiritual poverty is about a radical openness to the will of God, a radical faith in a providential God, and a radical trust in a loving God. It is also known as spiritual childhood, from which flows the renunciation of material goods. Relinquishing possessions comes from a desire to be more possessed by God alone and to love and serve God more completely.</a:t>
            </a:r>
          </a:p>
          <a:p>
            <a:pPr marL="0" indent="0"/>
            <a:r>
              <a:rPr lang="en-GB" sz="1400" b="0" i="1" dirty="0" smtClean="0"/>
              <a:t>Voluntary poverty is a conscious protest against injustice by choosing to live together with those who are materially poor. Its inspiration comes from the life of Jesus who entered into solidarity with the human condition in order to help human beings overcome the sin that enslaves and impoverishes them. Voluntary poverty affirms that Christ came to live as a poor person not because poverty itself has any intrinsic value but to criticize and challenge those people and systems that oppress the poor and compromise their God-given dignity. It involves more than detachment, because the point is not to love poverty but to love the poor.”</a:t>
            </a:r>
          </a:p>
          <a:p>
            <a:pPr marL="0" indent="0"/>
            <a:r>
              <a:rPr lang="en-GB" sz="1400" b="0" dirty="0" err="1" smtClean="0"/>
              <a:t>Groody</a:t>
            </a:r>
            <a:r>
              <a:rPr lang="en-GB" sz="1400" b="0" dirty="0" smtClean="0"/>
              <a:t> D, </a:t>
            </a:r>
            <a:r>
              <a:rPr lang="en-GB" sz="1400" b="0" i="1" dirty="0" smtClean="0"/>
              <a:t>Gustavo Gutierrez: Spiritual Writings</a:t>
            </a:r>
            <a:r>
              <a:rPr lang="en-GB" sz="1400" b="0" dirty="0" smtClean="0"/>
              <a:t> (</a:t>
            </a:r>
            <a:r>
              <a:rPr lang="en-GB" sz="1400" b="0" dirty="0" err="1" smtClean="0"/>
              <a:t>Orbis</a:t>
            </a:r>
            <a:r>
              <a:rPr lang="en-GB" sz="1400" b="0" dirty="0" smtClean="0"/>
              <a:t> Books, 2011)</a:t>
            </a:r>
          </a:p>
          <a:p>
            <a:endParaRPr lang="en-GB" dirty="0"/>
          </a:p>
        </p:txBody>
      </p:sp>
    </p:spTree>
    <p:extLst>
      <p:ext uri="{BB962C8B-B14F-4D97-AF65-F5344CB8AC3E}">
        <p14:creationId xmlns:p14="http://schemas.microsoft.com/office/powerpoint/2010/main" val="336127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Gustavo Gutiérrez </a:t>
            </a:r>
            <a:r>
              <a:rPr lang="en-GB" dirty="0" smtClean="0"/>
              <a:t>4</a:t>
            </a:r>
            <a:endParaRPr lang="en-GB" dirty="0"/>
          </a:p>
        </p:txBody>
      </p:sp>
      <p:sp>
        <p:nvSpPr>
          <p:cNvPr id="3" name="Content Placeholder 2"/>
          <p:cNvSpPr>
            <a:spLocks noGrp="1"/>
          </p:cNvSpPr>
          <p:nvPr>
            <p:ph sz="half" idx="1"/>
          </p:nvPr>
        </p:nvSpPr>
        <p:spPr/>
        <p:txBody>
          <a:bodyPr>
            <a:noAutofit/>
          </a:bodyPr>
          <a:lstStyle/>
          <a:p>
            <a:pPr marL="0" indent="0"/>
            <a:r>
              <a:rPr lang="en-GB" sz="1600" b="0" dirty="0" smtClean="0"/>
              <a:t>"</a:t>
            </a:r>
            <a:r>
              <a:rPr lang="en-GB" sz="1600" b="0" dirty="0" smtClean="0"/>
              <a:t>We have been made by love and for love," Gutierrez writes. "Only by loving can we </a:t>
            </a:r>
            <a:r>
              <a:rPr lang="en-GB" sz="1600" b="0" dirty="0" err="1" smtClean="0"/>
              <a:t>fulfill</a:t>
            </a:r>
            <a:r>
              <a:rPr lang="en-GB" sz="1600" b="0" dirty="0" smtClean="0"/>
              <a:t> ourselves as persons; that is, [by responding] to the initiative taken by God's love</a:t>
            </a:r>
            <a:r>
              <a:rPr lang="en-GB" sz="1600" b="0" dirty="0" smtClean="0"/>
              <a:t>.”</a:t>
            </a:r>
          </a:p>
          <a:p>
            <a:pPr marL="0" indent="0"/>
            <a:endParaRPr lang="en-GB" sz="1600" b="0" dirty="0" smtClean="0"/>
          </a:p>
          <a:p>
            <a:pPr marL="0" indent="0"/>
            <a:r>
              <a:rPr lang="en-GB" sz="1600" b="0" dirty="0" smtClean="0"/>
              <a:t>The </a:t>
            </a:r>
            <a:r>
              <a:rPr lang="en-GB" sz="1600" b="0" dirty="0" smtClean="0"/>
              <a:t>preferential option for the poor is much more than a way of showing our concern about poverty and the establishment of justice. At its very heart, it contains a spiritual, mystical element, an experience of gratuitousness that gives it depth and fruitfulness.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60032" y="332656"/>
            <a:ext cx="3670598" cy="6249233"/>
          </a:xfrm>
        </p:spPr>
      </p:pic>
    </p:spTree>
    <p:extLst>
      <p:ext uri="{BB962C8B-B14F-4D97-AF65-F5344CB8AC3E}">
        <p14:creationId xmlns:p14="http://schemas.microsoft.com/office/powerpoint/2010/main" val="41277257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Gustavo Gutiérrez </a:t>
            </a:r>
            <a:r>
              <a:rPr lang="en-GB" dirty="0" smtClean="0"/>
              <a:t>5</a:t>
            </a:r>
            <a:endParaRPr lang="en-GB" dirty="0"/>
          </a:p>
        </p:txBody>
      </p:sp>
      <p:sp>
        <p:nvSpPr>
          <p:cNvPr id="3" name="Content Placeholder 2"/>
          <p:cNvSpPr>
            <a:spLocks noGrp="1"/>
          </p:cNvSpPr>
          <p:nvPr>
            <p:ph idx="1"/>
          </p:nvPr>
        </p:nvSpPr>
        <p:spPr/>
        <p:txBody>
          <a:bodyPr>
            <a:normAutofit/>
          </a:bodyPr>
          <a:lstStyle/>
          <a:p>
            <a:pPr marL="0" indent="0"/>
            <a:r>
              <a:rPr lang="en-GB" sz="2000" b="0" dirty="0" smtClean="0"/>
              <a:t>Those of us who are privileged may bristle at this theology that asks us to let go of their privileges, make that option for the poor and seek Christ in a struggle for justice that is not our own. </a:t>
            </a:r>
            <a:endParaRPr lang="en-GB" sz="2000" b="0" dirty="0" smtClean="0"/>
          </a:p>
          <a:p>
            <a:pPr marL="0" indent="0"/>
            <a:endParaRPr lang="en-GB" sz="2000" b="0" dirty="0" smtClean="0"/>
          </a:p>
          <a:p>
            <a:pPr marL="0" indent="0"/>
            <a:r>
              <a:rPr lang="en-GB" sz="2000" b="0" dirty="0" smtClean="0"/>
              <a:t>Gutierrez assures us that this movement of the Spirit among us not only hastens God's reign of justice and peace, beginning with those in extreme poverty, it leads to new blessings. </a:t>
            </a:r>
            <a:endParaRPr lang="en-GB" sz="2000" b="0" dirty="0" smtClean="0"/>
          </a:p>
          <a:p>
            <a:pPr marL="0" indent="0"/>
            <a:endParaRPr lang="en-GB" sz="2000" b="0" dirty="0" smtClean="0"/>
          </a:p>
          <a:p>
            <a:pPr marL="0" indent="0"/>
            <a:r>
              <a:rPr lang="en-GB" sz="2000" b="0" i="1" dirty="0" smtClean="0"/>
              <a:t>"To make an option for the poor, is to make an option for Jesus." </a:t>
            </a:r>
            <a:endParaRPr lang="en-GB" sz="2000" b="0" dirty="0"/>
          </a:p>
        </p:txBody>
      </p:sp>
    </p:spTree>
    <p:extLst>
      <p:ext uri="{BB962C8B-B14F-4D97-AF65-F5344CB8AC3E}">
        <p14:creationId xmlns:p14="http://schemas.microsoft.com/office/powerpoint/2010/main" val="9171255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 to Liberation Theology - Ratzinger</a:t>
            </a:r>
            <a:endParaRPr lang="en-GB" dirty="0"/>
          </a:p>
        </p:txBody>
      </p:sp>
      <p:sp>
        <p:nvSpPr>
          <p:cNvPr id="3" name="Content Placeholder 2"/>
          <p:cNvSpPr>
            <a:spLocks noGrp="1"/>
          </p:cNvSpPr>
          <p:nvPr>
            <p:ph sz="half" idx="1"/>
          </p:nvPr>
        </p:nvSpPr>
        <p:spPr/>
        <p:txBody>
          <a:bodyPr>
            <a:normAutofit fontScale="62500" lnSpcReduction="20000"/>
          </a:bodyPr>
          <a:lstStyle/>
          <a:p>
            <a:pPr marL="0" indent="0"/>
            <a:r>
              <a:rPr lang="en-GB" sz="2900" b="0" dirty="0" smtClean="0"/>
              <a:t>In March 1983, Cardinal Ratzinger (later Pope Benedict XVI), head of the Vatican's Congregation for the Doctrine of the Faith (CDF), made ten observations of Gutiérrez's theology, accusing Gutiérrez of politically interpreting the Bible in supporting temporal </a:t>
            </a:r>
            <a:r>
              <a:rPr lang="en-GB" sz="2900" b="0" dirty="0" err="1" smtClean="0"/>
              <a:t>messianism</a:t>
            </a:r>
            <a:r>
              <a:rPr lang="en-GB" sz="2900" b="0" dirty="0" smtClean="0"/>
              <a:t>, and stating that the predominance of orthopraxis over orthodoxy in his thought proved a Marxist influence.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29150" y="1825625"/>
            <a:ext cx="3886200" cy="2674374"/>
          </a:xfrm>
        </p:spPr>
      </p:pic>
    </p:spTree>
    <p:extLst>
      <p:ext uri="{BB962C8B-B14F-4D97-AF65-F5344CB8AC3E}">
        <p14:creationId xmlns:p14="http://schemas.microsoft.com/office/powerpoint/2010/main" val="8918216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 to Liberation Theology – Ratzinger 2</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971600" y="1196752"/>
            <a:ext cx="3194084" cy="4351338"/>
          </a:xfrm>
        </p:spPr>
      </p:pic>
      <p:sp>
        <p:nvSpPr>
          <p:cNvPr id="4" name="Content Placeholder 3"/>
          <p:cNvSpPr>
            <a:spLocks noGrp="1"/>
          </p:cNvSpPr>
          <p:nvPr>
            <p:ph sz="half" idx="2"/>
          </p:nvPr>
        </p:nvSpPr>
        <p:spPr>
          <a:xfrm>
            <a:off x="4788024" y="764704"/>
            <a:ext cx="3200400" cy="3712464"/>
          </a:xfrm>
        </p:spPr>
        <p:txBody>
          <a:bodyPr>
            <a:noAutofit/>
          </a:bodyPr>
          <a:lstStyle/>
          <a:p>
            <a:pPr marL="0" indent="0"/>
            <a:r>
              <a:rPr lang="en-GB" sz="1400" b="0" dirty="0" smtClean="0"/>
              <a:t>Ratzinger </a:t>
            </a:r>
            <a:r>
              <a:rPr lang="en-GB" sz="1400" b="0" dirty="0"/>
              <a:t>s</a:t>
            </a:r>
            <a:r>
              <a:rPr lang="en-GB" sz="1400" b="0" dirty="0" smtClean="0"/>
              <a:t>tated </a:t>
            </a:r>
            <a:r>
              <a:rPr lang="en-GB" sz="1400" b="0" dirty="0" smtClean="0"/>
              <a:t>that liberation theology had a major flaw in that it attempted to apply Christ's sermon on the mount teachings about the poor to present social situations. He asserted that Christ's teaching on the poor meant that we will be judged when we die, with particular attention to how we personally have treated the poor</a:t>
            </a:r>
            <a:r>
              <a:rPr lang="en-GB" sz="1400" b="0" dirty="0" smtClean="0"/>
              <a:t>.</a:t>
            </a:r>
          </a:p>
          <a:p>
            <a:pPr marL="0" indent="0"/>
            <a:endParaRPr lang="en-GB" sz="1400" b="0" dirty="0" smtClean="0"/>
          </a:p>
          <a:p>
            <a:pPr marL="0" indent="0"/>
            <a:r>
              <a:rPr lang="en-GB" sz="1400" b="0" dirty="0" smtClean="0"/>
              <a:t>Fundamentally </a:t>
            </a:r>
            <a:r>
              <a:rPr lang="en-GB" sz="1400" b="0" dirty="0" smtClean="0"/>
              <a:t>Liberation Theology, was seen as being much closer to Marxism pretending to be Christianity, than a true reflection of Christian doctrine. This is not to say that Christian doctrine doesn’t care about the issues raised by Liberation theology, but its expression in the terms used by some Liberation theologians was controversial.</a:t>
            </a:r>
          </a:p>
        </p:txBody>
      </p:sp>
    </p:spTree>
    <p:extLst>
      <p:ext uri="{BB962C8B-B14F-4D97-AF65-F5344CB8AC3E}">
        <p14:creationId xmlns:p14="http://schemas.microsoft.com/office/powerpoint/2010/main" val="20491639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Jon </a:t>
            </a:r>
            <a:r>
              <a:rPr lang="en-GB" dirty="0" err="1" smtClean="0"/>
              <a:t>Sobrino</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1600" y="1124744"/>
            <a:ext cx="2531468" cy="3436377"/>
          </a:xfrm>
        </p:spPr>
      </p:pic>
      <p:sp>
        <p:nvSpPr>
          <p:cNvPr id="4" name="Content Placeholder 3"/>
          <p:cNvSpPr>
            <a:spLocks noGrp="1"/>
          </p:cNvSpPr>
          <p:nvPr>
            <p:ph sz="half" idx="2"/>
          </p:nvPr>
        </p:nvSpPr>
        <p:spPr>
          <a:xfrm>
            <a:off x="3851920" y="908720"/>
            <a:ext cx="4905876" cy="4351338"/>
          </a:xfrm>
        </p:spPr>
        <p:txBody>
          <a:bodyPr>
            <a:noAutofit/>
          </a:bodyPr>
          <a:lstStyle/>
          <a:p>
            <a:pPr marL="0" indent="0"/>
            <a:r>
              <a:rPr lang="en-GB" sz="1800" b="0" dirty="0" err="1" smtClean="0"/>
              <a:t>Sobrino</a:t>
            </a:r>
            <a:r>
              <a:rPr lang="en-GB" sz="1800" b="0" dirty="0" smtClean="0"/>
              <a:t>, whose works include </a:t>
            </a:r>
            <a:r>
              <a:rPr lang="en-GB" sz="1800" b="0" i="1" dirty="0" smtClean="0"/>
              <a:t>Jesus the Liberator</a:t>
            </a:r>
            <a:r>
              <a:rPr lang="en-GB" sz="1800" b="0" dirty="0" smtClean="0"/>
              <a:t> (1994) and </a:t>
            </a:r>
            <a:r>
              <a:rPr lang="en-GB" sz="1800" b="0" i="1" dirty="0" smtClean="0"/>
              <a:t>Christ the Liberator</a:t>
            </a:r>
            <a:r>
              <a:rPr lang="en-GB" sz="1800" b="0" dirty="0" smtClean="0"/>
              <a:t> (2001), became well-known within the Catholic Church as a proponent of liberation theology. He has written:</a:t>
            </a:r>
          </a:p>
          <a:p>
            <a:pPr marL="0" indent="0"/>
            <a:r>
              <a:rPr lang="en-GB" sz="1800" b="0" i="1" dirty="0" smtClean="0">
                <a:effectLst/>
              </a:rPr>
              <a:t>We have learned that the world’s poor are practically of no consequence to anyone—not to the people who live in abundance nor to the people who have any kind of power. The First World is not interested in the Third World. As history shows, it is interested only in ways to despoil the Third World in order to increase its own abundance.</a:t>
            </a:r>
          </a:p>
          <a:p>
            <a:endParaRPr lang="en-GB" sz="1800" dirty="0"/>
          </a:p>
        </p:txBody>
      </p:sp>
    </p:spTree>
    <p:extLst>
      <p:ext uri="{BB962C8B-B14F-4D97-AF65-F5344CB8AC3E}">
        <p14:creationId xmlns:p14="http://schemas.microsoft.com/office/powerpoint/2010/main" val="10188305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Liberation Theology Summary</a:t>
            </a:r>
            <a:endParaRPr lang="en-GB" dirty="0"/>
          </a:p>
        </p:txBody>
      </p:sp>
      <p:sp>
        <p:nvSpPr>
          <p:cNvPr id="3" name="Content Placeholder 2"/>
          <p:cNvSpPr>
            <a:spLocks noGrp="1"/>
          </p:cNvSpPr>
          <p:nvPr>
            <p:ph sz="half" idx="1"/>
          </p:nvPr>
        </p:nvSpPr>
        <p:spPr/>
        <p:txBody>
          <a:bodyPr>
            <a:normAutofit/>
          </a:bodyPr>
          <a:lstStyle/>
          <a:p>
            <a:pPr marL="0" indent="0"/>
            <a:r>
              <a:rPr lang="en-GB" sz="1400" b="0" dirty="0" smtClean="0"/>
              <a:t>Involves a “preferential option for the poor</a:t>
            </a:r>
            <a:r>
              <a:rPr lang="en-GB" sz="1400" b="0" dirty="0" smtClean="0"/>
              <a:t>”</a:t>
            </a:r>
          </a:p>
          <a:p>
            <a:pPr marL="0" indent="0"/>
            <a:endParaRPr lang="en-GB" sz="1400" b="0" dirty="0" smtClean="0"/>
          </a:p>
          <a:p>
            <a:pPr marL="0" indent="0"/>
            <a:r>
              <a:rPr lang="en-GB" sz="1400" b="0" dirty="0" smtClean="0"/>
              <a:t>A focus on the poor, oppressed, and excluded in our economic </a:t>
            </a:r>
            <a:r>
              <a:rPr lang="en-GB" sz="1400" b="0" dirty="0" smtClean="0"/>
              <a:t>systems</a:t>
            </a:r>
          </a:p>
          <a:p>
            <a:pPr marL="0" indent="0"/>
            <a:endParaRPr lang="en-GB" sz="1400" b="0" dirty="0" smtClean="0"/>
          </a:p>
          <a:p>
            <a:pPr marL="0" indent="0"/>
            <a:r>
              <a:rPr lang="en-GB" sz="1400" b="0" dirty="0" smtClean="0"/>
              <a:t>Critical </a:t>
            </a:r>
            <a:r>
              <a:rPr lang="en-GB" sz="1400" b="0" dirty="0" smtClean="0"/>
              <a:t>of established hierarchies and structures of power, which serve to continue the exclusion of the </a:t>
            </a:r>
            <a:r>
              <a:rPr lang="en-GB" sz="1400" b="0" dirty="0" smtClean="0"/>
              <a:t>poor</a:t>
            </a:r>
          </a:p>
          <a:p>
            <a:pPr marL="0" indent="0"/>
            <a:endParaRPr lang="en-GB" sz="1400" b="0" dirty="0" smtClean="0"/>
          </a:p>
          <a:p>
            <a:pPr marL="0" indent="0"/>
            <a:r>
              <a:rPr lang="en-GB" sz="1400" b="0" dirty="0" smtClean="0"/>
              <a:t>Critiqued as too Marxist, too willing to dismiss Church tradition, sloppy attitude towards doctrine, and religious involvement in politics</a:t>
            </a:r>
            <a:endParaRPr lang="en-GB" sz="1400" b="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55976" y="1124744"/>
            <a:ext cx="4500500" cy="3600400"/>
          </a:xfrm>
        </p:spPr>
      </p:pic>
    </p:spTree>
    <p:extLst>
      <p:ext uri="{BB962C8B-B14F-4D97-AF65-F5344CB8AC3E}">
        <p14:creationId xmlns:p14="http://schemas.microsoft.com/office/powerpoint/2010/main" val="19235065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t>Feminist and </a:t>
            </a:r>
            <a:r>
              <a:rPr lang="en-GB" sz="4000" dirty="0" smtClean="0"/>
              <a:t>Liberation </a:t>
            </a:r>
            <a:r>
              <a:rPr lang="en-GB" sz="4000" dirty="0"/>
              <a:t>Theologies</a:t>
            </a:r>
          </a:p>
        </p:txBody>
      </p:sp>
      <p:sp>
        <p:nvSpPr>
          <p:cNvPr id="3" name="Content Placeholder 2"/>
          <p:cNvSpPr>
            <a:spLocks noGrp="1"/>
          </p:cNvSpPr>
          <p:nvPr>
            <p:ph idx="1"/>
          </p:nvPr>
        </p:nvSpPr>
        <p:spPr/>
        <p:txBody>
          <a:bodyPr>
            <a:noAutofit/>
          </a:bodyPr>
          <a:lstStyle/>
          <a:p>
            <a:pPr marL="0" indent="0"/>
            <a:r>
              <a:rPr lang="en-GB" sz="3600" b="0" dirty="0" smtClean="0"/>
              <a:t>Feminist and Contextual Theologies</a:t>
            </a:r>
          </a:p>
          <a:p>
            <a:pPr marL="0" indent="0"/>
            <a:endParaRPr lang="en-GB" sz="3600" b="0" dirty="0" smtClean="0"/>
          </a:p>
          <a:p>
            <a:pPr marL="0" indent="0"/>
            <a:r>
              <a:rPr lang="en-GB" sz="3600" b="0" dirty="0" smtClean="0"/>
              <a:t>Liberation Theology</a:t>
            </a:r>
            <a:endParaRPr lang="en-GB" sz="3600" b="0" dirty="0"/>
          </a:p>
        </p:txBody>
      </p:sp>
      <p:sp>
        <p:nvSpPr>
          <p:cNvPr id="4" name="Text Placeholder 3"/>
          <p:cNvSpPr>
            <a:spLocks noGrp="1"/>
          </p:cNvSpPr>
          <p:nvPr>
            <p:ph type="body" sz="half" idx="2"/>
          </p:nvPr>
        </p:nvSpPr>
        <p:spPr/>
        <p:txBody>
          <a:bodyPr/>
          <a:lstStyle/>
          <a:p>
            <a:r>
              <a:rPr lang="en-US" dirty="0" smtClean="0"/>
              <a:t>WHAT DO WOMEN SAY ABOUT CHRISTIANITY AND WHY DOES THEOLOGY MATTER</a:t>
            </a:r>
          </a:p>
          <a:p>
            <a:endParaRPr lang="en-GB" dirty="0"/>
          </a:p>
        </p:txBody>
      </p:sp>
    </p:spTree>
    <p:extLst>
      <p:ext uri="{BB962C8B-B14F-4D97-AF65-F5344CB8AC3E}">
        <p14:creationId xmlns:p14="http://schemas.microsoft.com/office/powerpoint/2010/main" val="28105795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Next </a:t>
            </a:r>
            <a:r>
              <a:rPr lang="en-GB" sz="3200" dirty="0" smtClean="0"/>
              <a:t>Lecture: </a:t>
            </a:r>
            <a:r>
              <a:rPr lang="en-GB" sz="3200" dirty="0" smtClean="0"/>
              <a:t>Contemporary </a:t>
            </a:r>
            <a:r>
              <a:rPr lang="en-GB" sz="3200" dirty="0"/>
              <a:t>Christianity &amp; Multiple </a:t>
            </a:r>
            <a:r>
              <a:rPr lang="en-GB" sz="3200" dirty="0" err="1" smtClean="0"/>
              <a:t>Christianities</a:t>
            </a:r>
            <a:endParaRPr lang="en-GB" sz="3200" dirty="0"/>
          </a:p>
        </p:txBody>
      </p:sp>
      <p:sp>
        <p:nvSpPr>
          <p:cNvPr id="3" name="Content Placeholder 2"/>
          <p:cNvSpPr>
            <a:spLocks noGrp="1"/>
          </p:cNvSpPr>
          <p:nvPr>
            <p:ph idx="1"/>
          </p:nvPr>
        </p:nvSpPr>
        <p:spPr/>
        <p:txBody>
          <a:bodyPr>
            <a:normAutofit/>
          </a:bodyPr>
          <a:lstStyle/>
          <a:p>
            <a:pPr marL="0" indent="0"/>
            <a:r>
              <a:rPr lang="en-GB" sz="3600" b="0" dirty="0" smtClean="0"/>
              <a:t>Contemporary Christianity</a:t>
            </a:r>
          </a:p>
          <a:p>
            <a:pPr marL="0" indent="0"/>
            <a:endParaRPr lang="en-GB" sz="3600" b="0" dirty="0"/>
          </a:p>
          <a:p>
            <a:pPr marL="0" indent="0"/>
            <a:r>
              <a:rPr lang="en-GB" sz="3600" b="0" dirty="0" smtClean="0"/>
              <a:t>Multiple </a:t>
            </a:r>
            <a:r>
              <a:rPr lang="en-GB" sz="3600" b="0" dirty="0" err="1" smtClean="0"/>
              <a:t>Christianities</a:t>
            </a:r>
            <a:endParaRPr lang="en-GB" sz="3600" b="0" dirty="0" smtClean="0"/>
          </a:p>
        </p:txBody>
      </p:sp>
    </p:spTree>
    <p:extLst>
      <p:ext uri="{BB962C8B-B14F-4D97-AF65-F5344CB8AC3E}">
        <p14:creationId xmlns:p14="http://schemas.microsoft.com/office/powerpoint/2010/main" val="46411078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227</TotalTime>
  <Words>1947</Words>
  <Application>Microsoft Office PowerPoint</Application>
  <PresentationFormat>On-screen Show (4:3)</PresentationFormat>
  <Paragraphs>173</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Theme1</vt:lpstr>
      <vt:lpstr>TRRS4010 Judaism &amp; Christianity</vt:lpstr>
      <vt:lpstr>Dr Angus M Slater</vt:lpstr>
      <vt:lpstr>Week 9ii:Feminist and Liberation Theologies</vt:lpstr>
      <vt:lpstr>Feminist and Liberation Theologies</vt:lpstr>
      <vt:lpstr>Why does theology Matter?</vt:lpstr>
      <vt:lpstr>Why does Sex / Gender matter?</vt:lpstr>
      <vt:lpstr>Feminist theology</vt:lpstr>
      <vt:lpstr>Feminism</vt:lpstr>
      <vt:lpstr>Feminism and theology</vt:lpstr>
      <vt:lpstr>Three major themes</vt:lpstr>
      <vt:lpstr>Feminist Thinkers</vt:lpstr>
      <vt:lpstr>Rosemary Radford Ruether</vt:lpstr>
      <vt:lpstr>Rosemary Radford Ruether</vt:lpstr>
      <vt:lpstr>Celia Deane-Drummond</vt:lpstr>
      <vt:lpstr>Mary Daly</vt:lpstr>
      <vt:lpstr>Elisabeth Schüssler Fiorenza (b. 1938)</vt:lpstr>
      <vt:lpstr>Elisabeth Schüssler Fiorenza (b. 1938)</vt:lpstr>
      <vt:lpstr>Feminist theology</vt:lpstr>
      <vt:lpstr>Liberation Theology</vt:lpstr>
      <vt:lpstr>Liberation Theology</vt:lpstr>
      <vt:lpstr>Liberation Theology 2</vt:lpstr>
      <vt:lpstr>Gustavo Gutiérrez - 1928</vt:lpstr>
      <vt:lpstr>Gustavo Gutiérrez 2</vt:lpstr>
      <vt:lpstr>Gustavo Gutiérrez 3</vt:lpstr>
      <vt:lpstr>Gustavo Gutiérrez 4</vt:lpstr>
      <vt:lpstr>Gustavo Gutiérrez 5</vt:lpstr>
      <vt:lpstr>Reaction to Liberation Theology - Ratzinger</vt:lpstr>
      <vt:lpstr>Reaction to Liberation Theology – Ratzinger 2</vt:lpstr>
      <vt:lpstr>Jon Sobrino</vt:lpstr>
      <vt:lpstr>Liberation Theology Summary</vt:lpstr>
      <vt:lpstr>Feminist and Liberation Theologies</vt:lpstr>
      <vt:lpstr>Next Lecture: Contemporary Christianity &amp; Multiple Christianities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TRRS4010 Judaism &amp; Christianity</dc:title>
  <dc:creator>Administrator</dc:creator>
  <cp:lastModifiedBy>Administrator</cp:lastModifiedBy>
  <cp:revision>8</cp:revision>
  <dcterms:created xsi:type="dcterms:W3CDTF">2017-10-04T10:53:28Z</dcterms:created>
  <dcterms:modified xsi:type="dcterms:W3CDTF">2017-10-04T14:46:49Z</dcterms:modified>
</cp:coreProperties>
</file>