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51" r:id="rId1"/>
  </p:sldMasterIdLst>
  <p:notesMasterIdLst>
    <p:notesMasterId r:id="rId25"/>
  </p:notesMasterIdLst>
  <p:sldIdLst>
    <p:sldId id="256" r:id="rId2"/>
    <p:sldId id="257" r:id="rId3"/>
    <p:sldId id="258" r:id="rId4"/>
    <p:sldId id="259" r:id="rId5"/>
    <p:sldId id="262" r:id="rId6"/>
    <p:sldId id="275" r:id="rId7"/>
    <p:sldId id="277" r:id="rId8"/>
    <p:sldId id="278" r:id="rId9"/>
    <p:sldId id="260" r:id="rId10"/>
    <p:sldId id="261" r:id="rId11"/>
    <p:sldId id="280" r:id="rId12"/>
    <p:sldId id="271" r:id="rId13"/>
    <p:sldId id="263" r:id="rId14"/>
    <p:sldId id="265" r:id="rId15"/>
    <p:sldId id="264" r:id="rId16"/>
    <p:sldId id="266" r:id="rId17"/>
    <p:sldId id="267" r:id="rId18"/>
    <p:sldId id="268" r:id="rId19"/>
    <p:sldId id="279" r:id="rId20"/>
    <p:sldId id="272" r:id="rId21"/>
    <p:sldId id="269" r:id="rId22"/>
    <p:sldId id="274" r:id="rId23"/>
    <p:sldId id="270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5118"/>
  </p:normalViewPr>
  <p:slideViewPr>
    <p:cSldViewPr snapToGrid="0">
      <p:cViewPr varScale="1">
        <p:scale>
          <a:sx n="124" d="100"/>
          <a:sy n="124" d="100"/>
        </p:scale>
        <p:origin x="544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svg"/><Relationship Id="rId1" Type="http://schemas.openxmlformats.org/officeDocument/2006/relationships/image" Target="../media/image5.png"/><Relationship Id="rId4" Type="http://schemas.openxmlformats.org/officeDocument/2006/relationships/image" Target="../media/image8.sv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svg"/><Relationship Id="rId1" Type="http://schemas.openxmlformats.org/officeDocument/2006/relationships/image" Target="../media/image5.png"/><Relationship Id="rId4" Type="http://schemas.openxmlformats.org/officeDocument/2006/relationships/image" Target="../media/image8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83990AB-C33A-4A98-AF45-F94AEAAAAB70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A370043D-758B-4A05-9D5C-2E41ED7D57ED}">
      <dgm:prSet/>
      <dgm:spPr/>
      <dgm:t>
        <a:bodyPr/>
        <a:lstStyle/>
        <a:p>
          <a:r>
            <a:rPr lang="en-US" dirty="0"/>
            <a:t>Scarcity – the excess of human wants over production capabilities. </a:t>
          </a:r>
        </a:p>
      </dgm:t>
    </dgm:pt>
    <dgm:pt modelId="{40FA41C9-5DFB-49B2-ADD6-91B4F073DEFE}" type="parTrans" cxnId="{010DB18C-81FD-47DB-9E64-3A111C47691D}">
      <dgm:prSet/>
      <dgm:spPr/>
      <dgm:t>
        <a:bodyPr/>
        <a:lstStyle/>
        <a:p>
          <a:endParaRPr lang="en-US"/>
        </a:p>
      </dgm:t>
    </dgm:pt>
    <dgm:pt modelId="{9686D1E9-A9A7-4B63-8B5F-4ED55887867F}" type="sibTrans" cxnId="{010DB18C-81FD-47DB-9E64-3A111C47691D}">
      <dgm:prSet/>
      <dgm:spPr/>
      <dgm:t>
        <a:bodyPr/>
        <a:lstStyle/>
        <a:p>
          <a:endParaRPr lang="en-US"/>
        </a:p>
      </dgm:t>
    </dgm:pt>
    <dgm:pt modelId="{B31C2088-B98C-45B7-B245-F17AB92B80F5}">
      <dgm:prSet/>
      <dgm:spPr/>
      <dgm:t>
        <a:bodyPr/>
        <a:lstStyle/>
        <a:p>
          <a:r>
            <a:rPr lang="en-US" dirty="0"/>
            <a:t>Therefore, a scarce resource occurs where the quantity  demanded of that resource at a zero price exceeds the available supply </a:t>
          </a:r>
        </a:p>
      </dgm:t>
    </dgm:pt>
    <dgm:pt modelId="{AD08562A-83C1-4BBD-BC2F-239F26803B14}" type="parTrans" cxnId="{3964F88C-8CFC-4182-9E7D-5DBB4A48177C}">
      <dgm:prSet/>
      <dgm:spPr/>
      <dgm:t>
        <a:bodyPr/>
        <a:lstStyle/>
        <a:p>
          <a:endParaRPr lang="en-US"/>
        </a:p>
      </dgm:t>
    </dgm:pt>
    <dgm:pt modelId="{60A7EE8A-3AC6-4279-9CB3-0CAAD74E93CE}" type="sibTrans" cxnId="{3964F88C-8CFC-4182-9E7D-5DBB4A48177C}">
      <dgm:prSet/>
      <dgm:spPr/>
      <dgm:t>
        <a:bodyPr/>
        <a:lstStyle/>
        <a:p>
          <a:endParaRPr lang="en-US"/>
        </a:p>
      </dgm:t>
    </dgm:pt>
    <dgm:pt modelId="{8B1C5B50-C33C-D74A-A0A5-084E2B2C3F10}" type="pres">
      <dgm:prSet presAssocID="{483990AB-C33A-4A98-AF45-F94AEAAAAB70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1BA09E12-BF4F-E94D-B1FB-74F0323EEB77}" type="pres">
      <dgm:prSet presAssocID="{A370043D-758B-4A05-9D5C-2E41ED7D57ED}" presName="hierRoot1" presStyleCnt="0"/>
      <dgm:spPr/>
    </dgm:pt>
    <dgm:pt modelId="{86C89859-5D3A-BE4B-B77D-7493EBD17B92}" type="pres">
      <dgm:prSet presAssocID="{A370043D-758B-4A05-9D5C-2E41ED7D57ED}" presName="composite" presStyleCnt="0"/>
      <dgm:spPr/>
    </dgm:pt>
    <dgm:pt modelId="{481B75D5-86CF-AA4D-9245-F0F2CAB0F9A4}" type="pres">
      <dgm:prSet presAssocID="{A370043D-758B-4A05-9D5C-2E41ED7D57ED}" presName="background" presStyleLbl="node0" presStyleIdx="0" presStyleCnt="2"/>
      <dgm:spPr/>
    </dgm:pt>
    <dgm:pt modelId="{7CC4FE54-1DF4-1244-A903-5074EEB42315}" type="pres">
      <dgm:prSet presAssocID="{A370043D-758B-4A05-9D5C-2E41ED7D57ED}" presName="text" presStyleLbl="fgAcc0" presStyleIdx="0" presStyleCnt="2">
        <dgm:presLayoutVars>
          <dgm:chPref val="3"/>
        </dgm:presLayoutVars>
      </dgm:prSet>
      <dgm:spPr/>
    </dgm:pt>
    <dgm:pt modelId="{6F1C2B15-D901-9546-B0C7-D50E280EE0F7}" type="pres">
      <dgm:prSet presAssocID="{A370043D-758B-4A05-9D5C-2E41ED7D57ED}" presName="hierChild2" presStyleCnt="0"/>
      <dgm:spPr/>
    </dgm:pt>
    <dgm:pt modelId="{8BE0B68B-630C-294E-A063-E406821481CE}" type="pres">
      <dgm:prSet presAssocID="{B31C2088-B98C-45B7-B245-F17AB92B80F5}" presName="hierRoot1" presStyleCnt="0"/>
      <dgm:spPr/>
    </dgm:pt>
    <dgm:pt modelId="{27E3911B-854A-A145-9F04-489C31D414DE}" type="pres">
      <dgm:prSet presAssocID="{B31C2088-B98C-45B7-B245-F17AB92B80F5}" presName="composite" presStyleCnt="0"/>
      <dgm:spPr/>
    </dgm:pt>
    <dgm:pt modelId="{09DCD1DA-3252-D540-9CE3-FE89B8F282B4}" type="pres">
      <dgm:prSet presAssocID="{B31C2088-B98C-45B7-B245-F17AB92B80F5}" presName="background" presStyleLbl="node0" presStyleIdx="1" presStyleCnt="2"/>
      <dgm:spPr/>
    </dgm:pt>
    <dgm:pt modelId="{7BDCF7E0-A884-5A49-B32B-5D702CA64804}" type="pres">
      <dgm:prSet presAssocID="{B31C2088-B98C-45B7-B245-F17AB92B80F5}" presName="text" presStyleLbl="fgAcc0" presStyleIdx="1" presStyleCnt="2">
        <dgm:presLayoutVars>
          <dgm:chPref val="3"/>
        </dgm:presLayoutVars>
      </dgm:prSet>
      <dgm:spPr/>
    </dgm:pt>
    <dgm:pt modelId="{E0B227FC-EEBE-274C-9F3F-5C44054BFB04}" type="pres">
      <dgm:prSet presAssocID="{B31C2088-B98C-45B7-B245-F17AB92B80F5}" presName="hierChild2" presStyleCnt="0"/>
      <dgm:spPr/>
    </dgm:pt>
  </dgm:ptLst>
  <dgm:cxnLst>
    <dgm:cxn modelId="{1BC7F55B-3431-9D48-BEC9-39EF8EA9B383}" type="presOf" srcId="{A370043D-758B-4A05-9D5C-2E41ED7D57ED}" destId="{7CC4FE54-1DF4-1244-A903-5074EEB42315}" srcOrd="0" destOrd="0" presId="urn:microsoft.com/office/officeart/2005/8/layout/hierarchy1"/>
    <dgm:cxn modelId="{010DB18C-81FD-47DB-9E64-3A111C47691D}" srcId="{483990AB-C33A-4A98-AF45-F94AEAAAAB70}" destId="{A370043D-758B-4A05-9D5C-2E41ED7D57ED}" srcOrd="0" destOrd="0" parTransId="{40FA41C9-5DFB-49B2-ADD6-91B4F073DEFE}" sibTransId="{9686D1E9-A9A7-4B63-8B5F-4ED55887867F}"/>
    <dgm:cxn modelId="{3964F88C-8CFC-4182-9E7D-5DBB4A48177C}" srcId="{483990AB-C33A-4A98-AF45-F94AEAAAAB70}" destId="{B31C2088-B98C-45B7-B245-F17AB92B80F5}" srcOrd="1" destOrd="0" parTransId="{AD08562A-83C1-4BBD-BC2F-239F26803B14}" sibTransId="{60A7EE8A-3AC6-4279-9CB3-0CAAD74E93CE}"/>
    <dgm:cxn modelId="{DEFDD0B6-11B1-0541-8830-579B995886FE}" type="presOf" srcId="{B31C2088-B98C-45B7-B245-F17AB92B80F5}" destId="{7BDCF7E0-A884-5A49-B32B-5D702CA64804}" srcOrd="0" destOrd="0" presId="urn:microsoft.com/office/officeart/2005/8/layout/hierarchy1"/>
    <dgm:cxn modelId="{5FE918FF-DE3A-3746-AA91-15917FC52964}" type="presOf" srcId="{483990AB-C33A-4A98-AF45-F94AEAAAAB70}" destId="{8B1C5B50-C33C-D74A-A0A5-084E2B2C3F10}" srcOrd="0" destOrd="0" presId="urn:microsoft.com/office/officeart/2005/8/layout/hierarchy1"/>
    <dgm:cxn modelId="{42DDB7F4-5E74-9744-A1F7-1D0FADB36747}" type="presParOf" srcId="{8B1C5B50-C33C-D74A-A0A5-084E2B2C3F10}" destId="{1BA09E12-BF4F-E94D-B1FB-74F0323EEB77}" srcOrd="0" destOrd="0" presId="urn:microsoft.com/office/officeart/2005/8/layout/hierarchy1"/>
    <dgm:cxn modelId="{76B1B619-1CE1-5249-A3CD-2C2B16F2F621}" type="presParOf" srcId="{1BA09E12-BF4F-E94D-B1FB-74F0323EEB77}" destId="{86C89859-5D3A-BE4B-B77D-7493EBD17B92}" srcOrd="0" destOrd="0" presId="urn:microsoft.com/office/officeart/2005/8/layout/hierarchy1"/>
    <dgm:cxn modelId="{58876AAF-CE26-7840-91AB-63C81CCAA25B}" type="presParOf" srcId="{86C89859-5D3A-BE4B-B77D-7493EBD17B92}" destId="{481B75D5-86CF-AA4D-9245-F0F2CAB0F9A4}" srcOrd="0" destOrd="0" presId="urn:microsoft.com/office/officeart/2005/8/layout/hierarchy1"/>
    <dgm:cxn modelId="{5375BC65-A3EB-DE4D-9D9F-2F8F85BB4ACD}" type="presParOf" srcId="{86C89859-5D3A-BE4B-B77D-7493EBD17B92}" destId="{7CC4FE54-1DF4-1244-A903-5074EEB42315}" srcOrd="1" destOrd="0" presId="urn:microsoft.com/office/officeart/2005/8/layout/hierarchy1"/>
    <dgm:cxn modelId="{E57315B1-42EA-6646-A8D6-CD78CF100583}" type="presParOf" srcId="{1BA09E12-BF4F-E94D-B1FB-74F0323EEB77}" destId="{6F1C2B15-D901-9546-B0C7-D50E280EE0F7}" srcOrd="1" destOrd="0" presId="urn:microsoft.com/office/officeart/2005/8/layout/hierarchy1"/>
    <dgm:cxn modelId="{204FA72D-104D-C047-A924-9A0CBD3DE6D0}" type="presParOf" srcId="{8B1C5B50-C33C-D74A-A0A5-084E2B2C3F10}" destId="{8BE0B68B-630C-294E-A063-E406821481CE}" srcOrd="1" destOrd="0" presId="urn:microsoft.com/office/officeart/2005/8/layout/hierarchy1"/>
    <dgm:cxn modelId="{68CA676B-6003-4946-8FD8-02A68A035ED3}" type="presParOf" srcId="{8BE0B68B-630C-294E-A063-E406821481CE}" destId="{27E3911B-854A-A145-9F04-489C31D414DE}" srcOrd="0" destOrd="0" presId="urn:microsoft.com/office/officeart/2005/8/layout/hierarchy1"/>
    <dgm:cxn modelId="{41AE3A6C-4E08-1745-9483-117E0F5BAE6C}" type="presParOf" srcId="{27E3911B-854A-A145-9F04-489C31D414DE}" destId="{09DCD1DA-3252-D540-9CE3-FE89B8F282B4}" srcOrd="0" destOrd="0" presId="urn:microsoft.com/office/officeart/2005/8/layout/hierarchy1"/>
    <dgm:cxn modelId="{3F23C17B-3A9E-5A49-AA07-10986C67C53F}" type="presParOf" srcId="{27E3911B-854A-A145-9F04-489C31D414DE}" destId="{7BDCF7E0-A884-5A49-B32B-5D702CA64804}" srcOrd="1" destOrd="0" presId="urn:microsoft.com/office/officeart/2005/8/layout/hierarchy1"/>
    <dgm:cxn modelId="{827F0353-7A89-CA43-A1F5-8F27520F88B5}" type="presParOf" srcId="{8BE0B68B-630C-294E-A063-E406821481CE}" destId="{E0B227FC-EEBE-274C-9F3F-5C44054BFB04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CBD7C82-17A3-4A0F-AA82-79BAB067E3A0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accent1_2" csCatId="accent1" phldr="1"/>
      <dgm:spPr/>
      <dgm:t>
        <a:bodyPr/>
        <a:lstStyle/>
        <a:p>
          <a:endParaRPr lang="en-US"/>
        </a:p>
      </dgm:t>
    </dgm:pt>
    <dgm:pt modelId="{92D8B06F-2F90-4E6E-B87E-E24A79356988}">
      <dgm:prSet/>
      <dgm:spPr/>
      <dgm:t>
        <a:bodyPr/>
        <a:lstStyle/>
        <a:p>
          <a:r>
            <a:rPr lang="en-US" dirty="0"/>
            <a:t>What if it shifts inwards? </a:t>
          </a:r>
        </a:p>
      </dgm:t>
    </dgm:pt>
    <dgm:pt modelId="{AEE2CB75-4D1E-4558-8787-42DF5F6EE83B}" type="parTrans" cxnId="{1CDE1DFB-AB3D-4482-801B-C805494FFB11}">
      <dgm:prSet/>
      <dgm:spPr/>
      <dgm:t>
        <a:bodyPr/>
        <a:lstStyle/>
        <a:p>
          <a:endParaRPr lang="en-US"/>
        </a:p>
      </dgm:t>
    </dgm:pt>
    <dgm:pt modelId="{BD6ABB65-E8E6-41E4-B9D3-E38B0FA6625F}" type="sibTrans" cxnId="{1CDE1DFB-AB3D-4482-801B-C805494FFB11}">
      <dgm:prSet/>
      <dgm:spPr/>
      <dgm:t>
        <a:bodyPr/>
        <a:lstStyle/>
        <a:p>
          <a:endParaRPr lang="en-US"/>
        </a:p>
      </dgm:t>
    </dgm:pt>
    <dgm:pt modelId="{0FBC8DA1-E624-452B-B49E-2C9725E1A2DA}">
      <dgm:prSet/>
      <dgm:spPr/>
      <dgm:t>
        <a:bodyPr/>
        <a:lstStyle/>
        <a:p>
          <a:r>
            <a:rPr lang="en-US" dirty="0"/>
            <a:t>How could this relate to the study of the macro economy ?  </a:t>
          </a:r>
        </a:p>
      </dgm:t>
    </dgm:pt>
    <dgm:pt modelId="{3DEBBCD7-19E6-4BDE-A1A4-0EC913911FFF}" type="parTrans" cxnId="{063E4B01-6DB5-44AD-9ECC-B5DC15A20057}">
      <dgm:prSet/>
      <dgm:spPr/>
      <dgm:t>
        <a:bodyPr/>
        <a:lstStyle/>
        <a:p>
          <a:endParaRPr lang="en-US"/>
        </a:p>
      </dgm:t>
    </dgm:pt>
    <dgm:pt modelId="{FBA7FE14-EEB0-4F64-BA3C-9893C7475F80}" type="sibTrans" cxnId="{063E4B01-6DB5-44AD-9ECC-B5DC15A20057}">
      <dgm:prSet/>
      <dgm:spPr/>
      <dgm:t>
        <a:bodyPr/>
        <a:lstStyle/>
        <a:p>
          <a:endParaRPr lang="en-US"/>
        </a:p>
      </dgm:t>
    </dgm:pt>
    <dgm:pt modelId="{5406EEA2-841F-4813-920A-6832E1591580}" type="pres">
      <dgm:prSet presAssocID="{9CBD7C82-17A3-4A0F-AA82-79BAB067E3A0}" presName="root" presStyleCnt="0">
        <dgm:presLayoutVars>
          <dgm:dir/>
          <dgm:resizeHandles val="exact"/>
        </dgm:presLayoutVars>
      </dgm:prSet>
      <dgm:spPr/>
    </dgm:pt>
    <dgm:pt modelId="{5AE3EF02-D952-4E6C-8227-C1EBDE18B024}" type="pres">
      <dgm:prSet presAssocID="{92D8B06F-2F90-4E6E-B87E-E24A79356988}" presName="compNode" presStyleCnt="0"/>
      <dgm:spPr/>
    </dgm:pt>
    <dgm:pt modelId="{E791E4BC-443C-485A-B8CF-C444A5801FAF}" type="pres">
      <dgm:prSet presAssocID="{92D8B06F-2F90-4E6E-B87E-E24A79356988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epeat"/>
        </a:ext>
      </dgm:extLst>
    </dgm:pt>
    <dgm:pt modelId="{CABDCD09-872F-483C-A99F-9FF468EFC06E}" type="pres">
      <dgm:prSet presAssocID="{92D8B06F-2F90-4E6E-B87E-E24A79356988}" presName="spaceRect" presStyleCnt="0"/>
      <dgm:spPr/>
    </dgm:pt>
    <dgm:pt modelId="{038818FE-02A3-400C-A46A-6CF025828728}" type="pres">
      <dgm:prSet presAssocID="{92D8B06F-2F90-4E6E-B87E-E24A79356988}" presName="textRect" presStyleLbl="revTx" presStyleIdx="0" presStyleCnt="2">
        <dgm:presLayoutVars>
          <dgm:chMax val="1"/>
          <dgm:chPref val="1"/>
        </dgm:presLayoutVars>
      </dgm:prSet>
      <dgm:spPr/>
    </dgm:pt>
    <dgm:pt modelId="{24DDC47C-0D65-4560-9183-92C380096699}" type="pres">
      <dgm:prSet presAssocID="{BD6ABB65-E8E6-41E4-B9D3-E38B0FA6625F}" presName="sibTrans" presStyleCnt="0"/>
      <dgm:spPr/>
    </dgm:pt>
    <dgm:pt modelId="{1596C6FC-E340-444A-93F7-FEBE2217A57C}" type="pres">
      <dgm:prSet presAssocID="{0FBC8DA1-E624-452B-B49E-2C9725E1A2DA}" presName="compNode" presStyleCnt="0"/>
      <dgm:spPr/>
    </dgm:pt>
    <dgm:pt modelId="{796C8037-AFA2-4AFB-98EA-E2824E69F78D}" type="pres">
      <dgm:prSet presAssocID="{0FBC8DA1-E624-452B-B49E-2C9725E1A2DA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ins"/>
        </a:ext>
      </dgm:extLst>
    </dgm:pt>
    <dgm:pt modelId="{676A374E-B39B-4950-B369-E5A932DABD1B}" type="pres">
      <dgm:prSet presAssocID="{0FBC8DA1-E624-452B-B49E-2C9725E1A2DA}" presName="spaceRect" presStyleCnt="0"/>
      <dgm:spPr/>
    </dgm:pt>
    <dgm:pt modelId="{F55F5D4E-E598-4AB9-84A1-B92EF3612E1D}" type="pres">
      <dgm:prSet presAssocID="{0FBC8DA1-E624-452B-B49E-2C9725E1A2DA}" presName="textRect" presStyleLbl="revTx" presStyleIdx="1" presStyleCnt="2">
        <dgm:presLayoutVars>
          <dgm:chMax val="1"/>
          <dgm:chPref val="1"/>
        </dgm:presLayoutVars>
      </dgm:prSet>
      <dgm:spPr/>
    </dgm:pt>
  </dgm:ptLst>
  <dgm:cxnLst>
    <dgm:cxn modelId="{063E4B01-6DB5-44AD-9ECC-B5DC15A20057}" srcId="{9CBD7C82-17A3-4A0F-AA82-79BAB067E3A0}" destId="{0FBC8DA1-E624-452B-B49E-2C9725E1A2DA}" srcOrd="1" destOrd="0" parTransId="{3DEBBCD7-19E6-4BDE-A1A4-0EC913911FFF}" sibTransId="{FBA7FE14-EEB0-4F64-BA3C-9893C7475F80}"/>
    <dgm:cxn modelId="{45869506-437D-4B43-AB81-2E17F70E5060}" type="presOf" srcId="{0FBC8DA1-E624-452B-B49E-2C9725E1A2DA}" destId="{F55F5D4E-E598-4AB9-84A1-B92EF3612E1D}" srcOrd="0" destOrd="0" presId="urn:microsoft.com/office/officeart/2018/2/layout/IconLabelList"/>
    <dgm:cxn modelId="{E3A584A4-711A-4DB6-B21E-D4C842A2F536}" type="presOf" srcId="{9CBD7C82-17A3-4A0F-AA82-79BAB067E3A0}" destId="{5406EEA2-841F-4813-920A-6832E1591580}" srcOrd="0" destOrd="0" presId="urn:microsoft.com/office/officeart/2018/2/layout/IconLabelList"/>
    <dgm:cxn modelId="{165DB1CC-E2B3-4D51-B540-87074716823D}" type="presOf" srcId="{92D8B06F-2F90-4E6E-B87E-E24A79356988}" destId="{038818FE-02A3-400C-A46A-6CF025828728}" srcOrd="0" destOrd="0" presId="urn:microsoft.com/office/officeart/2018/2/layout/IconLabelList"/>
    <dgm:cxn modelId="{1CDE1DFB-AB3D-4482-801B-C805494FFB11}" srcId="{9CBD7C82-17A3-4A0F-AA82-79BAB067E3A0}" destId="{92D8B06F-2F90-4E6E-B87E-E24A79356988}" srcOrd="0" destOrd="0" parTransId="{AEE2CB75-4D1E-4558-8787-42DF5F6EE83B}" sibTransId="{BD6ABB65-E8E6-41E4-B9D3-E38B0FA6625F}"/>
    <dgm:cxn modelId="{BF65BD1C-5D08-49CB-9D06-A7A23CC849BF}" type="presParOf" srcId="{5406EEA2-841F-4813-920A-6832E1591580}" destId="{5AE3EF02-D952-4E6C-8227-C1EBDE18B024}" srcOrd="0" destOrd="0" presId="urn:microsoft.com/office/officeart/2018/2/layout/IconLabelList"/>
    <dgm:cxn modelId="{EDB30FBF-092F-4FD7-83AC-2E77436ECD81}" type="presParOf" srcId="{5AE3EF02-D952-4E6C-8227-C1EBDE18B024}" destId="{E791E4BC-443C-485A-B8CF-C444A5801FAF}" srcOrd="0" destOrd="0" presId="urn:microsoft.com/office/officeart/2018/2/layout/IconLabelList"/>
    <dgm:cxn modelId="{95C46C1D-522D-40BD-B136-914E88F1F9FE}" type="presParOf" srcId="{5AE3EF02-D952-4E6C-8227-C1EBDE18B024}" destId="{CABDCD09-872F-483C-A99F-9FF468EFC06E}" srcOrd="1" destOrd="0" presId="urn:microsoft.com/office/officeart/2018/2/layout/IconLabelList"/>
    <dgm:cxn modelId="{A3B9B448-0DEE-481B-8F63-45977BD0A2A1}" type="presParOf" srcId="{5AE3EF02-D952-4E6C-8227-C1EBDE18B024}" destId="{038818FE-02A3-400C-A46A-6CF025828728}" srcOrd="2" destOrd="0" presId="urn:microsoft.com/office/officeart/2018/2/layout/IconLabelList"/>
    <dgm:cxn modelId="{76641AA9-27C3-448E-80E3-B0A26B51AEAD}" type="presParOf" srcId="{5406EEA2-841F-4813-920A-6832E1591580}" destId="{24DDC47C-0D65-4560-9183-92C380096699}" srcOrd="1" destOrd="0" presId="urn:microsoft.com/office/officeart/2018/2/layout/IconLabelList"/>
    <dgm:cxn modelId="{6A6802EB-5D0B-4592-9CF7-3783C713B594}" type="presParOf" srcId="{5406EEA2-841F-4813-920A-6832E1591580}" destId="{1596C6FC-E340-444A-93F7-FEBE2217A57C}" srcOrd="2" destOrd="0" presId="urn:microsoft.com/office/officeart/2018/2/layout/IconLabelList"/>
    <dgm:cxn modelId="{589836F5-A774-45CA-A7FD-30D7FB04477B}" type="presParOf" srcId="{1596C6FC-E340-444A-93F7-FEBE2217A57C}" destId="{796C8037-AFA2-4AFB-98EA-E2824E69F78D}" srcOrd="0" destOrd="0" presId="urn:microsoft.com/office/officeart/2018/2/layout/IconLabelList"/>
    <dgm:cxn modelId="{B3068E2D-A97C-4718-82A9-4FBAA76FD803}" type="presParOf" srcId="{1596C6FC-E340-444A-93F7-FEBE2217A57C}" destId="{676A374E-B39B-4950-B369-E5A932DABD1B}" srcOrd="1" destOrd="0" presId="urn:microsoft.com/office/officeart/2018/2/layout/IconLabelList"/>
    <dgm:cxn modelId="{6B7E0020-A2C8-4507-B20A-F25A81DDAAE4}" type="presParOf" srcId="{1596C6FC-E340-444A-93F7-FEBE2217A57C}" destId="{F55F5D4E-E598-4AB9-84A1-B92EF3612E1D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81B75D5-86CF-AA4D-9245-F0F2CAB0F9A4}">
      <dsp:nvSpPr>
        <dsp:cNvPr id="0" name=""/>
        <dsp:cNvSpPr/>
      </dsp:nvSpPr>
      <dsp:spPr>
        <a:xfrm>
          <a:off x="629" y="1024002"/>
          <a:ext cx="2209940" cy="140331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CC4FE54-1DF4-1244-A903-5074EEB42315}">
      <dsp:nvSpPr>
        <dsp:cNvPr id="0" name=""/>
        <dsp:cNvSpPr/>
      </dsp:nvSpPr>
      <dsp:spPr>
        <a:xfrm>
          <a:off x="246178" y="1257273"/>
          <a:ext cx="2209940" cy="140331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Scarcity – the excess of human wants over production capabilities. </a:t>
          </a:r>
        </a:p>
      </dsp:txBody>
      <dsp:txXfrm>
        <a:off x="287280" y="1298375"/>
        <a:ext cx="2127736" cy="1321108"/>
      </dsp:txXfrm>
    </dsp:sp>
    <dsp:sp modelId="{09DCD1DA-3252-D540-9CE3-FE89B8F282B4}">
      <dsp:nvSpPr>
        <dsp:cNvPr id="0" name=""/>
        <dsp:cNvSpPr/>
      </dsp:nvSpPr>
      <dsp:spPr>
        <a:xfrm>
          <a:off x="2701667" y="1024002"/>
          <a:ext cx="2209940" cy="140331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BDCF7E0-A884-5A49-B32B-5D702CA64804}">
      <dsp:nvSpPr>
        <dsp:cNvPr id="0" name=""/>
        <dsp:cNvSpPr/>
      </dsp:nvSpPr>
      <dsp:spPr>
        <a:xfrm>
          <a:off x="2947216" y="1257273"/>
          <a:ext cx="2209940" cy="140331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Therefore, a scarce resource occurs where the quantity  demanded of that resource at a zero price exceeds the available supply </a:t>
          </a:r>
        </a:p>
      </dsp:txBody>
      <dsp:txXfrm>
        <a:off x="2988318" y="1298375"/>
        <a:ext cx="2127736" cy="132110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791E4BC-443C-485A-B8CF-C444A5801FAF}">
      <dsp:nvSpPr>
        <dsp:cNvPr id="0" name=""/>
        <dsp:cNvSpPr/>
      </dsp:nvSpPr>
      <dsp:spPr>
        <a:xfrm>
          <a:off x="1747800" y="608594"/>
          <a:ext cx="1944000" cy="19440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38818FE-02A3-400C-A46A-6CF025828728}">
      <dsp:nvSpPr>
        <dsp:cNvPr id="0" name=""/>
        <dsp:cNvSpPr/>
      </dsp:nvSpPr>
      <dsp:spPr>
        <a:xfrm>
          <a:off x="559800" y="3022743"/>
          <a:ext cx="432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What if it shifts inwards? </a:t>
          </a:r>
        </a:p>
      </dsp:txBody>
      <dsp:txXfrm>
        <a:off x="559800" y="3022743"/>
        <a:ext cx="4320000" cy="720000"/>
      </dsp:txXfrm>
    </dsp:sp>
    <dsp:sp modelId="{796C8037-AFA2-4AFB-98EA-E2824E69F78D}">
      <dsp:nvSpPr>
        <dsp:cNvPr id="0" name=""/>
        <dsp:cNvSpPr/>
      </dsp:nvSpPr>
      <dsp:spPr>
        <a:xfrm>
          <a:off x="6823800" y="608594"/>
          <a:ext cx="1944000" cy="19440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55F5D4E-E598-4AB9-84A1-B92EF3612E1D}">
      <dsp:nvSpPr>
        <dsp:cNvPr id="0" name=""/>
        <dsp:cNvSpPr/>
      </dsp:nvSpPr>
      <dsp:spPr>
        <a:xfrm>
          <a:off x="5635800" y="3022743"/>
          <a:ext cx="432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How could this relate to the study of the macro economy ?  </a:t>
          </a:r>
        </a:p>
      </dsp:txBody>
      <dsp:txXfrm>
        <a:off x="5635800" y="3022743"/>
        <a:ext cx="4320000" cy="7200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E820D3-5BD3-BE4F-BE78-F652FE67F505}" type="datetimeFigureOut">
              <a:rPr lang="en-US" smtClean="0"/>
              <a:t>2/8/25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CBA396-F308-C748-A80F-5C68E509035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94936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CBA396-F308-C748-A80F-5C68E509035D}" type="slidenum">
              <a:rPr lang="en-US" smtClean="0"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50414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DE1A06-8754-4870-9E44-E39BADAD984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27F020-BBC3-49BB-91C2-5B2CBD64B3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7C0C22-EBDA-4130-87AE-CB28BC19B0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t>2/8/25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A419A8-07CA-4A4C-AEC2-C40D4D50AF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FA7B86-E610-42EA-B4DC-C2F4477852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8A7BA06D-B3FF-4E91-8639-B4569AE3AA23}"/>
              </a:ext>
            </a:extLst>
          </p:cNvPr>
          <p:cNvSpPr/>
          <p:nvPr/>
        </p:nvSpPr>
        <p:spPr>
          <a:xfrm>
            <a:off x="10208695" y="1"/>
            <a:ext cx="1135066" cy="477997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Arc 7">
            <a:extLst>
              <a:ext uri="{FF2B5EF4-FFF2-40B4-BE49-F238E27FC236}">
                <a16:creationId xmlns:a16="http://schemas.microsoft.com/office/drawing/2014/main" id="{2B30C86D-5A07-48BC-9C9D-6F9A2DB1E9E1}"/>
              </a:ext>
            </a:extLst>
          </p:cNvPr>
          <p:cNvSpPr/>
          <p:nvPr/>
        </p:nvSpPr>
        <p:spPr>
          <a:xfrm rot="10800000" flipV="1">
            <a:off x="555710" y="106482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85289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9FF209-11EE-4A3F-9685-A155FECD0D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47AF11-F208-4FDA-9E19-D6CA347213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85974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E82FA1-02B7-467E-9F16-D178149407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t>2/8/25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389247-FB8A-4494-859B-B3754B02A5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CA5B62-3338-46A5-B381-A63B88CB0D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23DA7759-3209-4FE2-96D1-4EEDD81E9EA0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41460DAD-8769-4C9F-9C8C-BB0443909D76}"/>
              </a:ext>
            </a:extLst>
          </p:cNvPr>
          <p:cNvSpPr/>
          <p:nvPr/>
        </p:nvSpPr>
        <p:spPr>
          <a:xfrm flipH="1">
            <a:off x="123536" y="5717905"/>
            <a:ext cx="1771609" cy="1140095"/>
          </a:xfrm>
          <a:custGeom>
            <a:avLst/>
            <a:gdLst>
              <a:gd name="connsiteX0" fmla="*/ 1561721 w 1771609"/>
              <a:gd name="connsiteY0" fmla="*/ 763041 h 1140095"/>
              <a:gd name="connsiteX1" fmla="*/ 1623024 w 1771609"/>
              <a:gd name="connsiteY1" fmla="*/ 792810 h 1140095"/>
              <a:gd name="connsiteX2" fmla="*/ 1711735 w 1771609"/>
              <a:gd name="connsiteY2" fmla="*/ 970132 h 1140095"/>
              <a:gd name="connsiteX3" fmla="*/ 1771609 w 1771609"/>
              <a:gd name="connsiteY3" fmla="*/ 1140095 h 1140095"/>
              <a:gd name="connsiteX4" fmla="*/ 1637225 w 1771609"/>
              <a:gd name="connsiteY4" fmla="*/ 1140095 h 1140095"/>
              <a:gd name="connsiteX5" fmla="*/ 1594820 w 1771609"/>
              <a:gd name="connsiteY5" fmla="*/ 1019711 h 1140095"/>
              <a:gd name="connsiteX6" fmla="*/ 1513200 w 1771609"/>
              <a:gd name="connsiteY6" fmla="*/ 856627 h 1140095"/>
              <a:gd name="connsiteX7" fmla="*/ 1538499 w 1771609"/>
              <a:gd name="connsiteY7" fmla="*/ 770415 h 1140095"/>
              <a:gd name="connsiteX8" fmla="*/ 1561721 w 1771609"/>
              <a:gd name="connsiteY8" fmla="*/ 763041 h 1140095"/>
              <a:gd name="connsiteX9" fmla="*/ 933455 w 1771609"/>
              <a:gd name="connsiteY9" fmla="*/ 161309 h 1140095"/>
              <a:gd name="connsiteX10" fmla="*/ 957797 w 1771609"/>
              <a:gd name="connsiteY10" fmla="*/ 167970 h 1140095"/>
              <a:gd name="connsiteX11" fmla="*/ 1286982 w 1771609"/>
              <a:gd name="connsiteY11" fmla="*/ 387616 h 1140095"/>
              <a:gd name="connsiteX12" fmla="*/ 1293725 w 1771609"/>
              <a:gd name="connsiteY12" fmla="*/ 477075 h 1140095"/>
              <a:gd name="connsiteX13" fmla="*/ 1245453 w 1771609"/>
              <a:gd name="connsiteY13" fmla="*/ 499154 h 1140095"/>
              <a:gd name="connsiteX14" fmla="*/ 1245167 w 1771609"/>
              <a:gd name="connsiteY14" fmla="*/ 499154 h 1140095"/>
              <a:gd name="connsiteX15" fmla="*/ 1203638 w 1771609"/>
              <a:gd name="connsiteY15" fmla="*/ 484104 h 1140095"/>
              <a:gd name="connsiteX16" fmla="*/ 900647 w 1771609"/>
              <a:gd name="connsiteY16" fmla="*/ 281508 h 1140095"/>
              <a:gd name="connsiteX17" fmla="*/ 872454 w 1771609"/>
              <a:gd name="connsiteY17" fmla="*/ 196164 h 1140095"/>
              <a:gd name="connsiteX18" fmla="*/ 933455 w 1771609"/>
              <a:gd name="connsiteY18" fmla="*/ 161309 h 1140095"/>
              <a:gd name="connsiteX19" fmla="*/ 256260 w 1771609"/>
              <a:gd name="connsiteY19" fmla="*/ 29 h 1140095"/>
              <a:gd name="connsiteX20" fmla="*/ 454020 w 1771609"/>
              <a:gd name="connsiteY20" fmla="*/ 13474 h 1140095"/>
              <a:gd name="connsiteX21" fmla="*/ 509236 w 1771609"/>
              <a:gd name="connsiteY21" fmla="*/ 84182 h 1140095"/>
              <a:gd name="connsiteX22" fmla="*/ 445829 w 1771609"/>
              <a:gd name="connsiteY22" fmla="*/ 139871 h 1140095"/>
              <a:gd name="connsiteX23" fmla="*/ 437447 w 1771609"/>
              <a:gd name="connsiteY23" fmla="*/ 139395 h 1140095"/>
              <a:gd name="connsiteX24" fmla="*/ 73211 w 1771609"/>
              <a:gd name="connsiteY24" fmla="*/ 137204 h 1140095"/>
              <a:gd name="connsiteX25" fmla="*/ 749 w 1771609"/>
              <a:gd name="connsiteY25" fmla="*/ 84082 h 1140095"/>
              <a:gd name="connsiteX26" fmla="*/ 53871 w 1771609"/>
              <a:gd name="connsiteY26" fmla="*/ 11621 h 1140095"/>
              <a:gd name="connsiteX27" fmla="*/ 58352 w 1771609"/>
              <a:gd name="connsiteY27" fmla="*/ 11093 h 1140095"/>
              <a:gd name="connsiteX28" fmla="*/ 256260 w 1771609"/>
              <a:gd name="connsiteY28" fmla="*/ 29 h 1140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771609" h="1140095">
                <a:moveTo>
                  <a:pt x="1561721" y="763041"/>
                </a:moveTo>
                <a:cubicBezTo>
                  <a:pt x="1585506" y="760324"/>
                  <a:pt x="1609722" y="771249"/>
                  <a:pt x="1623024" y="792810"/>
                </a:cubicBezTo>
                <a:cubicBezTo>
                  <a:pt x="1656300" y="850065"/>
                  <a:pt x="1685920" y="909291"/>
                  <a:pt x="1711735" y="970132"/>
                </a:cubicBezTo>
                <a:lnTo>
                  <a:pt x="1771609" y="1140095"/>
                </a:lnTo>
                <a:lnTo>
                  <a:pt x="1637225" y="1140095"/>
                </a:lnTo>
                <a:lnTo>
                  <a:pt x="1594820" y="1019711"/>
                </a:lnTo>
                <a:cubicBezTo>
                  <a:pt x="1571072" y="963753"/>
                  <a:pt x="1543818" y="909282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45912" y="766367"/>
                  <a:pt x="1553792" y="763946"/>
                  <a:pt x="1561721" y="763041"/>
                </a:cubicBezTo>
                <a:close/>
                <a:moveTo>
                  <a:pt x="933455" y="161309"/>
                </a:moveTo>
                <a:cubicBezTo>
                  <a:pt x="941693" y="161855"/>
                  <a:pt x="949959" y="164025"/>
                  <a:pt x="957797" y="167970"/>
                </a:cubicBez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4290" y="172650"/>
                  <a:pt x="908742" y="159670"/>
                  <a:pt x="933455" y="161309"/>
                </a:cubicBezTo>
                <a:close/>
                <a:moveTo>
                  <a:pt x="256260" y="29"/>
                </a:moveTo>
                <a:cubicBezTo>
                  <a:pt x="322331" y="427"/>
                  <a:pt x="388378" y="4909"/>
                  <a:pt x="454020" y="13474"/>
                </a:cubicBezTo>
                <a:cubicBezTo>
                  <a:pt x="488793" y="17752"/>
                  <a:pt x="513514" y="49409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24093" y="3319"/>
                  <a:pt x="190189" y="-369"/>
                  <a:pt x="256260" y="29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723412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4C0001-5D76-45A0-A9F4-7172BDDD5D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1462C4-0E4B-4DB7-A8BF-FE55142760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A5F313-1240-47AE-A026-7F349292B5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t>2/8/25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448158-6132-4335-B8E1-F6A8963837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94C5B6-1598-48B4-9B3A-3078FDBE90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FEDBDD32-D3EE-4848-A112-BA814D4631CD}"/>
              </a:ext>
            </a:extLst>
          </p:cNvPr>
          <p:cNvSpPr/>
          <p:nvPr/>
        </p:nvSpPr>
        <p:spPr>
          <a:xfrm>
            <a:off x="10208695" y="1"/>
            <a:ext cx="1135066" cy="477997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Arc 9">
            <a:extLst>
              <a:ext uri="{FF2B5EF4-FFF2-40B4-BE49-F238E27FC236}">
                <a16:creationId xmlns:a16="http://schemas.microsoft.com/office/drawing/2014/main" id="{61350361-843C-49D0-BD6A-ECDBA3842BA0}"/>
              </a:ext>
            </a:extLst>
          </p:cNvPr>
          <p:cNvSpPr/>
          <p:nvPr/>
        </p:nvSpPr>
        <p:spPr>
          <a:xfrm rot="10800000" flipV="1">
            <a:off x="555710" y="106482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670899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ABFD05-2CB2-4A7E-89E7-57615BA82B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9532B8-D460-476D-816F-725E8D96C0A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6F7120F-70AF-4ED5-B364-3AA55C6B44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D8B65F-F709-469F-9961-4D01896CAA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t>2/8/25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781C6BC-B23D-48BC-AD44-654DDB8D01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00D60B-86A1-479D-BCE8-06D2C3DBC9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B4EC5136-99DA-40B5-8F79-5C3A56D38BA1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4F8FB775-26C4-41BA-837C-4478D48D2157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966221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92983E-E761-4429-9203-7FE8B2DB67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21E9B7-62BE-49BA-AC6B-55250D6627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C41A3FD-B90A-4C31-BD6B-581F9E2E0E5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0D1D55-B722-4968-B171-AF3B462DDAD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71085A8-02C2-4E7F-935E-5AEECBAD19B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A8A5018-8A77-40E8-B159-4894ECF228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t>2/8/25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AD79441-8908-4461-9FDD-BCE6388370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8D29F7D-B101-4950-A2C0-F350FB26D4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62D7398-9A79-4B24-9C7D-F0DEED57C70B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C07F28CD-1873-4E36-A064-2D25E0A85017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034509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E11BF3-02E8-4EB7-818E-652B82CF2C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54D3190-B78C-42F1-9D62-F523886BB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t>2/8/25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A381C40-F9FC-4D58-8508-F0632DF5A0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101CBCC-4CC2-49BD-B155-01E0F4D798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DC13EF9C-0B5A-4364-91AA-E5DD5B536E54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8F674475-6327-490A-BD7F-084F5C07F2E4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944744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024287-C9B9-48AC-8E4D-A282DE2F44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t>2/8/25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D34C9A2-75A7-4164-B3B8-E6A9D60BA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BE73CE-2859-4D49-A9EC-26AF3FBDF6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AA5ED585-FEBB-4DAD-84C0-97BEE6C360C3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EF6AC352-A720-4DB3-87CA-A33B0607CA2F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303577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FC812-4DB6-4F98-9404-29C191D3BA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F0855E-0CD6-47DD-B648-4C84C783D7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D50082B-17D7-4D61-8AEB-81517D85D2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A70783-FF31-4C4E-9196-EB169B2097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t>2/8/25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D92E260-747D-40FD-A062-9DD5E6835A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87E50A0-1E05-49C5-88C9-4626775120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2C155C63-9F58-4422-B669-F97486280671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385DBA62-0EDB-47AA-86C7-90463BC9B308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277205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1D7521-E43D-41D1-B458-26B20DC6DD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2472CF2-2653-4B98-A416-D7A0A860ECE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6EF87F5-0B10-4AC7-9599-F088C5E796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A07CB7-0520-4D64-B76C-C31AC55783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t>2/8/25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EEB226-AD45-45DF-AAB5-5513AE732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E96AEB-9481-4CCE-B110-FEDD334835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6BA9707F-7BCE-464F-BF45-E216527084EE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BC589723-2CC8-49D1-B4E1-36FECED6A2D7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23021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F6E5D1-6D19-4E7F-9B4E-42326B7716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AD2A06C-F91A-4ADC-9CD2-61F0A4D7EE1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43AA9A-2280-4F63-8B3D-20742AE690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t>2/8/25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0D986B-E58E-43B6-8A80-FFA9D8F748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140D36-2E71-4F27-967F-7A3E4C6EE1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C1609904-5327-4D2C-A445-B270A00F3B5F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30FC7BEC-08C5-4D95-9C84-B48BC8AD1C94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235608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81FEA3D-0C7F-45CD-B6A0-942F707B363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8B8A12-BCE6-4D03-A637-1DEC8924BEF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749755-9FF4-428A-AEB7-1A64774667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t>2/8/25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141836-11E2-49FD-877D-53B74514A9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D24C42-4B05-4EEF-BE14-29041EC9C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5BADDEB1-F604-408B-B02A-A2814606E6AF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D8DF7987-332F-4D6C-81C3-990F39C76C96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728863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7EC5685-19F1-49DA-ADE5-D5D32F1659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FC0A4D-22A1-4554-B5DE-887974F4DF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9D5CDC-F2CE-410E-AD13-DDC235C71C6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cap="none" spc="0" baseline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82EDB8D0-98ED-4B86-9D5F-E61ADC70144D}" type="datetimeFigureOut">
              <a:rPr lang="en-US" smtClean="0"/>
              <a:pPr/>
              <a:t>2/8/25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40CD45-794A-4BB0-A427-0CE61AEAF48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cap="none" spc="0" baseline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B3AB91-9588-4071-92D2-364F4A6ED09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cap="none" spc="0" baseline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4854181D-6920-4594-9A5D-6CE56DC9F8B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21645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7" r:id="rId1"/>
    <p:sldLayoutId id="2147483748" r:id="rId2"/>
    <p:sldLayoutId id="2147483749" r:id="rId3"/>
    <p:sldLayoutId id="2147483750" r:id="rId4"/>
    <p:sldLayoutId id="2147483740" r:id="rId5"/>
    <p:sldLayoutId id="2147483741" r:id="rId6"/>
    <p:sldLayoutId id="2147483742" r:id="rId7"/>
    <p:sldLayoutId id="2147483743" r:id="rId8"/>
    <p:sldLayoutId id="2147483744" r:id="rId9"/>
    <p:sldLayoutId id="2147483745" r:id="rId10"/>
    <p:sldLayoutId id="2147483746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capitalontap.com/en/blog/posts/national-living-wage/" TargetMode="Externa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OkIr3Mfx-o0?feature=oembed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hebalancemoney.com/command-economy-characteristics-pros-cons-and-examples-3305585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7Ybh8AeFO2o?feature=oembed" TargetMode="Externa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D4906370-1564-49FA-A802-58546B3922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1999" cy="686646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DB0F62F6-D2DC-03B6-8012-7A995110AC8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5000"/>
          </a:blip>
          <a:srcRect b="27653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EF640709-BDFD-453B-B75D-6212E7A870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11500" y="370600"/>
            <a:ext cx="5923842" cy="5923842"/>
          </a:xfrm>
          <a:prstGeom prst="ellipse">
            <a:avLst/>
          </a:pr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DCEA22C-2F8F-F5A0-6B23-16D46C307A8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77192" y="1032483"/>
            <a:ext cx="5037616" cy="2982360"/>
          </a:xfrm>
        </p:spPr>
        <p:txBody>
          <a:bodyPr>
            <a:normAutofit/>
          </a:bodyPr>
          <a:lstStyle/>
          <a:p>
            <a:r>
              <a:rPr lang="en-US" dirty="0"/>
              <a:t>MGE LCBB 5008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13ED543-A582-A895-7742-2ACF88BEDD8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77192" y="4106918"/>
            <a:ext cx="5037616" cy="1655762"/>
          </a:xfrm>
        </p:spPr>
        <p:txBody>
          <a:bodyPr>
            <a:normAutofit/>
          </a:bodyPr>
          <a:lstStyle/>
          <a:p>
            <a:r>
              <a:rPr lang="en-US" dirty="0"/>
              <a:t>(LECTURE 1) </a:t>
            </a:r>
          </a:p>
          <a:p>
            <a:r>
              <a:rPr lang="en-US" dirty="0"/>
              <a:t>Introduction to Markets and Market Failure </a:t>
            </a:r>
          </a:p>
        </p:txBody>
      </p:sp>
      <p:sp>
        <p:nvSpPr>
          <p:cNvPr id="19" name="Arc 18">
            <a:extLst>
              <a:ext uri="{FF2B5EF4-FFF2-40B4-BE49-F238E27FC236}">
                <a16:creationId xmlns:a16="http://schemas.microsoft.com/office/drawing/2014/main" id="{B4019478-3FDC-438C-8848-1D7DA864AF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9366740" flipV="1">
            <a:off x="2607299" y="8363"/>
            <a:ext cx="6816262" cy="6816262"/>
          </a:xfrm>
          <a:prstGeom prst="arc">
            <a:avLst>
              <a:gd name="adj1" fmla="val 16200000"/>
              <a:gd name="adj2" fmla="val 20401595"/>
            </a:avLst>
          </a:prstGeom>
          <a:ln w="127000" cap="rnd">
            <a:solidFill>
              <a:schemeClr val="accent4">
                <a:alpha val="9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FE406479-1D57-4209-B128-3C81746247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53400" y="4609861"/>
            <a:ext cx="873032" cy="84934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401171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60B0EFB-53ED-4F35-B05D-F658EA021C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 descr="A digital stock market graph">
            <a:extLst>
              <a:ext uri="{FF2B5EF4-FFF2-40B4-BE49-F238E27FC236}">
                <a16:creationId xmlns:a16="http://schemas.microsoft.com/office/drawing/2014/main" id="{92D64DAF-D487-D690-6878-2ABCFCDA7A5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1063" r="10791" b="-1"/>
          <a:stretch/>
        </p:blipFill>
        <p:spPr>
          <a:xfrm>
            <a:off x="-7366" y="10"/>
            <a:ext cx="4855591" cy="6857990"/>
          </a:xfrm>
          <a:custGeom>
            <a:avLst/>
            <a:gdLst/>
            <a:ahLst/>
            <a:cxnLst/>
            <a:rect l="l" t="t" r="r" b="b"/>
            <a:pathLst>
              <a:path w="4636517" h="6858000">
                <a:moveTo>
                  <a:pt x="0" y="0"/>
                </a:moveTo>
                <a:lnTo>
                  <a:pt x="4636517" y="0"/>
                </a:lnTo>
                <a:lnTo>
                  <a:pt x="4636517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1" name="!!Arc">
            <a:extLst>
              <a:ext uri="{FF2B5EF4-FFF2-40B4-BE49-F238E27FC236}">
                <a16:creationId xmlns:a16="http://schemas.microsoft.com/office/drawing/2014/main" id="{835EF3DD-7D43-4A27-8967-A92FD8CC93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73531" y="407987"/>
            <a:ext cx="2987899" cy="2987899"/>
          </a:xfrm>
          <a:prstGeom prst="arc">
            <a:avLst>
              <a:gd name="adj1" fmla="val 16200000"/>
              <a:gd name="adj2" fmla="val 2563720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435D5BA-DE6C-6AB6-F3EB-BD4834C880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27048" y="407987"/>
            <a:ext cx="5721484" cy="1325563"/>
          </a:xfrm>
        </p:spPr>
        <p:txBody>
          <a:bodyPr>
            <a:normAutofit/>
          </a:bodyPr>
          <a:lstStyle/>
          <a:p>
            <a:r>
              <a:rPr lang="en-US" dirty="0"/>
              <a:t>Contents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B76987-6EDD-B34C-2CB4-0BCCB44F28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27048" y="1868487"/>
            <a:ext cx="5721484" cy="4351338"/>
          </a:xfrm>
        </p:spPr>
        <p:txBody>
          <a:bodyPr>
            <a:normAutofit lnSpcReduction="10000"/>
          </a:bodyPr>
          <a:lstStyle/>
          <a:p>
            <a:r>
              <a:rPr lang="en-US" dirty="0"/>
              <a:t>Introduction to Economics </a:t>
            </a:r>
          </a:p>
          <a:p>
            <a:endParaRPr lang="en-US" dirty="0"/>
          </a:p>
          <a:p>
            <a:r>
              <a:rPr lang="en-US" dirty="0"/>
              <a:t>What is Economics </a:t>
            </a:r>
          </a:p>
          <a:p>
            <a:endParaRPr lang="en-US" dirty="0"/>
          </a:p>
          <a:p>
            <a:r>
              <a:rPr lang="en-US" dirty="0"/>
              <a:t>The Economic Problem </a:t>
            </a:r>
          </a:p>
          <a:p>
            <a:endParaRPr lang="en-US" dirty="0"/>
          </a:p>
          <a:p>
            <a:r>
              <a:rPr lang="en-US" dirty="0"/>
              <a:t>The Production Possibility Frontier</a:t>
            </a:r>
          </a:p>
          <a:p>
            <a:r>
              <a:rPr lang="en-US" dirty="0"/>
              <a:t>Economic Growth </a:t>
            </a:r>
          </a:p>
        </p:txBody>
      </p:sp>
    </p:spTree>
    <p:extLst>
      <p:ext uri="{BB962C8B-B14F-4D97-AF65-F5344CB8AC3E}">
        <p14:creationId xmlns:p14="http://schemas.microsoft.com/office/powerpoint/2010/main" val="17937241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C0309D-3E95-5C64-CC3A-63E1B5894F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ECONOMICS ?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CA332E-49B6-4EA7-0613-5B9F20CB3E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471658"/>
          </a:xfrm>
        </p:spPr>
        <p:txBody>
          <a:bodyPr/>
          <a:lstStyle/>
          <a:p>
            <a:r>
              <a:rPr lang="en-US" dirty="0"/>
              <a:t>Economics is a social science. </a:t>
            </a:r>
          </a:p>
          <a:p>
            <a:endParaRPr lang="en-US" dirty="0"/>
          </a:p>
          <a:p>
            <a:r>
              <a:rPr lang="en-US" dirty="0"/>
              <a:t> It’s concerned with the production of goods and service </a:t>
            </a:r>
          </a:p>
          <a:p>
            <a:r>
              <a:rPr lang="en-US" dirty="0"/>
              <a:t>And also, with the consumption of goods and services </a:t>
            </a:r>
          </a:p>
          <a:p>
            <a:r>
              <a:rPr lang="en-US" dirty="0"/>
              <a:t>IMPLICATIONS:</a:t>
            </a:r>
          </a:p>
          <a:p>
            <a:r>
              <a:rPr lang="en-US" dirty="0"/>
              <a:t>How resources are allocated </a:t>
            </a:r>
          </a:p>
          <a:p>
            <a:r>
              <a:rPr lang="en-US" dirty="0"/>
              <a:t>How the  choices are made about resource allocation </a:t>
            </a:r>
          </a:p>
        </p:txBody>
      </p:sp>
    </p:spTree>
    <p:extLst>
      <p:ext uri="{BB962C8B-B14F-4D97-AF65-F5344CB8AC3E}">
        <p14:creationId xmlns:p14="http://schemas.microsoft.com/office/powerpoint/2010/main" val="20885707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39E344-5029-7DBD-AEC6-74B7B27BA0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THEREFORE 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D6E846-8343-0D81-F81F-C6E4FFE9E2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/>
              <a:t>Economic decisions relate to – </a:t>
            </a:r>
          </a:p>
          <a:p>
            <a:r>
              <a:rPr lang="en-US" dirty="0"/>
              <a:t> </a:t>
            </a:r>
          </a:p>
          <a:p>
            <a:r>
              <a:rPr lang="en-US" b="1" dirty="0"/>
              <a:t>What gets produced </a:t>
            </a:r>
            <a:r>
              <a:rPr lang="en-US" dirty="0"/>
              <a:t>(Food/ homes/ banking services/cars (electric v  fuel) </a:t>
            </a:r>
            <a:r>
              <a:rPr lang="en-GB" altLang="en-US" sz="2800" dirty="0"/>
              <a:t>should the emphasis be on agriculture, manufacturing or services, should it be on sport and leisure or housing?</a:t>
            </a:r>
            <a:endParaRPr lang="en-US" dirty="0"/>
          </a:p>
          <a:p>
            <a:endParaRPr lang="en-US" dirty="0"/>
          </a:p>
          <a:p>
            <a:r>
              <a:rPr lang="en-US" b="1" dirty="0"/>
              <a:t>How to produce </a:t>
            </a:r>
            <a:r>
              <a:rPr lang="en-US" dirty="0"/>
              <a:t>(When/How/How much) </a:t>
            </a:r>
            <a:r>
              <a:rPr lang="en-GB" altLang="en-US" sz="2800" dirty="0"/>
              <a:t>labour intensive, land intensive, capital intensive? Efficiency?</a:t>
            </a:r>
            <a:endParaRPr lang="en-US" dirty="0"/>
          </a:p>
          <a:p>
            <a:endParaRPr lang="en-US" dirty="0"/>
          </a:p>
          <a:p>
            <a:r>
              <a:rPr lang="en-US" b="1" dirty="0"/>
              <a:t>Who gets what ? (Distribution) </a:t>
            </a:r>
            <a:r>
              <a:rPr lang="en-GB" altLang="en-US" sz="2800" dirty="0"/>
              <a:t>even distribution? more for the rich? for those who work hard?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61293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60B0EFB-53ED-4F35-B05D-F658EA021C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 descr="Pipes over the sea">
            <a:extLst>
              <a:ext uri="{FF2B5EF4-FFF2-40B4-BE49-F238E27FC236}">
                <a16:creationId xmlns:a16="http://schemas.microsoft.com/office/drawing/2014/main" id="{AED4ECB2-857A-B243-5CA9-6DE351DE524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753" r="27146"/>
          <a:stretch/>
        </p:blipFill>
        <p:spPr>
          <a:xfrm>
            <a:off x="-7366" y="10"/>
            <a:ext cx="4855591" cy="6857990"/>
          </a:xfrm>
          <a:custGeom>
            <a:avLst/>
            <a:gdLst/>
            <a:ahLst/>
            <a:cxnLst/>
            <a:rect l="l" t="t" r="r" b="b"/>
            <a:pathLst>
              <a:path w="4636517" h="6858000">
                <a:moveTo>
                  <a:pt x="0" y="0"/>
                </a:moveTo>
                <a:lnTo>
                  <a:pt x="4636517" y="0"/>
                </a:lnTo>
                <a:lnTo>
                  <a:pt x="4636517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1" name="!!Arc">
            <a:extLst>
              <a:ext uri="{FF2B5EF4-FFF2-40B4-BE49-F238E27FC236}">
                <a16:creationId xmlns:a16="http://schemas.microsoft.com/office/drawing/2014/main" id="{835EF3DD-7D43-4A27-8967-A92FD8CC93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73531" y="407987"/>
            <a:ext cx="2987899" cy="2987899"/>
          </a:xfrm>
          <a:prstGeom prst="arc">
            <a:avLst>
              <a:gd name="adj1" fmla="val 16200000"/>
              <a:gd name="adj2" fmla="val 2563720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3C04CAD-8CA1-CE5F-AB51-4F41985FF1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27048" y="407987"/>
            <a:ext cx="5721484" cy="1325563"/>
          </a:xfrm>
        </p:spPr>
        <p:txBody>
          <a:bodyPr>
            <a:normAutofit/>
          </a:bodyPr>
          <a:lstStyle/>
          <a:p>
            <a:r>
              <a:rPr lang="en-US" dirty="0"/>
              <a:t>Factors of Production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475F6B-84D1-D1F4-31D3-5482B37763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27048" y="1868487"/>
            <a:ext cx="5721484" cy="4351338"/>
          </a:xfrm>
        </p:spPr>
        <p:txBody>
          <a:bodyPr>
            <a:normAutofit/>
          </a:bodyPr>
          <a:lstStyle/>
          <a:p>
            <a:r>
              <a:rPr lang="en-US" sz="2200" dirty="0"/>
              <a:t>Land – natural resources (including oil and minerals) </a:t>
            </a:r>
          </a:p>
          <a:p>
            <a:endParaRPr lang="en-US" sz="2200" dirty="0"/>
          </a:p>
          <a:p>
            <a:r>
              <a:rPr lang="en-US" sz="2200" dirty="0"/>
              <a:t>Labour – the labour force </a:t>
            </a:r>
          </a:p>
          <a:p>
            <a:endParaRPr lang="en-US" sz="2200" dirty="0"/>
          </a:p>
          <a:p>
            <a:r>
              <a:rPr lang="en-US" sz="2200" dirty="0"/>
              <a:t>Capital – plant, money machinery, tech </a:t>
            </a:r>
          </a:p>
          <a:p>
            <a:endParaRPr lang="en-US" sz="2200" dirty="0"/>
          </a:p>
          <a:p>
            <a:r>
              <a:rPr lang="en-US" sz="2200" dirty="0"/>
              <a:t>Entrepreneurship – the organizing factor of the other three factors of production </a:t>
            </a:r>
          </a:p>
        </p:txBody>
      </p:sp>
    </p:spTree>
    <p:extLst>
      <p:ext uri="{BB962C8B-B14F-4D97-AF65-F5344CB8AC3E}">
        <p14:creationId xmlns:p14="http://schemas.microsoft.com/office/powerpoint/2010/main" val="32818323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EA6972-6597-CEBD-1A0C-F3F27221F3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QP1: Factors of Production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6ABE6C-598C-05EF-3DE3-FCA2B92D12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A) Identify the 4 factors of production and their prices. Then explain the statement  ‘meaning costs occur because resources are scarce and therefore command a price’</a:t>
            </a:r>
          </a:p>
          <a:p>
            <a:endParaRPr lang="en-US" dirty="0"/>
          </a:p>
          <a:p>
            <a:r>
              <a:rPr lang="en-US" dirty="0"/>
              <a:t>B) What are the consequences of a sharp rise in wage rates (The price of labour)on the costs of a business and how this affects its decision to employ labour. </a:t>
            </a:r>
          </a:p>
        </p:txBody>
      </p:sp>
    </p:spTree>
    <p:extLst>
      <p:ext uri="{BB962C8B-B14F-4D97-AF65-F5344CB8AC3E}">
        <p14:creationId xmlns:p14="http://schemas.microsoft.com/office/powerpoint/2010/main" val="28495062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758FF1-BACD-0A99-9503-C198067E68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Reading – to help with answer to question(b)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E6A810-E6A9-642B-7154-4790C76384A1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Article on Implication of Minimum Wage Rate </a:t>
            </a:r>
          </a:p>
          <a:p>
            <a:endParaRPr lang="en-US" dirty="0"/>
          </a:p>
          <a:p>
            <a:r>
              <a:rPr lang="en-US" dirty="0">
                <a:hlinkClick r:id="rId2"/>
              </a:rPr>
              <a:t>https://www.capitalontap.com/en/blog/posts/national-living-wage/</a:t>
            </a:r>
            <a:endParaRPr lang="en-US" dirty="0"/>
          </a:p>
          <a:p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C0DED39-A8AB-58B6-9B5B-DFAB9E89C070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97926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79DE3E-E5F1-6001-B92E-67CE1F3910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Guide to Answering The Question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6DEB3F-D417-BE91-A6DA-936C4D8E7716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1.Read the question carefully</a:t>
            </a:r>
          </a:p>
          <a:p>
            <a:r>
              <a:rPr lang="en-US" dirty="0"/>
              <a:t>Define and explain the factors of production </a:t>
            </a:r>
          </a:p>
          <a:p>
            <a:r>
              <a:rPr lang="en-US" dirty="0"/>
              <a:t>Associate the price of each factor of production and give an example. </a:t>
            </a:r>
          </a:p>
          <a:p>
            <a:r>
              <a:rPr lang="en-US" dirty="0"/>
              <a:t>Explain the concepts of scarcity and choice and how they affect the factors of production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A11474D-67B2-28C9-B45F-BFCCBFBADCDE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/>
              <a:t>Link this to opportunity cost.</a:t>
            </a:r>
          </a:p>
          <a:p>
            <a:r>
              <a:rPr lang="en-US" dirty="0"/>
              <a:t>Link this to resource scarcity and price. </a:t>
            </a:r>
          </a:p>
          <a:p>
            <a:r>
              <a:rPr lang="en-US" dirty="0"/>
              <a:t>Use examples. </a:t>
            </a:r>
          </a:p>
        </p:txBody>
      </p:sp>
    </p:spTree>
    <p:extLst>
      <p:ext uri="{BB962C8B-B14F-4D97-AF65-F5344CB8AC3E}">
        <p14:creationId xmlns:p14="http://schemas.microsoft.com/office/powerpoint/2010/main" val="19817624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60B0EFB-53ED-4F35-B05D-F658EA021C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 descr="Colourful carved figures of humans">
            <a:extLst>
              <a:ext uri="{FF2B5EF4-FFF2-40B4-BE49-F238E27FC236}">
                <a16:creationId xmlns:a16="http://schemas.microsoft.com/office/drawing/2014/main" id="{9778B49E-4719-B7C0-5F04-63EE28571CB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893" r="24660" b="-1"/>
          <a:stretch/>
        </p:blipFill>
        <p:spPr>
          <a:xfrm>
            <a:off x="-7366" y="10"/>
            <a:ext cx="4855591" cy="6857990"/>
          </a:xfrm>
          <a:custGeom>
            <a:avLst/>
            <a:gdLst/>
            <a:ahLst/>
            <a:cxnLst/>
            <a:rect l="l" t="t" r="r" b="b"/>
            <a:pathLst>
              <a:path w="4636517" h="6858000">
                <a:moveTo>
                  <a:pt x="0" y="0"/>
                </a:moveTo>
                <a:lnTo>
                  <a:pt x="4636517" y="0"/>
                </a:lnTo>
                <a:lnTo>
                  <a:pt x="4636517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1" name="!!Arc">
            <a:extLst>
              <a:ext uri="{FF2B5EF4-FFF2-40B4-BE49-F238E27FC236}">
                <a16:creationId xmlns:a16="http://schemas.microsoft.com/office/drawing/2014/main" id="{835EF3DD-7D43-4A27-8967-A92FD8CC93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73531" y="407987"/>
            <a:ext cx="2987899" cy="2987899"/>
          </a:xfrm>
          <a:prstGeom prst="arc">
            <a:avLst>
              <a:gd name="adj1" fmla="val 16200000"/>
              <a:gd name="adj2" fmla="val 2563720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E75DA95-7420-3AB3-0567-2485A6F274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27048" y="407987"/>
            <a:ext cx="5721484" cy="1325563"/>
          </a:xfrm>
        </p:spPr>
        <p:txBody>
          <a:bodyPr>
            <a:normAutofit/>
          </a:bodyPr>
          <a:lstStyle/>
          <a:p>
            <a:r>
              <a:rPr lang="en-US" dirty="0"/>
              <a:t>BASIC ASSUMPTION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CDF4B0-1EDF-6915-1840-21531BECA3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27048" y="1868487"/>
            <a:ext cx="5721484" cy="4351338"/>
          </a:xfrm>
        </p:spPr>
        <p:txBody>
          <a:bodyPr>
            <a:normAutofit lnSpcReduction="10000"/>
          </a:bodyPr>
          <a:lstStyle/>
          <a:p>
            <a:r>
              <a:rPr lang="en-US" sz="2600" u="sng" dirty="0"/>
              <a:t>Assumption: </a:t>
            </a:r>
          </a:p>
          <a:p>
            <a:r>
              <a:rPr lang="en-US" sz="2600" dirty="0"/>
              <a:t>People behave rationally at all times. </a:t>
            </a:r>
          </a:p>
          <a:p>
            <a:endParaRPr lang="en-US" sz="2600" dirty="0"/>
          </a:p>
          <a:p>
            <a:r>
              <a:rPr lang="en-US" sz="2600" dirty="0"/>
              <a:t>Therefore, sub- assumptions </a:t>
            </a:r>
          </a:p>
          <a:p>
            <a:r>
              <a:rPr lang="en-US" sz="2600" dirty="0"/>
              <a:t>1) Producers – maximisation of profits </a:t>
            </a:r>
          </a:p>
          <a:p>
            <a:r>
              <a:rPr lang="en-US" sz="2600" dirty="0"/>
              <a:t>2) Consumers – maximize benefits  (utility) from their income</a:t>
            </a:r>
          </a:p>
          <a:p>
            <a:r>
              <a:rPr lang="en-US" sz="2600" dirty="0"/>
              <a:t>3) Governments seek to maximize the welfare of their people.  </a:t>
            </a:r>
          </a:p>
        </p:txBody>
      </p:sp>
    </p:spTree>
    <p:extLst>
      <p:ext uri="{BB962C8B-B14F-4D97-AF65-F5344CB8AC3E}">
        <p14:creationId xmlns:p14="http://schemas.microsoft.com/office/powerpoint/2010/main" val="25709139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094C05-17C2-F2EE-5A2F-8D0C65AD04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SCARCITY OF RESOURCES AND OPPORTUNITY COST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DDB426C-7272-3A8C-A330-B32C10BBA68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Scarcity </a:t>
            </a:r>
          </a:p>
        </p:txBody>
      </p:sp>
      <p:graphicFrame>
        <p:nvGraphicFramePr>
          <p:cNvPr id="9" name="Content Placeholder 4">
            <a:extLst>
              <a:ext uri="{FF2B5EF4-FFF2-40B4-BE49-F238E27FC236}">
                <a16:creationId xmlns:a16="http://schemas.microsoft.com/office/drawing/2014/main" id="{6B3A32F4-D2BC-007F-BC9F-1B03751E266D}"/>
              </a:ext>
            </a:extLst>
          </p:cNvPr>
          <p:cNvGraphicFramePr>
            <a:graphicFrameLocks noGrp="1"/>
          </p:cNvGraphicFramePr>
          <p:nvPr>
            <p:ph sz="half" idx="2"/>
          </p:nvPr>
        </p:nvGraphicFramePr>
        <p:xfrm>
          <a:off x="839788" y="2505075"/>
          <a:ext cx="5157787" cy="36845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678CBA34-79EA-6541-8ACE-5555F3655A6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/>
              <a:t>Choice and Opportunity Cost 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68B6A507-BE61-F7E0-7402-981A52D62DC1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Therefore, as resources are scarce a choice must be made. </a:t>
            </a:r>
          </a:p>
          <a:p>
            <a:r>
              <a:rPr lang="en-US" dirty="0"/>
              <a:t>This affects consumers and producers. </a:t>
            </a:r>
          </a:p>
          <a:p>
            <a:r>
              <a:rPr lang="en-GB" altLang="en-US" sz="2800" dirty="0">
                <a:solidFill>
                  <a:srgbClr val="174174"/>
                </a:solidFill>
              </a:rPr>
              <a:t>Definition – the cost expressed in terms of the next best alternative sacrificed/ alternative forgone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09658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562818-86AE-7E73-CCCE-B1A73866AD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HSBC: The Value of Education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C67872-EA36-1A55-0C14-50CC262D701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Key Findings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5D14845-84C7-FB37-8D9C-59256C0CB4A7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/>
              <a:t>USD 44,221.00 is the amount that parents say they spend on the child’s education from primary and secondary schools through to university</a:t>
            </a:r>
          </a:p>
          <a:p>
            <a:r>
              <a:rPr lang="en-GB" dirty="0"/>
              <a:t>Parents are going the extra mile to ensure their children have a good start in life. Most parents (71%) started making plans for their child’s education, and 60% started making funding decisions, before their child had begun primary education</a:t>
            </a:r>
            <a:endParaRPr lang="en-US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FB8030C-C33A-AAB0-1ADB-0C027859D79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1681163"/>
            <a:ext cx="5183188" cy="4811712"/>
          </a:xfrm>
        </p:spPr>
        <p:txBody>
          <a:bodyPr>
            <a:normAutofit fontScale="77500" lnSpcReduction="20000"/>
          </a:bodyPr>
          <a:lstStyle/>
          <a:p>
            <a:r>
              <a:rPr lang="en-GB" dirty="0"/>
              <a:t>. Over half (54%) are putting a child through paid-for education, and almost two-thirds (63%) are paying for private tuition or have done so in the past. </a:t>
            </a:r>
          </a:p>
          <a:p>
            <a:r>
              <a:rPr lang="en-GB" dirty="0"/>
              <a:t>The highest proportions of parents with at least one child in paid-for education are in India (96%), the UAE (93%) and Indonesia (87%), while the highest proportions of parents currently paying for private tuition (or who have done so in the past) are in China (93%), Indonesia (91%), Hong Kong (88%) and Egypt (88%). </a:t>
            </a:r>
          </a:p>
          <a:p>
            <a:r>
              <a:rPr lang="en-GB" dirty="0">
                <a:solidFill>
                  <a:srgbClr val="00B050"/>
                </a:solidFill>
              </a:rPr>
              <a:t>Q: What is the opportunity cost to parents of the USD 44221.00 parents are spending on education?</a:t>
            </a:r>
            <a:endParaRPr lang="en-US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17387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9BA91E17-CC6C-EFDE-B806-92ABCC8DC2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THINKING CAPS ON !🧘🏼  : 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1EF454EE-9DAD-FD45-8F53-39F7D286A60A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What examples can you use from theory and from recent economic news in the UK to explain how the concept of opportunity cost is relevant to:</a:t>
            </a:r>
          </a:p>
          <a:p>
            <a:r>
              <a:rPr lang="en-US" dirty="0"/>
              <a:t>(1)  An individual </a:t>
            </a:r>
          </a:p>
          <a:p>
            <a:r>
              <a:rPr lang="en-US" dirty="0"/>
              <a:t>(2) A government </a:t>
            </a:r>
          </a:p>
          <a:p>
            <a:r>
              <a:rPr lang="en-US" dirty="0"/>
              <a:t>(3)  A firm </a:t>
            </a: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DD6BCCB4-BEB2-E5D7-2A14-FFB16310BADA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/>
              <a:t>What are the basic economic choices regarding the allocation of resources in the UK? </a:t>
            </a:r>
          </a:p>
        </p:txBody>
      </p:sp>
    </p:spTree>
    <p:extLst>
      <p:ext uri="{BB962C8B-B14F-4D97-AF65-F5344CB8AC3E}">
        <p14:creationId xmlns:p14="http://schemas.microsoft.com/office/powerpoint/2010/main" val="17184018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Rectangle 28">
            <a:extLst>
              <a:ext uri="{FF2B5EF4-FFF2-40B4-BE49-F238E27FC236}">
                <a16:creationId xmlns:a16="http://schemas.microsoft.com/office/drawing/2014/main" id="{545D489D-16E1-484D-867B-144368D74B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49A496F5-B01E-4BF8-9D1E-C4E53B6F96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52257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Arc 32">
            <a:extLst>
              <a:ext uri="{FF2B5EF4-FFF2-40B4-BE49-F238E27FC236}">
                <a16:creationId xmlns:a16="http://schemas.microsoft.com/office/drawing/2014/main" id="{6E895C8D-1379-40B8-8B1B-B6F5AEAF0A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746107">
            <a:off x="2906963" y="1348064"/>
            <a:ext cx="2987899" cy="2987899"/>
          </a:xfrm>
          <a:prstGeom prst="arc">
            <a:avLst>
              <a:gd name="adj1" fmla="val 14612914"/>
              <a:gd name="adj2" fmla="val 0"/>
            </a:avLst>
          </a:prstGeom>
          <a:ln w="127000" cap="rnd">
            <a:solidFill>
              <a:schemeClr val="accent2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AD6B1B1-4936-628C-6D31-EC8AA337DC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43467"/>
            <a:ext cx="2951205" cy="5571066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FFFFFF"/>
                </a:solidFill>
              </a:rPr>
              <a:t>PPF //PPB //PPC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1AD5770E-5A7C-FFC1-E97F-D99D1C9AA196}"/>
              </a:ext>
            </a:extLst>
          </p:cNvPr>
          <p:cNvSpPr>
            <a:spLocks/>
          </p:cNvSpPr>
          <p:nvPr/>
        </p:nvSpPr>
        <p:spPr>
          <a:xfrm>
            <a:off x="838200" y="1825625"/>
            <a:ext cx="10515600" cy="3859742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9" name="Line 3">
            <a:extLst>
              <a:ext uri="{FF2B5EF4-FFF2-40B4-BE49-F238E27FC236}">
                <a16:creationId xmlns:a16="http://schemas.microsoft.com/office/drawing/2014/main" id="{F1CF0FF3-6CDA-D4FC-82AD-7471CA5E69DE}"/>
              </a:ext>
            </a:extLst>
          </p:cNvPr>
          <p:cNvSpPr>
            <a:spLocks noChangeShapeType="1"/>
          </p:cNvSpPr>
          <p:nvPr/>
        </p:nvSpPr>
        <p:spPr bwMode="auto">
          <a:xfrm>
            <a:off x="5708010" y="1583785"/>
            <a:ext cx="0" cy="3431516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10" name="Line 4">
            <a:extLst>
              <a:ext uri="{FF2B5EF4-FFF2-40B4-BE49-F238E27FC236}">
                <a16:creationId xmlns:a16="http://schemas.microsoft.com/office/drawing/2014/main" id="{12CAFA22-B39F-5A45-C564-D251AC455D9E}"/>
              </a:ext>
            </a:extLst>
          </p:cNvPr>
          <p:cNvSpPr>
            <a:spLocks noChangeShapeType="1"/>
          </p:cNvSpPr>
          <p:nvPr/>
        </p:nvSpPr>
        <p:spPr bwMode="auto">
          <a:xfrm>
            <a:off x="5708010" y="5015301"/>
            <a:ext cx="4373501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11" name="Arc 6">
            <a:extLst>
              <a:ext uri="{FF2B5EF4-FFF2-40B4-BE49-F238E27FC236}">
                <a16:creationId xmlns:a16="http://schemas.microsoft.com/office/drawing/2014/main" id="{4913B1CF-B683-7BB8-88A5-6065723270AF}"/>
              </a:ext>
            </a:extLst>
          </p:cNvPr>
          <p:cNvSpPr>
            <a:spLocks/>
          </p:cNvSpPr>
          <p:nvPr/>
        </p:nvSpPr>
        <p:spPr bwMode="auto">
          <a:xfrm>
            <a:off x="5708010" y="2054777"/>
            <a:ext cx="3822928" cy="3027809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590"/>
              <a:gd name="T1" fmla="*/ 0 h 21600"/>
              <a:gd name="T2" fmla="*/ 21590 w 21590"/>
              <a:gd name="T3" fmla="*/ 20945 h 21600"/>
              <a:gd name="T4" fmla="*/ 0 w 2159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590" h="21600" fill="none" extrusionOk="0">
                <a:moveTo>
                  <a:pt x="0" y="0"/>
                </a:moveTo>
                <a:cubicBezTo>
                  <a:pt x="11674" y="0"/>
                  <a:pt x="21236" y="9276"/>
                  <a:pt x="21590" y="20944"/>
                </a:cubicBezTo>
              </a:path>
              <a:path w="21590" h="21600" stroke="0" extrusionOk="0">
                <a:moveTo>
                  <a:pt x="0" y="0"/>
                </a:moveTo>
                <a:cubicBezTo>
                  <a:pt x="11674" y="0"/>
                  <a:pt x="21236" y="9276"/>
                  <a:pt x="21590" y="20944"/>
                </a:cubicBezTo>
                <a:lnTo>
                  <a:pt x="0" y="21600"/>
                </a:lnTo>
                <a:close/>
              </a:path>
            </a:pathLst>
          </a:custGeom>
          <a:noFill/>
          <a:ln w="57150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altLang="en-US" dirty="0">
              <a:solidFill>
                <a:srgbClr val="0000FF"/>
              </a:solidFill>
            </a:endParaRPr>
          </a:p>
        </p:txBody>
      </p:sp>
      <p:sp>
        <p:nvSpPr>
          <p:cNvPr id="12" name="Text Box 8">
            <a:extLst>
              <a:ext uri="{FF2B5EF4-FFF2-40B4-BE49-F238E27FC236}">
                <a16:creationId xmlns:a16="http://schemas.microsoft.com/office/drawing/2014/main" id="{A45D7237-2236-C38B-C76D-CC1FC41C0D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77803" y="4977454"/>
            <a:ext cx="1893467" cy="308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804672">
              <a:spcAft>
                <a:spcPts val="600"/>
              </a:spcAft>
            </a:pPr>
            <a:r>
              <a:rPr lang="en-GB" altLang="en-US" sz="1408" b="1" kern="1200" dirty="0">
                <a:solidFill>
                  <a:schemeClr val="tx1"/>
                </a:solidFill>
                <a:latin typeface="Verdana" panose="020B0604030504040204" pitchFamily="34" charset="0"/>
                <a:ea typeface="+mn-ea"/>
                <a:cs typeface="+mn-cs"/>
              </a:rPr>
              <a:t>Consumer Goods</a:t>
            </a:r>
            <a:endParaRPr lang="en-GB" altLang="en-US" sz="1600" b="1" dirty="0">
              <a:latin typeface="Verdana" panose="020B0604030504040204" pitchFamily="34" charset="0"/>
            </a:endParaRPr>
          </a:p>
        </p:txBody>
      </p:sp>
      <p:sp>
        <p:nvSpPr>
          <p:cNvPr id="13" name="Line 9">
            <a:extLst>
              <a:ext uri="{FF2B5EF4-FFF2-40B4-BE49-F238E27FC236}">
                <a16:creationId xmlns:a16="http://schemas.microsoft.com/office/drawing/2014/main" id="{4C53C7D2-773A-0267-A49F-9456126F64B5}"/>
              </a:ext>
            </a:extLst>
          </p:cNvPr>
          <p:cNvSpPr>
            <a:spLocks noChangeShapeType="1"/>
          </p:cNvSpPr>
          <p:nvPr/>
        </p:nvSpPr>
        <p:spPr bwMode="auto">
          <a:xfrm>
            <a:off x="5708010" y="2862193"/>
            <a:ext cx="2489531" cy="0"/>
          </a:xfrm>
          <a:prstGeom prst="line">
            <a:avLst/>
          </a:prstGeom>
          <a:noFill/>
          <a:ln w="38100">
            <a:solidFill>
              <a:srgbClr val="FFCC00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14" name="Line 10">
            <a:extLst>
              <a:ext uri="{FF2B5EF4-FFF2-40B4-BE49-F238E27FC236}">
                <a16:creationId xmlns:a16="http://schemas.microsoft.com/office/drawing/2014/main" id="{62C9773F-45F8-E2E6-FCAE-BBC97291DF6D}"/>
              </a:ext>
            </a:extLst>
          </p:cNvPr>
          <p:cNvSpPr>
            <a:spLocks noChangeShapeType="1"/>
          </p:cNvSpPr>
          <p:nvPr/>
        </p:nvSpPr>
        <p:spPr bwMode="auto">
          <a:xfrm>
            <a:off x="8197542" y="2862193"/>
            <a:ext cx="0" cy="2153108"/>
          </a:xfrm>
          <a:prstGeom prst="line">
            <a:avLst/>
          </a:prstGeom>
          <a:noFill/>
          <a:ln w="38100">
            <a:solidFill>
              <a:srgbClr val="FFCC00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15" name="Text Box 11">
            <a:extLst>
              <a:ext uri="{FF2B5EF4-FFF2-40B4-BE49-F238E27FC236}">
                <a16:creationId xmlns:a16="http://schemas.microsoft.com/office/drawing/2014/main" id="{A408A1DF-6F38-4506-0DDC-7EF9CD0DBB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90285" y="2674357"/>
            <a:ext cx="433132" cy="308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804672">
              <a:spcAft>
                <a:spcPts val="600"/>
              </a:spcAft>
            </a:pPr>
            <a:r>
              <a:rPr lang="en-GB" altLang="en-US" sz="1408" b="1" dirty="0">
                <a:latin typeface="Verdana" panose="020B0604030504040204" pitchFamily="34" charset="0"/>
              </a:rPr>
              <a:t>Z</a:t>
            </a:r>
            <a:r>
              <a:rPr lang="en-GB" altLang="en-US" sz="1408" b="1" kern="1200" dirty="0">
                <a:solidFill>
                  <a:schemeClr val="tx1"/>
                </a:solidFill>
                <a:latin typeface="Verdana" panose="020B0604030504040204" pitchFamily="34" charset="0"/>
                <a:ea typeface="+mn-ea"/>
                <a:cs typeface="+mn-cs"/>
              </a:rPr>
              <a:t>o</a:t>
            </a:r>
            <a:endParaRPr lang="en-GB" altLang="en-US" sz="1600" b="1" dirty="0">
              <a:latin typeface="Verdana" panose="020B0604030504040204" pitchFamily="34" charset="0"/>
            </a:endParaRPr>
          </a:p>
        </p:txBody>
      </p:sp>
      <p:sp>
        <p:nvSpPr>
          <p:cNvPr id="16" name="Text Box 12">
            <a:extLst>
              <a:ext uri="{FF2B5EF4-FFF2-40B4-BE49-F238E27FC236}">
                <a16:creationId xmlns:a16="http://schemas.microsoft.com/office/drawing/2014/main" id="{52EF95D4-AB64-CFC1-7963-95328789CC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95688" y="4987266"/>
            <a:ext cx="445956" cy="308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804672">
              <a:spcAft>
                <a:spcPts val="600"/>
              </a:spcAft>
            </a:pPr>
            <a:r>
              <a:rPr lang="en-GB" altLang="en-US" sz="1408" b="1" kern="1200" dirty="0">
                <a:solidFill>
                  <a:schemeClr val="tx1"/>
                </a:solidFill>
                <a:latin typeface="Verdana" panose="020B0604030504040204" pitchFamily="34" charset="0"/>
                <a:ea typeface="+mn-ea"/>
                <a:cs typeface="+mn-cs"/>
              </a:rPr>
              <a:t>Xo</a:t>
            </a:r>
            <a:endParaRPr lang="en-GB" altLang="en-US" sz="1600" b="1" dirty="0">
              <a:latin typeface="Verdana" panose="020B0604030504040204" pitchFamily="34" charset="0"/>
            </a:endParaRPr>
          </a:p>
        </p:txBody>
      </p:sp>
      <p:sp>
        <p:nvSpPr>
          <p:cNvPr id="17" name="Text Box 13">
            <a:extLst>
              <a:ext uri="{FF2B5EF4-FFF2-40B4-BE49-F238E27FC236}">
                <a16:creationId xmlns:a16="http://schemas.microsoft.com/office/drawing/2014/main" id="{F1C613A8-8FCB-22FA-0BD9-032B4A41FB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50809" y="2553805"/>
            <a:ext cx="324128" cy="3361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804672">
              <a:spcAft>
                <a:spcPts val="600"/>
              </a:spcAft>
            </a:pPr>
            <a:r>
              <a:rPr lang="en-GB" altLang="en-US" sz="1584" kern="1200" dirty="0">
                <a:solidFill>
                  <a:schemeClr val="tx1"/>
                </a:solidFill>
                <a:latin typeface="Verdana" panose="020B0604030504040204" pitchFamily="34" charset="0"/>
                <a:ea typeface="+mn-ea"/>
                <a:cs typeface="+mn-cs"/>
              </a:rPr>
              <a:t>A</a:t>
            </a:r>
            <a:endParaRPr lang="en-GB" altLang="en-US" dirty="0">
              <a:latin typeface="Verdana" panose="020B0604030504040204" pitchFamily="34" charset="0"/>
            </a:endParaRPr>
          </a:p>
        </p:txBody>
      </p:sp>
      <p:sp>
        <p:nvSpPr>
          <p:cNvPr id="18" name="Line 14">
            <a:extLst>
              <a:ext uri="{FF2B5EF4-FFF2-40B4-BE49-F238E27FC236}">
                <a16:creationId xmlns:a16="http://schemas.microsoft.com/office/drawing/2014/main" id="{C921A611-C862-F567-F2C8-57ED7C885811}"/>
              </a:ext>
            </a:extLst>
          </p:cNvPr>
          <p:cNvSpPr>
            <a:spLocks noChangeShapeType="1"/>
          </p:cNvSpPr>
          <p:nvPr/>
        </p:nvSpPr>
        <p:spPr bwMode="auto">
          <a:xfrm>
            <a:off x="5708010" y="3938747"/>
            <a:ext cx="3431516" cy="0"/>
          </a:xfrm>
          <a:prstGeom prst="line">
            <a:avLst/>
          </a:prstGeom>
          <a:noFill/>
          <a:ln w="38100">
            <a:solidFill>
              <a:srgbClr val="000099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19" name="Line 15">
            <a:extLst>
              <a:ext uri="{FF2B5EF4-FFF2-40B4-BE49-F238E27FC236}">
                <a16:creationId xmlns:a16="http://schemas.microsoft.com/office/drawing/2014/main" id="{22BD2D7E-1734-35E1-B37A-E0FB44316A72}"/>
              </a:ext>
            </a:extLst>
          </p:cNvPr>
          <p:cNvSpPr>
            <a:spLocks noChangeShapeType="1"/>
          </p:cNvSpPr>
          <p:nvPr/>
        </p:nvSpPr>
        <p:spPr bwMode="auto">
          <a:xfrm>
            <a:off x="9139526" y="3938747"/>
            <a:ext cx="0" cy="1076554"/>
          </a:xfrm>
          <a:prstGeom prst="line">
            <a:avLst/>
          </a:prstGeom>
          <a:noFill/>
          <a:ln w="38100">
            <a:solidFill>
              <a:srgbClr val="000099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20" name="Text Box 16">
            <a:extLst>
              <a:ext uri="{FF2B5EF4-FFF2-40B4-BE49-F238E27FC236}">
                <a16:creationId xmlns:a16="http://schemas.microsoft.com/office/drawing/2014/main" id="{9397D739-2DB1-8F1E-24AE-1DAA86557E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39526" y="3661198"/>
            <a:ext cx="324128" cy="3361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804672">
              <a:spcAft>
                <a:spcPts val="600"/>
              </a:spcAft>
            </a:pPr>
            <a:r>
              <a:rPr lang="en-GB" altLang="en-US" sz="1584" kern="1200" dirty="0">
                <a:solidFill>
                  <a:schemeClr val="tx1"/>
                </a:solidFill>
                <a:latin typeface="Verdana" panose="020B0604030504040204" pitchFamily="34" charset="0"/>
                <a:ea typeface="+mn-ea"/>
                <a:cs typeface="+mn-cs"/>
              </a:rPr>
              <a:t>B</a:t>
            </a:r>
            <a:endParaRPr lang="en-GB" altLang="en-US" dirty="0">
              <a:latin typeface="Verdana" panose="020B0604030504040204" pitchFamily="34" charset="0"/>
            </a:endParaRPr>
          </a:p>
        </p:txBody>
      </p:sp>
      <p:sp>
        <p:nvSpPr>
          <p:cNvPr id="21" name="Text Box 17">
            <a:extLst>
              <a:ext uri="{FF2B5EF4-FFF2-40B4-BE49-F238E27FC236}">
                <a16:creationId xmlns:a16="http://schemas.microsoft.com/office/drawing/2014/main" id="{980F1129-AC12-D5D1-5AB4-2E07C8B88E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04303" y="3776143"/>
            <a:ext cx="437940" cy="308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804672">
              <a:spcAft>
                <a:spcPts val="600"/>
              </a:spcAft>
            </a:pPr>
            <a:r>
              <a:rPr lang="en-GB" altLang="en-US" sz="1408" b="1" dirty="0">
                <a:latin typeface="Verdana" panose="020B0604030504040204" pitchFamily="34" charset="0"/>
              </a:rPr>
              <a:t>Z</a:t>
            </a:r>
            <a:r>
              <a:rPr lang="en-GB" altLang="en-US" sz="1408" b="1" kern="1200" dirty="0">
                <a:solidFill>
                  <a:schemeClr val="tx1"/>
                </a:solidFill>
                <a:latin typeface="Verdana" panose="020B0604030504040204" pitchFamily="34" charset="0"/>
                <a:ea typeface="+mn-ea"/>
                <a:cs typeface="+mn-cs"/>
              </a:rPr>
              <a:t>1</a:t>
            </a:r>
            <a:endParaRPr lang="en-GB" altLang="en-US" sz="1600" b="1" dirty="0">
              <a:latin typeface="Verdana" panose="020B0604030504040204" pitchFamily="34" charset="0"/>
            </a:endParaRPr>
          </a:p>
        </p:txBody>
      </p:sp>
      <p:sp>
        <p:nvSpPr>
          <p:cNvPr id="22" name="Text Box 18">
            <a:extLst>
              <a:ext uri="{FF2B5EF4-FFF2-40B4-BE49-F238E27FC236}">
                <a16:creationId xmlns:a16="http://schemas.microsoft.com/office/drawing/2014/main" id="{2BA1B9CD-27B3-8AF0-99DF-ADD148E3E2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23655" y="4987266"/>
            <a:ext cx="450764" cy="308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804672">
              <a:spcAft>
                <a:spcPts val="600"/>
              </a:spcAft>
            </a:pPr>
            <a:r>
              <a:rPr lang="en-GB" altLang="en-US" sz="1408" b="1" kern="1200" dirty="0">
                <a:solidFill>
                  <a:schemeClr val="tx1"/>
                </a:solidFill>
                <a:latin typeface="Verdana" panose="020B0604030504040204" pitchFamily="34" charset="0"/>
                <a:ea typeface="+mn-ea"/>
                <a:cs typeface="+mn-cs"/>
              </a:rPr>
              <a:t>X1</a:t>
            </a:r>
            <a:endParaRPr lang="en-GB" altLang="en-US" sz="1600" b="1" dirty="0">
              <a:latin typeface="Verdana" panose="020B0604030504040204" pitchFamily="34" charset="0"/>
            </a:endParaRPr>
          </a:p>
        </p:txBody>
      </p:sp>
      <p:sp>
        <p:nvSpPr>
          <p:cNvPr id="23" name="Text Box 21">
            <a:extLst>
              <a:ext uri="{FF2B5EF4-FFF2-40B4-BE49-F238E27FC236}">
                <a16:creationId xmlns:a16="http://schemas.microsoft.com/office/drawing/2014/main" id="{0A5A45BF-7A4D-A0EF-3B0F-23A2A711D1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37018" y="1892173"/>
            <a:ext cx="500458" cy="308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804672">
              <a:spcAft>
                <a:spcPts val="600"/>
              </a:spcAft>
            </a:pPr>
            <a:r>
              <a:rPr lang="en-GB" altLang="en-US" sz="1408" b="1" dirty="0">
                <a:latin typeface="Verdana" panose="020B0604030504040204" pitchFamily="34" charset="0"/>
              </a:rPr>
              <a:t>Z</a:t>
            </a:r>
            <a:r>
              <a:rPr lang="en-GB" altLang="en-US" sz="1408" b="1" kern="1200" dirty="0">
                <a:solidFill>
                  <a:schemeClr val="tx1"/>
                </a:solidFill>
                <a:latin typeface="Verdana" panose="020B0604030504040204" pitchFamily="34" charset="0"/>
                <a:ea typeface="+mn-ea"/>
                <a:cs typeface="+mn-cs"/>
              </a:rPr>
              <a:t>m</a:t>
            </a:r>
            <a:endParaRPr lang="en-GB" altLang="en-US" sz="1600" b="1" dirty="0">
              <a:latin typeface="Verdana" panose="020B0604030504040204" pitchFamily="34" charset="0"/>
            </a:endParaRPr>
          </a:p>
        </p:txBody>
      </p:sp>
      <p:sp>
        <p:nvSpPr>
          <p:cNvPr id="24" name="Text Box 22">
            <a:extLst>
              <a:ext uri="{FF2B5EF4-FFF2-40B4-BE49-F238E27FC236}">
                <a16:creationId xmlns:a16="http://schemas.microsoft.com/office/drawing/2014/main" id="{A84057C0-1BC2-34E6-2826-9BF522A743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06811" y="4987266"/>
            <a:ext cx="513282" cy="308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804672">
              <a:spcAft>
                <a:spcPts val="600"/>
              </a:spcAft>
            </a:pPr>
            <a:r>
              <a:rPr lang="en-GB" altLang="en-US" sz="1408" b="1" kern="1200" dirty="0">
                <a:solidFill>
                  <a:schemeClr val="tx1"/>
                </a:solidFill>
                <a:latin typeface="Verdana" panose="020B0604030504040204" pitchFamily="34" charset="0"/>
                <a:ea typeface="+mn-ea"/>
                <a:cs typeface="+mn-cs"/>
              </a:rPr>
              <a:t>Xm</a:t>
            </a:r>
            <a:endParaRPr lang="en-GB" altLang="en-US" sz="1600" b="1" dirty="0">
              <a:latin typeface="Verdana" panose="020B0604030504040204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35B8A5B3-4BBB-9E3E-A33C-A6F1A7620D55}"/>
              </a:ext>
            </a:extLst>
          </p:cNvPr>
          <p:cNvSpPr txBox="1"/>
          <p:nvPr/>
        </p:nvSpPr>
        <p:spPr>
          <a:xfrm>
            <a:off x="3623382" y="1482764"/>
            <a:ext cx="121095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altLang="en-US" sz="1800" b="1" dirty="0">
                <a:latin typeface="Verdana" panose="020B0604030504040204" pitchFamily="34" charset="0"/>
              </a:rPr>
              <a:t>Capital Goods </a:t>
            </a:r>
            <a:endParaRPr lang="en-US" dirty="0"/>
          </a:p>
        </p:txBody>
      </p:sp>
      <p:sp>
        <p:nvSpPr>
          <p:cNvPr id="27" name="Text Box 23">
            <a:extLst>
              <a:ext uri="{FF2B5EF4-FFF2-40B4-BE49-F238E27FC236}">
                <a16:creationId xmlns:a16="http://schemas.microsoft.com/office/drawing/2014/main" id="{365B7C11-4FAC-3847-7A8C-FFC48E0A11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85069" y="168832"/>
            <a:ext cx="2514600" cy="2530475"/>
          </a:xfrm>
          <a:prstGeom prst="rect">
            <a:avLst/>
          </a:prstGeom>
          <a:solidFill>
            <a:schemeClr val="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000" dirty="0">
                <a:latin typeface="Verdana" panose="020B0604030504040204" pitchFamily="34" charset="0"/>
              </a:rPr>
              <a:t>If the country is at point A on the PPF It can produce the combination of Zo capital goods and Xo consumer goods</a:t>
            </a:r>
          </a:p>
        </p:txBody>
      </p:sp>
      <p:sp>
        <p:nvSpPr>
          <p:cNvPr id="28" name="Text Box 24">
            <a:extLst>
              <a:ext uri="{FF2B5EF4-FFF2-40B4-BE49-F238E27FC236}">
                <a16:creationId xmlns:a16="http://schemas.microsoft.com/office/drawing/2014/main" id="{ADD8A543-0A12-051A-CBC3-41267779B9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80212" y="4509197"/>
            <a:ext cx="2590800" cy="2246769"/>
          </a:xfrm>
          <a:prstGeom prst="rect">
            <a:avLst/>
          </a:prstGeom>
          <a:solidFill>
            <a:schemeClr val="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1400" dirty="0">
                <a:latin typeface="Verdana" panose="020B0604030504040204" pitchFamily="34" charset="0"/>
              </a:rPr>
              <a:t>If it reallocates its resources (moving round the PPF from A to B) it can produce more consumer goods but only at the expense of fewer capital goods. The opportunity cost of producing an extra Xo – X1 consumer goods is Zo – Z1 capital goods.</a:t>
            </a:r>
          </a:p>
        </p:txBody>
      </p:sp>
    </p:spTree>
    <p:extLst>
      <p:ext uri="{BB962C8B-B14F-4D97-AF65-F5344CB8AC3E}">
        <p14:creationId xmlns:p14="http://schemas.microsoft.com/office/powerpoint/2010/main" val="36458491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AE2B703B-46F9-481A-A605-82E2A828C4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3A8B87C-5517-2275-7385-9DED0D5F29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59863"/>
            <a:ext cx="10515600" cy="1004594"/>
          </a:xfrm>
        </p:spPr>
        <p:txBody>
          <a:bodyPr>
            <a:normAutofit/>
          </a:bodyPr>
          <a:lstStyle/>
          <a:p>
            <a:pPr algn="ctr"/>
            <a:r>
              <a:rPr lang="en-US" sz="3400" dirty="0">
                <a:solidFill>
                  <a:srgbClr val="FFFFFF"/>
                </a:solidFill>
              </a:rPr>
              <a:t>Can you think of further scenarios / extensions to the PPF –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F13BE4D7-0C3D-4906-B230-A1C5B4665C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9496" y="1587970"/>
            <a:ext cx="11033008" cy="4768380"/>
          </a:xfrm>
          <a:prstGeom prst="roundRect">
            <a:avLst>
              <a:gd name="adj" fmla="val 3174"/>
            </a:avLst>
          </a:pr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A6D6886-8B5C-F3DA-3648-4E0CED99F16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61804245"/>
              </p:ext>
            </p:extLst>
          </p:nvPr>
        </p:nvGraphicFramePr>
        <p:xfrm>
          <a:off x="838200" y="1800911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9920370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99DAF6-2575-940D-A5B6-255EB4758D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Some Questions 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192F1B-86A8-E4BB-8781-1E1C9C36639A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If we were to insert a point H outside the blue PPF – what are the implications</a:t>
            </a:r>
          </a:p>
          <a:p>
            <a:endParaRPr lang="en-US" dirty="0"/>
          </a:p>
          <a:p>
            <a:r>
              <a:rPr lang="en-US" dirty="0"/>
              <a:t>For the standards of living </a:t>
            </a:r>
          </a:p>
          <a:p>
            <a:endParaRPr lang="en-US" dirty="0"/>
          </a:p>
          <a:p>
            <a:r>
              <a:rPr lang="en-US" dirty="0"/>
              <a:t>Government policy </a:t>
            </a:r>
          </a:p>
          <a:p>
            <a:endParaRPr lang="en-US" dirty="0"/>
          </a:p>
          <a:p>
            <a:r>
              <a:rPr lang="en-US" dirty="0"/>
              <a:t>Industry / Business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A4F031E-8847-1AB0-936B-EB27F8302CA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199" y="1825625"/>
            <a:ext cx="5829295" cy="4351338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9" name="Line 20">
            <a:extLst>
              <a:ext uri="{FF2B5EF4-FFF2-40B4-BE49-F238E27FC236}">
                <a16:creationId xmlns:a16="http://schemas.microsoft.com/office/drawing/2014/main" id="{EA88305D-CFAD-6BFA-4280-8C1D3727A531}"/>
              </a:ext>
            </a:extLst>
          </p:cNvPr>
          <p:cNvSpPr>
            <a:spLocks noChangeShapeType="1"/>
          </p:cNvSpPr>
          <p:nvPr/>
        </p:nvSpPr>
        <p:spPr bwMode="auto">
          <a:xfrm>
            <a:off x="6134100" y="1824037"/>
            <a:ext cx="0" cy="38862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20" name="Line 21">
            <a:extLst>
              <a:ext uri="{FF2B5EF4-FFF2-40B4-BE49-F238E27FC236}">
                <a16:creationId xmlns:a16="http://schemas.microsoft.com/office/drawing/2014/main" id="{0BE183ED-554D-0C12-6390-35270CCF504D}"/>
              </a:ext>
            </a:extLst>
          </p:cNvPr>
          <p:cNvSpPr>
            <a:spLocks noChangeShapeType="1"/>
          </p:cNvSpPr>
          <p:nvPr/>
        </p:nvSpPr>
        <p:spPr bwMode="auto">
          <a:xfrm>
            <a:off x="6134100" y="5710237"/>
            <a:ext cx="49530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21" name="Arc 22">
            <a:extLst>
              <a:ext uri="{FF2B5EF4-FFF2-40B4-BE49-F238E27FC236}">
                <a16:creationId xmlns:a16="http://schemas.microsoft.com/office/drawing/2014/main" id="{6503D810-2E4E-1B9A-A3C4-C780BDBD40C7}"/>
              </a:ext>
            </a:extLst>
          </p:cNvPr>
          <p:cNvSpPr>
            <a:spLocks/>
          </p:cNvSpPr>
          <p:nvPr/>
        </p:nvSpPr>
        <p:spPr bwMode="auto">
          <a:xfrm>
            <a:off x="6134100" y="2357437"/>
            <a:ext cx="4189413" cy="3429000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590"/>
              <a:gd name="T1" fmla="*/ 0 h 21600"/>
              <a:gd name="T2" fmla="*/ 21590 w 21590"/>
              <a:gd name="T3" fmla="*/ 20945 h 21600"/>
              <a:gd name="T4" fmla="*/ 0 w 2159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590" h="21600" fill="none" extrusionOk="0">
                <a:moveTo>
                  <a:pt x="0" y="0"/>
                </a:moveTo>
                <a:cubicBezTo>
                  <a:pt x="11674" y="0"/>
                  <a:pt x="21236" y="9276"/>
                  <a:pt x="21590" y="20944"/>
                </a:cubicBezTo>
              </a:path>
              <a:path w="21590" h="21600" stroke="0" extrusionOk="0">
                <a:moveTo>
                  <a:pt x="0" y="0"/>
                </a:moveTo>
                <a:cubicBezTo>
                  <a:pt x="11674" y="0"/>
                  <a:pt x="21236" y="9276"/>
                  <a:pt x="21590" y="20944"/>
                </a:cubicBezTo>
                <a:lnTo>
                  <a:pt x="0" y="21600"/>
                </a:lnTo>
                <a:close/>
              </a:path>
            </a:pathLst>
          </a:custGeom>
          <a:noFill/>
          <a:ln w="57150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altLang="en-US" dirty="0">
              <a:solidFill>
                <a:srgbClr val="0000FF"/>
              </a:solidFill>
            </a:endParaRPr>
          </a:p>
        </p:txBody>
      </p:sp>
      <p:sp>
        <p:nvSpPr>
          <p:cNvPr id="22" name="Text Box 23">
            <a:extLst>
              <a:ext uri="{FF2B5EF4-FFF2-40B4-BE49-F238E27FC236}">
                <a16:creationId xmlns:a16="http://schemas.microsoft.com/office/drawing/2014/main" id="{18C16B72-4828-A112-EC57-91C64BA8F7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43188" y="1487488"/>
            <a:ext cx="1846461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GB" altLang="en-US" sz="1600" b="1" dirty="0">
                <a:latin typeface="Verdana" panose="020B0604030504040204" pitchFamily="34" charset="0"/>
              </a:rPr>
              <a:t>Capital Goods</a:t>
            </a:r>
          </a:p>
        </p:txBody>
      </p:sp>
      <p:sp>
        <p:nvSpPr>
          <p:cNvPr id="23" name="Text Box 24">
            <a:extLst>
              <a:ext uri="{FF2B5EF4-FFF2-40B4-BE49-F238E27FC236}">
                <a16:creationId xmlns:a16="http://schemas.microsoft.com/office/drawing/2014/main" id="{44614249-424C-B3E7-7DBD-E97B251425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77500" y="5710237"/>
            <a:ext cx="2109788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sz="1600" b="1" dirty="0">
                <a:latin typeface="Verdana" panose="020B0604030504040204" pitchFamily="34" charset="0"/>
              </a:rPr>
              <a:t>Consumer Goods</a:t>
            </a:r>
          </a:p>
        </p:txBody>
      </p:sp>
      <p:sp>
        <p:nvSpPr>
          <p:cNvPr id="24" name="Line 25">
            <a:extLst>
              <a:ext uri="{FF2B5EF4-FFF2-40B4-BE49-F238E27FC236}">
                <a16:creationId xmlns:a16="http://schemas.microsoft.com/office/drawing/2014/main" id="{DE9A54A0-34FE-0BE7-978B-BD6694481734}"/>
              </a:ext>
            </a:extLst>
          </p:cNvPr>
          <p:cNvSpPr>
            <a:spLocks noChangeShapeType="1"/>
          </p:cNvSpPr>
          <p:nvPr/>
        </p:nvSpPr>
        <p:spPr bwMode="auto">
          <a:xfrm>
            <a:off x="6134100" y="3271837"/>
            <a:ext cx="2819400" cy="0"/>
          </a:xfrm>
          <a:prstGeom prst="line">
            <a:avLst/>
          </a:prstGeom>
          <a:noFill/>
          <a:ln w="38100">
            <a:solidFill>
              <a:srgbClr val="FF006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25" name="Line 26">
            <a:extLst>
              <a:ext uri="{FF2B5EF4-FFF2-40B4-BE49-F238E27FC236}">
                <a16:creationId xmlns:a16="http://schemas.microsoft.com/office/drawing/2014/main" id="{F2A75632-1708-14BB-6E0A-C3A2B05F0F26}"/>
              </a:ext>
            </a:extLst>
          </p:cNvPr>
          <p:cNvSpPr>
            <a:spLocks noChangeShapeType="1"/>
          </p:cNvSpPr>
          <p:nvPr/>
        </p:nvSpPr>
        <p:spPr bwMode="auto">
          <a:xfrm>
            <a:off x="8953500" y="3271837"/>
            <a:ext cx="0" cy="2438400"/>
          </a:xfrm>
          <a:prstGeom prst="line">
            <a:avLst/>
          </a:prstGeom>
          <a:noFill/>
          <a:ln w="38100">
            <a:solidFill>
              <a:srgbClr val="FF006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26" name="Text Box 27">
            <a:extLst>
              <a:ext uri="{FF2B5EF4-FFF2-40B4-BE49-F238E27FC236}">
                <a16:creationId xmlns:a16="http://schemas.microsoft.com/office/drawing/2014/main" id="{C5770DE2-A619-B863-E33E-3137671BB7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76900" y="3043237"/>
            <a:ext cx="47307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sz="1600" b="1" dirty="0">
                <a:latin typeface="Verdana" panose="020B0604030504040204" pitchFamily="34" charset="0"/>
              </a:rPr>
              <a:t>Yo</a:t>
            </a:r>
          </a:p>
        </p:txBody>
      </p:sp>
      <p:sp>
        <p:nvSpPr>
          <p:cNvPr id="27" name="Text Box 28">
            <a:extLst>
              <a:ext uri="{FF2B5EF4-FFF2-40B4-BE49-F238E27FC236}">
                <a16:creationId xmlns:a16="http://schemas.microsoft.com/office/drawing/2014/main" id="{C81C40AE-4B1A-F6F9-A541-4EEE6D7532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09025" y="5710237"/>
            <a:ext cx="47942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sz="1600" b="1" dirty="0">
                <a:latin typeface="Verdana" panose="020B0604030504040204" pitchFamily="34" charset="0"/>
              </a:rPr>
              <a:t>Xo</a:t>
            </a:r>
          </a:p>
        </p:txBody>
      </p:sp>
      <p:sp>
        <p:nvSpPr>
          <p:cNvPr id="28" name="Text Box 29">
            <a:extLst>
              <a:ext uri="{FF2B5EF4-FFF2-40B4-BE49-F238E27FC236}">
                <a16:creationId xmlns:a16="http://schemas.microsoft.com/office/drawing/2014/main" id="{676F8A72-F965-17A1-24E6-1B93AC7ED9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13825" y="2922587"/>
            <a:ext cx="3921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dirty="0">
                <a:latin typeface="Verdana" panose="020B0604030504040204" pitchFamily="34" charset="0"/>
              </a:rPr>
              <a:t>A</a:t>
            </a:r>
          </a:p>
        </p:txBody>
      </p:sp>
      <p:sp>
        <p:nvSpPr>
          <p:cNvPr id="29" name="Text Box 36">
            <a:extLst>
              <a:ext uri="{FF2B5EF4-FFF2-40B4-BE49-F238E27FC236}">
                <a16:creationId xmlns:a16="http://schemas.microsoft.com/office/drawing/2014/main" id="{B6D494CC-BE85-5952-C030-AF11430CBE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89825" y="3289300"/>
            <a:ext cx="184150" cy="1433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en-US" altLang="en-US" sz="8800" b="1" dirty="0"/>
          </a:p>
        </p:txBody>
      </p:sp>
      <p:sp>
        <p:nvSpPr>
          <p:cNvPr id="30" name="Text Box 37">
            <a:extLst>
              <a:ext uri="{FF2B5EF4-FFF2-40B4-BE49-F238E27FC236}">
                <a16:creationId xmlns:a16="http://schemas.microsoft.com/office/drawing/2014/main" id="{B9919BFF-6E12-D211-8CBC-5299D80A1A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66025" y="2978150"/>
            <a:ext cx="763588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sz="8000" dirty="0">
                <a:latin typeface="Verdana" panose="020B0604030504040204" pitchFamily="34" charset="0"/>
              </a:rPr>
              <a:t>.</a:t>
            </a:r>
            <a:r>
              <a:rPr lang="en-GB" altLang="en-US" dirty="0">
                <a:latin typeface="Verdana" panose="020B0604030504040204" pitchFamily="34" charset="0"/>
              </a:rPr>
              <a:t>B</a:t>
            </a:r>
            <a:endParaRPr lang="en-GB" altLang="en-US" sz="8000" dirty="0">
              <a:latin typeface="Verdana" panose="020B0604030504040204" pitchFamily="34" charset="0"/>
            </a:endParaRPr>
          </a:p>
        </p:txBody>
      </p:sp>
      <p:sp>
        <p:nvSpPr>
          <p:cNvPr id="31" name="Arc 38">
            <a:extLst>
              <a:ext uri="{FF2B5EF4-FFF2-40B4-BE49-F238E27FC236}">
                <a16:creationId xmlns:a16="http://schemas.microsoft.com/office/drawing/2014/main" id="{806BC57F-5BA5-A6BC-FAF7-F58C20EBCEB9}"/>
              </a:ext>
            </a:extLst>
          </p:cNvPr>
          <p:cNvSpPr>
            <a:spLocks/>
          </p:cNvSpPr>
          <p:nvPr/>
        </p:nvSpPr>
        <p:spPr bwMode="auto">
          <a:xfrm>
            <a:off x="6134100" y="1825625"/>
            <a:ext cx="4953000" cy="3884612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2023"/>
              <a:gd name="T2" fmla="*/ 21596 w 21600"/>
              <a:gd name="T3" fmla="*/ 22023 h 22023"/>
              <a:gd name="T4" fmla="*/ 0 w 21600"/>
              <a:gd name="T5" fmla="*/ 21600 h 220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2023" fill="none" extrusionOk="0">
                <a:moveTo>
                  <a:pt x="0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21741"/>
                  <a:pt x="21598" y="21882"/>
                  <a:pt x="21595" y="22022"/>
                </a:cubicBezTo>
              </a:path>
              <a:path w="21600" h="22023" stroke="0" extrusionOk="0">
                <a:moveTo>
                  <a:pt x="0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21741"/>
                  <a:pt x="21598" y="21882"/>
                  <a:pt x="21595" y="22022"/>
                </a:cubicBezTo>
                <a:lnTo>
                  <a:pt x="0" y="21600"/>
                </a:lnTo>
                <a:close/>
              </a:path>
            </a:pathLst>
          </a:custGeom>
          <a:noFill/>
          <a:ln w="38100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altLang="en-US" dirty="0"/>
          </a:p>
        </p:txBody>
      </p:sp>
      <p:sp>
        <p:nvSpPr>
          <p:cNvPr id="32" name="Line 39">
            <a:extLst>
              <a:ext uri="{FF2B5EF4-FFF2-40B4-BE49-F238E27FC236}">
                <a16:creationId xmlns:a16="http://schemas.microsoft.com/office/drawing/2014/main" id="{F784AEF9-0049-D30F-FCA0-40AA76768AD8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6134100" y="2814637"/>
            <a:ext cx="3276600" cy="0"/>
          </a:xfrm>
          <a:prstGeom prst="line">
            <a:avLst/>
          </a:prstGeom>
          <a:noFill/>
          <a:ln w="38100">
            <a:solidFill>
              <a:srgbClr val="993366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33" name="Line 40">
            <a:extLst>
              <a:ext uri="{FF2B5EF4-FFF2-40B4-BE49-F238E27FC236}">
                <a16:creationId xmlns:a16="http://schemas.microsoft.com/office/drawing/2014/main" id="{E846BF45-81A9-913B-795C-11A31C66077E}"/>
              </a:ext>
            </a:extLst>
          </p:cNvPr>
          <p:cNvSpPr>
            <a:spLocks noChangeShapeType="1"/>
          </p:cNvSpPr>
          <p:nvPr/>
        </p:nvSpPr>
        <p:spPr bwMode="auto">
          <a:xfrm>
            <a:off x="9410700" y="2814637"/>
            <a:ext cx="0" cy="2895600"/>
          </a:xfrm>
          <a:prstGeom prst="line">
            <a:avLst/>
          </a:prstGeom>
          <a:noFill/>
          <a:ln w="38100">
            <a:solidFill>
              <a:srgbClr val="800080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34" name="Text Box 42">
            <a:extLst>
              <a:ext uri="{FF2B5EF4-FFF2-40B4-BE49-F238E27FC236}">
                <a16:creationId xmlns:a16="http://schemas.microsoft.com/office/drawing/2014/main" id="{43380D2E-8C37-95E2-5617-768CDEB526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471025" y="2389187"/>
            <a:ext cx="3968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dirty="0">
                <a:latin typeface="Verdana" panose="020B0604030504040204" pitchFamily="34" charset="0"/>
              </a:rPr>
              <a:t>C</a:t>
            </a:r>
          </a:p>
        </p:txBody>
      </p:sp>
      <p:sp>
        <p:nvSpPr>
          <p:cNvPr id="35" name="Text Box 43">
            <a:extLst>
              <a:ext uri="{FF2B5EF4-FFF2-40B4-BE49-F238E27FC236}">
                <a16:creationId xmlns:a16="http://schemas.microsoft.com/office/drawing/2014/main" id="{01985D1A-9A4B-F0F0-8499-06AAD0F453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76900" y="2630487"/>
            <a:ext cx="477838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sz="1600" b="1" dirty="0">
                <a:latin typeface="Verdana" panose="020B0604030504040204" pitchFamily="34" charset="0"/>
              </a:rPr>
              <a:t>Y1</a:t>
            </a:r>
          </a:p>
        </p:txBody>
      </p:sp>
      <p:sp>
        <p:nvSpPr>
          <p:cNvPr id="36" name="Text Box 44">
            <a:extLst>
              <a:ext uri="{FF2B5EF4-FFF2-40B4-BE49-F238E27FC236}">
                <a16:creationId xmlns:a16="http://schemas.microsoft.com/office/drawing/2014/main" id="{6BB73CA4-8D79-0C73-4C02-911BEEB6EF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82100" y="5710237"/>
            <a:ext cx="484188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sz="1600" b="1" dirty="0">
                <a:latin typeface="Verdana" panose="020B0604030504040204" pitchFamily="34" charset="0"/>
              </a:rPr>
              <a:t>X1</a:t>
            </a:r>
          </a:p>
        </p:txBody>
      </p:sp>
      <p:sp>
        <p:nvSpPr>
          <p:cNvPr id="37" name="Text Box 45">
            <a:extLst>
              <a:ext uri="{FF2B5EF4-FFF2-40B4-BE49-F238E27FC236}">
                <a16:creationId xmlns:a16="http://schemas.microsoft.com/office/drawing/2014/main" id="{AF6401F8-A7DA-252B-6ABC-E460F077AC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37755" y="0"/>
            <a:ext cx="1981200" cy="2014538"/>
          </a:xfrm>
          <a:prstGeom prst="rect">
            <a:avLst/>
          </a:prstGeom>
          <a:solidFill>
            <a:schemeClr val="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1800" dirty="0">
                <a:latin typeface="Verdana" panose="020B0604030504040204" pitchFamily="34" charset="0"/>
              </a:rPr>
              <a:t>Production inside the PPF – e.g. point B means the country is not using all its resources </a:t>
            </a:r>
          </a:p>
        </p:txBody>
      </p:sp>
      <p:sp>
        <p:nvSpPr>
          <p:cNvPr id="38" name="Text Box 46">
            <a:extLst>
              <a:ext uri="{FF2B5EF4-FFF2-40B4-BE49-F238E27FC236}">
                <a16:creationId xmlns:a16="http://schemas.microsoft.com/office/drawing/2014/main" id="{B2DFC7D7-7507-5A5C-ACE0-96C4E15AE7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46825" y="3357563"/>
            <a:ext cx="2286000" cy="2219325"/>
          </a:xfrm>
          <a:prstGeom prst="rect">
            <a:avLst/>
          </a:prstGeom>
          <a:solidFill>
            <a:schemeClr val="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1400" dirty="0">
                <a:latin typeface="Verdana" panose="020B0604030504040204" pitchFamily="34" charset="0"/>
              </a:rPr>
              <a:t>It can only produce at points outside the PPF if it finds a way of expanding its resources or improves the productivity of those resources it already has. This will push the PPF further outwards.</a:t>
            </a:r>
          </a:p>
        </p:txBody>
      </p:sp>
    </p:spTree>
    <p:extLst>
      <p:ext uri="{BB962C8B-B14F-4D97-AF65-F5344CB8AC3E}">
        <p14:creationId xmlns:p14="http://schemas.microsoft.com/office/powerpoint/2010/main" val="2897147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51BE4D-87B2-B344-57D9-0E57B36394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IMPORTANT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64DF4E-1B98-1483-3790-CA223B28F7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PPF is concerned primarily with fundamental productive capacity </a:t>
            </a:r>
          </a:p>
          <a:p>
            <a:r>
              <a:rPr lang="en-US" dirty="0"/>
              <a:t>Implication:</a:t>
            </a:r>
          </a:p>
          <a:p>
            <a:r>
              <a:rPr lang="en-US" dirty="0"/>
              <a:t> An increase in the size of the labour force shifts the frontiers’ position. </a:t>
            </a:r>
          </a:p>
          <a:p>
            <a:r>
              <a:rPr lang="en-US" dirty="0"/>
              <a:t>A fall in unemployment does not shift the curve it moves actual output closer to potential output. </a:t>
            </a:r>
          </a:p>
        </p:txBody>
      </p:sp>
    </p:spTree>
    <p:extLst>
      <p:ext uri="{BB962C8B-B14F-4D97-AF65-F5344CB8AC3E}">
        <p14:creationId xmlns:p14="http://schemas.microsoft.com/office/powerpoint/2010/main" val="110676998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77198E-EC3C-D3A2-A014-33EC8DF11F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IMPORTANT (2)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69EE49-7543-8065-4D47-6085812CCF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Does an increase in capital increase or decrease potential output (Increases) </a:t>
            </a:r>
          </a:p>
          <a:p>
            <a:endParaRPr lang="en-US" dirty="0"/>
          </a:p>
          <a:p>
            <a:r>
              <a:rPr lang="en-US" dirty="0"/>
              <a:t>Does a change in prices affect potential output . (No) </a:t>
            </a:r>
          </a:p>
        </p:txBody>
      </p:sp>
    </p:spTree>
    <p:extLst>
      <p:ext uri="{BB962C8B-B14F-4D97-AF65-F5344CB8AC3E}">
        <p14:creationId xmlns:p14="http://schemas.microsoft.com/office/powerpoint/2010/main" val="20007443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820A329-D5FE-A1CC-DA48-8FB58441CE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Positive / Normative Economics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8E9E2882-F988-DBB4-F3AD-50813541BA24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altLang="en-US" sz="2800" dirty="0"/>
              <a:t>Health care can be improved with more tax funding</a:t>
            </a:r>
          </a:p>
          <a:p>
            <a:r>
              <a:rPr lang="en-GB" altLang="en-US" sz="2800" dirty="0"/>
              <a:t>Pollution control is effective through a system of fines</a:t>
            </a:r>
          </a:p>
          <a:p>
            <a:r>
              <a:rPr lang="en-GB" altLang="en-US" sz="2800" dirty="0"/>
              <a:t>Society ought to provide homes for all</a:t>
            </a:r>
          </a:p>
          <a:p>
            <a:r>
              <a:rPr lang="en-GB" altLang="en-US" sz="2800" dirty="0"/>
              <a:t>Any strategy aimed at reducing factory closures in deprived areas would be helpful</a:t>
            </a:r>
          </a:p>
          <a:p>
            <a:endParaRPr lang="en-US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0A4C549-2E1B-5D5D-E7D4-D329E6E4B29C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GB" altLang="en-US" sz="2400" dirty="0"/>
              <a:t>Positive Statements: </a:t>
            </a:r>
          </a:p>
          <a:p>
            <a:pPr lvl="1">
              <a:lnSpc>
                <a:spcPct val="90000"/>
              </a:lnSpc>
            </a:pPr>
            <a:r>
              <a:rPr lang="en-GB" altLang="en-US" sz="2000" dirty="0"/>
              <a:t>Capable of being verified or refuted by resorting to fact or further investigation</a:t>
            </a:r>
          </a:p>
          <a:p>
            <a:pPr>
              <a:lnSpc>
                <a:spcPct val="90000"/>
              </a:lnSpc>
            </a:pPr>
            <a:r>
              <a:rPr lang="en-GB" altLang="en-US" sz="2400" dirty="0"/>
              <a:t>Normative Statements:</a:t>
            </a:r>
          </a:p>
          <a:p>
            <a:pPr lvl="1">
              <a:lnSpc>
                <a:spcPct val="90000"/>
              </a:lnSpc>
            </a:pPr>
            <a:r>
              <a:rPr lang="en-GB" altLang="en-US" sz="2000" dirty="0"/>
              <a:t>Contains a value judgement which cannot be verified by resort to investigation or research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530128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F4E8E-078F-19E0-0D09-B0E3F4A4E7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77875"/>
          </a:xfrm>
        </p:spPr>
        <p:txBody>
          <a:bodyPr>
            <a:normAutofit fontScale="90000"/>
          </a:bodyPr>
          <a:lstStyle/>
          <a:p>
            <a:r>
              <a:rPr lang="en-US" dirty="0"/>
              <a:t>Knowledge and Application: Public Health Care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F96B6D-62E2-549F-083E-795A16363B93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Many developing countries suffer from shortages of trained professionals like doctors and nurses. In India there is one physician for every 1800 people. In China, the government spends 3.1 % of its gross domestic product on public health. In India the equivalent is just 1.4% of GDP.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613A445-2825-FBD8-4904-DB337E1F341E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This means that the poor cannot access  comprehensive public healthcare. There is a lack of beds and limited doctors mean limited time with patients.</a:t>
            </a:r>
          </a:p>
          <a:p>
            <a:r>
              <a:rPr lang="en-US" dirty="0"/>
              <a:t>The government should increase is spending on public health care. </a:t>
            </a:r>
          </a:p>
          <a:p>
            <a:r>
              <a:rPr lang="en-US" dirty="0"/>
              <a:t>Q: Identify the positive and normative statements in the text. </a:t>
            </a:r>
          </a:p>
        </p:txBody>
      </p:sp>
    </p:spTree>
    <p:extLst>
      <p:ext uri="{BB962C8B-B14F-4D97-AF65-F5344CB8AC3E}">
        <p14:creationId xmlns:p14="http://schemas.microsoft.com/office/powerpoint/2010/main" val="261954922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8A7BA06D-B3FF-4E91-8639-B4569AE3AA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08695" y="1"/>
            <a:ext cx="1135066" cy="477997"/>
          </a:xfrm>
          <a:custGeom>
            <a:avLst/>
            <a:gdLst/>
            <a:ahLst/>
            <a:cxnLst/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Arc 12">
            <a:extLst>
              <a:ext uri="{FF2B5EF4-FFF2-40B4-BE49-F238E27FC236}">
                <a16:creationId xmlns:a16="http://schemas.microsoft.com/office/drawing/2014/main" id="{2B30C86D-5A07-48BC-9C9D-6F9A2DB1E9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V="1">
            <a:off x="555710" y="106482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8930EBA3-4D2E-42E8-B828-834555328D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Arc 16">
            <a:extLst>
              <a:ext uri="{FF2B5EF4-FFF2-40B4-BE49-F238E27FC236}">
                <a16:creationId xmlns:a16="http://schemas.microsoft.com/office/drawing/2014/main" id="{E58B2195-5055-402F-A3E7-53FF0E4980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525836" y="775849"/>
            <a:ext cx="2987899" cy="2987899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Online Media 4" descr="Positive and Normative Statements I A Level and IB Economics">
            <a:hlinkClick r:id="" action="ppaction://media"/>
            <a:extLst>
              <a:ext uri="{FF2B5EF4-FFF2-40B4-BE49-F238E27FC236}">
                <a16:creationId xmlns:a16="http://schemas.microsoft.com/office/drawing/2014/main" id="{418262B4-10AE-DFA9-5864-ECAB869ED86D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1235106"/>
            <a:ext cx="5850384" cy="4387788"/>
          </a:xfrm>
          <a:custGeom>
            <a:avLst/>
            <a:gdLst/>
            <a:ahLst/>
            <a:cxnLst/>
            <a:rect l="l" t="t" r="r" b="b"/>
            <a:pathLst>
              <a:path w="6094252" h="6857998">
                <a:moveTo>
                  <a:pt x="0" y="0"/>
                </a:moveTo>
                <a:lnTo>
                  <a:pt x="5898122" y="0"/>
                </a:lnTo>
                <a:cubicBezTo>
                  <a:pt x="6006442" y="0"/>
                  <a:pt x="6094252" y="87810"/>
                  <a:pt x="6094252" y="196130"/>
                </a:cubicBezTo>
                <a:lnTo>
                  <a:pt x="6094252" y="6661869"/>
                </a:lnTo>
                <a:cubicBezTo>
                  <a:pt x="6094252" y="6756649"/>
                  <a:pt x="6027023" y="6835726"/>
                  <a:pt x="5937649" y="6854015"/>
                </a:cubicBezTo>
                <a:lnTo>
                  <a:pt x="5898132" y="6857998"/>
                </a:lnTo>
                <a:lnTo>
                  <a:pt x="0" y="6857998"/>
                </a:lnTo>
                <a:close/>
              </a:path>
            </a:pathLst>
          </a:custGeom>
        </p:spPr>
      </p:pic>
      <p:sp>
        <p:nvSpPr>
          <p:cNvPr id="19" name="Oval 18">
            <a:extLst>
              <a:ext uri="{FF2B5EF4-FFF2-40B4-BE49-F238E27FC236}">
                <a16:creationId xmlns:a16="http://schemas.microsoft.com/office/drawing/2014/main" id="{528AA953-F4F9-4DC5-97C7-491F4AF937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097079" y="5607717"/>
            <a:ext cx="513442" cy="499514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38168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30AB91AA-B069-2F7F-5A93-48106DE3CC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FFFFFF"/>
                </a:solidFill>
              </a:rPr>
              <a:t>ECONOMIC SYSTEMS 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3A198ED-D79F-8C66-DE80-A6F32AD58E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 fontScale="92500" lnSpcReduction="20000"/>
          </a:bodyPr>
          <a:lstStyle/>
          <a:p>
            <a:r>
              <a:rPr lang="en-US" sz="2600" dirty="0"/>
              <a:t>CENTRALLY PLANNED OR COMMAND ECONOMY- allocative decisions are made by government  </a:t>
            </a:r>
          </a:p>
          <a:p>
            <a:r>
              <a:rPr lang="en-US" sz="2600" dirty="0">
                <a:hlinkClick r:id="rId3"/>
              </a:rPr>
              <a:t>https://www.thebalancemoney.com/command-economy-characteristics-pros-cons-and-examples-3305585</a:t>
            </a:r>
            <a:endParaRPr lang="en-US" sz="2600" dirty="0"/>
          </a:p>
          <a:p>
            <a:endParaRPr lang="en-US" sz="2600" dirty="0"/>
          </a:p>
          <a:p>
            <a:endParaRPr lang="en-US" sz="2600" dirty="0"/>
          </a:p>
          <a:p>
            <a:r>
              <a:rPr lang="en-US" sz="2600" dirty="0"/>
              <a:t>MARKET ECONOMY – market forces of supply and demand and the price mechanism  allocate resources </a:t>
            </a:r>
          </a:p>
          <a:p>
            <a:endParaRPr lang="en-US" sz="2600" dirty="0"/>
          </a:p>
          <a:p>
            <a:endParaRPr lang="en-US" sz="2600" dirty="0"/>
          </a:p>
          <a:p>
            <a:r>
              <a:rPr lang="en-US" sz="2600" dirty="0"/>
              <a:t>MIXED ECONOMY – allocative decisions are made partly by the free market and partly by government </a:t>
            </a:r>
          </a:p>
        </p:txBody>
      </p:sp>
      <p:sp>
        <p:nvSpPr>
          <p:cNvPr id="15" name="Arc 14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9628543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nline Media 1" descr="Mixed Economy Systems I A Level and IB Economics">
            <a:hlinkClick r:id="" action="ppaction://media"/>
            <a:extLst>
              <a:ext uri="{FF2B5EF4-FFF2-40B4-BE49-F238E27FC236}">
                <a16:creationId xmlns:a16="http://schemas.microsoft.com/office/drawing/2014/main" id="{13E0C2F3-E9F1-09B6-838A-3835CC1B3314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948906" y="690113"/>
            <a:ext cx="9420045" cy="5624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73276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E64245-57DB-78BC-E947-6D316501B1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14375"/>
            <a:ext cx="10515600" cy="976314"/>
          </a:xfrm>
        </p:spPr>
        <p:txBody>
          <a:bodyPr>
            <a:normAutofit/>
          </a:bodyPr>
          <a:lstStyle/>
          <a:p>
            <a:r>
              <a:rPr lang="en-US" dirty="0"/>
              <a:t>Learning and Revision Schedule 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2F7D0E2B-452D-CA81-194F-2D93E7169A6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24414734"/>
              </p:ext>
            </p:extLst>
          </p:nvPr>
        </p:nvGraphicFramePr>
        <p:xfrm>
          <a:off x="838204" y="2269808"/>
          <a:ext cx="10515596" cy="4480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28899">
                  <a:extLst>
                    <a:ext uri="{9D8B030D-6E8A-4147-A177-3AD203B41FA5}">
                      <a16:colId xmlns:a16="http://schemas.microsoft.com/office/drawing/2014/main" val="503805068"/>
                    </a:ext>
                  </a:extLst>
                </a:gridCol>
                <a:gridCol w="2628899">
                  <a:extLst>
                    <a:ext uri="{9D8B030D-6E8A-4147-A177-3AD203B41FA5}">
                      <a16:colId xmlns:a16="http://schemas.microsoft.com/office/drawing/2014/main" val="3797312980"/>
                    </a:ext>
                  </a:extLst>
                </a:gridCol>
                <a:gridCol w="2628899">
                  <a:extLst>
                    <a:ext uri="{9D8B030D-6E8A-4147-A177-3AD203B41FA5}">
                      <a16:colId xmlns:a16="http://schemas.microsoft.com/office/drawing/2014/main" val="4253932367"/>
                    </a:ext>
                  </a:extLst>
                </a:gridCol>
                <a:gridCol w="2628899">
                  <a:extLst>
                    <a:ext uri="{9D8B030D-6E8A-4147-A177-3AD203B41FA5}">
                      <a16:colId xmlns:a16="http://schemas.microsoft.com/office/drawing/2014/main" val="24889050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 dirty="0"/>
                        <a:t>Saturday 14</a:t>
                      </a:r>
                      <a:r>
                        <a:rPr lang="en-US" baseline="30000" dirty="0"/>
                        <a:t>th</a:t>
                      </a:r>
                      <a:r>
                        <a:rPr lang="en-US" dirty="0"/>
                        <a:t> September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Sunday 15</a:t>
                      </a:r>
                      <a:r>
                        <a:rPr lang="en-US" baseline="30000" dirty="0"/>
                        <a:t>th</a:t>
                      </a:r>
                      <a:r>
                        <a:rPr lang="en-US" dirty="0"/>
                        <a:t> September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Monday /Tuesday 16/17 September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Completed &amp; </a:t>
                      </a:r>
                      <a:r>
                        <a:rPr lang="en-US"/>
                        <a:t>Comments  [Y/N]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537110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Review slides 1-10 and read the associated pages in your text book – Anderton 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Review slides 11-22 and read the associated pages in your textbook – Anderton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Review slides 1-22 and your notes made . </a:t>
                      </a:r>
                    </a:p>
                    <a:p>
                      <a:r>
                        <a:rPr lang="en-US" dirty="0"/>
                        <a:t>Work through the questions and comprehension exercises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980852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Work through the examples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Work through the examples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Try the Homework </a:t>
                      </a:r>
                      <a:r>
                        <a:rPr lang="en-US"/>
                        <a:t>Question  (see </a:t>
                      </a:r>
                      <a:r>
                        <a:rPr lang="en-US" dirty="0"/>
                        <a:t>below)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624308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Make notes or add to notes. Keep all your notes together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Make notes or add to notes. Keep all your notes together 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Reading Anderton </a:t>
                      </a:r>
                    </a:p>
                    <a:p>
                      <a:r>
                        <a:rPr lang="en-US" dirty="0"/>
                        <a:t>Ch 3 page 12 </a:t>
                      </a:r>
                    </a:p>
                    <a:p>
                      <a:r>
                        <a:rPr lang="en-US" dirty="0"/>
                        <a:t>Ch 4 page 17</a:t>
                      </a:r>
                    </a:p>
                    <a:p>
                      <a:r>
                        <a:rPr lang="en-US" dirty="0"/>
                        <a:t>DRQ Civil War in Syria </a:t>
                      </a:r>
                      <a:r>
                        <a:rPr lang="en-US" dirty="0" err="1"/>
                        <a:t>pg</a:t>
                      </a:r>
                      <a:r>
                        <a:rPr lang="en-US" dirty="0"/>
                        <a:t> 21.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6270371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63957371"/>
      </p:ext>
    </p:extLst>
  </p:cSld>
  <p:clrMapOvr>
    <a:masterClrMapping/>
  </p:clrMapOvr>
</p:sld>
</file>

<file path=ppt/theme/theme1.xml><?xml version="1.0" encoding="utf-8"?>
<a:theme xmlns:a="http://schemas.openxmlformats.org/drawingml/2006/main" name="ShapesVTI">
  <a:themeElements>
    <a:clrScheme name="Office">
      <a:dk1>
        <a:srgbClr val="000000"/>
      </a:dk1>
      <a:lt1>
        <a:srgbClr val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Festival">
      <a:majorFont>
        <a:latin typeface="Tw Cen MT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hapesVTI" id="{C78D20FD-A872-4243-8597-B534C62538FF}" vid="{7CAFCCF9-7834-41D6-B6AB-7D225A18A4E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295</TotalTime>
  <Words>1406</Words>
  <Application>Microsoft Macintosh PowerPoint</Application>
  <PresentationFormat>Widescreen</PresentationFormat>
  <Paragraphs>167</Paragraphs>
  <Slides>23</Slides>
  <Notes>1</Notes>
  <HiddenSlides>0</HiddenSlides>
  <MMClips>2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30" baseType="lpstr">
      <vt:lpstr>Aptos</vt:lpstr>
      <vt:lpstr>Arial</vt:lpstr>
      <vt:lpstr>Avenir Next LT Pro</vt:lpstr>
      <vt:lpstr>Calibri</vt:lpstr>
      <vt:lpstr>Tw Cen MT</vt:lpstr>
      <vt:lpstr>Verdana</vt:lpstr>
      <vt:lpstr>ShapesVTI</vt:lpstr>
      <vt:lpstr>MGE LCBB 5008</vt:lpstr>
      <vt:lpstr>Contents </vt:lpstr>
      <vt:lpstr>WHAT IS ECONOMICS ? </vt:lpstr>
      <vt:lpstr>THEREFORE ?</vt:lpstr>
      <vt:lpstr>Factors of Production </vt:lpstr>
      <vt:lpstr>QP1: Factors of Production </vt:lpstr>
      <vt:lpstr>Reading – to help with answer to question(b)</vt:lpstr>
      <vt:lpstr>Guide to Answering The Question</vt:lpstr>
      <vt:lpstr>BASIC ASSUMPTION </vt:lpstr>
      <vt:lpstr>SCARCITY OF RESOURCES AND OPPORTUNITY COST </vt:lpstr>
      <vt:lpstr>HSBC: The Value of Education </vt:lpstr>
      <vt:lpstr>THINKING CAPS ON !🧘🏼  : </vt:lpstr>
      <vt:lpstr>PPF //PPB //PPC </vt:lpstr>
      <vt:lpstr>Can you think of further scenarios / extensions to the PPF –</vt:lpstr>
      <vt:lpstr>Some Questions ?</vt:lpstr>
      <vt:lpstr>IMPORTANT </vt:lpstr>
      <vt:lpstr>IMPORTANT (2) </vt:lpstr>
      <vt:lpstr>Positive / Normative Economics </vt:lpstr>
      <vt:lpstr>Knowledge and Application: Public Health Care </vt:lpstr>
      <vt:lpstr>PowerPoint Presentation</vt:lpstr>
      <vt:lpstr>ECONOMIC SYSTEMS </vt:lpstr>
      <vt:lpstr>PowerPoint Presentation</vt:lpstr>
      <vt:lpstr>Learning and Revision Schedule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EDEXCEL ECONOMICS </dc:title>
  <dc:creator>Xena Ibrahim Atta</dc:creator>
  <cp:lastModifiedBy>Xena Ibrahim Atta</cp:lastModifiedBy>
  <cp:revision>10</cp:revision>
  <dcterms:created xsi:type="dcterms:W3CDTF">2024-03-06T19:55:46Z</dcterms:created>
  <dcterms:modified xsi:type="dcterms:W3CDTF">2025-02-08T20:37:09Z</dcterms:modified>
</cp:coreProperties>
</file>