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488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79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799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05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13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792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868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585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179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986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94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35B47-6D5C-4E9D-A21D-4BECBCE6F79F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2745D-0244-485A-A6F3-A413F8B680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30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education.unimelb.edu.au/news_and_activities/events/upcoming-events/past/2016/dean_lecture_series/maximising-the-impact-of-teaching-assistants-lessons-from-the-u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Working with Support Staff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October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56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Recent research re. the work of support staff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Deployment and Impact of Support Staff (DISS, 2003-2009)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a negative relationship between the amount of TA support received and the progress made by pupils in mainstream primary and secondary schools</a:t>
            </a:r>
            <a:r>
              <a:rPr lang="en-GB" dirty="0" smtClean="0"/>
              <a:t>.”</a:t>
            </a:r>
          </a:p>
          <a:p>
            <a:r>
              <a:rPr lang="en-GB" b="1" dirty="0" smtClean="0"/>
              <a:t>Making a Statement (</a:t>
            </a:r>
            <a:r>
              <a:rPr lang="en-GB" b="1" dirty="0" err="1" smtClean="0"/>
              <a:t>MaST</a:t>
            </a:r>
            <a:r>
              <a:rPr lang="en-GB" b="1" dirty="0" smtClean="0"/>
              <a:t>)</a:t>
            </a:r>
          </a:p>
          <a:p>
            <a:pPr lvl="1"/>
            <a:r>
              <a:rPr lang="en-GB" dirty="0" smtClean="0"/>
              <a:t>minute-by-minute observations on 48 pupils in Year 5 who had Statements for moderate LD or BESD), interviews of 200 school staff and parents. </a:t>
            </a:r>
          </a:p>
          <a:p>
            <a:pPr lvl="1"/>
            <a:r>
              <a:rPr lang="en-GB" dirty="0" smtClean="0"/>
              <a:t>“</a:t>
            </a:r>
            <a:r>
              <a:rPr lang="en-GB" i="1" dirty="0" smtClean="0"/>
              <a:t>the educational experience of pupils with Statements is characterised by a high degree of separation. Compared to average-attaining pupils, they spent over a quarter of their week away from their class, teacher and peers.”</a:t>
            </a:r>
          </a:p>
        </p:txBody>
      </p:sp>
    </p:spTree>
    <p:extLst>
      <p:ext uri="{BB962C8B-B14F-4D97-AF65-F5344CB8AC3E}">
        <p14:creationId xmlns:p14="http://schemas.microsoft.com/office/powerpoint/2010/main" val="95637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(</a:t>
            </a:r>
            <a:r>
              <a:rPr lang="en-GB" dirty="0" err="1" smtClean="0"/>
              <a:t>MaST</a:t>
            </a:r>
            <a:r>
              <a:rPr lang="en-GB" dirty="0" smtClean="0"/>
              <a:t> cont’d)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u="sng" dirty="0"/>
              <a:t>P</a:t>
            </a:r>
            <a:r>
              <a:rPr lang="en-GB" u="sng" dirty="0" smtClean="0"/>
              <a:t>upils with Statements </a:t>
            </a:r>
          </a:p>
          <a:p>
            <a:r>
              <a:rPr lang="en-GB" dirty="0" smtClean="0"/>
              <a:t>spent less time in whole class teaching with teachers</a:t>
            </a:r>
          </a:p>
          <a:p>
            <a:r>
              <a:rPr lang="en-GB" dirty="0" smtClean="0"/>
              <a:t>were more than three times more likely to interact with TAs than teachers. </a:t>
            </a:r>
          </a:p>
          <a:p>
            <a:pPr marL="0" indent="0">
              <a:buNone/>
            </a:pPr>
            <a:r>
              <a:rPr lang="en-GB" u="sng" dirty="0" smtClean="0"/>
              <a:t>TAs</a:t>
            </a:r>
            <a:r>
              <a:rPr lang="en-GB" dirty="0" smtClean="0"/>
              <a:t> </a:t>
            </a:r>
          </a:p>
          <a:p>
            <a:r>
              <a:rPr lang="en-GB" dirty="0" smtClean="0"/>
              <a:t>had the main responsibility for differentiating tasks </a:t>
            </a:r>
          </a:p>
          <a:p>
            <a:r>
              <a:rPr lang="en-GB" dirty="0" smtClean="0"/>
              <a:t>often had little / no opportunity before lessons to prepare with the teacher. </a:t>
            </a:r>
          </a:p>
          <a:p>
            <a:pPr marL="0" indent="0">
              <a:buNone/>
            </a:pPr>
            <a:r>
              <a:rPr lang="en-GB" u="sng" dirty="0" smtClean="0"/>
              <a:t>Teachers</a:t>
            </a:r>
            <a:r>
              <a:rPr lang="en-GB" dirty="0" smtClean="0"/>
              <a:t> </a:t>
            </a:r>
          </a:p>
          <a:p>
            <a:r>
              <a:rPr lang="en-GB" dirty="0" smtClean="0"/>
              <a:t>typically had a lower level of involvement in planning for and teaching Statemented pupils</a:t>
            </a:r>
          </a:p>
          <a:p>
            <a:r>
              <a:rPr lang="en-GB" dirty="0" smtClean="0"/>
              <a:t>most likely reflecting their limited knowledge of how to meet the needs of these pupils.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288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 in Secondary Education (SENSE)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educational experiences of pupils with Statements/EHCPs in mainstream secondary schools is characterised by a form of ‘streaming’. </a:t>
            </a:r>
          </a:p>
          <a:p>
            <a:r>
              <a:rPr lang="en-GB" dirty="0" smtClean="0"/>
              <a:t>teaching by ‘ability’ and by allocating additional adult support to classes for pupils with SEND</a:t>
            </a:r>
          </a:p>
          <a:p>
            <a:r>
              <a:rPr lang="en-GB" dirty="0" smtClean="0"/>
              <a:t>TAs were central to strategies for educating pupils with Statements/EHCPs, with school staff and parents indicating that pupils would be unable to ‘cope’ in a mainstream setting without it. </a:t>
            </a:r>
          </a:p>
          <a:p>
            <a:r>
              <a:rPr lang="en-GB" dirty="0" smtClean="0"/>
              <a:t>No evidence of an effective and theoretically-grounded pedagogy for pupils with SEND in the instructional approaches used by either teachers or </a:t>
            </a:r>
            <a:r>
              <a:rPr lang="en-GB" dirty="0" err="1" smtClean="0"/>
              <a:t>TAs.</a:t>
            </a:r>
            <a:endParaRPr lang="en-GB" dirty="0"/>
          </a:p>
          <a:p>
            <a:r>
              <a:rPr lang="en-GB" dirty="0" smtClean="0"/>
              <a:t>staff often not adequately trained in teaching pupils with SEND.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2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0" y="296733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hlinkClick r:id="rId2"/>
              </a:rPr>
              <a:t>http://education.unimelb.edu.au/news_and_activities/events/upcoming-events/past/2016/dean_lecture_series/maximising-the-impact-of-teaching-assistants-lessons-from-the-uk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482811" y="1425146"/>
            <a:ext cx="82955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Peter Blatchford (research lead on DISS) presents findings on DISS and subsequent research </a:t>
            </a:r>
          </a:p>
          <a:p>
            <a:pPr algn="ctr"/>
            <a:r>
              <a:rPr lang="en-GB" sz="2000" dirty="0" smtClean="0"/>
              <a:t>(approx. 45 mins.)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6823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338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Working with Support Staff</vt:lpstr>
      <vt:lpstr>Recent research re. the work of support staff</vt:lpstr>
      <vt:lpstr>(MaST cont’d)</vt:lpstr>
      <vt:lpstr>SEN in Secondary Education (SENSE)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Support Staff</dc:title>
  <dc:creator>Jill Morgan</dc:creator>
  <cp:lastModifiedBy>Jill Morgan</cp:lastModifiedBy>
  <cp:revision>1</cp:revision>
  <dcterms:created xsi:type="dcterms:W3CDTF">2017-10-23T13:00:36Z</dcterms:created>
  <dcterms:modified xsi:type="dcterms:W3CDTF">2017-10-23T13:00:49Z</dcterms:modified>
</cp:coreProperties>
</file>