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5" r:id="rId2"/>
    <p:sldMasterId id="2147483689" r:id="rId3"/>
  </p:sldMasterIdLst>
  <p:notesMasterIdLst>
    <p:notesMasterId r:id="rId61"/>
  </p:notesMasterIdLst>
  <p:sldIdLst>
    <p:sldId id="302" r:id="rId4"/>
    <p:sldId id="303" r:id="rId5"/>
    <p:sldId id="269" r:id="rId6"/>
    <p:sldId id="272" r:id="rId7"/>
    <p:sldId id="273" r:id="rId8"/>
    <p:sldId id="274" r:id="rId9"/>
    <p:sldId id="275" r:id="rId10"/>
    <p:sldId id="276" r:id="rId11"/>
    <p:sldId id="277" r:id="rId12"/>
    <p:sldId id="278" r:id="rId13"/>
    <p:sldId id="279" r:id="rId14"/>
    <p:sldId id="286" r:id="rId15"/>
    <p:sldId id="287" r:id="rId16"/>
    <p:sldId id="288" r:id="rId17"/>
    <p:sldId id="289" r:id="rId18"/>
    <p:sldId id="290" r:id="rId19"/>
    <p:sldId id="291" r:id="rId20"/>
    <p:sldId id="292" r:id="rId21"/>
    <p:sldId id="294" r:id="rId22"/>
    <p:sldId id="304" r:id="rId23"/>
    <p:sldId id="297" r:id="rId24"/>
    <p:sldId id="298" r:id="rId25"/>
    <p:sldId id="300" r:id="rId26"/>
    <p:sldId id="263" r:id="rId27"/>
    <p:sldId id="264" r:id="rId28"/>
    <p:sldId id="265" r:id="rId29"/>
    <p:sldId id="266" r:id="rId30"/>
    <p:sldId id="267" r:id="rId31"/>
    <p:sldId id="305" r:id="rId32"/>
    <p:sldId id="306" r:id="rId33"/>
    <p:sldId id="307" r:id="rId34"/>
    <p:sldId id="308" r:id="rId35"/>
    <p:sldId id="309" r:id="rId36"/>
    <p:sldId id="310" r:id="rId37"/>
    <p:sldId id="311" r:id="rId38"/>
    <p:sldId id="312" r:id="rId39"/>
    <p:sldId id="313" r:id="rId40"/>
    <p:sldId id="314" r:id="rId41"/>
    <p:sldId id="315" r:id="rId42"/>
    <p:sldId id="318" r:id="rId43"/>
    <p:sldId id="319" r:id="rId44"/>
    <p:sldId id="320" r:id="rId45"/>
    <p:sldId id="322" r:id="rId46"/>
    <p:sldId id="324" r:id="rId47"/>
    <p:sldId id="326" r:id="rId48"/>
    <p:sldId id="328" r:id="rId49"/>
    <p:sldId id="329" r:id="rId50"/>
    <p:sldId id="330" r:id="rId51"/>
    <p:sldId id="331" r:id="rId52"/>
    <p:sldId id="332" r:id="rId53"/>
    <p:sldId id="333" r:id="rId54"/>
    <p:sldId id="334" r:id="rId55"/>
    <p:sldId id="335" r:id="rId56"/>
    <p:sldId id="336" r:id="rId57"/>
    <p:sldId id="337" r:id="rId58"/>
    <p:sldId id="338" r:id="rId59"/>
    <p:sldId id="339"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showGuides="1">
      <p:cViewPr varScale="1">
        <p:scale>
          <a:sx n="103" d="100"/>
          <a:sy n="103" d="100"/>
        </p:scale>
        <p:origin x="624"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97665B-6458-484F-8B27-6886F8F9CAE4}" type="datetimeFigureOut">
              <a:rPr lang="en-GB" smtClean="0"/>
              <a:t>24/05/2021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9C18C9-41B7-445C-BDFF-BFA344B15780}" type="slidenum">
              <a:rPr lang="en-GB" smtClean="0"/>
              <a:t>‹#›</a:t>
            </a:fld>
            <a:endParaRPr lang="en-GB"/>
          </a:p>
        </p:txBody>
      </p:sp>
    </p:spTree>
    <p:extLst>
      <p:ext uri="{BB962C8B-B14F-4D97-AF65-F5344CB8AC3E}">
        <p14:creationId xmlns:p14="http://schemas.microsoft.com/office/powerpoint/2010/main" val="2057488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2ABB9ED-6278-432C-BDA8-F7113403C337}"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73059" name="Rectangle 2"/>
          <p:cNvSpPr>
            <a:spLocks noGrp="1" noRot="1" noChangeAspect="1" noChangeArrowheads="1" noTextEdit="1"/>
          </p:cNvSpPr>
          <p:nvPr>
            <p:ph type="sldImg"/>
          </p:nvPr>
        </p:nvSpPr>
        <p:spPr>
          <a:ln/>
        </p:spPr>
      </p:sp>
      <p:sp>
        <p:nvSpPr>
          <p:cNvPr id="173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068560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168A16E-A671-49D8-BB20-7C605BA2A3B3}"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76131" name="Rectangle 2"/>
          <p:cNvSpPr>
            <a:spLocks noGrp="1" noRot="1" noChangeAspect="1" noChangeArrowheads="1" noTextEdit="1"/>
          </p:cNvSpPr>
          <p:nvPr>
            <p:ph type="sldImg"/>
          </p:nvPr>
        </p:nvSpPr>
        <p:spPr>
          <a:ln/>
        </p:spPr>
      </p:sp>
      <p:sp>
        <p:nvSpPr>
          <p:cNvPr id="176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192588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8210987-B134-42B4-A852-C56504C76C41}"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78179" name="Rectangle 2"/>
          <p:cNvSpPr>
            <a:spLocks noGrp="1" noRot="1" noChangeAspect="1" noChangeArrowheads="1" noTextEdit="1"/>
          </p:cNvSpPr>
          <p:nvPr>
            <p:ph type="sldImg"/>
          </p:nvPr>
        </p:nvSpPr>
        <p:spPr>
          <a:ln/>
        </p:spPr>
      </p:sp>
      <p:sp>
        <p:nvSpPr>
          <p:cNvPr id="178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4080300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9701CA9-2C21-4992-AC39-2FF2898C5299}"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0227" name="Rectangle 2"/>
          <p:cNvSpPr>
            <a:spLocks noGrp="1" noRot="1" noChangeAspect="1" noChangeArrowheads="1" noTextEdit="1"/>
          </p:cNvSpPr>
          <p:nvPr>
            <p:ph type="sldImg"/>
          </p:nvPr>
        </p:nvSpPr>
        <p:spPr>
          <a:ln/>
        </p:spPr>
      </p:sp>
      <p:sp>
        <p:nvSpPr>
          <p:cNvPr id="180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011343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260DFA5-20F3-4D5E-8BBD-D20AB3FB67A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1251" name="Rectangle 2"/>
          <p:cNvSpPr>
            <a:spLocks noGrp="1" noRot="1" noChangeAspect="1" noChangeArrowheads="1" noTextEdit="1"/>
          </p:cNvSpPr>
          <p:nvPr>
            <p:ph type="sldImg"/>
          </p:nvPr>
        </p:nvSpPr>
        <p:spPr>
          <a:ln/>
        </p:spPr>
      </p:sp>
      <p:sp>
        <p:nvSpPr>
          <p:cNvPr id="181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370172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92260A6-B887-4B21-AD4A-B0741E2F25C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2275" name="Rectangle 2"/>
          <p:cNvSpPr>
            <a:spLocks noGrp="1" noRot="1" noChangeAspect="1" noChangeArrowheads="1" noTextEdit="1"/>
          </p:cNvSpPr>
          <p:nvPr>
            <p:ph type="sldImg"/>
          </p:nvPr>
        </p:nvSpPr>
        <p:spPr>
          <a:ln/>
        </p:spPr>
      </p:sp>
      <p:sp>
        <p:nvSpPr>
          <p:cNvPr id="182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4232313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A44BF97-6F15-4DDA-B522-87683DEB7C5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5347" name="Rectangle 2"/>
          <p:cNvSpPr>
            <a:spLocks noGrp="1" noRot="1" noChangeAspect="1" noChangeArrowheads="1" noTextEdit="1"/>
          </p:cNvSpPr>
          <p:nvPr>
            <p:ph type="sldImg"/>
          </p:nvPr>
        </p:nvSpPr>
        <p:spPr>
          <a:ln/>
        </p:spPr>
      </p:sp>
      <p:sp>
        <p:nvSpPr>
          <p:cNvPr id="185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rPr>
              <a:t>When we are conducting a risk assessment, we need a way to assess, grade and order risks to allow us to use this information for decision-making and to prioritize our actions.</a:t>
            </a:r>
            <a:endParaRPr lang="en-US" altLang="en-US" dirty="0" smtClean="0">
              <a:latin typeface="Arial" panose="020B0604020202020204" pitchFamily="34" charset="0"/>
            </a:endParaRPr>
          </a:p>
        </p:txBody>
      </p:sp>
    </p:spTree>
    <p:extLst>
      <p:ext uri="{BB962C8B-B14F-4D97-AF65-F5344CB8AC3E}">
        <p14:creationId xmlns:p14="http://schemas.microsoft.com/office/powerpoint/2010/main" val="218861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F84B77C-9EBC-4F5A-81F5-A228A808E86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6371" name="Rectangle 2"/>
          <p:cNvSpPr>
            <a:spLocks noGrp="1" noRot="1" noChangeAspect="1" noChangeArrowheads="1" noTextEdit="1"/>
          </p:cNvSpPr>
          <p:nvPr>
            <p:ph type="sldImg"/>
          </p:nvPr>
        </p:nvSpPr>
        <p:spPr>
          <a:ln/>
        </p:spPr>
      </p:sp>
      <p:sp>
        <p:nvSpPr>
          <p:cNvPr id="186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513983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62EAD2-4FCF-4391-8454-ACB0DDEB781C}"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87395" name="Rectangle 2"/>
          <p:cNvSpPr>
            <a:spLocks noGrp="1" noRot="1" noChangeAspect="1" noChangeArrowheads="1" noTextEdit="1"/>
          </p:cNvSpPr>
          <p:nvPr>
            <p:ph type="sldImg"/>
          </p:nvPr>
        </p:nvSpPr>
        <p:spPr>
          <a:ln/>
        </p:spPr>
      </p:sp>
      <p:sp>
        <p:nvSpPr>
          <p:cNvPr id="187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93912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DB61233-9069-4E2E-8681-D5EA099FA3E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95587" name="Rectangle 2"/>
          <p:cNvSpPr>
            <a:spLocks noGrp="1" noRot="1" noChangeAspect="1" noChangeArrowheads="1" noTextEdit="1"/>
          </p:cNvSpPr>
          <p:nvPr>
            <p:ph type="sldImg"/>
          </p:nvPr>
        </p:nvSpPr>
        <p:spPr>
          <a:ln/>
        </p:spPr>
      </p:sp>
      <p:sp>
        <p:nvSpPr>
          <p:cNvPr id="1955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1756210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6749AC0-755E-418B-8C5D-33030AADC14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96611" name="Rectangle 2"/>
          <p:cNvSpPr>
            <a:spLocks noGrp="1" noRot="1" noChangeAspect="1" noChangeArrowheads="1" noTextEdit="1"/>
          </p:cNvSpPr>
          <p:nvPr>
            <p:ph type="sldImg"/>
          </p:nvPr>
        </p:nvSpPr>
        <p:spPr>
          <a:ln/>
        </p:spPr>
      </p:sp>
      <p:sp>
        <p:nvSpPr>
          <p:cNvPr id="196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1188625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20A0DB1-06CC-471E-940B-3B90C403B75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98659" name="Rectangle 2"/>
          <p:cNvSpPr>
            <a:spLocks noGrp="1" noRot="1" noChangeAspect="1" noChangeArrowheads="1" noTextEdit="1"/>
          </p:cNvSpPr>
          <p:nvPr>
            <p:ph type="sldImg"/>
          </p:nvPr>
        </p:nvSpPr>
        <p:spPr>
          <a:ln/>
        </p:spPr>
      </p:sp>
      <p:sp>
        <p:nvSpPr>
          <p:cNvPr id="198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4237851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BB8AE8A-9958-4B39-9611-A1DC473A857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199683" name="Rectangle 2"/>
          <p:cNvSpPr>
            <a:spLocks noGrp="1" noRot="1" noChangeAspect="1" noChangeArrowheads="1" noTextEdit="1"/>
          </p:cNvSpPr>
          <p:nvPr>
            <p:ph type="sldImg"/>
          </p:nvPr>
        </p:nvSpPr>
        <p:spPr>
          <a:ln/>
        </p:spPr>
      </p:sp>
      <p:sp>
        <p:nvSpPr>
          <p:cNvPr id="199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5603918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1103A7D-911A-4286-8727-502A471C9BA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01731" name="Rectangle 2"/>
          <p:cNvSpPr>
            <a:spLocks noGrp="1" noRot="1" noChangeAspect="1" noChangeArrowheads="1" noTextEdit="1"/>
          </p:cNvSpPr>
          <p:nvPr>
            <p:ph type="sldImg"/>
          </p:nvPr>
        </p:nvSpPr>
        <p:spPr>
          <a:ln/>
        </p:spPr>
      </p:sp>
      <p:sp>
        <p:nvSpPr>
          <p:cNvPr id="201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562520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D731D2C-FE07-476B-AF69-F2985383491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02755" name="Rectangle 2"/>
          <p:cNvSpPr>
            <a:spLocks noGrp="1" noRot="1" noChangeAspect="1" noChangeArrowheads="1" noTextEdit="1"/>
          </p:cNvSpPr>
          <p:nvPr>
            <p:ph type="sldImg"/>
          </p:nvPr>
        </p:nvSpPr>
        <p:spPr>
          <a:ln/>
        </p:spPr>
      </p:sp>
      <p:sp>
        <p:nvSpPr>
          <p:cNvPr id="202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3434681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0C3D3D6-3200-41CF-84A9-4F7F666E3B3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03779" name="Rectangle 2"/>
          <p:cNvSpPr>
            <a:spLocks noGrp="1" noRot="1" noChangeAspect="1" noChangeArrowheads="1" noTextEdit="1"/>
          </p:cNvSpPr>
          <p:nvPr>
            <p:ph type="sldImg"/>
          </p:nvPr>
        </p:nvSpPr>
        <p:spPr>
          <a:ln/>
        </p:spPr>
      </p:sp>
      <p:sp>
        <p:nvSpPr>
          <p:cNvPr id="203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7390898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0AE7CA5-1B13-410E-8FB9-114E6572D5B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07875" name="Rectangle 2"/>
          <p:cNvSpPr>
            <a:spLocks noGrp="1" noRot="1" noChangeAspect="1" noChangeArrowheads="1" noTextEdit="1"/>
          </p:cNvSpPr>
          <p:nvPr>
            <p:ph type="sldImg"/>
          </p:nvPr>
        </p:nvSpPr>
        <p:spPr>
          <a:ln/>
        </p:spPr>
      </p:sp>
      <p:sp>
        <p:nvSpPr>
          <p:cNvPr id="207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7101720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F30DB9B-A1F5-4D33-8C5F-FBAFEB7B56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10947" name="Rectangle 2"/>
          <p:cNvSpPr>
            <a:spLocks noGrp="1" noRot="1" noChangeAspect="1" noChangeArrowheads="1" noTextEdit="1"/>
          </p:cNvSpPr>
          <p:nvPr>
            <p:ph type="sldImg"/>
          </p:nvPr>
        </p:nvSpPr>
        <p:spPr>
          <a:ln/>
        </p:spPr>
      </p:sp>
      <p:sp>
        <p:nvSpPr>
          <p:cNvPr id="210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984254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DAD0AC2-9F56-4F68-8F70-71DABA8E8959}"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11971" name="Rectangle 2"/>
          <p:cNvSpPr>
            <a:spLocks noGrp="1" noRot="1" noChangeAspect="1" noChangeArrowheads="1" noTextEdit="1"/>
          </p:cNvSpPr>
          <p:nvPr>
            <p:ph type="sldImg"/>
          </p:nvPr>
        </p:nvSpPr>
        <p:spPr>
          <a:ln/>
        </p:spPr>
      </p:sp>
      <p:sp>
        <p:nvSpPr>
          <p:cNvPr id="211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2291341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25132B7-859C-4FA7-8CDF-6A603F318099}"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16067" name="Rectangle 2"/>
          <p:cNvSpPr>
            <a:spLocks noGrp="1" noRot="1" noChangeAspect="1" noChangeArrowheads="1" noTextEdit="1"/>
          </p:cNvSpPr>
          <p:nvPr>
            <p:ph type="sldImg"/>
          </p:nvPr>
        </p:nvSpPr>
        <p:spPr>
          <a:ln/>
        </p:spPr>
      </p:sp>
      <p:sp>
        <p:nvSpPr>
          <p:cNvPr id="2160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4922318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CFB2845-6EF8-468C-8599-69C95C5FE8B0}"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17091" name="Rectangle 2"/>
          <p:cNvSpPr>
            <a:spLocks noGrp="1" noRot="1" noChangeAspect="1" noChangeArrowheads="1" noTextEdit="1"/>
          </p:cNvSpPr>
          <p:nvPr>
            <p:ph type="sldImg"/>
          </p:nvPr>
        </p:nvSpPr>
        <p:spPr>
          <a:ln/>
        </p:spPr>
      </p:sp>
      <p:sp>
        <p:nvSpPr>
          <p:cNvPr id="2170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2006845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604D313-449A-4A56-B06A-75372271AC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18115" name="Rectangle 2"/>
          <p:cNvSpPr>
            <a:spLocks noGrp="1" noRot="1" noChangeAspect="1" noChangeArrowheads="1" noTextEdit="1"/>
          </p:cNvSpPr>
          <p:nvPr>
            <p:ph type="sldImg"/>
          </p:nvPr>
        </p:nvSpPr>
        <p:spPr>
          <a:ln/>
        </p:spPr>
      </p:sp>
      <p:sp>
        <p:nvSpPr>
          <p:cNvPr id="218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latin typeface="Arial" panose="020B0604020202020204" pitchFamily="34" charset="0"/>
              </a:rPr>
              <a:t>So PESTLE has had a huge impact on</a:t>
            </a:r>
            <a:r>
              <a:rPr lang="en-US" altLang="en-US" baseline="0" dirty="0" smtClean="0">
                <a:latin typeface="Arial" panose="020B0604020202020204" pitchFamily="34" charset="0"/>
              </a:rPr>
              <a:t> organization in this pandemic, politically they have been issued with guidance they must follow so risk if these are not followed of legal implications. Technology has provided huge </a:t>
            </a:r>
            <a:r>
              <a:rPr lang="en-US" altLang="en-US" baseline="0" dirty="0" err="1" smtClean="0">
                <a:latin typeface="Arial" panose="020B0604020202020204" pitchFamily="34" charset="0"/>
              </a:rPr>
              <a:t>sooutions</a:t>
            </a:r>
            <a:r>
              <a:rPr lang="en-US" altLang="en-US" baseline="0" dirty="0" smtClean="0">
                <a:latin typeface="Arial" panose="020B0604020202020204" pitchFamily="34" charset="0"/>
              </a:rPr>
              <a:t> to mitigate the risk of losing market share </a:t>
            </a:r>
            <a:r>
              <a:rPr lang="en-US" altLang="en-US" baseline="0" dirty="0" err="1" smtClean="0">
                <a:latin typeface="Arial" panose="020B0604020202020204" pitchFamily="34" charset="0"/>
              </a:rPr>
              <a:t>ny</a:t>
            </a:r>
            <a:r>
              <a:rPr lang="en-US" altLang="en-US" baseline="0" dirty="0" smtClean="0">
                <a:latin typeface="Arial" panose="020B0604020202020204" pitchFamily="34" charset="0"/>
              </a:rPr>
              <a:t> changing our product or service, safety is paramount in this whole scenario and the impact of social </a:t>
            </a:r>
            <a:endParaRPr lang="en-US" altLang="en-US" dirty="0" smtClean="0">
              <a:latin typeface="Arial" panose="020B0604020202020204" pitchFamily="34" charset="0"/>
            </a:endParaRPr>
          </a:p>
        </p:txBody>
      </p:sp>
    </p:spTree>
    <p:extLst>
      <p:ext uri="{BB962C8B-B14F-4D97-AF65-F5344CB8AC3E}">
        <p14:creationId xmlns:p14="http://schemas.microsoft.com/office/powerpoint/2010/main" val="31145597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C95E4EE-7819-4C04-80A2-3BD8721890B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19139" name="Rectangle 2"/>
          <p:cNvSpPr>
            <a:spLocks noGrp="1" noRot="1" noChangeAspect="1" noChangeArrowheads="1" noTextEdit="1"/>
          </p:cNvSpPr>
          <p:nvPr>
            <p:ph type="sldImg"/>
          </p:nvPr>
        </p:nvSpPr>
        <p:spPr>
          <a:ln/>
        </p:spPr>
      </p:sp>
      <p:sp>
        <p:nvSpPr>
          <p:cNvPr id="219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3368461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4D00B57-2B17-45D2-86B7-87CD5BBA2D84}"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20163" name="Rectangle 2"/>
          <p:cNvSpPr>
            <a:spLocks noGrp="1" noRot="1" noChangeAspect="1" noChangeArrowheads="1" noTextEdit="1"/>
          </p:cNvSpPr>
          <p:nvPr>
            <p:ph type="sldImg"/>
          </p:nvPr>
        </p:nvSpPr>
        <p:spPr>
          <a:ln/>
        </p:spPr>
      </p:sp>
      <p:sp>
        <p:nvSpPr>
          <p:cNvPr id="220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4771966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84119B6-6F33-4869-8272-D854D93F8F85}"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
        <p:nvSpPr>
          <p:cNvPr id="221187" name="Rectangle 2"/>
          <p:cNvSpPr>
            <a:spLocks noGrp="1" noRot="1" noChangeAspect="1" noChangeArrowheads="1" noTextEdit="1"/>
          </p:cNvSpPr>
          <p:nvPr>
            <p:ph type="sldImg"/>
          </p:nvPr>
        </p:nvSpPr>
        <p:spPr>
          <a:ln/>
        </p:spPr>
      </p:sp>
      <p:sp>
        <p:nvSpPr>
          <p:cNvPr id="221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latin typeface="Arial" panose="020B0604020202020204" pitchFamily="34" charset="0"/>
              </a:rPr>
              <a:t>For your project you can chose some elements from PESTLE to</a:t>
            </a:r>
            <a:r>
              <a:rPr lang="en-US" altLang="en-US" baseline="0" dirty="0" smtClean="0">
                <a:latin typeface="Arial" panose="020B0604020202020204" pitchFamily="34" charset="0"/>
              </a:rPr>
              <a:t> identify what actions you could take for your project to overcome either internal or external risks</a:t>
            </a:r>
            <a:endParaRPr lang="en-US" altLang="en-US" dirty="0" smtClean="0">
              <a:latin typeface="Arial" panose="020B0604020202020204" pitchFamily="34" charset="0"/>
            </a:endParaRPr>
          </a:p>
        </p:txBody>
      </p:sp>
    </p:spTree>
    <p:extLst>
      <p:ext uri="{BB962C8B-B14F-4D97-AF65-F5344CB8AC3E}">
        <p14:creationId xmlns:p14="http://schemas.microsoft.com/office/powerpoint/2010/main" val="40262209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Similarly using a swot analysis</a:t>
            </a:r>
            <a:r>
              <a:rPr lang="en-GB" baseline="0" dirty="0" smtClean="0"/>
              <a:t> for your organisation using aspects that can help you to identify risks or actions that can help you over come the risks</a:t>
            </a:r>
          </a:p>
          <a:p>
            <a:r>
              <a:rPr lang="en-GB" baseline="0" dirty="0" smtClean="0"/>
              <a:t>i.e. Having a good online presence will help you to shift over to online delivery quicker reducing risk of loss of sales</a:t>
            </a:r>
            <a:endParaRPr lang="en-GB" dirty="0"/>
          </a:p>
        </p:txBody>
      </p:sp>
      <p:sp>
        <p:nvSpPr>
          <p:cNvPr id="4" name="Slide Number Placeholder 3"/>
          <p:cNvSpPr>
            <a:spLocks noGrp="1"/>
          </p:cNvSpPr>
          <p:nvPr>
            <p:ph type="sldNum" sz="quarter" idx="10"/>
          </p:nvPr>
        </p:nvSpPr>
        <p:spPr/>
        <p:txBody>
          <a:bodyPr/>
          <a:lstStyle/>
          <a:p>
            <a:fld id="{F59C18C9-41B7-445C-BDFF-BFA344B15780}" type="slidenum">
              <a:rPr lang="en-GB" smtClean="0"/>
              <a:t>29</a:t>
            </a:fld>
            <a:endParaRPr lang="en-GB"/>
          </a:p>
        </p:txBody>
      </p:sp>
    </p:spTree>
    <p:extLst>
      <p:ext uri="{BB962C8B-B14F-4D97-AF65-F5344CB8AC3E}">
        <p14:creationId xmlns:p14="http://schemas.microsoft.com/office/powerpoint/2010/main" val="39364633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AF4726C-1F7B-4280-A3F2-18A24889BDB0}"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7171" name="Rectangle 2"/>
          <p:cNvSpPr>
            <a:spLocks noChangeArrowheads="1" noTextEdit="1"/>
          </p:cNvSpPr>
          <p:nvPr>
            <p:ph type="sldImg"/>
          </p:nvPr>
        </p:nvSpPr>
        <p:spPr>
          <a:ln/>
        </p:spPr>
      </p:sp>
      <p:sp>
        <p:nvSpPr>
          <p:cNvPr id="71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7728796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16BFC39-64F2-4719-BB47-317B7DF54DE1}" type="slidenum">
              <a:rPr lang="en-GB" altLang="en-US" smtClean="0"/>
              <a:pPr>
                <a:spcBef>
                  <a:spcPct val="0"/>
                </a:spcBef>
              </a:pPr>
              <a:t>31</a:t>
            </a:fld>
            <a:endParaRPr lang="en-GB" altLang="en-US" smtClean="0"/>
          </a:p>
        </p:txBody>
      </p:sp>
      <p:sp>
        <p:nvSpPr>
          <p:cNvPr id="11267" name="Rectangle 2"/>
          <p:cNvSpPr>
            <a:spLocks noChangeArrowheads="1" noTextEdit="1"/>
          </p:cNvSpPr>
          <p:nvPr>
            <p:ph type="sldImg"/>
          </p:nvPr>
        </p:nvSpPr>
        <p:spPr>
          <a:ln/>
        </p:spPr>
      </p:sp>
      <p:sp>
        <p:nvSpPr>
          <p:cNvPr id="112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Quality control </a:t>
            </a:r>
          </a:p>
          <a:p>
            <a:pPr eaLnBrk="1" hangingPunct="1"/>
            <a:r>
              <a:rPr lang="en-US" altLang="en-US" smtClean="0"/>
              <a:t>Improvements</a:t>
            </a:r>
          </a:p>
          <a:p>
            <a:pPr eaLnBrk="1" hangingPunct="1"/>
            <a:r>
              <a:rPr lang="en-US" altLang="en-US" smtClean="0"/>
              <a:t>Inform decisions</a:t>
            </a:r>
          </a:p>
          <a:p>
            <a:pPr eaLnBrk="1" hangingPunct="1"/>
            <a:r>
              <a:rPr lang="en-US" altLang="en-US" smtClean="0"/>
              <a:t>Solve problems</a:t>
            </a:r>
          </a:p>
          <a:p>
            <a:pPr eaLnBrk="1" hangingPunct="1"/>
            <a:r>
              <a:rPr lang="en-US" altLang="en-US" smtClean="0"/>
              <a:t>Build on knowledge</a:t>
            </a:r>
          </a:p>
          <a:p>
            <a:pPr eaLnBrk="1" hangingPunct="1"/>
            <a:r>
              <a:rPr lang="en-US" altLang="en-US" smtClean="0"/>
              <a:t>Share expertise</a:t>
            </a:r>
          </a:p>
          <a:p>
            <a:pPr eaLnBrk="1" hangingPunct="1"/>
            <a:r>
              <a:rPr lang="en-US" altLang="en-US" smtClean="0"/>
              <a:t>Check if we were effective</a:t>
            </a:r>
          </a:p>
        </p:txBody>
      </p:sp>
    </p:spTree>
    <p:extLst>
      <p:ext uri="{BB962C8B-B14F-4D97-AF65-F5344CB8AC3E}">
        <p14:creationId xmlns:p14="http://schemas.microsoft.com/office/powerpoint/2010/main" val="9298980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1FEEEAF-34CC-49BB-8592-B7105CFA8A3C}" type="slidenum">
              <a:rPr lang="en-GB" altLang="en-US" smtClean="0"/>
              <a:pPr>
                <a:spcBef>
                  <a:spcPct val="0"/>
                </a:spcBef>
              </a:pPr>
              <a:t>32</a:t>
            </a:fld>
            <a:endParaRPr lang="en-GB" altLang="en-US" smtClean="0"/>
          </a:p>
        </p:txBody>
      </p:sp>
      <p:sp>
        <p:nvSpPr>
          <p:cNvPr id="13315" name="Rectangle 2"/>
          <p:cNvSpPr>
            <a:spLocks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A well-planned and carefully executed evaluation will be beneficial  for all stakeholders. Proper time and resources should be allocated to this process with evaluation plans put in place early-on as it will help us to navigate the process. It helps to design objectives that are more achievable and measurable, and assist with monitoring the progress of acheiving objectives more effectively and efficiently. Should not be a simple declaration of project success or failure.</a:t>
            </a:r>
            <a:endParaRPr lang="en-US" altLang="en-US" smtClean="0"/>
          </a:p>
        </p:txBody>
      </p:sp>
    </p:spTree>
    <p:extLst>
      <p:ext uri="{BB962C8B-B14F-4D97-AF65-F5344CB8AC3E}">
        <p14:creationId xmlns:p14="http://schemas.microsoft.com/office/powerpoint/2010/main" val="11913311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ECEEBD2-8445-4607-86C7-94BEE3A25F2A}" type="slidenum">
              <a:rPr lang="en-GB" altLang="en-US" smtClean="0"/>
              <a:pPr>
                <a:spcBef>
                  <a:spcPct val="0"/>
                </a:spcBef>
              </a:pPr>
              <a:t>33</a:t>
            </a:fld>
            <a:endParaRPr lang="en-GB" altLang="en-US" smtClean="0"/>
          </a:p>
        </p:txBody>
      </p:sp>
      <p:sp>
        <p:nvSpPr>
          <p:cNvPr id="15363" name="Rectangle 2"/>
          <p:cNvSpPr>
            <a:spLocks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9993500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527CEB4-1421-4729-9A2F-4B08669D7659}" type="slidenum">
              <a:rPr lang="en-GB" altLang="en-US" smtClean="0"/>
              <a:pPr>
                <a:spcBef>
                  <a:spcPct val="0"/>
                </a:spcBef>
              </a:pPr>
              <a:t>34</a:t>
            </a:fld>
            <a:endParaRPr lang="en-GB" altLang="en-US" smtClean="0"/>
          </a:p>
        </p:txBody>
      </p:sp>
      <p:sp>
        <p:nvSpPr>
          <p:cNvPr id="17411" name="Rectangle 2"/>
          <p:cNvSpPr>
            <a:spLocks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9311428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92C77A7-47A7-458E-BD25-0488E3DDC951}" type="slidenum">
              <a:rPr lang="en-GB" altLang="en-US" smtClean="0"/>
              <a:pPr>
                <a:spcBef>
                  <a:spcPct val="0"/>
                </a:spcBef>
              </a:pPr>
              <a:t>35</a:t>
            </a:fld>
            <a:endParaRPr lang="en-GB" altLang="en-US" smtClean="0"/>
          </a:p>
        </p:txBody>
      </p:sp>
      <p:sp>
        <p:nvSpPr>
          <p:cNvPr id="19459" name="Rectangle 2"/>
          <p:cNvSpPr>
            <a:spLocks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Subjective - </a:t>
            </a:r>
            <a:r>
              <a:rPr lang="en-GB" altLang="en-US" smtClean="0"/>
              <a:t> according to your understanding of the subjects, relying on personal preferences, relies on opinion, matter of interpretation, exercise judgment</a:t>
            </a:r>
          </a:p>
          <a:p>
            <a:pPr eaLnBrk="1" hangingPunct="1"/>
            <a:r>
              <a:rPr lang="en-GB" altLang="en-US" smtClean="0"/>
              <a:t>Objective – quantifiable evidence, like the number of questions, relies on facts, meaningfully comparison</a:t>
            </a:r>
            <a:endParaRPr lang="en-US" altLang="en-US" smtClean="0"/>
          </a:p>
        </p:txBody>
      </p:sp>
    </p:spTree>
    <p:extLst>
      <p:ext uri="{BB962C8B-B14F-4D97-AF65-F5344CB8AC3E}">
        <p14:creationId xmlns:p14="http://schemas.microsoft.com/office/powerpoint/2010/main" val="29618865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A7A41BB4-6380-4416-B259-6BDAEAB1C222}" type="slidenum">
              <a:rPr lang="en-GB" altLang="en-US" smtClean="0"/>
              <a:pPr>
                <a:spcBef>
                  <a:spcPct val="0"/>
                </a:spcBef>
              </a:pPr>
              <a:t>36</a:t>
            </a:fld>
            <a:endParaRPr lang="en-GB" altLang="en-US" smtClean="0"/>
          </a:p>
        </p:txBody>
      </p:sp>
      <p:sp>
        <p:nvSpPr>
          <p:cNvPr id="21507" name="Rectangle 2"/>
          <p:cNvSpPr>
            <a:spLocks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Hard provides half the picture</a:t>
            </a:r>
          </a:p>
          <a:p>
            <a:pPr eaLnBrk="1" hangingPunct="1"/>
            <a:r>
              <a:rPr lang="en-US" altLang="en-US" smtClean="0"/>
              <a:t>Soft provides the important details that gives the real insight </a:t>
            </a:r>
          </a:p>
        </p:txBody>
      </p:sp>
    </p:spTree>
    <p:extLst>
      <p:ext uri="{BB962C8B-B14F-4D97-AF65-F5344CB8AC3E}">
        <p14:creationId xmlns:p14="http://schemas.microsoft.com/office/powerpoint/2010/main" val="15112048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F6A28D7-5B9E-4C7B-AEF3-BD3456104481}" type="slidenum">
              <a:rPr lang="en-GB" altLang="en-US" smtClean="0"/>
              <a:pPr>
                <a:spcBef>
                  <a:spcPct val="0"/>
                </a:spcBef>
              </a:pPr>
              <a:t>37</a:t>
            </a:fld>
            <a:endParaRPr lang="en-GB" altLang="en-US" smtClean="0"/>
          </a:p>
        </p:txBody>
      </p:sp>
      <p:sp>
        <p:nvSpPr>
          <p:cNvPr id="23555" name="Rectangle 2"/>
          <p:cNvSpPr>
            <a:spLocks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818856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5FCFDDB-1D23-42CD-B9F6-0A9053E89B8D}" type="slidenum">
              <a:rPr lang="en-GB" altLang="en-US" smtClean="0"/>
              <a:pPr>
                <a:spcBef>
                  <a:spcPct val="0"/>
                </a:spcBef>
              </a:pPr>
              <a:t>38</a:t>
            </a:fld>
            <a:endParaRPr lang="en-GB" altLang="en-US" smtClean="0"/>
          </a:p>
        </p:txBody>
      </p:sp>
      <p:sp>
        <p:nvSpPr>
          <p:cNvPr id="25603" name="Rectangle 2"/>
          <p:cNvSpPr>
            <a:spLocks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13318906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34C9BF9-20BC-4173-A725-43AD02400E44}" type="slidenum">
              <a:rPr lang="en-GB" altLang="en-US" smtClean="0"/>
              <a:pPr>
                <a:spcBef>
                  <a:spcPct val="0"/>
                </a:spcBef>
              </a:pPr>
              <a:t>39</a:t>
            </a:fld>
            <a:endParaRPr lang="en-GB" altLang="en-US" smtClean="0"/>
          </a:p>
        </p:txBody>
      </p:sp>
      <p:sp>
        <p:nvSpPr>
          <p:cNvPr id="27651" name="Rectangle 2"/>
          <p:cNvSpPr>
            <a:spLocks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t>Examples being Participative - number of feeling more confident after completing a module in particular skill i.e. project management</a:t>
            </a:r>
          </a:p>
          <a:p>
            <a:pPr eaLnBrk="1" hangingPunct="1"/>
            <a:r>
              <a:rPr lang="en-US" altLang="en-US" smtClean="0"/>
              <a:t>Summative - Measuring success of a module rating 10 being excellent delivery and  1 being not very good.</a:t>
            </a:r>
          </a:p>
        </p:txBody>
      </p:sp>
    </p:spTree>
    <p:extLst>
      <p:ext uri="{BB962C8B-B14F-4D97-AF65-F5344CB8AC3E}">
        <p14:creationId xmlns:p14="http://schemas.microsoft.com/office/powerpoint/2010/main" val="170763200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E02A14E-9F41-49F4-8C1C-AFF4027BC434}" type="slidenum">
              <a:rPr lang="en-GB" altLang="en-US" smtClean="0"/>
              <a:pPr>
                <a:spcBef>
                  <a:spcPct val="0"/>
                </a:spcBef>
              </a:pPr>
              <a:t>40</a:t>
            </a:fld>
            <a:endParaRPr lang="en-GB" altLang="en-US" smtClean="0"/>
          </a:p>
        </p:txBody>
      </p:sp>
      <p:sp>
        <p:nvSpPr>
          <p:cNvPr id="33795" name="Rectangle 2"/>
          <p:cNvSpPr>
            <a:spLocks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44268941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DF33E60-BAA6-42C2-B21C-DC848CC1662C}" type="slidenum">
              <a:rPr lang="en-GB" altLang="en-US" smtClean="0"/>
              <a:pPr>
                <a:spcBef>
                  <a:spcPct val="0"/>
                </a:spcBef>
              </a:pPr>
              <a:t>41</a:t>
            </a:fld>
            <a:endParaRPr lang="en-GB" altLang="en-US" smtClean="0"/>
          </a:p>
        </p:txBody>
      </p:sp>
      <p:sp>
        <p:nvSpPr>
          <p:cNvPr id="35843" name="Rectangle 2"/>
          <p:cNvSpPr>
            <a:spLocks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5367814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8A27000-7499-426B-8114-38F25CB93AFF}" type="slidenum">
              <a:rPr lang="en-GB" altLang="en-US" smtClean="0"/>
              <a:pPr>
                <a:spcBef>
                  <a:spcPct val="0"/>
                </a:spcBef>
              </a:pPr>
              <a:t>42</a:t>
            </a:fld>
            <a:endParaRPr lang="en-GB" altLang="en-US" smtClean="0"/>
          </a:p>
        </p:txBody>
      </p:sp>
      <p:sp>
        <p:nvSpPr>
          <p:cNvPr id="37891" name="Rectangle 2"/>
          <p:cNvSpPr>
            <a:spLocks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67375810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A2136A8-D089-495B-9E71-D9D8DCA94B81}" type="slidenum">
              <a:rPr lang="en-GB" altLang="en-US" smtClean="0"/>
              <a:pPr>
                <a:spcBef>
                  <a:spcPct val="0"/>
                </a:spcBef>
              </a:pPr>
              <a:t>43</a:t>
            </a:fld>
            <a:endParaRPr lang="en-GB" altLang="en-US" smtClean="0"/>
          </a:p>
        </p:txBody>
      </p:sp>
      <p:sp>
        <p:nvSpPr>
          <p:cNvPr id="41987" name="Rectangle 2"/>
          <p:cNvSpPr>
            <a:spLocks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8274851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083EB60-17EA-4067-AF2C-E9034F2BADA4}" type="slidenum">
              <a:rPr lang="en-GB" altLang="en-US" smtClean="0"/>
              <a:pPr>
                <a:spcBef>
                  <a:spcPct val="0"/>
                </a:spcBef>
              </a:pPr>
              <a:t>44</a:t>
            </a:fld>
            <a:endParaRPr lang="en-GB" altLang="en-US" smtClean="0"/>
          </a:p>
        </p:txBody>
      </p:sp>
      <p:sp>
        <p:nvSpPr>
          <p:cNvPr id="46083" name="Rectangle 2"/>
          <p:cNvSpPr>
            <a:spLocks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693179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76E2794-2C55-40B2-97C4-36F93A7487E1}" type="slidenum">
              <a:rPr lang="en-GB" altLang="en-US" smtClean="0"/>
              <a:pPr>
                <a:spcBef>
                  <a:spcPct val="0"/>
                </a:spcBef>
              </a:pPr>
              <a:t>45</a:t>
            </a:fld>
            <a:endParaRPr lang="en-GB" altLang="en-US" smtClean="0"/>
          </a:p>
        </p:txBody>
      </p:sp>
      <p:sp>
        <p:nvSpPr>
          <p:cNvPr id="50179" name="Rectangle 2"/>
          <p:cNvSpPr>
            <a:spLocks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85374667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81B59B2-69F1-4719-8C03-931B3CC68E3E}" type="slidenum">
              <a:rPr lang="en-GB" altLang="en-US" smtClean="0"/>
              <a:pPr>
                <a:spcBef>
                  <a:spcPct val="0"/>
                </a:spcBef>
              </a:pPr>
              <a:t>46</a:t>
            </a:fld>
            <a:endParaRPr lang="en-GB" altLang="en-US" smtClean="0"/>
          </a:p>
        </p:txBody>
      </p:sp>
      <p:sp>
        <p:nvSpPr>
          <p:cNvPr id="54275" name="Rectangle 2"/>
          <p:cNvSpPr>
            <a:spLocks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97689595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C1588C1-F51B-4C33-9800-B1BAE997DA1B}" type="slidenum">
              <a:rPr lang="en-GB" altLang="en-US" smtClean="0"/>
              <a:pPr>
                <a:spcBef>
                  <a:spcPct val="0"/>
                </a:spcBef>
              </a:pPr>
              <a:t>47</a:t>
            </a:fld>
            <a:endParaRPr lang="en-GB" altLang="en-US" smtClean="0"/>
          </a:p>
        </p:txBody>
      </p:sp>
      <p:sp>
        <p:nvSpPr>
          <p:cNvPr id="56323" name="Rectangle 2"/>
          <p:cNvSpPr>
            <a:spLocks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32720341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AD160E7E-0EB0-4CF6-A56A-C8C8B0CF0424}" type="slidenum">
              <a:rPr lang="en-GB" altLang="en-US" smtClean="0"/>
              <a:pPr>
                <a:spcBef>
                  <a:spcPct val="0"/>
                </a:spcBef>
              </a:pPr>
              <a:t>48</a:t>
            </a:fld>
            <a:endParaRPr lang="en-GB" altLang="en-US" smtClean="0"/>
          </a:p>
        </p:txBody>
      </p:sp>
      <p:sp>
        <p:nvSpPr>
          <p:cNvPr id="58371" name="Rectangle 2"/>
          <p:cNvSpPr>
            <a:spLocks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5781205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4CF27FF-18CD-4C7F-A62C-98E2A552476D}" type="slidenum">
              <a:rPr lang="en-GB" altLang="en-US" smtClean="0"/>
              <a:pPr>
                <a:spcBef>
                  <a:spcPct val="0"/>
                </a:spcBef>
              </a:pPr>
              <a:t>49</a:t>
            </a:fld>
            <a:endParaRPr lang="en-GB" altLang="en-US" smtClean="0"/>
          </a:p>
        </p:txBody>
      </p:sp>
      <p:sp>
        <p:nvSpPr>
          <p:cNvPr id="60419" name="Rectangle 2"/>
          <p:cNvSpPr>
            <a:spLocks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64981592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6ED01BE-926C-49C9-89D6-9B7450EAD7F8}" type="slidenum">
              <a:rPr lang="en-GB" altLang="en-US" smtClean="0"/>
              <a:pPr>
                <a:spcBef>
                  <a:spcPct val="0"/>
                </a:spcBef>
              </a:pPr>
              <a:t>50</a:t>
            </a:fld>
            <a:endParaRPr lang="en-GB" altLang="en-US" smtClean="0"/>
          </a:p>
        </p:txBody>
      </p:sp>
      <p:sp>
        <p:nvSpPr>
          <p:cNvPr id="62467" name="Rectangle 2"/>
          <p:cNvSpPr>
            <a:spLocks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71165497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15E64AB-A7F3-4EB4-99FF-62C4FE21A088}" type="slidenum">
              <a:rPr lang="en-GB" altLang="en-US" smtClean="0"/>
              <a:pPr>
                <a:spcBef>
                  <a:spcPct val="0"/>
                </a:spcBef>
              </a:pPr>
              <a:t>51</a:t>
            </a:fld>
            <a:endParaRPr lang="en-GB" altLang="en-US" smtClean="0"/>
          </a:p>
        </p:txBody>
      </p:sp>
      <p:sp>
        <p:nvSpPr>
          <p:cNvPr id="64515" name="Rectangle 2"/>
          <p:cNvSpPr>
            <a:spLocks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71916233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EA428B7-A7E8-490A-BAAA-1E8F3A1B7323}" type="slidenum">
              <a:rPr lang="en-GB" altLang="en-US" smtClean="0"/>
              <a:pPr>
                <a:spcBef>
                  <a:spcPct val="0"/>
                </a:spcBef>
              </a:pPr>
              <a:t>52</a:t>
            </a:fld>
            <a:endParaRPr lang="en-GB" altLang="en-US" smtClean="0"/>
          </a:p>
        </p:txBody>
      </p:sp>
      <p:sp>
        <p:nvSpPr>
          <p:cNvPr id="66563" name="Rectangle 2"/>
          <p:cNvSpPr>
            <a:spLocks noChangeArrowheads="1" noTextEdit="1"/>
          </p:cNvSpPr>
          <p:nvPr>
            <p:ph type="sldImg"/>
          </p:nvPr>
        </p:nvSpPr>
        <p:spPr>
          <a:ln/>
        </p:spPr>
      </p:sp>
      <p:sp>
        <p:nvSpPr>
          <p:cNvPr id="665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 developed in 1980s by McKinsey consultants</a:t>
            </a:r>
          </a:p>
          <a:p>
            <a:r>
              <a:rPr lang="en-GB" altLang="en-US" smtClean="0"/>
              <a:t>To facilitate organizational change.</a:t>
            </a:r>
          </a:p>
          <a:p>
            <a:r>
              <a:rPr lang="en-GB" altLang="en-US" smtClean="0"/>
              <a:t>To help implement new strategy.</a:t>
            </a:r>
          </a:p>
          <a:p>
            <a:r>
              <a:rPr lang="en-GB" altLang="en-US" smtClean="0"/>
              <a:t>To identify how each area may change in a future.</a:t>
            </a:r>
          </a:p>
          <a:p>
            <a:pPr eaLnBrk="1" hangingPunct="1"/>
            <a:r>
              <a:rPr lang="en-GB" altLang="en-US" smtClean="0"/>
              <a:t>in order to identify if they are effectively aligned and allow organization to achieve its objectives.</a:t>
            </a:r>
          </a:p>
          <a:p>
            <a:pPr eaLnBrk="1" hangingPunct="1"/>
            <a:r>
              <a:rPr lang="en-GB" altLang="en-US" smtClean="0"/>
              <a:t>The key point of the model is that all the seven areas are interconnected and a change in one area requires change in the rest of a firm for it to function effectively.</a:t>
            </a:r>
            <a:endParaRPr lang="en-US" altLang="en-US" smtClean="0"/>
          </a:p>
        </p:txBody>
      </p:sp>
    </p:spTree>
    <p:extLst>
      <p:ext uri="{BB962C8B-B14F-4D97-AF65-F5344CB8AC3E}">
        <p14:creationId xmlns:p14="http://schemas.microsoft.com/office/powerpoint/2010/main" val="226163368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A473D4BE-AF8D-47FE-BF63-910DDF07C7BD}" type="slidenum">
              <a:rPr lang="en-GB" altLang="en-US" smtClean="0"/>
              <a:pPr>
                <a:spcBef>
                  <a:spcPct val="0"/>
                </a:spcBef>
              </a:pPr>
              <a:t>53</a:t>
            </a:fld>
            <a:endParaRPr lang="en-GB" altLang="en-US" smtClean="0"/>
          </a:p>
        </p:txBody>
      </p:sp>
      <p:sp>
        <p:nvSpPr>
          <p:cNvPr id="68611" name="Rectangle 2"/>
          <p:cNvSpPr>
            <a:spLocks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46496832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317415C-B195-4F33-A8AA-2001D809F256}" type="slidenum">
              <a:rPr lang="en-GB" altLang="en-US" smtClean="0"/>
              <a:pPr>
                <a:spcBef>
                  <a:spcPct val="0"/>
                </a:spcBef>
              </a:pPr>
              <a:t>54</a:t>
            </a:fld>
            <a:endParaRPr lang="en-GB" altLang="en-US" smtClean="0"/>
          </a:p>
        </p:txBody>
      </p:sp>
      <p:sp>
        <p:nvSpPr>
          <p:cNvPr id="70659" name="Rectangle 2"/>
          <p:cNvSpPr>
            <a:spLocks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20748581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BEDF873-1465-407F-B76D-28142A63CF41}" type="slidenum">
              <a:rPr lang="en-GB" altLang="en-US" smtClean="0"/>
              <a:pPr>
                <a:spcBef>
                  <a:spcPct val="0"/>
                </a:spcBef>
              </a:pPr>
              <a:t>56</a:t>
            </a:fld>
            <a:endParaRPr lang="en-GB" altLang="en-US" smtClean="0"/>
          </a:p>
        </p:txBody>
      </p:sp>
      <p:sp>
        <p:nvSpPr>
          <p:cNvPr id="73731" name="Rectangle 2"/>
          <p:cNvSpPr>
            <a:spLocks noChangeArrowheads="1" noTextEdit="1"/>
          </p:cNvSpPr>
          <p:nvPr>
            <p:ph type="sldImg"/>
          </p:nvPr>
        </p:nvSpPr>
        <p:spPr>
          <a:ln/>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285266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82D2851A-1E03-42DD-8620-BE54DD0FD913}" type="slidenum">
              <a:rPr lang="en-GB" altLang="en-US"/>
              <a:pPr/>
              <a:t>‹#›</a:t>
            </a:fld>
            <a:endParaRPr lang="en-GB" altLang="en-US"/>
          </a:p>
        </p:txBody>
      </p:sp>
    </p:spTree>
    <p:extLst>
      <p:ext uri="{BB962C8B-B14F-4D97-AF65-F5344CB8AC3E}">
        <p14:creationId xmlns:p14="http://schemas.microsoft.com/office/powerpoint/2010/main" val="3917544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E795199B-9946-4715-BB17-04567604AEB2}" type="slidenum">
              <a:rPr lang="en-GB" altLang="en-US"/>
              <a:pPr/>
              <a:t>‹#›</a:t>
            </a:fld>
            <a:endParaRPr lang="en-GB" altLang="en-US"/>
          </a:p>
        </p:txBody>
      </p:sp>
    </p:spTree>
    <p:extLst>
      <p:ext uri="{BB962C8B-B14F-4D97-AF65-F5344CB8AC3E}">
        <p14:creationId xmlns:p14="http://schemas.microsoft.com/office/powerpoint/2010/main" val="3187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5DABFF46-4596-4E13-95C8-8D8052CB40DE}" type="slidenum">
              <a:rPr lang="en-GB" altLang="en-US"/>
              <a:pPr/>
              <a:t>‹#›</a:t>
            </a:fld>
            <a:endParaRPr lang="en-GB" altLang="en-US"/>
          </a:p>
        </p:txBody>
      </p:sp>
    </p:spTree>
    <p:extLst>
      <p:ext uri="{BB962C8B-B14F-4D97-AF65-F5344CB8AC3E}">
        <p14:creationId xmlns:p14="http://schemas.microsoft.com/office/powerpoint/2010/main" val="3792353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E0CEA9F9-5A8E-40F3-A6E4-AB54C11FF0DA}" type="slidenum">
              <a:rPr lang="en-GB" altLang="en-US"/>
              <a:pPr/>
              <a:t>‹#›</a:t>
            </a:fld>
            <a:endParaRPr lang="en-GB" altLang="en-US"/>
          </a:p>
        </p:txBody>
      </p:sp>
    </p:spTree>
    <p:extLst>
      <p:ext uri="{BB962C8B-B14F-4D97-AF65-F5344CB8AC3E}">
        <p14:creationId xmlns:p14="http://schemas.microsoft.com/office/powerpoint/2010/main" val="1810112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3EE57E93-6F8C-4DDE-BA9B-90E22953D45B}" type="slidenum">
              <a:rPr lang="en-GB" altLang="en-US"/>
              <a:pPr/>
              <a:t>‹#›</a:t>
            </a:fld>
            <a:endParaRPr lang="en-GB" altLang="en-US"/>
          </a:p>
        </p:txBody>
      </p:sp>
    </p:spTree>
    <p:extLst>
      <p:ext uri="{BB962C8B-B14F-4D97-AF65-F5344CB8AC3E}">
        <p14:creationId xmlns:p14="http://schemas.microsoft.com/office/powerpoint/2010/main" val="3901339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4759FE70-E967-4589-8A51-F5EEEC5A546B}" type="slidenum">
              <a:rPr lang="en-GB" altLang="en-US"/>
              <a:pPr/>
              <a:t>‹#›</a:t>
            </a:fld>
            <a:endParaRPr lang="en-GB" altLang="en-US"/>
          </a:p>
        </p:txBody>
      </p:sp>
    </p:spTree>
    <p:extLst>
      <p:ext uri="{BB962C8B-B14F-4D97-AF65-F5344CB8AC3E}">
        <p14:creationId xmlns:p14="http://schemas.microsoft.com/office/powerpoint/2010/main" val="2882881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D2F63A8D-E50C-4DE6-B2BC-4BEC915F47DE}" type="slidenum">
              <a:rPr lang="en-GB" altLang="en-US"/>
              <a:pPr/>
              <a:t>‹#›</a:t>
            </a:fld>
            <a:endParaRPr lang="en-GB" altLang="en-US"/>
          </a:p>
        </p:txBody>
      </p:sp>
    </p:spTree>
    <p:extLst>
      <p:ext uri="{BB962C8B-B14F-4D97-AF65-F5344CB8AC3E}">
        <p14:creationId xmlns:p14="http://schemas.microsoft.com/office/powerpoint/2010/main" val="19159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76EDB3C7-1C77-4A21-A8EB-9DB5B48917FC}" type="slidenum">
              <a:rPr lang="en-GB" altLang="en-US"/>
              <a:pPr/>
              <a:t>‹#›</a:t>
            </a:fld>
            <a:endParaRPr lang="en-GB" altLang="en-US"/>
          </a:p>
        </p:txBody>
      </p:sp>
    </p:spTree>
    <p:extLst>
      <p:ext uri="{BB962C8B-B14F-4D97-AF65-F5344CB8AC3E}">
        <p14:creationId xmlns:p14="http://schemas.microsoft.com/office/powerpoint/2010/main" val="578795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61D04F75-49AE-4462-8A09-01669C93D4AC}" type="slidenum">
              <a:rPr lang="en-GB" altLang="en-US"/>
              <a:pPr/>
              <a:t>‹#›</a:t>
            </a:fld>
            <a:endParaRPr lang="en-GB" altLang="en-US"/>
          </a:p>
        </p:txBody>
      </p:sp>
    </p:spTree>
    <p:extLst>
      <p:ext uri="{BB962C8B-B14F-4D97-AF65-F5344CB8AC3E}">
        <p14:creationId xmlns:p14="http://schemas.microsoft.com/office/powerpoint/2010/main" val="4249270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47D4441B-011D-4EAE-9364-12E3208B41C2}" type="slidenum">
              <a:rPr lang="en-GB" altLang="en-US"/>
              <a:pPr/>
              <a:t>‹#›</a:t>
            </a:fld>
            <a:endParaRPr lang="en-GB" altLang="en-US"/>
          </a:p>
        </p:txBody>
      </p:sp>
    </p:spTree>
    <p:extLst>
      <p:ext uri="{BB962C8B-B14F-4D97-AF65-F5344CB8AC3E}">
        <p14:creationId xmlns:p14="http://schemas.microsoft.com/office/powerpoint/2010/main" val="480867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B772A292-7047-49C3-86D1-57E8679AB3F7}" type="slidenum">
              <a:rPr lang="en-GB" altLang="en-US"/>
              <a:pPr/>
              <a:t>‹#›</a:t>
            </a:fld>
            <a:endParaRPr lang="en-GB" altLang="en-US"/>
          </a:p>
        </p:txBody>
      </p:sp>
    </p:spTree>
    <p:extLst>
      <p:ext uri="{BB962C8B-B14F-4D97-AF65-F5344CB8AC3E}">
        <p14:creationId xmlns:p14="http://schemas.microsoft.com/office/powerpoint/2010/main" val="13749300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Chart Placeholder 2"/>
          <p:cNvSpPr>
            <a:spLocks noGrp="1"/>
          </p:cNvSpPr>
          <p:nvPr>
            <p:ph type="chart" idx="1"/>
          </p:nvPr>
        </p:nvSpPr>
        <p:spPr>
          <a:xfrm>
            <a:off x="914400" y="1981200"/>
            <a:ext cx="103632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B5790B42-1DF0-411C-A272-6ECD3AA1EBA7}" type="slidenum">
              <a:rPr lang="en-GB" altLang="en-US"/>
              <a:pPr/>
              <a:t>‹#›</a:t>
            </a:fld>
            <a:endParaRPr lang="en-GB" altLang="en-US"/>
          </a:p>
        </p:txBody>
      </p:sp>
    </p:spTree>
    <p:extLst>
      <p:ext uri="{BB962C8B-B14F-4D97-AF65-F5344CB8AC3E}">
        <p14:creationId xmlns:p14="http://schemas.microsoft.com/office/powerpoint/2010/main" val="28187528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7D913373-377B-49F2-A5BF-DA3A2449A9A1}" type="slidenum">
              <a:rPr lang="en-GB" altLang="en-US"/>
              <a:pPr/>
              <a:t>‹#›</a:t>
            </a:fld>
            <a:endParaRPr lang="en-GB" altLang="en-US"/>
          </a:p>
        </p:txBody>
      </p:sp>
    </p:spTree>
    <p:extLst>
      <p:ext uri="{BB962C8B-B14F-4D97-AF65-F5344CB8AC3E}">
        <p14:creationId xmlns:p14="http://schemas.microsoft.com/office/powerpoint/2010/main" val="2170707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C344AE16-616B-4BD0-A8F9-C736F8F64FB3}" type="slidenum">
              <a:rPr lang="en-GB" altLang="en-US"/>
              <a:pPr/>
              <a:t>‹#›</a:t>
            </a:fld>
            <a:endParaRPr lang="en-GB" altLang="en-US"/>
          </a:p>
        </p:txBody>
      </p:sp>
    </p:spTree>
    <p:extLst>
      <p:ext uri="{BB962C8B-B14F-4D97-AF65-F5344CB8AC3E}">
        <p14:creationId xmlns:p14="http://schemas.microsoft.com/office/powerpoint/2010/main" val="6682373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DC356434-590D-4B00-BF8B-E2E3666D7596}" type="slidenum">
              <a:rPr lang="en-GB" altLang="en-US"/>
              <a:pPr/>
              <a:t>‹#›</a:t>
            </a:fld>
            <a:endParaRPr lang="en-GB" altLang="en-US"/>
          </a:p>
        </p:txBody>
      </p:sp>
    </p:spTree>
    <p:extLst>
      <p:ext uri="{BB962C8B-B14F-4D97-AF65-F5344CB8AC3E}">
        <p14:creationId xmlns:p14="http://schemas.microsoft.com/office/powerpoint/2010/main" val="19227059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92879CE0-EF7D-4AEB-A54A-3E3010C0EB8D}" type="slidenum">
              <a:rPr lang="en-GB" altLang="en-US"/>
              <a:pPr/>
              <a:t>‹#›</a:t>
            </a:fld>
            <a:endParaRPr lang="en-GB" altLang="en-US"/>
          </a:p>
        </p:txBody>
      </p:sp>
    </p:spTree>
    <p:extLst>
      <p:ext uri="{BB962C8B-B14F-4D97-AF65-F5344CB8AC3E}">
        <p14:creationId xmlns:p14="http://schemas.microsoft.com/office/powerpoint/2010/main" val="19396751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29C48628-40C1-4ABD-B4B1-DF89B633269C}" type="slidenum">
              <a:rPr lang="en-GB" altLang="en-US"/>
              <a:pPr/>
              <a:t>‹#›</a:t>
            </a:fld>
            <a:endParaRPr lang="en-GB" altLang="en-US"/>
          </a:p>
        </p:txBody>
      </p:sp>
    </p:spTree>
    <p:extLst>
      <p:ext uri="{BB962C8B-B14F-4D97-AF65-F5344CB8AC3E}">
        <p14:creationId xmlns:p14="http://schemas.microsoft.com/office/powerpoint/2010/main" val="3150690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207DC438-287E-4129-A6F9-7156EA9FFBD4}" type="slidenum">
              <a:rPr lang="en-GB" altLang="en-US"/>
              <a:pPr/>
              <a:t>‹#›</a:t>
            </a:fld>
            <a:endParaRPr lang="en-GB" altLang="en-US"/>
          </a:p>
        </p:txBody>
      </p:sp>
    </p:spTree>
    <p:extLst>
      <p:ext uri="{BB962C8B-B14F-4D97-AF65-F5344CB8AC3E}">
        <p14:creationId xmlns:p14="http://schemas.microsoft.com/office/powerpoint/2010/main" val="14940011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5C16ED99-5C29-4A3A-A137-F29C40675EEA}" type="slidenum">
              <a:rPr lang="en-GB" altLang="en-US"/>
              <a:pPr/>
              <a:t>‹#›</a:t>
            </a:fld>
            <a:endParaRPr lang="en-GB" altLang="en-US"/>
          </a:p>
        </p:txBody>
      </p:sp>
    </p:spTree>
    <p:extLst>
      <p:ext uri="{BB962C8B-B14F-4D97-AF65-F5344CB8AC3E}">
        <p14:creationId xmlns:p14="http://schemas.microsoft.com/office/powerpoint/2010/main" val="22690172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3D08BD92-515C-4B99-BB63-AD1CA34C776C}" type="slidenum">
              <a:rPr lang="en-GB" altLang="en-US"/>
              <a:pPr/>
              <a:t>‹#›</a:t>
            </a:fld>
            <a:endParaRPr lang="en-GB" altLang="en-US"/>
          </a:p>
        </p:txBody>
      </p:sp>
    </p:spTree>
    <p:extLst>
      <p:ext uri="{BB962C8B-B14F-4D97-AF65-F5344CB8AC3E}">
        <p14:creationId xmlns:p14="http://schemas.microsoft.com/office/powerpoint/2010/main" val="33001533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6168C9D2-0BAF-4A0C-9385-1C9A3523F273}" type="slidenum">
              <a:rPr lang="en-GB" altLang="en-US"/>
              <a:pPr/>
              <a:t>‹#›</a:t>
            </a:fld>
            <a:endParaRPr lang="en-GB" altLang="en-US"/>
          </a:p>
        </p:txBody>
      </p:sp>
    </p:spTree>
    <p:extLst>
      <p:ext uri="{BB962C8B-B14F-4D97-AF65-F5344CB8AC3E}">
        <p14:creationId xmlns:p14="http://schemas.microsoft.com/office/powerpoint/2010/main" val="35589282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CED273D5-C0BC-455F-A6BD-6EA1D6A42D62}" type="slidenum">
              <a:rPr lang="en-GB" altLang="en-US"/>
              <a:pPr/>
              <a:t>‹#›</a:t>
            </a:fld>
            <a:endParaRPr lang="en-GB" altLang="en-US"/>
          </a:p>
        </p:txBody>
      </p:sp>
    </p:spTree>
    <p:extLst>
      <p:ext uri="{BB962C8B-B14F-4D97-AF65-F5344CB8AC3E}">
        <p14:creationId xmlns:p14="http://schemas.microsoft.com/office/powerpoint/2010/main" val="20516168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10422123-00B8-4833-A83C-C1399907A17D}" type="slidenum">
              <a:rPr lang="en-GB" altLang="en-US"/>
              <a:pPr/>
              <a:t>‹#›</a:t>
            </a:fld>
            <a:endParaRPr lang="en-GB" altLang="en-US"/>
          </a:p>
        </p:txBody>
      </p:sp>
    </p:spTree>
    <p:extLst>
      <p:ext uri="{BB962C8B-B14F-4D97-AF65-F5344CB8AC3E}">
        <p14:creationId xmlns:p14="http://schemas.microsoft.com/office/powerpoint/2010/main" val="37156630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EE5985EA-C4D8-4250-905E-5B1E0B205C08}" type="slidenum">
              <a:rPr lang="en-GB" altLang="en-US"/>
              <a:pPr/>
              <a:t>‹#›</a:t>
            </a:fld>
            <a:endParaRPr lang="en-GB" altLang="en-US"/>
          </a:p>
        </p:txBody>
      </p:sp>
    </p:spTree>
    <p:extLst>
      <p:ext uri="{BB962C8B-B14F-4D97-AF65-F5344CB8AC3E}">
        <p14:creationId xmlns:p14="http://schemas.microsoft.com/office/powerpoint/2010/main" val="4121615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Chart Placeholder 2"/>
          <p:cNvSpPr>
            <a:spLocks noGrp="1"/>
          </p:cNvSpPr>
          <p:nvPr>
            <p:ph type="chart" idx="1"/>
          </p:nvPr>
        </p:nvSpPr>
        <p:spPr>
          <a:xfrm>
            <a:off x="914400" y="1981200"/>
            <a:ext cx="103632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669235EB-1C12-4758-8631-837E320188CF}" type="slidenum">
              <a:rPr lang="en-GB" altLang="en-US"/>
              <a:pPr/>
              <a:t>‹#›</a:t>
            </a:fld>
            <a:endParaRPr lang="en-GB" altLang="en-US"/>
          </a:p>
        </p:txBody>
      </p:sp>
    </p:spTree>
    <p:extLst>
      <p:ext uri="{BB962C8B-B14F-4D97-AF65-F5344CB8AC3E}">
        <p14:creationId xmlns:p14="http://schemas.microsoft.com/office/powerpoint/2010/main" val="278407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63721383-DBF0-4D3F-BE67-BDC29E0F79E1}" type="slidenum">
              <a:rPr lang="en-GB" altLang="en-US"/>
              <a:pPr/>
              <a:t>‹#›</a:t>
            </a:fld>
            <a:endParaRPr lang="en-GB" altLang="en-US"/>
          </a:p>
        </p:txBody>
      </p:sp>
    </p:spTree>
    <p:extLst>
      <p:ext uri="{BB962C8B-B14F-4D97-AF65-F5344CB8AC3E}">
        <p14:creationId xmlns:p14="http://schemas.microsoft.com/office/powerpoint/2010/main" val="39808181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13357895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35970428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80574049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393241967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12373334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153721221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223773128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42949184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50980783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40947239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42095323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Chart Placeholder 2"/>
          <p:cNvSpPr>
            <a:spLocks noGrp="1"/>
          </p:cNvSpPr>
          <p:nvPr>
            <p:ph type="chart" idx="1"/>
          </p:nvPr>
        </p:nvSpPr>
        <p:spPr>
          <a:xfrm>
            <a:off x="914400" y="1981200"/>
            <a:ext cx="103632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B5790B42-1DF0-411C-A272-6ECD3AA1EBA7}" type="slidenum">
              <a:rPr lang="en-GB" altLang="en-US"/>
              <a:pPr/>
              <a:t>‹#›</a:t>
            </a:fld>
            <a:endParaRPr lang="en-GB" altLang="en-US"/>
          </a:p>
        </p:txBody>
      </p:sp>
    </p:spTree>
    <p:extLst>
      <p:ext uri="{BB962C8B-B14F-4D97-AF65-F5344CB8AC3E}">
        <p14:creationId xmlns:p14="http://schemas.microsoft.com/office/powerpoint/2010/main" val="10326280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7D913373-377B-49F2-A5BF-DA3A2449A9A1}" type="slidenum">
              <a:rPr lang="en-GB" altLang="en-US"/>
              <a:pPr/>
              <a:t>‹#›</a:t>
            </a:fld>
            <a:endParaRPr lang="en-GB" altLang="en-US"/>
          </a:p>
        </p:txBody>
      </p:sp>
    </p:spTree>
    <p:extLst>
      <p:ext uri="{BB962C8B-B14F-4D97-AF65-F5344CB8AC3E}">
        <p14:creationId xmlns:p14="http://schemas.microsoft.com/office/powerpoint/2010/main" val="23863186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CCECFF"/>
            </a:gs>
            <a:gs pos="100000">
              <a:schemeClr val="bg1"/>
            </a:gs>
          </a:gsLst>
          <a:path path="rect">
            <a:fillToRect l="100000" b="100000"/>
          </a:path>
        </a:gra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5123"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C7D12093-7018-460C-8CCF-FA4DAFA1B51E}" type="slidenum">
              <a:rPr lang="en-GB" altLang="en-US"/>
              <a:pPr/>
              <a:t>‹#›</a:t>
            </a:fld>
            <a:endParaRPr lang="en-GB" altLang="en-US"/>
          </a:p>
        </p:txBody>
      </p:sp>
    </p:spTree>
    <p:extLst>
      <p:ext uri="{BB962C8B-B14F-4D97-AF65-F5344CB8AC3E}">
        <p14:creationId xmlns:p14="http://schemas.microsoft.com/office/powerpoint/2010/main" val="98632629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20000"/>
                <a:lumOff val="8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5123"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89F14546-7008-46B4-97A0-6F526AAA5303}" type="slidenum">
              <a:rPr lang="en-GB" altLang="en-US"/>
              <a:pPr/>
              <a:t>‹#›</a:t>
            </a:fld>
            <a:endParaRPr lang="en-GB" altLang="en-US"/>
          </a:p>
        </p:txBody>
      </p:sp>
    </p:spTree>
    <p:extLst>
      <p:ext uri="{BB962C8B-B14F-4D97-AF65-F5344CB8AC3E}">
        <p14:creationId xmlns:p14="http://schemas.microsoft.com/office/powerpoint/2010/main" val="2231358088"/>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20000"/>
                <a:lumOff val="8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236691485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3.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microsoft.com/office/2007/relationships/hdphoto" Target="../media/hdphoto3.wdp"/></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microsoft.com/office/2007/relationships/hdphoto" Target="../media/hdphoto4.wdp"/></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microsoft.com/office/2007/relationships/hdphoto" Target="../media/hdphoto5.wdp"/></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microsoft.com/office/2007/relationships/hdphoto" Target="../media/hdphoto6.wdp"/></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8.xml"/><Relationship Id="rId1" Type="http://schemas.openxmlformats.org/officeDocument/2006/relationships/slideLayout" Target="../slideLayouts/slideLayout28.xml"/></Relationships>
</file>

<file path=ppt/slides/_rels/slide3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28.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28.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28.xml"/></Relationships>
</file>

<file path=ppt/slides/_rels/slide3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2.xml"/><Relationship Id="rId1" Type="http://schemas.openxmlformats.org/officeDocument/2006/relationships/slideLayout" Target="../slideLayouts/slideLayout2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4.xml"/><Relationship Id="rId1" Type="http://schemas.openxmlformats.org/officeDocument/2006/relationships/slideLayout" Target="../slideLayouts/slideLayout2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8.xml"/></Relationships>
</file>

<file path=ppt/slides/_rels/slide4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8.xml"/><Relationship Id="rId1" Type="http://schemas.openxmlformats.org/officeDocument/2006/relationships/slideLayout" Target="../slideLayouts/slideLayout28.xml"/></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9.xml"/><Relationship Id="rId1" Type="http://schemas.openxmlformats.org/officeDocument/2006/relationships/slideLayout" Target="../slideLayouts/slideLayout28.xml"/></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0.xml"/><Relationship Id="rId1" Type="http://schemas.openxmlformats.org/officeDocument/2006/relationships/slideLayout" Target="../slideLayouts/slideLayout2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8.xml"/></Relationships>
</file>

<file path=ppt/slides/_rels/slide4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2.xml"/><Relationship Id="rId1" Type="http://schemas.openxmlformats.org/officeDocument/2006/relationships/slideLayout" Target="../slideLayouts/slideLayout28.xml"/></Relationships>
</file>

<file path=ppt/slides/_rels/slide4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3.xml"/><Relationship Id="rId1" Type="http://schemas.openxmlformats.org/officeDocument/2006/relationships/slideLayout" Target="../slideLayouts/slideLayout28.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8.xml"/></Relationships>
</file>

<file path=ppt/slides/_rels/slide4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5.xml"/><Relationship Id="rId1" Type="http://schemas.openxmlformats.org/officeDocument/2006/relationships/slideLayout" Target="../slideLayouts/slideLayout28.xml"/></Relationships>
</file>

<file path=ppt/slides/_rels/slide4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6.xml"/><Relationship Id="rId1" Type="http://schemas.openxmlformats.org/officeDocument/2006/relationships/slideLayout" Target="../slideLayouts/slideLayout28.xml"/></Relationships>
</file>

<file path=ppt/slides/_rels/slide5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7.xml"/><Relationship Id="rId1" Type="http://schemas.openxmlformats.org/officeDocument/2006/relationships/slideLayout" Target="../slideLayouts/slideLayout28.xml"/></Relationships>
</file>

<file path=ppt/slides/_rels/slide5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8.xml"/><Relationship Id="rId1" Type="http://schemas.openxmlformats.org/officeDocument/2006/relationships/slideLayout" Target="../slideLayouts/slideLayout28.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8.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8.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8.xml"/></Relationships>
</file>

<file path=ppt/slides/_rels/slide5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8.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45672" y="1695796"/>
            <a:ext cx="7913717" cy="193899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Project Management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t>Week 5</a:t>
            </a:r>
            <a:endParaRPr kumimoji="0" lang="en-GB" sz="6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2050" name="Picture 2" descr="Image result for managing projec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8713" y="3851683"/>
            <a:ext cx="4785764" cy="2691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744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59568" y="1222732"/>
            <a:ext cx="9144000" cy="1655762"/>
          </a:xfrm>
        </p:spPr>
        <p:txBody>
          <a:bodyPr>
            <a:noAutofit/>
          </a:bodyPr>
          <a:lstStyle/>
          <a:p>
            <a:pPr algn="l"/>
            <a:r>
              <a:rPr lang="en-GB" sz="4400" dirty="0" smtClean="0">
                <a:latin typeface="Arial" panose="020B0604020202020204" pitchFamily="34" charset="0"/>
                <a:cs typeface="Arial" panose="020B0604020202020204" pitchFamily="34" charset="0"/>
              </a:rPr>
              <a:t>Today</a:t>
            </a:r>
          </a:p>
          <a:p>
            <a:pPr marL="457200" indent="-457200" algn="l">
              <a:buFont typeface="Arial" panose="020B0604020202020204" pitchFamily="34" charset="0"/>
              <a:buChar char="•"/>
            </a:pPr>
            <a:r>
              <a:rPr lang="en-GB" sz="4400" dirty="0" smtClean="0">
                <a:latin typeface="Arial" panose="020B0604020202020204" pitchFamily="34" charset="0"/>
                <a:cs typeface="Arial" panose="020B0604020202020204" pitchFamily="34" charset="0"/>
              </a:rPr>
              <a:t>Risk Analysis</a:t>
            </a:r>
          </a:p>
          <a:p>
            <a:pPr marL="457200" indent="-457200" algn="l">
              <a:buFont typeface="Arial" panose="020B0604020202020204" pitchFamily="34" charset="0"/>
              <a:buChar char="•"/>
            </a:pPr>
            <a:r>
              <a:rPr lang="en-GB" sz="4400" dirty="0" smtClean="0">
                <a:latin typeface="Arial" panose="020B0604020202020204" pitchFamily="34" charset="0"/>
                <a:cs typeface="Arial" panose="020B0604020202020204" pitchFamily="34" charset="0"/>
              </a:rPr>
              <a:t>PESTLE </a:t>
            </a:r>
            <a:r>
              <a:rPr lang="en-GB" sz="4400" dirty="0" smtClean="0">
                <a:latin typeface="Arial" panose="020B0604020202020204" pitchFamily="34" charset="0"/>
                <a:cs typeface="Arial" panose="020B0604020202020204" pitchFamily="34" charset="0"/>
              </a:rPr>
              <a:t>&amp; SWOT</a:t>
            </a:r>
          </a:p>
        </p:txBody>
      </p:sp>
      <p:pic>
        <p:nvPicPr>
          <p:cNvPr id="30722" name="Picture 2" descr="Related image"/>
          <p:cNvPicPr>
            <a:picLocks noChangeAspect="1" noChangeArrowheads="1"/>
          </p:cNvPicPr>
          <p:nvPr/>
        </p:nvPicPr>
        <p:blipFill>
          <a:blip r:embed="rId2">
            <a:duotone>
              <a:schemeClr val="accent6">
                <a:shade val="45000"/>
                <a:satMod val="135000"/>
              </a:schemeClr>
              <a:prstClr val="white"/>
            </a:duotone>
            <a:extLst>
              <a:ext uri="{BEBA8EAE-BF5A-486C-A8C5-ECC9F3942E4B}">
                <a14:imgProps xmlns:a14="http://schemas.microsoft.com/office/drawing/2010/main">
                  <a14:imgLayer r:embed="rId3">
                    <a14:imgEffect>
                      <a14:backgroundRemoval t="10000" b="90000" l="10000" r="90000"/>
                    </a14:imgEffect>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5788958" y="1446246"/>
            <a:ext cx="6300469" cy="3676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568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ltLang="en-US" sz="4000" dirty="0">
                <a:solidFill>
                  <a:srgbClr val="FF0000"/>
                </a:solidFill>
              </a:rPr>
              <a:t>Risk</a:t>
            </a:r>
            <a:r>
              <a:rPr lang="en-GB" altLang="en-US" sz="4000" dirty="0"/>
              <a:t> </a:t>
            </a:r>
            <a:r>
              <a:rPr lang="en-GB" altLang="en-US" sz="4000" dirty="0" smtClean="0"/>
              <a:t>is linked to having – Balance </a:t>
            </a:r>
            <a:r>
              <a:rPr lang="en-GB" altLang="en-US" sz="4000" dirty="0"/>
              <a:t>Between 3 Main Things</a:t>
            </a:r>
          </a:p>
        </p:txBody>
      </p:sp>
      <p:sp>
        <p:nvSpPr>
          <p:cNvPr id="61443" name="Rectangle 3"/>
          <p:cNvSpPr>
            <a:spLocks noGrp="1" noChangeArrowheads="1"/>
          </p:cNvSpPr>
          <p:nvPr>
            <p:ph type="body" idx="1"/>
          </p:nvPr>
        </p:nvSpPr>
        <p:spPr>
          <a:xfrm>
            <a:off x="831120" y="2112705"/>
            <a:ext cx="7772400" cy="4114800"/>
          </a:xfrm>
        </p:spPr>
        <p:txBody>
          <a:bodyPr/>
          <a:lstStyle/>
          <a:p>
            <a:pPr eaLnBrk="1" hangingPunct="1"/>
            <a:endParaRPr lang="en-GB" altLang="en-US" dirty="0" smtClean="0"/>
          </a:p>
          <a:p>
            <a:pPr eaLnBrk="1" hangingPunct="1"/>
            <a:r>
              <a:rPr lang="en-GB" altLang="en-US" dirty="0" smtClean="0"/>
              <a:t>The resource(s) you have and their cost.</a:t>
            </a:r>
          </a:p>
          <a:p>
            <a:pPr eaLnBrk="1" hangingPunct="1"/>
            <a:r>
              <a:rPr lang="en-GB" altLang="en-US" dirty="0" smtClean="0"/>
              <a:t>The project’s (product’s) specification – what it is supposed to do.</a:t>
            </a:r>
          </a:p>
          <a:p>
            <a:pPr eaLnBrk="1" hangingPunct="1"/>
            <a:r>
              <a:rPr lang="en-GB" altLang="en-US" dirty="0" smtClean="0"/>
              <a:t>Time – the project’s schedule.</a:t>
            </a:r>
          </a:p>
          <a:p>
            <a:pPr eaLnBrk="1" hangingPunct="1"/>
            <a:endParaRPr lang="en-GB" altLang="en-US" dirty="0" smtClean="0"/>
          </a:p>
          <a:p>
            <a:pPr eaLnBrk="1" hangingPunct="1"/>
            <a:endParaRPr lang="en-GB" altLang="en-US" dirty="0" smtClean="0"/>
          </a:p>
          <a:p>
            <a:pPr eaLnBrk="1" hangingPunct="1"/>
            <a:endParaRPr lang="en-GB" altLang="en-US" dirty="0" smtClean="0"/>
          </a:p>
          <a:p>
            <a:pPr eaLnBrk="1" hangingPunct="1"/>
            <a:endParaRPr lang="en-GB" altLang="en-US" dirty="0" smtClean="0"/>
          </a:p>
          <a:p>
            <a:pPr eaLnBrk="1" hangingPunct="1"/>
            <a:endParaRPr lang="en-GB" altLang="en-US" dirty="0" smtClean="0"/>
          </a:p>
        </p:txBody>
      </p:sp>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backgroundRemoval t="0" b="97110" l="9222" r="89914"/>
                    </a14:imgEffect>
                  </a14:imgLayer>
                </a14:imgProps>
              </a:ext>
            </a:extLst>
          </a:blip>
          <a:stretch>
            <a:fillRect/>
          </a:stretch>
        </p:blipFill>
        <p:spPr>
          <a:xfrm>
            <a:off x="8529380" y="2399013"/>
            <a:ext cx="3305175" cy="32956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641813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914400" y="239713"/>
            <a:ext cx="10363200" cy="1143000"/>
          </a:xfrm>
        </p:spPr>
        <p:txBody>
          <a:bodyPr/>
          <a:lstStyle/>
          <a:p>
            <a:pPr eaLnBrk="1" hangingPunct="1"/>
            <a:r>
              <a:rPr lang="en-GB" altLang="en-US" sz="2800" dirty="0"/>
              <a:t>Constraint </a:t>
            </a:r>
            <a:r>
              <a:rPr lang="en-GB" altLang="en-US" sz="2800" dirty="0" smtClean="0"/>
              <a:t>/ Iron Triangle </a:t>
            </a:r>
            <a:r>
              <a:rPr lang="en-GB" altLang="en-US" sz="2800" dirty="0"/>
              <a:t>– Can Give a Useful Overall Picture as part of the Decision Making Process. </a:t>
            </a:r>
            <a:r>
              <a:rPr lang="en-GB" altLang="en-US" sz="2800" dirty="0">
                <a:solidFill>
                  <a:srgbClr val="FF0000"/>
                </a:solidFill>
              </a:rPr>
              <a:t>Ask the question “What’s most important?”</a:t>
            </a:r>
          </a:p>
        </p:txBody>
      </p:sp>
      <p:sp>
        <p:nvSpPr>
          <p:cNvPr id="64515" name="AutoShape 3"/>
          <p:cNvSpPr>
            <a:spLocks noChangeArrowheads="1"/>
          </p:cNvSpPr>
          <p:nvPr/>
        </p:nvSpPr>
        <p:spPr bwMode="auto">
          <a:xfrm>
            <a:off x="3962400" y="2362200"/>
            <a:ext cx="4038600" cy="3276600"/>
          </a:xfrm>
          <a:prstGeom prst="triangle">
            <a:avLst>
              <a:gd name="adj" fmla="val 50000"/>
            </a:avLst>
          </a:prstGeom>
          <a:solidFill>
            <a:srgbClr val="FFFF99"/>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4516" name="Text Box 4"/>
          <p:cNvSpPr txBox="1">
            <a:spLocks noChangeArrowheads="1"/>
          </p:cNvSpPr>
          <p:nvPr/>
        </p:nvSpPr>
        <p:spPr bwMode="auto">
          <a:xfrm>
            <a:off x="5126039" y="1673226"/>
            <a:ext cx="1627187"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mn-cs"/>
              </a:rPr>
              <a:t>RESOURCE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mn-cs"/>
              </a:rPr>
              <a:t>(COST)</a:t>
            </a:r>
          </a:p>
        </p:txBody>
      </p:sp>
      <p:sp>
        <p:nvSpPr>
          <p:cNvPr id="64517" name="Text Box 5"/>
          <p:cNvSpPr txBox="1">
            <a:spLocks noChangeArrowheads="1"/>
          </p:cNvSpPr>
          <p:nvPr/>
        </p:nvSpPr>
        <p:spPr bwMode="auto">
          <a:xfrm>
            <a:off x="8048626" y="5559426"/>
            <a:ext cx="157162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mn-cs"/>
              </a:rPr>
              <a:t>SCHEDULE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mn-cs"/>
              </a:rPr>
              <a:t>(TIME)</a:t>
            </a:r>
          </a:p>
        </p:txBody>
      </p:sp>
      <p:sp>
        <p:nvSpPr>
          <p:cNvPr id="64518" name="Text Box 6"/>
          <p:cNvSpPr txBox="1">
            <a:spLocks noChangeArrowheads="1"/>
          </p:cNvSpPr>
          <p:nvPr/>
        </p:nvSpPr>
        <p:spPr bwMode="auto">
          <a:xfrm>
            <a:off x="1946276" y="5559426"/>
            <a:ext cx="23018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mn-cs"/>
              </a:rPr>
              <a:t>PRODUCT </a:t>
            </a:r>
            <a:br>
              <a:rPr kumimoji="0" lang="en-GB" alt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mn-cs"/>
              </a:rPr>
            </a:br>
            <a:r>
              <a:rPr kumimoji="0" lang="en-GB" altLang="en-US" sz="2000" b="0" i="0" u="none" strike="noStrike" kern="1200" cap="none" spc="0" normalizeH="0" baseline="0" noProof="0">
                <a:ln>
                  <a:noFill/>
                </a:ln>
                <a:solidFill>
                  <a:srgbClr val="000000"/>
                </a:solidFill>
                <a:effectLst/>
                <a:uLnTx/>
                <a:uFillTx/>
                <a:latin typeface="Arial" panose="020B0604020202020204" pitchFamily="34" charset="0"/>
                <a:ea typeface="+mn-ea"/>
                <a:cs typeface="+mn-cs"/>
              </a:rPr>
              <a:t>(SPECIFICATION)</a:t>
            </a:r>
          </a:p>
        </p:txBody>
      </p:sp>
      <p:sp>
        <p:nvSpPr>
          <p:cNvPr id="64519" name="Line 7"/>
          <p:cNvSpPr>
            <a:spLocks noChangeShapeType="1"/>
          </p:cNvSpPr>
          <p:nvPr/>
        </p:nvSpPr>
        <p:spPr bwMode="auto">
          <a:xfrm>
            <a:off x="2424113" y="3933826"/>
            <a:ext cx="1871662" cy="14398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4520" name="Line 9"/>
          <p:cNvSpPr>
            <a:spLocks noChangeShapeType="1"/>
          </p:cNvSpPr>
          <p:nvPr/>
        </p:nvSpPr>
        <p:spPr bwMode="auto">
          <a:xfrm flipH="1">
            <a:off x="5880100" y="2636839"/>
            <a:ext cx="1511300" cy="714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4521" name="Text Box 10"/>
          <p:cNvSpPr txBox="1">
            <a:spLocks noChangeArrowheads="1"/>
          </p:cNvSpPr>
          <p:nvPr/>
        </p:nvSpPr>
        <p:spPr bwMode="auto">
          <a:xfrm>
            <a:off x="7535864" y="2419350"/>
            <a:ext cx="9810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Cost?</a:t>
            </a:r>
          </a:p>
        </p:txBody>
      </p:sp>
      <p:sp>
        <p:nvSpPr>
          <p:cNvPr id="64522" name="Line 11"/>
          <p:cNvSpPr>
            <a:spLocks noChangeShapeType="1"/>
          </p:cNvSpPr>
          <p:nvPr/>
        </p:nvSpPr>
        <p:spPr bwMode="auto">
          <a:xfrm flipV="1">
            <a:off x="7824789" y="4508501"/>
            <a:ext cx="1150937"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4523" name="Text Box 12"/>
          <p:cNvSpPr txBox="1">
            <a:spLocks noChangeArrowheads="1"/>
          </p:cNvSpPr>
          <p:nvPr/>
        </p:nvSpPr>
        <p:spPr bwMode="auto">
          <a:xfrm>
            <a:off x="8956676" y="4240213"/>
            <a:ext cx="1031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Time?</a:t>
            </a:r>
          </a:p>
        </p:txBody>
      </p:sp>
      <p:sp>
        <p:nvSpPr>
          <p:cNvPr id="64524" name="Text Box 13"/>
          <p:cNvSpPr txBox="1">
            <a:spLocks noChangeArrowheads="1"/>
          </p:cNvSpPr>
          <p:nvPr/>
        </p:nvSpPr>
        <p:spPr bwMode="auto">
          <a:xfrm>
            <a:off x="1827214" y="3592513"/>
            <a:ext cx="26765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Meeting the spec?</a:t>
            </a:r>
          </a:p>
        </p:txBody>
      </p:sp>
      <p:sp>
        <p:nvSpPr>
          <p:cNvPr id="64525" name="Line 14"/>
          <p:cNvSpPr>
            <a:spLocks noChangeShapeType="1"/>
          </p:cNvSpPr>
          <p:nvPr/>
        </p:nvSpPr>
        <p:spPr bwMode="auto">
          <a:xfrm flipV="1">
            <a:off x="6167438" y="3716338"/>
            <a:ext cx="165735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4526" name="Text Box 15"/>
          <p:cNvSpPr txBox="1">
            <a:spLocks noChangeArrowheads="1"/>
          </p:cNvSpPr>
          <p:nvPr/>
        </p:nvSpPr>
        <p:spPr bwMode="auto">
          <a:xfrm>
            <a:off x="7804150" y="3448050"/>
            <a:ext cx="2406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All equally impt?</a:t>
            </a:r>
          </a:p>
        </p:txBody>
      </p:sp>
    </p:spTree>
    <p:extLst>
      <p:ext uri="{BB962C8B-B14F-4D97-AF65-F5344CB8AC3E}">
        <p14:creationId xmlns:p14="http://schemas.microsoft.com/office/powerpoint/2010/main" val="3903972418"/>
      </p:ext>
    </p:extLst>
  </p:cSld>
  <p:clrMapOvr>
    <a:masterClrMapping/>
  </p:clrMapOvr>
  <p:transition>
    <p:fade thruBlk="1"/>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eaLnBrk="1" hangingPunct="1"/>
            <a:r>
              <a:rPr lang="en-GB" altLang="en-US" sz="4000"/>
              <a:t>Example ‘Daily Newspaper Project’</a:t>
            </a:r>
          </a:p>
        </p:txBody>
      </p:sp>
      <p:sp>
        <p:nvSpPr>
          <p:cNvPr id="66563" name="Rectangle 3"/>
          <p:cNvSpPr>
            <a:spLocks noGrp="1" noChangeArrowheads="1"/>
          </p:cNvSpPr>
          <p:nvPr>
            <p:ph type="body" idx="1"/>
          </p:nvPr>
        </p:nvSpPr>
        <p:spPr>
          <a:xfrm>
            <a:off x="436606" y="1931773"/>
            <a:ext cx="8097795" cy="4114800"/>
          </a:xfrm>
        </p:spPr>
        <p:txBody>
          <a:bodyPr/>
          <a:lstStyle/>
          <a:p>
            <a:pPr eaLnBrk="1" hangingPunct="1"/>
            <a:r>
              <a:rPr lang="en-GB" altLang="en-US" dirty="0" smtClean="0"/>
              <a:t>THE most important factor is to get the newspaper printed and in the shops on time.</a:t>
            </a:r>
          </a:p>
          <a:p>
            <a:pPr eaLnBrk="1" hangingPunct="1"/>
            <a:r>
              <a:rPr lang="en-GB" altLang="en-US" dirty="0" smtClean="0"/>
              <a:t>If it’s too late and the project overruns in time by even a few hours then the whole project is a failure.</a:t>
            </a:r>
          </a:p>
          <a:p>
            <a:pPr eaLnBrk="1" hangingPunct="1"/>
            <a:r>
              <a:rPr lang="en-GB" altLang="en-US" dirty="0" smtClean="0"/>
              <a:t>Time is the priority</a:t>
            </a:r>
          </a:p>
          <a:p>
            <a:pPr eaLnBrk="1" hangingPunct="1"/>
            <a:endParaRPr lang="en-GB" altLang="en-US" dirty="0" smtClean="0"/>
          </a:p>
        </p:txBody>
      </p:sp>
      <p:pic>
        <p:nvPicPr>
          <p:cNvPr id="2" name="Picture 1"/>
          <p:cNvPicPr>
            <a:picLocks noChangeAspect="1"/>
          </p:cNvPicPr>
          <p:nvPr/>
        </p:nvPicPr>
        <p:blipFill>
          <a:blip r:embed="rId3"/>
          <a:stretch>
            <a:fillRect/>
          </a:stretch>
        </p:blipFill>
        <p:spPr>
          <a:xfrm>
            <a:off x="9226378" y="2437434"/>
            <a:ext cx="2643350" cy="229932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44502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345989" y="609600"/>
            <a:ext cx="10363200" cy="1143000"/>
          </a:xfrm>
        </p:spPr>
        <p:txBody>
          <a:bodyPr/>
          <a:lstStyle/>
          <a:p>
            <a:pPr eaLnBrk="1" hangingPunct="1"/>
            <a:r>
              <a:rPr lang="en-GB" altLang="en-US" dirty="0" smtClean="0"/>
              <a:t>Example ‘New Product Project’</a:t>
            </a:r>
          </a:p>
        </p:txBody>
      </p:sp>
      <p:sp>
        <p:nvSpPr>
          <p:cNvPr id="68611" name="Rectangle 3"/>
          <p:cNvSpPr>
            <a:spLocks noGrp="1" noChangeArrowheads="1"/>
          </p:cNvSpPr>
          <p:nvPr>
            <p:ph type="body" idx="1"/>
          </p:nvPr>
        </p:nvSpPr>
        <p:spPr>
          <a:xfrm>
            <a:off x="906162" y="2195384"/>
            <a:ext cx="10256108" cy="4114800"/>
          </a:xfrm>
        </p:spPr>
        <p:txBody>
          <a:bodyPr/>
          <a:lstStyle/>
          <a:p>
            <a:pPr eaLnBrk="1" hangingPunct="1">
              <a:lnSpc>
                <a:spcPct val="90000"/>
              </a:lnSpc>
            </a:pPr>
            <a:r>
              <a:rPr lang="en-GB" altLang="en-US" dirty="0" smtClean="0"/>
              <a:t>If it overruns on time then we may be late to market and suffer competitive disadvantage – but the project may not be a total failure.</a:t>
            </a:r>
          </a:p>
          <a:p>
            <a:pPr eaLnBrk="1" hangingPunct="1">
              <a:lnSpc>
                <a:spcPct val="90000"/>
              </a:lnSpc>
            </a:pPr>
            <a:r>
              <a:rPr lang="en-GB" altLang="en-US" dirty="0" smtClean="0"/>
              <a:t>Time is the priority</a:t>
            </a:r>
          </a:p>
          <a:p>
            <a:pPr eaLnBrk="1" hangingPunct="1">
              <a:lnSpc>
                <a:spcPct val="90000"/>
              </a:lnSpc>
            </a:pPr>
            <a:endParaRPr lang="en-GB" altLang="en-US" dirty="0" smtClean="0"/>
          </a:p>
          <a:p>
            <a:pPr eaLnBrk="1" hangingPunct="1">
              <a:lnSpc>
                <a:spcPct val="90000"/>
              </a:lnSpc>
            </a:pPr>
            <a:r>
              <a:rPr lang="en-GB" altLang="en-US" dirty="0" smtClean="0"/>
              <a:t>If it overruns on resource costs then the project may still be a success as we have a new product.</a:t>
            </a:r>
          </a:p>
        </p:txBody>
      </p:sp>
      <p:pic>
        <p:nvPicPr>
          <p:cNvPr id="2" name="Picture 1"/>
          <p:cNvPicPr>
            <a:picLocks noChangeAspect="1"/>
          </p:cNvPicPr>
          <p:nvPr/>
        </p:nvPicPr>
        <p:blipFill>
          <a:blip r:embed="rId3"/>
          <a:stretch>
            <a:fillRect/>
          </a:stretch>
        </p:blipFill>
        <p:spPr>
          <a:xfrm>
            <a:off x="9910118" y="706782"/>
            <a:ext cx="1849909" cy="1246662"/>
          </a:xfrm>
          <a:prstGeom prst="rect">
            <a:avLst/>
          </a:prstGeom>
        </p:spPr>
      </p:pic>
    </p:spTree>
    <p:extLst>
      <p:ext uri="{BB962C8B-B14F-4D97-AF65-F5344CB8AC3E}">
        <p14:creationId xmlns:p14="http://schemas.microsoft.com/office/powerpoint/2010/main" val="34074176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algn="l" eaLnBrk="1" hangingPunct="1"/>
            <a:r>
              <a:rPr lang="en-GB" altLang="en-US" sz="4000" dirty="0"/>
              <a:t>Example ‘A New-Improved Product’</a:t>
            </a:r>
          </a:p>
        </p:txBody>
      </p:sp>
      <p:sp>
        <p:nvSpPr>
          <p:cNvPr id="69635" name="Rectangle 3"/>
          <p:cNvSpPr>
            <a:spLocks noGrp="1" noChangeArrowheads="1"/>
          </p:cNvSpPr>
          <p:nvPr>
            <p:ph type="body" idx="1"/>
          </p:nvPr>
        </p:nvSpPr>
        <p:spPr>
          <a:xfrm>
            <a:off x="914400" y="1981200"/>
            <a:ext cx="6598508" cy="4114800"/>
          </a:xfrm>
        </p:spPr>
        <p:txBody>
          <a:bodyPr/>
          <a:lstStyle/>
          <a:p>
            <a:pPr eaLnBrk="1" hangingPunct="1"/>
            <a:r>
              <a:rPr lang="en-GB" altLang="en-US" dirty="0" smtClean="0"/>
              <a:t>If it over runs on cost then the project is deemed to be a total failure as costs exceed our anticipated future profit from the new improvement.</a:t>
            </a:r>
          </a:p>
          <a:p>
            <a:pPr eaLnBrk="1" hangingPunct="1"/>
            <a:endParaRPr lang="en-GB" altLang="en-US" dirty="0" smtClean="0"/>
          </a:p>
          <a:p>
            <a:pPr eaLnBrk="1" hangingPunct="1"/>
            <a:r>
              <a:rPr lang="en-GB" altLang="en-US" dirty="0" smtClean="0"/>
              <a:t>Cost is the priority</a:t>
            </a:r>
          </a:p>
          <a:p>
            <a:pPr eaLnBrk="1" hangingPunct="1"/>
            <a:endParaRPr lang="en-GB" altLang="en-US" dirty="0" smtClean="0"/>
          </a:p>
        </p:txBody>
      </p:sp>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backgroundRemoval t="1667" b="99667" l="9961" r="89844"/>
                    </a14:imgEffect>
                    <a14:imgEffect>
                      <a14:artisticLineDrawing/>
                    </a14:imgEffect>
                  </a14:imgLayer>
                </a14:imgProps>
              </a:ext>
            </a:extLst>
          </a:blip>
          <a:stretch>
            <a:fillRect/>
          </a:stretch>
        </p:blipFill>
        <p:spPr>
          <a:xfrm>
            <a:off x="7512908" y="2322041"/>
            <a:ext cx="3954162" cy="2637138"/>
          </a:xfrm>
          <a:prstGeom prst="rect">
            <a:avLst/>
          </a:prstGeom>
        </p:spPr>
      </p:pic>
    </p:spTree>
    <p:extLst>
      <p:ext uri="{BB962C8B-B14F-4D97-AF65-F5344CB8AC3E}">
        <p14:creationId xmlns:p14="http://schemas.microsoft.com/office/powerpoint/2010/main" val="20314387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eaLnBrk="1" hangingPunct="1"/>
            <a:r>
              <a:rPr lang="en-GB" altLang="en-US" sz="4000"/>
              <a:t>What is Most Important for Your Project?</a:t>
            </a:r>
            <a:br>
              <a:rPr lang="en-GB" altLang="en-US" sz="4000"/>
            </a:br>
            <a:endParaRPr lang="en-GB" altLang="en-US" sz="4000"/>
          </a:p>
        </p:txBody>
      </p:sp>
      <p:sp>
        <p:nvSpPr>
          <p:cNvPr id="70659" name="Rectangle 3"/>
          <p:cNvSpPr>
            <a:spLocks noGrp="1" noChangeArrowheads="1"/>
          </p:cNvSpPr>
          <p:nvPr>
            <p:ph type="body" idx="1"/>
          </p:nvPr>
        </p:nvSpPr>
        <p:spPr>
          <a:xfrm>
            <a:off x="378941" y="1981200"/>
            <a:ext cx="10898659" cy="4114800"/>
          </a:xfrm>
        </p:spPr>
        <p:txBody>
          <a:bodyPr/>
          <a:lstStyle/>
          <a:p>
            <a:pPr marL="0" indent="0" eaLnBrk="1" hangingPunct="1">
              <a:buNone/>
            </a:pPr>
            <a:r>
              <a:rPr lang="en-GB" altLang="en-US" dirty="0" smtClean="0"/>
              <a:t>Would you still have a successful outcome if you overrun on:</a:t>
            </a:r>
          </a:p>
          <a:p>
            <a:pPr eaLnBrk="1" hangingPunct="1"/>
            <a:r>
              <a:rPr lang="en-GB" altLang="en-US" dirty="0" smtClean="0"/>
              <a:t>Cost</a:t>
            </a:r>
          </a:p>
          <a:p>
            <a:pPr eaLnBrk="1" hangingPunct="1"/>
            <a:r>
              <a:rPr lang="en-GB" altLang="en-US" dirty="0" smtClean="0"/>
              <a:t>Time</a:t>
            </a:r>
          </a:p>
          <a:p>
            <a:pPr eaLnBrk="1" hangingPunct="1"/>
            <a:r>
              <a:rPr lang="en-GB" altLang="en-US" dirty="0" smtClean="0"/>
              <a:t>People resources</a:t>
            </a:r>
          </a:p>
          <a:p>
            <a:pPr eaLnBrk="1" hangingPunct="1"/>
            <a:r>
              <a:rPr lang="en-GB" altLang="en-US" dirty="0" smtClean="0"/>
              <a:t>Material resources</a:t>
            </a:r>
          </a:p>
          <a:p>
            <a:pPr marL="0" indent="0" eaLnBrk="1" hangingPunct="1">
              <a:buNone/>
            </a:pPr>
            <a:r>
              <a:rPr lang="en-GB" altLang="en-US" dirty="0" smtClean="0"/>
              <a:t>Or fail to meet your exact specification?</a:t>
            </a:r>
          </a:p>
          <a:p>
            <a:pPr eaLnBrk="1" hangingPunct="1"/>
            <a:endParaRPr lang="en-GB" altLang="en-US" dirty="0" smtClean="0"/>
          </a:p>
        </p:txBody>
      </p:sp>
      <p:pic>
        <p:nvPicPr>
          <p:cNvPr id="2" name="Picture 1"/>
          <p:cNvPicPr>
            <a:picLocks noChangeAspect="1"/>
          </p:cNvPicPr>
          <p:nvPr/>
        </p:nvPicPr>
        <p:blipFill>
          <a:blip r:embed="rId3"/>
          <a:stretch>
            <a:fillRect/>
          </a:stretch>
        </p:blipFill>
        <p:spPr>
          <a:xfrm>
            <a:off x="8625017" y="3245966"/>
            <a:ext cx="2401329" cy="2175562"/>
          </a:xfrm>
          <a:prstGeom prst="rect">
            <a:avLst/>
          </a:prstGeom>
        </p:spPr>
      </p:pic>
    </p:spTree>
    <p:extLst>
      <p:ext uri="{BB962C8B-B14F-4D97-AF65-F5344CB8AC3E}">
        <p14:creationId xmlns:p14="http://schemas.microsoft.com/office/powerpoint/2010/main" val="22600929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descr="Image result for managing project risk"/>
          <p:cNvPicPr>
            <a:picLocks noChangeAspect="1" noChangeArrowheads="1"/>
          </p:cNvPicPr>
          <p:nvPr/>
        </p:nvPicPr>
        <p:blipFill>
          <a:blip r:embed="rId3">
            <a:lum bright="70000" contrast="-70000"/>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9334500" y="223283"/>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73730" name="Rectangle 2"/>
          <p:cNvSpPr>
            <a:spLocks noGrp="1" noChangeArrowheads="1"/>
          </p:cNvSpPr>
          <p:nvPr>
            <p:ph type="title"/>
          </p:nvPr>
        </p:nvSpPr>
        <p:spPr>
          <a:xfrm>
            <a:off x="914400" y="609600"/>
            <a:ext cx="7559749" cy="1143000"/>
          </a:xfrm>
        </p:spPr>
        <p:txBody>
          <a:bodyPr/>
          <a:lstStyle/>
          <a:p>
            <a:pPr eaLnBrk="1" hangingPunct="1"/>
            <a:r>
              <a:rPr lang="en-GB" altLang="en-US" b="1" dirty="0" smtClean="0">
                <a:solidFill>
                  <a:srgbClr val="FF66FF"/>
                </a:solidFill>
              </a:rPr>
              <a:t>What is Risk?</a:t>
            </a:r>
          </a:p>
        </p:txBody>
      </p:sp>
      <p:sp>
        <p:nvSpPr>
          <p:cNvPr id="73731" name="Rectangle 3"/>
          <p:cNvSpPr>
            <a:spLocks noGrp="1" noChangeArrowheads="1"/>
          </p:cNvSpPr>
          <p:nvPr>
            <p:ph type="body" idx="1"/>
          </p:nvPr>
        </p:nvSpPr>
        <p:spPr>
          <a:xfrm>
            <a:off x="848498" y="2220097"/>
            <a:ext cx="10363200" cy="4114800"/>
          </a:xfrm>
        </p:spPr>
        <p:txBody>
          <a:bodyPr/>
          <a:lstStyle/>
          <a:p>
            <a:pPr marL="0" indent="0" eaLnBrk="1" hangingPunct="1">
              <a:buNone/>
            </a:pPr>
            <a:r>
              <a:rPr lang="en-GB" altLang="en-US" dirty="0" smtClean="0"/>
              <a:t>Risk is the possibility that you may not achieve:</a:t>
            </a:r>
          </a:p>
          <a:p>
            <a:pPr eaLnBrk="1" hangingPunct="1"/>
            <a:r>
              <a:rPr lang="en-GB" altLang="en-US" dirty="0" smtClean="0"/>
              <a:t>Product/project specification – it doesn’t do what it was supposed to do</a:t>
            </a:r>
          </a:p>
          <a:p>
            <a:pPr eaLnBrk="1" hangingPunct="1"/>
            <a:r>
              <a:rPr lang="en-GB" altLang="en-US" dirty="0" smtClean="0"/>
              <a:t>Schedule target  - the project is late</a:t>
            </a:r>
          </a:p>
          <a:p>
            <a:pPr eaLnBrk="1" hangingPunct="1"/>
            <a:r>
              <a:rPr lang="en-GB" altLang="en-US" dirty="0" smtClean="0"/>
              <a:t>Resource target – the project costs too much or uses too much staff time </a:t>
            </a:r>
          </a:p>
          <a:p>
            <a:pPr eaLnBrk="1" hangingPunct="1"/>
            <a:endParaRPr lang="en-GB" altLang="en-US" dirty="0" smtClean="0"/>
          </a:p>
        </p:txBody>
      </p:sp>
    </p:spTree>
    <p:extLst>
      <p:ext uri="{BB962C8B-B14F-4D97-AF65-F5344CB8AC3E}">
        <p14:creationId xmlns:p14="http://schemas.microsoft.com/office/powerpoint/2010/main" val="7257998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pPr eaLnBrk="1" hangingPunct="1"/>
            <a:r>
              <a:rPr lang="en-GB" altLang="en-US" smtClean="0"/>
              <a:t>Project Risk Increases</a:t>
            </a:r>
          </a:p>
        </p:txBody>
      </p:sp>
      <p:sp>
        <p:nvSpPr>
          <p:cNvPr id="74755" name="Rectangle 3"/>
          <p:cNvSpPr>
            <a:spLocks noGrp="1" noChangeArrowheads="1"/>
          </p:cNvSpPr>
          <p:nvPr>
            <p:ph type="body" idx="1"/>
          </p:nvPr>
        </p:nvSpPr>
        <p:spPr/>
        <p:txBody>
          <a:bodyPr/>
          <a:lstStyle/>
          <a:p>
            <a:pPr eaLnBrk="1" hangingPunct="1">
              <a:lnSpc>
                <a:spcPct val="90000"/>
              </a:lnSpc>
            </a:pPr>
            <a:r>
              <a:rPr lang="en-GB" altLang="en-US" sz="3000"/>
              <a:t>The  longer your project runs</a:t>
            </a:r>
          </a:p>
          <a:p>
            <a:pPr eaLnBrk="1" hangingPunct="1">
              <a:lnSpc>
                <a:spcPct val="90000"/>
              </a:lnSpc>
            </a:pPr>
            <a:r>
              <a:rPr lang="en-GB" altLang="en-US" sz="3000"/>
              <a:t>The longer the time span between completion of the project schedule and actually starting work</a:t>
            </a:r>
          </a:p>
          <a:p>
            <a:pPr eaLnBrk="1" hangingPunct="1">
              <a:lnSpc>
                <a:spcPct val="90000"/>
              </a:lnSpc>
            </a:pPr>
            <a:r>
              <a:rPr lang="en-GB" altLang="en-US" sz="3000"/>
              <a:t>The less experience you, your team, your  organisation has of carrying out similar projects</a:t>
            </a:r>
          </a:p>
          <a:p>
            <a:pPr eaLnBrk="1" hangingPunct="1">
              <a:lnSpc>
                <a:spcPct val="90000"/>
              </a:lnSpc>
            </a:pPr>
            <a:r>
              <a:rPr lang="en-GB" altLang="en-US" sz="3000"/>
              <a:t>The newer the technology or work approach being used</a:t>
            </a:r>
          </a:p>
          <a:p>
            <a:pPr eaLnBrk="1" hangingPunct="1">
              <a:lnSpc>
                <a:spcPct val="90000"/>
              </a:lnSpc>
            </a:pPr>
            <a:endParaRPr lang="en-GB" altLang="en-US" sz="3000"/>
          </a:p>
        </p:txBody>
      </p:sp>
      <p:pic>
        <p:nvPicPr>
          <p:cNvPr id="111618" name="Picture 2" descr="Image result for managing project ris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4635" y="188728"/>
            <a:ext cx="2619375" cy="2619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7306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eaLnBrk="1" hangingPunct="1"/>
            <a:r>
              <a:rPr lang="en-GB" altLang="en-US" dirty="0"/>
              <a:t>Risk </a:t>
            </a:r>
            <a:r>
              <a:rPr lang="en-GB" altLang="en-US" dirty="0" smtClean="0"/>
              <a:t>Management Tool &amp; Technique  are used to: </a:t>
            </a:r>
            <a:br>
              <a:rPr lang="en-GB" altLang="en-US" dirty="0" smtClean="0"/>
            </a:br>
            <a:endParaRPr lang="en-GB" altLang="en-US" dirty="0" smtClean="0"/>
          </a:p>
        </p:txBody>
      </p:sp>
      <p:sp>
        <p:nvSpPr>
          <p:cNvPr id="75779" name="Rectangle 3"/>
          <p:cNvSpPr>
            <a:spLocks noGrp="1" noChangeArrowheads="1"/>
          </p:cNvSpPr>
          <p:nvPr>
            <p:ph type="body" idx="1"/>
          </p:nvPr>
        </p:nvSpPr>
        <p:spPr>
          <a:xfrm>
            <a:off x="818706" y="2268280"/>
            <a:ext cx="8091377" cy="2304288"/>
          </a:xfrm>
        </p:spPr>
        <p:txBody>
          <a:bodyPr/>
          <a:lstStyle/>
          <a:p>
            <a:pPr eaLnBrk="1" hangingPunct="1"/>
            <a:r>
              <a:rPr lang="en-GB" altLang="en-US" dirty="0" smtClean="0"/>
              <a:t>The process of identifying possible risks</a:t>
            </a:r>
          </a:p>
          <a:p>
            <a:pPr eaLnBrk="1" hangingPunct="1"/>
            <a:r>
              <a:rPr lang="en-GB" altLang="en-US" dirty="0" smtClean="0"/>
              <a:t>Assessing their potential impact</a:t>
            </a:r>
          </a:p>
          <a:p>
            <a:pPr eaLnBrk="1" hangingPunct="1"/>
            <a:r>
              <a:rPr lang="en-GB" altLang="en-US" dirty="0" smtClean="0"/>
              <a:t>Developing plans for minimising their negative effects</a:t>
            </a:r>
          </a:p>
          <a:p>
            <a:pPr eaLnBrk="1" hangingPunct="1"/>
            <a:r>
              <a:rPr lang="en-GB" altLang="en-US" dirty="0" smtClean="0"/>
              <a:t>Reviewing them throughout the project</a:t>
            </a:r>
          </a:p>
          <a:p>
            <a:pPr eaLnBrk="1" hangingPunct="1"/>
            <a:r>
              <a:rPr lang="en-GB" altLang="en-US" dirty="0"/>
              <a:t>Risk management is </a:t>
            </a:r>
            <a:r>
              <a:rPr lang="en-GB" altLang="en-US" dirty="0">
                <a:solidFill>
                  <a:srgbClr val="0000FF"/>
                </a:solidFill>
              </a:rPr>
              <a:t>effective anticipation in action</a:t>
            </a:r>
          </a:p>
          <a:p>
            <a:pPr eaLnBrk="1" hangingPunct="1"/>
            <a:endParaRPr lang="en-GB" altLang="en-US" dirty="0" smtClean="0"/>
          </a:p>
        </p:txBody>
      </p:sp>
      <p:pic>
        <p:nvPicPr>
          <p:cNvPr id="109570" name="Picture 2" descr="Related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75898" y="2438401"/>
            <a:ext cx="2601431" cy="2473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0362315"/>
      </p:ext>
    </p:extLst>
  </p:cSld>
  <p:clrMapOvr>
    <a:masterClrMapping/>
  </p:clrMapOvr>
  <p:transition>
    <p:fade thruBlk="1"/>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2209800" y="2667000"/>
            <a:ext cx="7772400" cy="1143000"/>
          </a:xfrm>
        </p:spPr>
        <p:txBody>
          <a:bodyPr/>
          <a:lstStyle/>
          <a:p>
            <a:pPr eaLnBrk="1" hangingPunct="1"/>
            <a:r>
              <a:rPr lang="en-GB" altLang="en-US" sz="5400"/>
              <a:t>Categorising Risk</a:t>
            </a:r>
          </a:p>
        </p:txBody>
      </p:sp>
      <p:pic>
        <p:nvPicPr>
          <p:cNvPr id="93186" name="Picture 2" descr="Related image"/>
          <p:cNvPicPr>
            <a:picLocks noChangeAspect="1" noChangeArrowheads="1"/>
          </p:cNvPicPr>
          <p:nvPr/>
        </p:nvPicPr>
        <p:blipFill>
          <a:blip r:embed="rId3">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901609" y="482009"/>
            <a:ext cx="2349795" cy="2349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5157655"/>
      </p:ext>
    </p:extLst>
  </p:cSld>
  <p:clrMapOvr>
    <a:masterClrMapping/>
  </p:clrMapOvr>
  <p:transition>
    <p:fade thruBlk="1"/>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ChangeArrowheads="1"/>
          </p:cNvSpPr>
          <p:nvPr/>
        </p:nvSpPr>
        <p:spPr bwMode="auto">
          <a:xfrm>
            <a:off x="2057400" y="1524000"/>
            <a:ext cx="8077200" cy="4876800"/>
          </a:xfrm>
          <a:prstGeom prst="rect">
            <a:avLst/>
          </a:prstGeom>
          <a:solidFill>
            <a:srgbClr val="FFFF66"/>
          </a:solidFill>
          <a:ln w="38100">
            <a:solidFill>
              <a:schemeClr val="tx1"/>
            </a:solidFill>
            <a:miter lim="800000"/>
            <a:headEnd/>
            <a:tailEnd/>
          </a:ln>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External Environment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Things outside of the projects direct control that may result in its failure, but can be identified and monitored via a watching brief, e.g. fire, flood, famine, </a:t>
            </a:r>
            <a:r>
              <a:rPr kumimoji="0" lang="en-GB" altLang="en-US" sz="2400" b="0" i="1" u="none" strike="noStrike" kern="1200" cap="none" spc="0" normalizeH="0" baseline="0" noProof="0" dirty="0" smtClean="0">
                <a:ln>
                  <a:noFill/>
                </a:ln>
                <a:solidFill>
                  <a:srgbClr val="000000"/>
                </a:solidFill>
                <a:effectLst/>
                <a:uLnTx/>
                <a:uFillTx/>
                <a:latin typeface="Arial" panose="020B0604020202020204" pitchFamily="34" charset="0"/>
                <a:ea typeface="+mn-ea"/>
                <a:cs typeface="+mn-cs"/>
              </a:rPr>
              <a:t>pandemics </a:t>
            </a:r>
            <a:r>
              <a:rPr kumimoji="0" lang="en-GB" altLang="en-US" sz="24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and war!, global economic recession</a:t>
            </a: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84995" name="Rectangle 3"/>
          <p:cNvSpPr>
            <a:spLocks noChangeArrowheads="1"/>
          </p:cNvSpPr>
          <p:nvPr/>
        </p:nvSpPr>
        <p:spPr bwMode="auto">
          <a:xfrm>
            <a:off x="4038600" y="3429000"/>
            <a:ext cx="4267200" cy="2209800"/>
          </a:xfrm>
          <a:prstGeom prst="rect">
            <a:avLst/>
          </a:prstGeom>
          <a:solidFill>
            <a:srgbClr val="C5C000"/>
          </a:solidFill>
          <a:ln w="28575">
            <a:solidFill>
              <a:schemeClr val="tx2"/>
            </a:solidFill>
            <a:miter lim="800000"/>
            <a:headEnd/>
            <a:tailEnd/>
          </a:ln>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Internal Environment: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mn-cs"/>
              </a:rPr>
              <a:t>Those that can occur as part of the project itself - something can usually be done about these</a:t>
            </a:r>
            <a:endParaRPr kumimoji="0" lang="en-GB"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84996" name="Rectangle 4"/>
          <p:cNvSpPr>
            <a:spLocks noChangeArrowheads="1"/>
          </p:cNvSpPr>
          <p:nvPr/>
        </p:nvSpPr>
        <p:spPr bwMode="auto">
          <a:xfrm>
            <a:off x="2209800" y="609600"/>
            <a:ext cx="77724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4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Internal / External Risks</a:t>
            </a:r>
          </a:p>
        </p:txBody>
      </p:sp>
    </p:spTree>
    <p:extLst>
      <p:ext uri="{BB962C8B-B14F-4D97-AF65-F5344CB8AC3E}">
        <p14:creationId xmlns:p14="http://schemas.microsoft.com/office/powerpoint/2010/main" val="1873313102"/>
      </p:ext>
    </p:extLst>
  </p:cSld>
  <p:clrMapOvr>
    <a:masterClrMapping/>
  </p:clrMapOvr>
  <p:transition>
    <p:fade thruBlk="1"/>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altLang="en-US" sz="4000" b="1" dirty="0"/>
              <a:t>Influence and Control</a:t>
            </a:r>
            <a:r>
              <a:rPr lang="en-GB" altLang="en-US" sz="4000" dirty="0"/>
              <a:t/>
            </a:r>
            <a:br>
              <a:rPr lang="en-GB" altLang="en-US" sz="4000" dirty="0"/>
            </a:br>
            <a:r>
              <a:rPr lang="en-GB" altLang="en-US" sz="3200" dirty="0"/>
              <a:t>What is Under Your Control &amp; Influence for Your </a:t>
            </a:r>
            <a:r>
              <a:rPr lang="en-GB" altLang="en-US" sz="3200" dirty="0" smtClean="0"/>
              <a:t>Project? Identify:</a:t>
            </a:r>
            <a:endParaRPr lang="en-GB" altLang="en-US" sz="3200" dirty="0"/>
          </a:p>
        </p:txBody>
      </p:sp>
      <p:sp>
        <p:nvSpPr>
          <p:cNvPr id="87043" name="Rectangle 3"/>
          <p:cNvSpPr>
            <a:spLocks noGrp="1" noChangeArrowheads="1"/>
          </p:cNvSpPr>
          <p:nvPr>
            <p:ph type="body" idx="1"/>
          </p:nvPr>
        </p:nvSpPr>
        <p:spPr/>
        <p:txBody>
          <a:bodyPr/>
          <a:lstStyle/>
          <a:p>
            <a:pPr eaLnBrk="1" hangingPunct="1"/>
            <a:r>
              <a:rPr lang="en-GB" altLang="en-US" dirty="0" smtClean="0"/>
              <a:t>What can you control ? (do something about)</a:t>
            </a:r>
          </a:p>
          <a:p>
            <a:pPr eaLnBrk="1" hangingPunct="1"/>
            <a:endParaRPr lang="en-GB" altLang="en-US" dirty="0" smtClean="0"/>
          </a:p>
          <a:p>
            <a:pPr eaLnBrk="1" hangingPunct="1"/>
            <a:r>
              <a:rPr lang="en-GB" altLang="en-US" dirty="0" smtClean="0"/>
              <a:t>What can you influence but not control?</a:t>
            </a:r>
          </a:p>
          <a:p>
            <a:pPr eaLnBrk="1" hangingPunct="1">
              <a:buFontTx/>
              <a:buNone/>
            </a:pPr>
            <a:endParaRPr lang="en-GB" altLang="en-US" dirty="0" smtClean="0"/>
          </a:p>
          <a:p>
            <a:pPr eaLnBrk="1" hangingPunct="1"/>
            <a:r>
              <a:rPr lang="en-GB" altLang="en-US" dirty="0" smtClean="0"/>
              <a:t>What is outside your control?</a:t>
            </a:r>
          </a:p>
        </p:txBody>
      </p:sp>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artisticPlasticWrap/>
                    </a14:imgEffect>
                    <a14:imgEffect>
                      <a14:saturation sat="400000"/>
                    </a14:imgEffect>
                  </a14:imgLayer>
                </a14:imgProps>
              </a:ext>
            </a:extLst>
          </a:blip>
          <a:stretch>
            <a:fillRect/>
          </a:stretch>
        </p:blipFill>
        <p:spPr>
          <a:xfrm>
            <a:off x="7948922" y="3904896"/>
            <a:ext cx="3608764" cy="2551509"/>
          </a:xfrm>
          <a:prstGeom prst="rect">
            <a:avLst/>
          </a:prstGeom>
        </p:spPr>
      </p:pic>
    </p:spTree>
    <p:extLst>
      <p:ext uri="{BB962C8B-B14F-4D97-AF65-F5344CB8AC3E}">
        <p14:creationId xmlns:p14="http://schemas.microsoft.com/office/powerpoint/2010/main" val="42606916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GB" altLang="en-US" sz="4000" dirty="0"/>
              <a:t>Tool and Technique – The Influence and Control List</a:t>
            </a:r>
          </a:p>
        </p:txBody>
      </p:sp>
      <p:sp>
        <p:nvSpPr>
          <p:cNvPr id="88067" name="Rectangle 3"/>
          <p:cNvSpPr>
            <a:spLocks noGrp="1" noChangeArrowheads="1"/>
          </p:cNvSpPr>
          <p:nvPr>
            <p:ph type="body" idx="1"/>
          </p:nvPr>
        </p:nvSpPr>
        <p:spPr>
          <a:xfrm>
            <a:off x="288324" y="2343665"/>
            <a:ext cx="8106033" cy="4114800"/>
          </a:xfrm>
        </p:spPr>
        <p:txBody>
          <a:bodyPr/>
          <a:lstStyle/>
          <a:p>
            <a:pPr marL="0" indent="0" eaLnBrk="1" hangingPunct="1">
              <a:lnSpc>
                <a:spcPct val="90000"/>
              </a:lnSpc>
              <a:buNone/>
            </a:pPr>
            <a:r>
              <a:rPr lang="en-GB" altLang="en-US" dirty="0" smtClean="0"/>
              <a:t>Simply identify (perhaps brainstorm to do this?) and list under 3 categories.</a:t>
            </a:r>
          </a:p>
          <a:p>
            <a:pPr marL="0" indent="0" eaLnBrk="1" hangingPunct="1">
              <a:lnSpc>
                <a:spcPct val="90000"/>
              </a:lnSpc>
              <a:buNone/>
            </a:pPr>
            <a:r>
              <a:rPr lang="en-GB" altLang="en-US" dirty="0" smtClean="0"/>
              <a:t>1. Things you can control ? </a:t>
            </a:r>
          </a:p>
          <a:p>
            <a:pPr eaLnBrk="1" hangingPunct="1">
              <a:lnSpc>
                <a:spcPct val="90000"/>
              </a:lnSpc>
            </a:pPr>
            <a:endParaRPr lang="en-GB" altLang="en-US" dirty="0" smtClean="0"/>
          </a:p>
          <a:p>
            <a:pPr marL="0" indent="0" eaLnBrk="1" hangingPunct="1">
              <a:lnSpc>
                <a:spcPct val="90000"/>
              </a:lnSpc>
              <a:buNone/>
            </a:pPr>
            <a:r>
              <a:rPr lang="en-GB" altLang="en-US" dirty="0" smtClean="0"/>
              <a:t>2. Things you can influence but not control?</a:t>
            </a:r>
          </a:p>
          <a:p>
            <a:pPr eaLnBrk="1" hangingPunct="1">
              <a:lnSpc>
                <a:spcPct val="90000"/>
              </a:lnSpc>
              <a:buFontTx/>
              <a:buNone/>
            </a:pPr>
            <a:endParaRPr lang="en-GB" altLang="en-US" dirty="0" smtClean="0"/>
          </a:p>
          <a:p>
            <a:pPr marL="0" indent="0" eaLnBrk="1" hangingPunct="1">
              <a:lnSpc>
                <a:spcPct val="90000"/>
              </a:lnSpc>
              <a:buNone/>
            </a:pPr>
            <a:r>
              <a:rPr lang="en-GB" altLang="en-US" dirty="0" smtClean="0"/>
              <a:t>3. Things which you can neither influence nor control.</a:t>
            </a:r>
          </a:p>
          <a:p>
            <a:pPr eaLnBrk="1" hangingPunct="1">
              <a:lnSpc>
                <a:spcPct val="90000"/>
              </a:lnSpc>
            </a:pPr>
            <a:endParaRPr lang="en-GB" altLang="en-US" dirty="0" smtClean="0"/>
          </a:p>
          <a:p>
            <a:pPr eaLnBrk="1" hangingPunct="1">
              <a:lnSpc>
                <a:spcPct val="90000"/>
              </a:lnSpc>
            </a:pPr>
            <a:endParaRPr lang="en-GB" altLang="en-US" dirty="0" smtClean="0"/>
          </a:p>
        </p:txBody>
      </p:sp>
      <p:pic>
        <p:nvPicPr>
          <p:cNvPr id="2" name="Picture 1"/>
          <p:cNvPicPr>
            <a:picLocks noChangeAspect="1"/>
          </p:cNvPicPr>
          <p:nvPr/>
        </p:nvPicPr>
        <p:blipFill>
          <a:blip r:embed="rId3"/>
          <a:stretch>
            <a:fillRect/>
          </a:stretch>
        </p:blipFill>
        <p:spPr>
          <a:xfrm>
            <a:off x="8493211" y="2718487"/>
            <a:ext cx="3418188" cy="2784390"/>
          </a:xfrm>
          <a:prstGeom prst="rect">
            <a:avLst/>
          </a:prstGeom>
        </p:spPr>
      </p:pic>
    </p:spTree>
    <p:extLst>
      <p:ext uri="{BB962C8B-B14F-4D97-AF65-F5344CB8AC3E}">
        <p14:creationId xmlns:p14="http://schemas.microsoft.com/office/powerpoint/2010/main" val="27486696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duotone>
              <a:schemeClr val="accent1">
                <a:shade val="45000"/>
                <a:satMod val="135000"/>
              </a:schemeClr>
              <a:prstClr val="white"/>
            </a:duotone>
            <a:extLst>
              <a:ext uri="{BEBA8EAE-BF5A-486C-A8C5-ECC9F3942E4B}">
                <a14:imgProps xmlns:a14="http://schemas.microsoft.com/office/drawing/2010/main">
                  <a14:imgLayer r:embed="rId4">
                    <a14:imgEffect>
                      <a14:backgroundRemoval t="2500" b="95000" l="20455" r="79545"/>
                    </a14:imgEffect>
                  </a14:imgLayer>
                </a14:imgProps>
              </a:ext>
            </a:extLst>
          </a:blip>
          <a:stretch>
            <a:fillRect/>
          </a:stretch>
        </p:blipFill>
        <p:spPr>
          <a:xfrm>
            <a:off x="8282763" y="381000"/>
            <a:ext cx="3593804" cy="1905000"/>
          </a:xfrm>
          <a:prstGeom prst="rect">
            <a:avLst/>
          </a:prstGeom>
        </p:spPr>
      </p:pic>
      <p:sp>
        <p:nvSpPr>
          <p:cNvPr id="91138" name="Rectangle 2"/>
          <p:cNvSpPr>
            <a:spLocks noGrp="1" noChangeArrowheads="1"/>
          </p:cNvSpPr>
          <p:nvPr>
            <p:ph type="title"/>
          </p:nvPr>
        </p:nvSpPr>
        <p:spPr>
          <a:xfrm>
            <a:off x="2209800" y="381000"/>
            <a:ext cx="7772400" cy="1143000"/>
          </a:xfrm>
        </p:spPr>
        <p:txBody>
          <a:bodyPr/>
          <a:lstStyle/>
          <a:p>
            <a:pPr eaLnBrk="1" hangingPunct="1"/>
            <a:r>
              <a:rPr lang="en-GB" altLang="en-US" smtClean="0"/>
              <a:t>Types of Constraint Risks</a:t>
            </a:r>
          </a:p>
        </p:txBody>
      </p:sp>
      <p:sp>
        <p:nvSpPr>
          <p:cNvPr id="133123" name="Rectangle 3"/>
          <p:cNvSpPr>
            <a:spLocks noGrp="1" noChangeArrowheads="1"/>
          </p:cNvSpPr>
          <p:nvPr>
            <p:ph type="body" idx="1"/>
          </p:nvPr>
        </p:nvSpPr>
        <p:spPr>
          <a:xfrm>
            <a:off x="840259" y="1447800"/>
            <a:ext cx="9141941" cy="4114800"/>
          </a:xfrm>
        </p:spPr>
        <p:txBody>
          <a:bodyPr/>
          <a:lstStyle/>
          <a:p>
            <a:pPr eaLnBrk="1" hangingPunct="1"/>
            <a:r>
              <a:rPr lang="en-GB" altLang="en-US" sz="2800" b="1"/>
              <a:t>Product Risk </a:t>
            </a:r>
          </a:p>
          <a:p>
            <a:pPr lvl="1" eaLnBrk="1" hangingPunct="1"/>
            <a:r>
              <a:rPr lang="en-GB" altLang="en-US" sz="2400" dirty="0"/>
              <a:t>A risk that prevents you from meeting the product/project specification</a:t>
            </a:r>
          </a:p>
          <a:p>
            <a:pPr lvl="1" eaLnBrk="1" hangingPunct="1"/>
            <a:endParaRPr lang="en-GB" altLang="en-US" sz="2400" dirty="0"/>
          </a:p>
          <a:p>
            <a:pPr eaLnBrk="1" hangingPunct="1"/>
            <a:r>
              <a:rPr lang="en-GB" altLang="en-US" sz="2800" b="1" dirty="0"/>
              <a:t>Schedule Risk</a:t>
            </a:r>
          </a:p>
          <a:p>
            <a:pPr lvl="1" eaLnBrk="1" hangingPunct="1"/>
            <a:r>
              <a:rPr lang="en-GB" altLang="en-US" sz="2400" dirty="0"/>
              <a:t>A risk that prevents project element from being completed on time</a:t>
            </a:r>
          </a:p>
          <a:p>
            <a:pPr lvl="1" eaLnBrk="1" hangingPunct="1"/>
            <a:endParaRPr lang="en-GB" altLang="en-US" sz="2400" dirty="0"/>
          </a:p>
          <a:p>
            <a:pPr eaLnBrk="1" hangingPunct="1"/>
            <a:r>
              <a:rPr lang="en-GB" altLang="en-US" sz="2800" b="1" dirty="0"/>
              <a:t>Resource Risk</a:t>
            </a:r>
          </a:p>
          <a:p>
            <a:pPr lvl="1" eaLnBrk="1" hangingPunct="1"/>
            <a:r>
              <a:rPr lang="en-GB" altLang="en-US" sz="2400" dirty="0"/>
              <a:t>A risk that prevents enough or appropriate resources from being available to complete a project element</a:t>
            </a:r>
          </a:p>
        </p:txBody>
      </p:sp>
    </p:spTree>
    <p:extLst>
      <p:ext uri="{BB962C8B-B14F-4D97-AF65-F5344CB8AC3E}">
        <p14:creationId xmlns:p14="http://schemas.microsoft.com/office/powerpoint/2010/main" val="2733227549"/>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33123">
                                            <p:txEl>
                                              <p:pRg st="0" end="0"/>
                                            </p:txEl>
                                          </p:spTgt>
                                        </p:tgtEl>
                                        <p:attrNameLst>
                                          <p:attrName>style.visibility</p:attrName>
                                        </p:attrNameLst>
                                      </p:cBhvr>
                                      <p:to>
                                        <p:strVal val="visible"/>
                                      </p:to>
                                    </p:set>
                                    <p:anim calcmode="lin" valueType="num">
                                      <p:cBhvr additive="base">
                                        <p:cTn id="7" dur="500" fill="hold"/>
                                        <p:tgtEl>
                                          <p:spTgt spid="133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2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33123">
                                            <p:txEl>
                                              <p:pRg st="1" end="1"/>
                                            </p:txEl>
                                          </p:spTgt>
                                        </p:tgtEl>
                                        <p:attrNameLst>
                                          <p:attrName>style.visibility</p:attrName>
                                        </p:attrNameLst>
                                      </p:cBhvr>
                                      <p:to>
                                        <p:strVal val="visible"/>
                                      </p:to>
                                    </p:set>
                                    <p:anim calcmode="lin" valueType="num">
                                      <p:cBhvr additive="base">
                                        <p:cTn id="11" dur="500" fill="hold"/>
                                        <p:tgtEl>
                                          <p:spTgt spid="13312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3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133123">
                                            <p:txEl>
                                              <p:pRg st="3" end="3"/>
                                            </p:txEl>
                                          </p:spTgt>
                                        </p:tgtEl>
                                        <p:attrNameLst>
                                          <p:attrName>style.visibility</p:attrName>
                                        </p:attrNameLst>
                                      </p:cBhvr>
                                      <p:to>
                                        <p:strVal val="visible"/>
                                      </p:to>
                                    </p:set>
                                    <p:anim calcmode="lin" valueType="num">
                                      <p:cBhvr additive="base">
                                        <p:cTn id="17" dur="500" fill="hold"/>
                                        <p:tgtEl>
                                          <p:spTgt spid="13312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312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33123">
                                            <p:txEl>
                                              <p:pRg st="4" end="4"/>
                                            </p:txEl>
                                          </p:spTgt>
                                        </p:tgtEl>
                                        <p:attrNameLst>
                                          <p:attrName>style.visibility</p:attrName>
                                        </p:attrNameLst>
                                      </p:cBhvr>
                                      <p:to>
                                        <p:strVal val="visible"/>
                                      </p:to>
                                    </p:set>
                                    <p:anim calcmode="lin" valueType="num">
                                      <p:cBhvr additive="base">
                                        <p:cTn id="21" dur="500" fill="hold"/>
                                        <p:tgtEl>
                                          <p:spTgt spid="13312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33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133123">
                                            <p:txEl>
                                              <p:pRg st="6" end="6"/>
                                            </p:txEl>
                                          </p:spTgt>
                                        </p:tgtEl>
                                        <p:attrNameLst>
                                          <p:attrName>style.visibility</p:attrName>
                                        </p:attrNameLst>
                                      </p:cBhvr>
                                      <p:to>
                                        <p:strVal val="visible"/>
                                      </p:to>
                                    </p:set>
                                    <p:anim calcmode="lin" valueType="num">
                                      <p:cBhvr additive="base">
                                        <p:cTn id="27" dur="500" fill="hold"/>
                                        <p:tgtEl>
                                          <p:spTgt spid="13312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3312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33123">
                                            <p:txEl>
                                              <p:pRg st="7" end="7"/>
                                            </p:txEl>
                                          </p:spTgt>
                                        </p:tgtEl>
                                        <p:attrNameLst>
                                          <p:attrName>style.visibility</p:attrName>
                                        </p:attrNameLst>
                                      </p:cBhvr>
                                      <p:to>
                                        <p:strVal val="visible"/>
                                      </p:to>
                                    </p:set>
                                    <p:anim calcmode="lin" valueType="num">
                                      <p:cBhvr additive="base">
                                        <p:cTn id="31" dur="500" fill="hold"/>
                                        <p:tgtEl>
                                          <p:spTgt spid="13312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312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altLang="en-US" smtClean="0"/>
              <a:t>Risk Likelihood / Impact</a:t>
            </a:r>
          </a:p>
        </p:txBody>
      </p:sp>
      <p:sp>
        <p:nvSpPr>
          <p:cNvPr id="92163" name="Rectangle 3"/>
          <p:cNvSpPr>
            <a:spLocks noGrp="1" noChangeArrowheads="1"/>
          </p:cNvSpPr>
          <p:nvPr>
            <p:ph type="body" idx="1"/>
          </p:nvPr>
        </p:nvSpPr>
        <p:spPr/>
        <p:txBody>
          <a:bodyPr/>
          <a:lstStyle/>
          <a:p>
            <a:pPr eaLnBrk="1" hangingPunct="1">
              <a:buFontTx/>
              <a:buNone/>
            </a:pPr>
            <a:r>
              <a:rPr lang="en-GB" altLang="en-US" sz="2800" b="1"/>
              <a:t>How likely is the risk?</a:t>
            </a:r>
          </a:p>
          <a:p>
            <a:pPr eaLnBrk="1" hangingPunct="1">
              <a:buFontTx/>
              <a:buNone/>
            </a:pPr>
            <a:r>
              <a:rPr lang="en-GB" altLang="en-US" sz="2800"/>
              <a:t>	</a:t>
            </a:r>
          </a:p>
          <a:p>
            <a:pPr eaLnBrk="1" hangingPunct="1"/>
            <a:r>
              <a:rPr lang="en-GB" altLang="en-US" sz="2800"/>
              <a:t>Low, Medium, High</a:t>
            </a:r>
          </a:p>
          <a:p>
            <a:pPr eaLnBrk="1" hangingPunct="1"/>
            <a:r>
              <a:rPr lang="en-GB" altLang="en-US" smtClean="0"/>
              <a:t>Or Extremely Unlikely (will happen once in  a blue moon), Unlikely, Medium, Likely. Extremely Likely (it’s going to happen)</a:t>
            </a:r>
          </a:p>
          <a:p>
            <a:pPr eaLnBrk="1" hangingPunct="1"/>
            <a:r>
              <a:rPr lang="en-GB" altLang="en-US" smtClean="0"/>
              <a:t>Or numerically rank from 0-10 or 0-100</a:t>
            </a:r>
          </a:p>
          <a:p>
            <a:pPr lvl="1" eaLnBrk="1" hangingPunct="1"/>
            <a:endParaRPr lang="en-GB" altLang="en-US" smtClean="0"/>
          </a:p>
        </p:txBody>
      </p:sp>
    </p:spTree>
    <p:extLst>
      <p:ext uri="{BB962C8B-B14F-4D97-AF65-F5344CB8AC3E}">
        <p14:creationId xmlns:p14="http://schemas.microsoft.com/office/powerpoint/2010/main" val="3886947544"/>
      </p:ext>
    </p:extLst>
  </p:cSld>
  <p:clrMapOvr>
    <a:masterClrMapping/>
  </p:clrMapOvr>
  <p:transition>
    <p:fade thruBlk="1"/>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eaLnBrk="1" hangingPunct="1"/>
            <a:r>
              <a:rPr lang="en-GB" altLang="en-US" dirty="0" smtClean="0"/>
              <a:t>What to do with Risk – Mitigating Action</a:t>
            </a:r>
          </a:p>
        </p:txBody>
      </p:sp>
      <p:sp>
        <p:nvSpPr>
          <p:cNvPr id="93187" name="Rectangle 3"/>
          <p:cNvSpPr>
            <a:spLocks noGrp="1" noChangeArrowheads="1"/>
          </p:cNvSpPr>
          <p:nvPr>
            <p:ph type="body" idx="1"/>
          </p:nvPr>
        </p:nvSpPr>
        <p:spPr/>
        <p:txBody>
          <a:bodyPr/>
          <a:lstStyle/>
          <a:p>
            <a:pPr eaLnBrk="1" hangingPunct="1"/>
            <a:r>
              <a:rPr lang="en-GB" altLang="en-US" dirty="0" smtClean="0"/>
              <a:t>Actions needed - Try to reduce the chances of the ‘thing’ happening.</a:t>
            </a:r>
          </a:p>
          <a:p>
            <a:pPr eaLnBrk="1" hangingPunct="1"/>
            <a:endParaRPr lang="en-GB" altLang="en-US" dirty="0" smtClean="0"/>
          </a:p>
          <a:p>
            <a:pPr eaLnBrk="1" hangingPunct="1"/>
            <a:r>
              <a:rPr lang="en-GB" altLang="en-US" dirty="0" smtClean="0"/>
              <a:t>Actions needed - Try to reduce the impact/affect if the ‘thing’ happens.</a:t>
            </a:r>
          </a:p>
          <a:p>
            <a:pPr eaLnBrk="1" hangingPunct="1"/>
            <a:endParaRPr lang="en-GB" altLang="en-US" dirty="0" smtClean="0"/>
          </a:p>
        </p:txBody>
      </p:sp>
      <p:pic>
        <p:nvPicPr>
          <p:cNvPr id="75780" name="Picture 4" descr="Image result for managing project risk"/>
          <p:cNvPicPr>
            <a:picLocks noChangeAspect="1" noChangeArrowheads="1"/>
          </p:cNvPicPr>
          <p:nvPr/>
        </p:nvPicPr>
        <p:blipFill>
          <a:blip r:embed="rId3" cstate="print">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822406" y="4415481"/>
            <a:ext cx="3020508" cy="2013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277045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1026"/>
          <p:cNvSpPr>
            <a:spLocks noGrp="1" noChangeArrowheads="1"/>
          </p:cNvSpPr>
          <p:nvPr>
            <p:ph type="title"/>
          </p:nvPr>
        </p:nvSpPr>
        <p:spPr/>
        <p:txBody>
          <a:bodyPr/>
          <a:lstStyle/>
          <a:p>
            <a:pPr eaLnBrk="1" hangingPunct="1"/>
            <a:r>
              <a:rPr lang="en-GB" altLang="en-US" sz="4000"/>
              <a:t>Tool &amp; Technique </a:t>
            </a:r>
            <a:br>
              <a:rPr lang="en-GB" altLang="en-US" sz="4000"/>
            </a:br>
            <a:r>
              <a:rPr lang="en-GB" altLang="en-US" sz="4000"/>
              <a:t>Risk Assessment Risk Analysis Grid</a:t>
            </a:r>
          </a:p>
        </p:txBody>
      </p:sp>
      <p:graphicFrame>
        <p:nvGraphicFramePr>
          <p:cNvPr id="2" name="Table 1"/>
          <p:cNvGraphicFramePr>
            <a:graphicFrameLocks noGrp="1"/>
          </p:cNvGraphicFramePr>
          <p:nvPr>
            <p:extLst>
              <p:ext uri="{D42A27DB-BD31-4B8C-83A1-F6EECF244321}">
                <p14:modId xmlns:p14="http://schemas.microsoft.com/office/powerpoint/2010/main" val="254789776"/>
              </p:ext>
            </p:extLst>
          </p:nvPr>
        </p:nvGraphicFramePr>
        <p:xfrm>
          <a:off x="659026" y="2075934"/>
          <a:ext cx="10618576" cy="4308390"/>
        </p:xfrm>
        <a:graphic>
          <a:graphicData uri="http://schemas.openxmlformats.org/drawingml/2006/table">
            <a:tbl>
              <a:tblPr firstRow="1" bandRow="1">
                <a:tableStyleId>{E8B1032C-EA38-4F05-BA0D-38AFFFC7BED3}</a:tableStyleId>
              </a:tblPr>
              <a:tblGrid>
                <a:gridCol w="2654644">
                  <a:extLst>
                    <a:ext uri="{9D8B030D-6E8A-4147-A177-3AD203B41FA5}">
                      <a16:colId xmlns:a16="http://schemas.microsoft.com/office/drawing/2014/main" val="346813269"/>
                    </a:ext>
                  </a:extLst>
                </a:gridCol>
                <a:gridCol w="2654644">
                  <a:extLst>
                    <a:ext uri="{9D8B030D-6E8A-4147-A177-3AD203B41FA5}">
                      <a16:colId xmlns:a16="http://schemas.microsoft.com/office/drawing/2014/main" val="3138221694"/>
                    </a:ext>
                  </a:extLst>
                </a:gridCol>
                <a:gridCol w="2654644">
                  <a:extLst>
                    <a:ext uri="{9D8B030D-6E8A-4147-A177-3AD203B41FA5}">
                      <a16:colId xmlns:a16="http://schemas.microsoft.com/office/drawing/2014/main" val="3825720663"/>
                    </a:ext>
                  </a:extLst>
                </a:gridCol>
                <a:gridCol w="2654644">
                  <a:extLst>
                    <a:ext uri="{9D8B030D-6E8A-4147-A177-3AD203B41FA5}">
                      <a16:colId xmlns:a16="http://schemas.microsoft.com/office/drawing/2014/main" val="86433115"/>
                    </a:ext>
                  </a:extLst>
                </a:gridCol>
              </a:tblGrid>
              <a:tr h="1995798">
                <a:tc>
                  <a:txBody>
                    <a:bodyPr/>
                    <a:lstStyle/>
                    <a:p>
                      <a:pPr algn="ctr"/>
                      <a:r>
                        <a:rPr lang="en-GB" dirty="0" smtClean="0"/>
                        <a:t>Impact</a:t>
                      </a:r>
                    </a:p>
                    <a:p>
                      <a:pPr algn="ctr"/>
                      <a:r>
                        <a:rPr lang="en-GB" dirty="0" smtClean="0"/>
                        <a:t>(H/M/L)</a:t>
                      </a:r>
                      <a:endParaRPr lang="en-GB" dirty="0"/>
                    </a:p>
                  </a:txBody>
                  <a:tcPr/>
                </a:tc>
                <a:tc>
                  <a:txBody>
                    <a:bodyPr/>
                    <a:lstStyle/>
                    <a:p>
                      <a:pPr algn="ctr"/>
                      <a:r>
                        <a:rPr lang="en-GB" dirty="0" smtClean="0"/>
                        <a:t>Likelihood</a:t>
                      </a:r>
                    </a:p>
                    <a:p>
                      <a:pPr algn="ctr"/>
                      <a:r>
                        <a:rPr lang="en-GB" dirty="0" smtClean="0"/>
                        <a:t>(H/M/L)</a:t>
                      </a:r>
                      <a:endParaRPr lang="en-GB" dirty="0"/>
                    </a:p>
                  </a:txBody>
                  <a:tcPr/>
                </a:tc>
                <a:tc>
                  <a:txBody>
                    <a:bodyPr/>
                    <a:lstStyle/>
                    <a:p>
                      <a:pPr algn="ctr"/>
                      <a:r>
                        <a:rPr lang="en-GB" dirty="0" smtClean="0"/>
                        <a:t>Risk</a:t>
                      </a:r>
                      <a:endParaRPr lang="en-GB" dirty="0"/>
                    </a:p>
                  </a:txBody>
                  <a:tcPr/>
                </a:tc>
                <a:tc>
                  <a:txBody>
                    <a:bodyPr/>
                    <a:lstStyle/>
                    <a:p>
                      <a:pPr algn="ctr"/>
                      <a:r>
                        <a:rPr lang="en-GB" dirty="0" smtClean="0"/>
                        <a:t>Mitigating Action</a:t>
                      </a:r>
                      <a:endParaRPr lang="en-GB" dirty="0"/>
                    </a:p>
                  </a:txBody>
                  <a:tcPr/>
                </a:tc>
                <a:extLst>
                  <a:ext uri="{0D108BD9-81ED-4DB2-BD59-A6C34878D82A}">
                    <a16:rowId xmlns:a16="http://schemas.microsoft.com/office/drawing/2014/main" val="2450730737"/>
                  </a:ext>
                </a:extLst>
              </a:tr>
              <a:tr h="1156296">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670898538"/>
                  </a:ext>
                </a:extLst>
              </a:tr>
              <a:tr h="1156296">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071362531"/>
                  </a:ext>
                </a:extLst>
              </a:tr>
            </a:tbl>
          </a:graphicData>
        </a:graphic>
      </p:graphicFrame>
    </p:spTree>
    <p:extLst>
      <p:ext uri="{BB962C8B-B14F-4D97-AF65-F5344CB8AC3E}">
        <p14:creationId xmlns:p14="http://schemas.microsoft.com/office/powerpoint/2010/main" val="2913559294"/>
      </p:ext>
    </p:extLst>
  </p:cSld>
  <p:clrMapOvr>
    <a:masterClrMapping/>
  </p:clrMapOvr>
  <p:transition>
    <p:fade thruBlk="1"/>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9708" y="238898"/>
            <a:ext cx="10363200" cy="881448"/>
          </a:xfrm>
        </p:spPr>
        <p:txBody>
          <a:bodyPr/>
          <a:lstStyle/>
          <a:p>
            <a:r>
              <a:rPr lang="en-GB" sz="2800" dirty="0" smtClean="0"/>
              <a:t>Example – Delivering Skills programme in Lockdown</a:t>
            </a:r>
            <a:endParaRPr lang="en-GB" sz="2800" dirty="0"/>
          </a:p>
        </p:txBody>
      </p:sp>
      <p:graphicFrame>
        <p:nvGraphicFramePr>
          <p:cNvPr id="4" name="Table 3"/>
          <p:cNvGraphicFramePr>
            <a:graphicFrameLocks noGrp="1"/>
          </p:cNvGraphicFramePr>
          <p:nvPr>
            <p:extLst>
              <p:ext uri="{D42A27DB-BD31-4B8C-83A1-F6EECF244321}">
                <p14:modId xmlns:p14="http://schemas.microsoft.com/office/powerpoint/2010/main" val="3736322480"/>
              </p:ext>
            </p:extLst>
          </p:nvPr>
        </p:nvGraphicFramePr>
        <p:xfrm>
          <a:off x="337753" y="1269822"/>
          <a:ext cx="11755392" cy="5351980"/>
        </p:xfrm>
        <a:graphic>
          <a:graphicData uri="http://schemas.openxmlformats.org/drawingml/2006/table">
            <a:tbl>
              <a:tblPr firstRow="1" bandRow="1">
                <a:tableStyleId>{BC89EF96-8CEA-46FF-86C4-4CE0E7609802}</a:tableStyleId>
              </a:tblPr>
              <a:tblGrid>
                <a:gridCol w="2938848">
                  <a:extLst>
                    <a:ext uri="{9D8B030D-6E8A-4147-A177-3AD203B41FA5}">
                      <a16:colId xmlns:a16="http://schemas.microsoft.com/office/drawing/2014/main" val="346813269"/>
                    </a:ext>
                  </a:extLst>
                </a:gridCol>
                <a:gridCol w="2938848">
                  <a:extLst>
                    <a:ext uri="{9D8B030D-6E8A-4147-A177-3AD203B41FA5}">
                      <a16:colId xmlns:a16="http://schemas.microsoft.com/office/drawing/2014/main" val="3138221694"/>
                    </a:ext>
                  </a:extLst>
                </a:gridCol>
                <a:gridCol w="2938848">
                  <a:extLst>
                    <a:ext uri="{9D8B030D-6E8A-4147-A177-3AD203B41FA5}">
                      <a16:colId xmlns:a16="http://schemas.microsoft.com/office/drawing/2014/main" val="3825720663"/>
                    </a:ext>
                  </a:extLst>
                </a:gridCol>
                <a:gridCol w="2938848">
                  <a:extLst>
                    <a:ext uri="{9D8B030D-6E8A-4147-A177-3AD203B41FA5}">
                      <a16:colId xmlns:a16="http://schemas.microsoft.com/office/drawing/2014/main" val="86433115"/>
                    </a:ext>
                  </a:extLst>
                </a:gridCol>
              </a:tblGrid>
              <a:tr h="1420060">
                <a:tc>
                  <a:txBody>
                    <a:bodyPr/>
                    <a:lstStyle/>
                    <a:p>
                      <a:pPr algn="ctr"/>
                      <a:r>
                        <a:rPr lang="en-GB" dirty="0" smtClean="0"/>
                        <a:t>Impact</a:t>
                      </a:r>
                    </a:p>
                    <a:p>
                      <a:pPr algn="ctr"/>
                      <a:r>
                        <a:rPr lang="en-GB" dirty="0" smtClean="0"/>
                        <a:t>(H/M/L)</a:t>
                      </a:r>
                      <a:endParaRPr lang="en-GB" dirty="0"/>
                    </a:p>
                  </a:txBody>
                  <a:tcPr/>
                </a:tc>
                <a:tc>
                  <a:txBody>
                    <a:bodyPr/>
                    <a:lstStyle/>
                    <a:p>
                      <a:pPr algn="ctr"/>
                      <a:r>
                        <a:rPr lang="en-GB" dirty="0" smtClean="0"/>
                        <a:t>Likelihood</a:t>
                      </a:r>
                    </a:p>
                    <a:p>
                      <a:pPr algn="ctr"/>
                      <a:r>
                        <a:rPr lang="en-GB" dirty="0" smtClean="0"/>
                        <a:t>(H/M/L)</a:t>
                      </a:r>
                      <a:endParaRPr lang="en-GB" dirty="0"/>
                    </a:p>
                  </a:txBody>
                  <a:tcPr/>
                </a:tc>
                <a:tc>
                  <a:txBody>
                    <a:bodyPr/>
                    <a:lstStyle/>
                    <a:p>
                      <a:pPr algn="ctr"/>
                      <a:r>
                        <a:rPr lang="en-GB" dirty="0" smtClean="0"/>
                        <a:t>Risk</a:t>
                      </a:r>
                      <a:endParaRPr lang="en-GB" dirty="0"/>
                    </a:p>
                  </a:txBody>
                  <a:tcPr/>
                </a:tc>
                <a:tc>
                  <a:txBody>
                    <a:bodyPr/>
                    <a:lstStyle/>
                    <a:p>
                      <a:pPr algn="ctr"/>
                      <a:r>
                        <a:rPr lang="en-GB" dirty="0" smtClean="0"/>
                        <a:t>Mitigating Action</a:t>
                      </a:r>
                      <a:endParaRPr lang="en-GB" dirty="0"/>
                    </a:p>
                  </a:txBody>
                  <a:tcPr/>
                </a:tc>
                <a:extLst>
                  <a:ext uri="{0D108BD9-81ED-4DB2-BD59-A6C34878D82A}">
                    <a16:rowId xmlns:a16="http://schemas.microsoft.com/office/drawing/2014/main" val="2450730737"/>
                  </a:ext>
                </a:extLst>
              </a:tr>
              <a:tr h="822733">
                <a:tc>
                  <a:txBody>
                    <a:bodyPr/>
                    <a:lstStyle/>
                    <a:p>
                      <a:r>
                        <a:rPr lang="en-GB" sz="1600" dirty="0" smtClean="0"/>
                        <a:t>H</a:t>
                      </a:r>
                      <a:endParaRPr lang="en-GB" sz="1600" dirty="0"/>
                    </a:p>
                  </a:txBody>
                  <a:tcPr/>
                </a:tc>
                <a:tc>
                  <a:txBody>
                    <a:bodyPr/>
                    <a:lstStyle/>
                    <a:p>
                      <a:r>
                        <a:rPr lang="en-GB" sz="1600" dirty="0" smtClean="0"/>
                        <a:t>H</a:t>
                      </a:r>
                      <a:endParaRPr lang="en-GB" sz="1600" dirty="0"/>
                    </a:p>
                  </a:txBody>
                  <a:tcPr/>
                </a:tc>
                <a:tc>
                  <a:txBody>
                    <a:bodyPr/>
                    <a:lstStyle/>
                    <a:p>
                      <a:r>
                        <a:rPr lang="en-GB" sz="1600" dirty="0" smtClean="0"/>
                        <a:t>Staff not confident to deliver</a:t>
                      </a:r>
                    </a:p>
                    <a:p>
                      <a:r>
                        <a:rPr lang="en-GB" sz="1600" dirty="0" smtClean="0"/>
                        <a:t>(Product/ Resource/ Schedule risk) Internal</a:t>
                      </a:r>
                      <a:endParaRPr lang="en-GB" sz="1600" dirty="0"/>
                    </a:p>
                  </a:txBody>
                  <a:tcPr/>
                </a:tc>
                <a:tc>
                  <a:txBody>
                    <a:bodyPr/>
                    <a:lstStyle/>
                    <a:p>
                      <a:r>
                        <a:rPr lang="en-GB" sz="1600" dirty="0" smtClean="0"/>
                        <a:t>Provide online training and access to software and IT equipment</a:t>
                      </a:r>
                      <a:endParaRPr lang="en-GB" sz="1600" dirty="0"/>
                    </a:p>
                  </a:txBody>
                  <a:tcPr/>
                </a:tc>
                <a:extLst>
                  <a:ext uri="{0D108BD9-81ED-4DB2-BD59-A6C34878D82A}">
                    <a16:rowId xmlns:a16="http://schemas.microsoft.com/office/drawing/2014/main" val="2670898538"/>
                  </a:ext>
                </a:extLst>
              </a:tr>
              <a:tr h="822733">
                <a:tc>
                  <a:txBody>
                    <a:bodyPr/>
                    <a:lstStyle/>
                    <a:p>
                      <a:r>
                        <a:rPr lang="en-GB" sz="1600" dirty="0" smtClean="0"/>
                        <a:t>H</a:t>
                      </a:r>
                      <a:endParaRPr lang="en-GB" sz="1600" dirty="0"/>
                    </a:p>
                  </a:txBody>
                  <a:tcPr/>
                </a:tc>
                <a:tc>
                  <a:txBody>
                    <a:bodyPr/>
                    <a:lstStyle/>
                    <a:p>
                      <a:r>
                        <a:rPr lang="en-GB" sz="1600" dirty="0" smtClean="0"/>
                        <a:t>M</a:t>
                      </a:r>
                      <a:endParaRPr lang="en-GB" sz="1600" dirty="0"/>
                    </a:p>
                  </a:txBody>
                  <a:tcPr/>
                </a:tc>
                <a:tc>
                  <a:txBody>
                    <a:bodyPr/>
                    <a:lstStyle/>
                    <a:p>
                      <a:r>
                        <a:rPr lang="en-GB" sz="1600" dirty="0" smtClean="0"/>
                        <a:t>Students not engaging </a:t>
                      </a:r>
                    </a:p>
                    <a:p>
                      <a:r>
                        <a:rPr lang="en-GB" sz="1600" dirty="0" smtClean="0"/>
                        <a:t>(Product</a:t>
                      </a:r>
                      <a:r>
                        <a:rPr lang="en-GB" sz="1600" baseline="0" dirty="0" smtClean="0"/>
                        <a:t> </a:t>
                      </a:r>
                      <a:r>
                        <a:rPr lang="en-GB" sz="1600" dirty="0" smtClean="0"/>
                        <a:t>risk) Partly Internal/ External</a:t>
                      </a:r>
                      <a:endParaRPr lang="en-GB" sz="1600" dirty="0"/>
                    </a:p>
                  </a:txBody>
                  <a:tcPr/>
                </a:tc>
                <a:tc>
                  <a:txBody>
                    <a:bodyPr/>
                    <a:lstStyle/>
                    <a:p>
                      <a:r>
                        <a:rPr lang="en-GB" sz="1600" dirty="0" smtClean="0"/>
                        <a:t>Provide effective, engaging, varied resources,</a:t>
                      </a:r>
                      <a:r>
                        <a:rPr lang="en-GB" sz="1600" baseline="0" dirty="0" smtClean="0"/>
                        <a:t> </a:t>
                      </a:r>
                      <a:r>
                        <a:rPr lang="en-GB" sz="1600" dirty="0" smtClean="0"/>
                        <a:t>one to one support for students through lectures and tutorial &amp; access</a:t>
                      </a:r>
                      <a:r>
                        <a:rPr lang="en-GB" sz="1600" baseline="0" dirty="0" smtClean="0"/>
                        <a:t> to interactive moodle pages. Chase up via emails any issues and look to provide support in addressing them</a:t>
                      </a:r>
                      <a:endParaRPr lang="en-GB" sz="1600" dirty="0"/>
                    </a:p>
                  </a:txBody>
                  <a:tcPr/>
                </a:tc>
                <a:extLst>
                  <a:ext uri="{0D108BD9-81ED-4DB2-BD59-A6C34878D82A}">
                    <a16:rowId xmlns:a16="http://schemas.microsoft.com/office/drawing/2014/main" val="2071362531"/>
                  </a:ext>
                </a:extLst>
              </a:tr>
              <a:tr h="822733">
                <a:tc>
                  <a:txBody>
                    <a:bodyPr/>
                    <a:lstStyle/>
                    <a:p>
                      <a:r>
                        <a:rPr lang="en-GB" sz="1600" dirty="0" smtClean="0"/>
                        <a:t>H</a:t>
                      </a:r>
                      <a:endParaRPr lang="en-GB" sz="1600" dirty="0"/>
                    </a:p>
                  </a:txBody>
                  <a:tcPr/>
                </a:tc>
                <a:tc>
                  <a:txBody>
                    <a:bodyPr/>
                    <a:lstStyle/>
                    <a:p>
                      <a:r>
                        <a:rPr lang="en-GB" sz="1600" dirty="0" smtClean="0"/>
                        <a:t>L</a:t>
                      </a:r>
                      <a:endParaRPr lang="en-GB" sz="1600" dirty="0"/>
                    </a:p>
                  </a:txBody>
                  <a:tcPr/>
                </a:tc>
                <a:tc>
                  <a:txBody>
                    <a:bodyPr/>
                    <a:lstStyle/>
                    <a:p>
                      <a:r>
                        <a:rPr lang="en-GB" sz="1600" dirty="0" smtClean="0"/>
                        <a:t>Internet connection for staff and students</a:t>
                      </a:r>
                    </a:p>
                    <a:p>
                      <a:r>
                        <a:rPr lang="en-GB" sz="1600" dirty="0" smtClean="0"/>
                        <a:t>(Resource/ schedule risk) External</a:t>
                      </a:r>
                      <a:endParaRPr lang="en-GB" sz="1600" dirty="0"/>
                    </a:p>
                  </a:txBody>
                  <a:tcPr/>
                </a:tc>
                <a:tc>
                  <a:txBody>
                    <a:bodyPr/>
                    <a:lstStyle/>
                    <a:p>
                      <a:r>
                        <a:rPr lang="en-GB" sz="1600" dirty="0" smtClean="0"/>
                        <a:t>Provide advice and support via 24 hour IT </a:t>
                      </a:r>
                      <a:r>
                        <a:rPr lang="en-GB" sz="1600" dirty="0" err="1" smtClean="0"/>
                        <a:t>hwb</a:t>
                      </a:r>
                      <a:endParaRPr lang="en-GB" sz="1600" dirty="0"/>
                    </a:p>
                  </a:txBody>
                  <a:tcPr/>
                </a:tc>
                <a:extLst>
                  <a:ext uri="{0D108BD9-81ED-4DB2-BD59-A6C34878D82A}">
                    <a16:rowId xmlns:a16="http://schemas.microsoft.com/office/drawing/2014/main" val="3959459922"/>
                  </a:ext>
                </a:extLst>
              </a:tr>
            </a:tbl>
          </a:graphicData>
        </a:graphic>
      </p:graphicFrame>
    </p:spTree>
    <p:extLst>
      <p:ext uri="{BB962C8B-B14F-4D97-AF65-F5344CB8AC3E}">
        <p14:creationId xmlns:p14="http://schemas.microsoft.com/office/powerpoint/2010/main" val="31749125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914400" y="757847"/>
            <a:ext cx="10363200" cy="1143000"/>
          </a:xfrm>
        </p:spPr>
        <p:txBody>
          <a:bodyPr/>
          <a:lstStyle/>
          <a:p>
            <a:pPr algn="l" eaLnBrk="1" hangingPunct="1"/>
            <a:r>
              <a:rPr lang="en-GB" altLang="en-US" dirty="0" smtClean="0"/>
              <a:t>Familiarity &amp; Risk</a:t>
            </a:r>
          </a:p>
        </p:txBody>
      </p:sp>
      <p:sp>
        <p:nvSpPr>
          <p:cNvPr id="99331" name="Rectangle 3"/>
          <p:cNvSpPr>
            <a:spLocks noGrp="1" noChangeArrowheads="1"/>
          </p:cNvSpPr>
          <p:nvPr>
            <p:ph type="body" idx="1"/>
          </p:nvPr>
        </p:nvSpPr>
        <p:spPr/>
        <p:txBody>
          <a:bodyPr/>
          <a:lstStyle/>
          <a:p>
            <a:pPr eaLnBrk="1" hangingPunct="1">
              <a:lnSpc>
                <a:spcPct val="90000"/>
              </a:lnSpc>
            </a:pPr>
            <a:r>
              <a:rPr lang="en-GB" altLang="en-US" dirty="0" smtClean="0"/>
              <a:t>Risk is higher if we are dealing with the unfamiliar.</a:t>
            </a:r>
          </a:p>
          <a:p>
            <a:pPr eaLnBrk="1" hangingPunct="1">
              <a:lnSpc>
                <a:spcPct val="90000"/>
              </a:lnSpc>
            </a:pPr>
            <a:r>
              <a:rPr lang="en-GB" altLang="en-US" dirty="0" smtClean="0"/>
              <a:t>The task itself may be unfamiliar.</a:t>
            </a:r>
          </a:p>
          <a:p>
            <a:pPr eaLnBrk="1" hangingPunct="1">
              <a:lnSpc>
                <a:spcPct val="90000"/>
              </a:lnSpc>
            </a:pPr>
            <a:r>
              <a:rPr lang="en-GB" altLang="en-US" dirty="0" smtClean="0"/>
              <a:t>The setting may be unfamiliar.</a:t>
            </a:r>
          </a:p>
          <a:p>
            <a:pPr eaLnBrk="1" hangingPunct="1">
              <a:lnSpc>
                <a:spcPct val="90000"/>
              </a:lnSpc>
            </a:pPr>
            <a:endParaRPr lang="en-GB" altLang="en-US" dirty="0" smtClean="0"/>
          </a:p>
          <a:p>
            <a:pPr eaLnBrk="1" hangingPunct="1">
              <a:lnSpc>
                <a:spcPct val="90000"/>
              </a:lnSpc>
            </a:pPr>
            <a:r>
              <a:rPr lang="en-GB" altLang="en-US" dirty="0" smtClean="0"/>
              <a:t>We can help identify what is and what is not familiar using a risk identity grid. Either for the whole project or for major parts of it.</a:t>
            </a:r>
          </a:p>
        </p:txBody>
      </p:sp>
      <p:pic>
        <p:nvPicPr>
          <p:cNvPr id="61442" name="Picture 2" descr="Image result for managing project ris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7363" y="459581"/>
            <a:ext cx="2857500" cy="1443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4639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pPr eaLnBrk="1" hangingPunct="1"/>
            <a:r>
              <a:rPr lang="en-GB" altLang="en-US" sz="4000"/>
              <a:t>Tool &amp; Technique </a:t>
            </a:r>
            <a:br>
              <a:rPr lang="en-GB" altLang="en-US" sz="4000"/>
            </a:br>
            <a:r>
              <a:rPr lang="en-GB" altLang="en-US" sz="4000"/>
              <a:t>The Project Familiarity Grid</a:t>
            </a:r>
          </a:p>
        </p:txBody>
      </p:sp>
      <p:graphicFrame>
        <p:nvGraphicFramePr>
          <p:cNvPr id="197659" name="Group 27"/>
          <p:cNvGraphicFramePr>
            <a:graphicFrameLocks noGrp="1"/>
          </p:cNvGraphicFramePr>
          <p:nvPr/>
        </p:nvGraphicFramePr>
        <p:xfrm>
          <a:off x="3000375" y="2349501"/>
          <a:ext cx="6172200" cy="3597275"/>
        </p:xfrm>
        <a:graphic>
          <a:graphicData uri="http://schemas.openxmlformats.org/drawingml/2006/table">
            <a:tbl>
              <a:tblPr/>
              <a:tblGrid>
                <a:gridCol w="31242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1542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Both task and setting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rgbClr val="00FF00"/>
                          </a:solidFill>
                          <a:effectLst/>
                          <a:latin typeface="Arial" charset="0"/>
                        </a:rPr>
                        <a:t>SHOULD BE OK</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Task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Setting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rgbClr val="FFCC00"/>
                          </a:solidFill>
                          <a:effectLst/>
                          <a:latin typeface="Arial" charset="0"/>
                        </a:rPr>
                        <a:t>BE CAREFUL</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05471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Setting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rgbClr val="FFCC00"/>
                          </a:solidFill>
                          <a:effectLst/>
                          <a:latin typeface="Arial" charset="0"/>
                        </a:rPr>
                        <a:t>BE CAREFUL</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Setting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rgbClr val="FF0000"/>
                          </a:solidFill>
                          <a:effectLst/>
                          <a:latin typeface="Arial" charset="0"/>
                        </a:rPr>
                        <a:t>BE VERY WARY!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94109289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Image result for managing project risk"/>
          <p:cNvPicPr>
            <a:picLocks noChangeAspect="1" noChangeArrowheads="1"/>
          </p:cNvPicPr>
          <p:nvPr/>
        </p:nvPicPr>
        <p:blipFill>
          <a:blip r:embed="rId3">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207075" y="5181599"/>
            <a:ext cx="2198612" cy="1463077"/>
          </a:xfrm>
          <a:prstGeom prst="rect">
            <a:avLst/>
          </a:prstGeom>
          <a:noFill/>
          <a:extLst>
            <a:ext uri="{909E8E84-426E-40DD-AFC4-6F175D3DCCD1}">
              <a14:hiddenFill xmlns:a14="http://schemas.microsoft.com/office/drawing/2010/main">
                <a:solidFill>
                  <a:srgbClr val="FFFFFF"/>
                </a:solidFill>
              </a14:hiddenFill>
            </a:ext>
          </a:extLst>
        </p:spPr>
      </p:pic>
      <p:sp>
        <p:nvSpPr>
          <p:cNvPr id="104450" name="Rectangle 2"/>
          <p:cNvSpPr>
            <a:spLocks noGrp="1" noChangeArrowheads="1"/>
          </p:cNvSpPr>
          <p:nvPr>
            <p:ph type="title"/>
          </p:nvPr>
        </p:nvSpPr>
        <p:spPr/>
        <p:txBody>
          <a:bodyPr/>
          <a:lstStyle/>
          <a:p>
            <a:pPr eaLnBrk="1" hangingPunct="1"/>
            <a:r>
              <a:rPr lang="en-GB" altLang="en-US" sz="4000" dirty="0" smtClean="0"/>
              <a:t>Risk analysis enables us to think about if we </a:t>
            </a:r>
            <a:r>
              <a:rPr lang="en-GB" altLang="en-US" sz="4000" dirty="0"/>
              <a:t>need to Change the Project?</a:t>
            </a:r>
          </a:p>
        </p:txBody>
      </p:sp>
      <p:sp>
        <p:nvSpPr>
          <p:cNvPr id="104451" name="Rectangle 3"/>
          <p:cNvSpPr>
            <a:spLocks noGrp="1" noChangeArrowheads="1"/>
          </p:cNvSpPr>
          <p:nvPr>
            <p:ph type="body" idx="1"/>
          </p:nvPr>
        </p:nvSpPr>
        <p:spPr>
          <a:xfrm>
            <a:off x="914400" y="1861751"/>
            <a:ext cx="10363200" cy="3840844"/>
          </a:xfrm>
        </p:spPr>
        <p:txBody>
          <a:bodyPr/>
          <a:lstStyle/>
          <a:p>
            <a:pPr eaLnBrk="1" hangingPunct="1"/>
            <a:r>
              <a:rPr lang="en-GB" altLang="en-US" dirty="0" smtClean="0">
                <a:solidFill>
                  <a:srgbClr val="0070C0"/>
                </a:solidFill>
              </a:rPr>
              <a:t>Downsize</a:t>
            </a:r>
            <a:r>
              <a:rPr lang="en-GB" altLang="en-US" dirty="0" smtClean="0"/>
              <a:t> it to </a:t>
            </a:r>
            <a:r>
              <a:rPr lang="en-GB" altLang="en-US" dirty="0" smtClean="0">
                <a:solidFill>
                  <a:srgbClr val="0070C0"/>
                </a:solidFill>
              </a:rPr>
              <a:t>reduce</a:t>
            </a:r>
            <a:r>
              <a:rPr lang="en-GB" altLang="en-US" dirty="0" smtClean="0"/>
              <a:t> risk – two or three smaller successful projects are much better than one large project which fails.</a:t>
            </a:r>
          </a:p>
          <a:p>
            <a:pPr eaLnBrk="1" hangingPunct="1"/>
            <a:endParaRPr lang="en-GB" altLang="en-US" dirty="0" smtClean="0"/>
          </a:p>
          <a:p>
            <a:pPr eaLnBrk="1" hangingPunct="1"/>
            <a:r>
              <a:rPr lang="en-GB" altLang="en-US" dirty="0" smtClean="0"/>
              <a:t>Perhaps you can you change a particularly risky </a:t>
            </a:r>
            <a:r>
              <a:rPr lang="en-GB" altLang="en-US" dirty="0" smtClean="0">
                <a:solidFill>
                  <a:srgbClr val="0070C0"/>
                </a:solidFill>
              </a:rPr>
              <a:t>area</a:t>
            </a:r>
            <a:r>
              <a:rPr lang="en-GB" altLang="en-US" dirty="0" smtClean="0"/>
              <a:t> and still achieve the project’s aims?</a:t>
            </a:r>
          </a:p>
        </p:txBody>
      </p:sp>
    </p:spTree>
    <p:extLst>
      <p:ext uri="{BB962C8B-B14F-4D97-AF65-F5344CB8AC3E}">
        <p14:creationId xmlns:p14="http://schemas.microsoft.com/office/powerpoint/2010/main" val="314974880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eaLnBrk="1" hangingPunct="1"/>
            <a:r>
              <a:rPr lang="en-GB" altLang="en-US" smtClean="0"/>
              <a:t>PESTLE Analysis</a:t>
            </a:r>
          </a:p>
        </p:txBody>
      </p:sp>
      <p:sp>
        <p:nvSpPr>
          <p:cNvPr id="105475" name="Rectangle 3"/>
          <p:cNvSpPr>
            <a:spLocks noGrp="1" noChangeArrowheads="1"/>
          </p:cNvSpPr>
          <p:nvPr>
            <p:ph type="body" idx="1"/>
          </p:nvPr>
        </p:nvSpPr>
        <p:spPr/>
        <p:txBody>
          <a:bodyPr/>
          <a:lstStyle/>
          <a:p>
            <a:pPr eaLnBrk="1" hangingPunct="1"/>
            <a:r>
              <a:rPr lang="en-GB" altLang="en-US" dirty="0" smtClean="0"/>
              <a:t>Primarily a technique used for predicting the affects of external influences on an organisation and can help to identify potential risks or mitigate them. Frequently used for organisational change management.</a:t>
            </a:r>
          </a:p>
          <a:p>
            <a:pPr eaLnBrk="1" hangingPunct="1"/>
            <a:r>
              <a:rPr lang="en-GB" altLang="en-US" dirty="0" smtClean="0"/>
              <a:t>It’s useful for medium-large scale projects. Not really necessary for small scale projects</a:t>
            </a:r>
          </a:p>
          <a:p>
            <a:pPr eaLnBrk="1" hangingPunct="1"/>
            <a:endParaRPr lang="en-GB" altLang="en-US" dirty="0" smtClean="0"/>
          </a:p>
        </p:txBody>
      </p:sp>
    </p:spTree>
    <p:extLst>
      <p:ext uri="{BB962C8B-B14F-4D97-AF65-F5344CB8AC3E}">
        <p14:creationId xmlns:p14="http://schemas.microsoft.com/office/powerpoint/2010/main" val="41466947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eaLnBrk="1" hangingPunct="1"/>
            <a:r>
              <a:rPr lang="en-GB" altLang="en-US" smtClean="0"/>
              <a:t>The PESTLE(S) acronym</a:t>
            </a:r>
          </a:p>
        </p:txBody>
      </p:sp>
      <p:sp>
        <p:nvSpPr>
          <p:cNvPr id="106499" name="Rectangle 3"/>
          <p:cNvSpPr>
            <a:spLocks noGrp="1" noChangeArrowheads="1"/>
          </p:cNvSpPr>
          <p:nvPr>
            <p:ph type="body" idx="1"/>
          </p:nvPr>
        </p:nvSpPr>
        <p:spPr/>
        <p:txBody>
          <a:bodyPr/>
          <a:lstStyle/>
          <a:p>
            <a:pPr eaLnBrk="1" hangingPunct="1"/>
            <a:r>
              <a:rPr lang="en-GB" altLang="en-US" smtClean="0"/>
              <a:t>Political</a:t>
            </a:r>
          </a:p>
          <a:p>
            <a:pPr eaLnBrk="1" hangingPunct="1"/>
            <a:r>
              <a:rPr lang="en-GB" altLang="en-US" smtClean="0"/>
              <a:t>Economic</a:t>
            </a:r>
          </a:p>
          <a:p>
            <a:pPr eaLnBrk="1" hangingPunct="1"/>
            <a:r>
              <a:rPr lang="en-GB" altLang="en-US" smtClean="0"/>
              <a:t>Social</a:t>
            </a:r>
          </a:p>
          <a:p>
            <a:pPr eaLnBrk="1" hangingPunct="1"/>
            <a:r>
              <a:rPr lang="en-GB" altLang="en-US" smtClean="0"/>
              <a:t>Technological</a:t>
            </a:r>
          </a:p>
          <a:p>
            <a:pPr eaLnBrk="1" hangingPunct="1"/>
            <a:r>
              <a:rPr lang="en-GB" altLang="en-US" smtClean="0"/>
              <a:t>Legal</a:t>
            </a:r>
          </a:p>
          <a:p>
            <a:pPr eaLnBrk="1" hangingPunct="1"/>
            <a:r>
              <a:rPr lang="en-GB" altLang="en-US" smtClean="0"/>
              <a:t>Environmental</a:t>
            </a:r>
          </a:p>
          <a:p>
            <a:pPr eaLnBrk="1" hangingPunct="1"/>
            <a:r>
              <a:rPr lang="en-GB" altLang="en-US" smtClean="0"/>
              <a:t>(Safety)</a:t>
            </a:r>
          </a:p>
          <a:p>
            <a:pPr eaLnBrk="1" hangingPunct="1">
              <a:buFontTx/>
              <a:buNone/>
            </a:pPr>
            <a:endParaRPr lang="en-GB" altLang="en-US" smtClean="0"/>
          </a:p>
        </p:txBody>
      </p:sp>
      <p:pic>
        <p:nvPicPr>
          <p:cNvPr id="2" name="Picture 1"/>
          <p:cNvPicPr>
            <a:picLocks noChangeAspect="1"/>
          </p:cNvPicPr>
          <p:nvPr/>
        </p:nvPicPr>
        <p:blipFill>
          <a:blip r:embed="rId3"/>
          <a:stretch>
            <a:fillRect/>
          </a:stretch>
        </p:blipFill>
        <p:spPr>
          <a:xfrm>
            <a:off x="8463024" y="2299479"/>
            <a:ext cx="2712955" cy="2621507"/>
          </a:xfrm>
          <a:prstGeom prst="rect">
            <a:avLst/>
          </a:prstGeom>
        </p:spPr>
      </p:pic>
    </p:spTree>
    <p:extLst>
      <p:ext uri="{BB962C8B-B14F-4D97-AF65-F5344CB8AC3E}">
        <p14:creationId xmlns:p14="http://schemas.microsoft.com/office/powerpoint/2010/main" val="424796246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lstStyle/>
          <a:p>
            <a:pPr eaLnBrk="1" hangingPunct="1"/>
            <a:r>
              <a:rPr lang="en-GB" altLang="en-US" sz="4000"/>
              <a:t>PESTLE Analysis ‘how to’ 5 steps</a:t>
            </a:r>
          </a:p>
        </p:txBody>
      </p:sp>
      <p:sp>
        <p:nvSpPr>
          <p:cNvPr id="107523" name="Rectangle 3"/>
          <p:cNvSpPr>
            <a:spLocks noGrp="1" noChangeArrowheads="1"/>
          </p:cNvSpPr>
          <p:nvPr>
            <p:ph type="body" idx="1"/>
          </p:nvPr>
        </p:nvSpPr>
        <p:spPr/>
        <p:txBody>
          <a:bodyPr/>
          <a:lstStyle/>
          <a:p>
            <a:pPr marL="0" indent="0" eaLnBrk="1" hangingPunct="1">
              <a:lnSpc>
                <a:spcPct val="90000"/>
              </a:lnSpc>
              <a:buNone/>
            </a:pPr>
            <a:r>
              <a:rPr lang="en-GB" altLang="en-US" sz="2400" dirty="0"/>
              <a:t>1 List external PESTLE factors for the project - may need to brainstorm and have expert knowledge for this</a:t>
            </a:r>
            <a:r>
              <a:rPr lang="en-GB" altLang="en-US" sz="2400" dirty="0" smtClean="0"/>
              <a:t>.</a:t>
            </a:r>
          </a:p>
          <a:p>
            <a:pPr marL="0" indent="0" eaLnBrk="1" hangingPunct="1">
              <a:lnSpc>
                <a:spcPct val="90000"/>
              </a:lnSpc>
              <a:buNone/>
            </a:pPr>
            <a:endParaRPr lang="en-GB" altLang="en-US" sz="2400" dirty="0"/>
          </a:p>
          <a:p>
            <a:pPr marL="0" indent="0" eaLnBrk="1" hangingPunct="1">
              <a:lnSpc>
                <a:spcPct val="90000"/>
              </a:lnSpc>
              <a:buNone/>
            </a:pPr>
            <a:r>
              <a:rPr lang="en-GB" altLang="en-US" sz="2400" dirty="0"/>
              <a:t>2 Identify the implications of each PESTLE factor for the project</a:t>
            </a:r>
            <a:r>
              <a:rPr lang="en-GB" altLang="en-US" sz="2400" dirty="0" smtClean="0"/>
              <a:t>.</a:t>
            </a:r>
          </a:p>
          <a:p>
            <a:pPr marL="0" indent="0" eaLnBrk="1" hangingPunct="1">
              <a:lnSpc>
                <a:spcPct val="90000"/>
              </a:lnSpc>
              <a:buNone/>
            </a:pPr>
            <a:endParaRPr lang="en-GB" altLang="en-US" sz="2400" dirty="0"/>
          </a:p>
          <a:p>
            <a:pPr marL="0" indent="0" eaLnBrk="1" hangingPunct="1">
              <a:lnSpc>
                <a:spcPct val="90000"/>
              </a:lnSpc>
              <a:buNone/>
            </a:pPr>
            <a:r>
              <a:rPr lang="en-GB" altLang="en-US" sz="2400" dirty="0"/>
              <a:t>3 Decide the importance of the implications of the external factors – rank or rate them. Normally this involves assessing their: impact over time, impact by type (positive or negative affects) and impact by dynamics (</a:t>
            </a:r>
            <a:r>
              <a:rPr lang="en-GB" altLang="en-US" sz="2400" dirty="0" err="1"/>
              <a:t>ie</a:t>
            </a:r>
            <a:r>
              <a:rPr lang="en-GB" altLang="en-US" sz="2400" dirty="0"/>
              <a:t> is the significance and/or importance of the implication increasing, decreasing or remaining unchanged).</a:t>
            </a:r>
          </a:p>
        </p:txBody>
      </p:sp>
    </p:spTree>
    <p:extLst>
      <p:ext uri="{BB962C8B-B14F-4D97-AF65-F5344CB8AC3E}">
        <p14:creationId xmlns:p14="http://schemas.microsoft.com/office/powerpoint/2010/main" val="392764130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pPr eaLnBrk="1" hangingPunct="1"/>
            <a:r>
              <a:rPr lang="en-GB" altLang="en-US" sz="4000"/>
              <a:t>PESTLE Analysis ‘how to’ 5 steps</a:t>
            </a:r>
          </a:p>
        </p:txBody>
      </p:sp>
      <p:sp>
        <p:nvSpPr>
          <p:cNvPr id="108547" name="Rectangle 3"/>
          <p:cNvSpPr>
            <a:spLocks noGrp="1" noChangeArrowheads="1"/>
          </p:cNvSpPr>
          <p:nvPr>
            <p:ph type="body" idx="1"/>
          </p:nvPr>
        </p:nvSpPr>
        <p:spPr/>
        <p:txBody>
          <a:bodyPr/>
          <a:lstStyle/>
          <a:p>
            <a:pPr marL="0" indent="0" eaLnBrk="1" hangingPunct="1">
              <a:lnSpc>
                <a:spcPct val="90000"/>
              </a:lnSpc>
              <a:buNone/>
            </a:pPr>
            <a:r>
              <a:rPr lang="en-GB" altLang="en-US" sz="2400" dirty="0"/>
              <a:t>4 Rate the importance of the implication to the project (e.g. using: critical, very </a:t>
            </a:r>
            <a:r>
              <a:rPr lang="en-GB" altLang="en-US" sz="2400" dirty="0" err="1"/>
              <a:t>impt</a:t>
            </a:r>
            <a:r>
              <a:rPr lang="en-GB" altLang="en-US" sz="2400" dirty="0"/>
              <a:t>, </a:t>
            </a:r>
            <a:r>
              <a:rPr lang="en-GB" altLang="en-US" sz="2400" dirty="0" err="1"/>
              <a:t>impt</a:t>
            </a:r>
            <a:r>
              <a:rPr lang="en-GB" altLang="en-US" sz="2400" dirty="0"/>
              <a:t>, significant, insignificant). This may be further refined by ranking the likelihood of it happening (e.g. using: will happen, extremely likely, very likely, likely, unlikely, remote chance of happening, will not happen</a:t>
            </a:r>
            <a:r>
              <a:rPr lang="en-GB" altLang="en-US" sz="2400" dirty="0" smtClean="0"/>
              <a:t>).</a:t>
            </a:r>
          </a:p>
          <a:p>
            <a:pPr marL="0" indent="0" eaLnBrk="1" hangingPunct="1">
              <a:lnSpc>
                <a:spcPct val="90000"/>
              </a:lnSpc>
              <a:buNone/>
            </a:pPr>
            <a:endParaRPr lang="en-GB" altLang="en-US" sz="2400" dirty="0"/>
          </a:p>
          <a:p>
            <a:pPr marL="0" indent="0" eaLnBrk="1" hangingPunct="1">
              <a:lnSpc>
                <a:spcPct val="90000"/>
              </a:lnSpc>
              <a:buNone/>
            </a:pPr>
            <a:r>
              <a:rPr lang="en-GB" altLang="en-US" sz="2400" dirty="0"/>
              <a:t>5 Scenario building. Or ‘what if..’ Used to develop scenarios of different alternative futures for the organisation. </a:t>
            </a:r>
          </a:p>
          <a:p>
            <a:pPr eaLnBrk="1" hangingPunct="1">
              <a:lnSpc>
                <a:spcPct val="90000"/>
              </a:lnSpc>
            </a:pPr>
            <a:endParaRPr lang="en-GB" altLang="en-US" sz="2400" dirty="0"/>
          </a:p>
        </p:txBody>
      </p:sp>
    </p:spTree>
    <p:extLst>
      <p:ext uri="{BB962C8B-B14F-4D97-AF65-F5344CB8AC3E}">
        <p14:creationId xmlns:p14="http://schemas.microsoft.com/office/powerpoint/2010/main" val="340709823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pPr eaLnBrk="1" hangingPunct="1"/>
            <a:r>
              <a:rPr lang="en-GB" altLang="en-US" sz="4000"/>
              <a:t>Example PESTLE Analysis Grid</a:t>
            </a:r>
          </a:p>
        </p:txBody>
      </p:sp>
      <p:graphicFrame>
        <p:nvGraphicFramePr>
          <p:cNvPr id="247881" name="Group 73"/>
          <p:cNvGraphicFramePr>
            <a:graphicFrameLocks noGrp="1"/>
          </p:cNvGraphicFramePr>
          <p:nvPr>
            <p:ph idx="1"/>
          </p:nvPr>
        </p:nvGraphicFramePr>
        <p:xfrm>
          <a:off x="2209800" y="1485900"/>
          <a:ext cx="7772400" cy="3229068"/>
        </p:xfrm>
        <a:graphic>
          <a:graphicData uri="http://schemas.openxmlformats.org/drawingml/2006/table">
            <a:tbl>
              <a:tblPr/>
              <a:tblGrid>
                <a:gridCol w="1293813">
                  <a:extLst>
                    <a:ext uri="{9D8B030D-6E8A-4147-A177-3AD203B41FA5}">
                      <a16:colId xmlns:a16="http://schemas.microsoft.com/office/drawing/2014/main" val="20000"/>
                    </a:ext>
                  </a:extLst>
                </a:gridCol>
                <a:gridCol w="1223962">
                  <a:extLst>
                    <a:ext uri="{9D8B030D-6E8A-4147-A177-3AD203B41FA5}">
                      <a16:colId xmlns:a16="http://schemas.microsoft.com/office/drawing/2014/main" val="20001"/>
                    </a:ext>
                  </a:extLst>
                </a:gridCol>
                <a:gridCol w="2376488">
                  <a:extLst>
                    <a:ext uri="{9D8B030D-6E8A-4147-A177-3AD203B41FA5}">
                      <a16:colId xmlns:a16="http://schemas.microsoft.com/office/drawing/2014/main" val="20002"/>
                    </a:ext>
                  </a:extLst>
                </a:gridCol>
                <a:gridCol w="1323975">
                  <a:extLst>
                    <a:ext uri="{9D8B030D-6E8A-4147-A177-3AD203B41FA5}">
                      <a16:colId xmlns:a16="http://schemas.microsoft.com/office/drawing/2014/main" val="20003"/>
                    </a:ext>
                  </a:extLst>
                </a:gridCol>
                <a:gridCol w="1554162">
                  <a:extLst>
                    <a:ext uri="{9D8B030D-6E8A-4147-A177-3AD203B41FA5}">
                      <a16:colId xmlns:a16="http://schemas.microsoft.com/office/drawing/2014/main" val="20004"/>
                    </a:ext>
                  </a:extLst>
                </a:gridCol>
              </a:tblGrid>
              <a:tr h="271092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‘Thing’ which may change</a:t>
                      </a: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Short, Medium or Long term</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    ? </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Importance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or Impact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&amp; Relevance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Very High</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High, Medium, Low</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Very Low</a:t>
                      </a:r>
                      <a:r>
                        <a:rPr kumimoji="0" lang="en-GB" sz="2800" b="0" i="0" u="none" strike="noStrike" cap="none" normalizeH="0" baseline="0" smtClean="0">
                          <a:ln>
                            <a:noFill/>
                          </a:ln>
                          <a:solidFill>
                            <a:schemeClr val="tx1"/>
                          </a:solidFill>
                          <a:effectLst/>
                          <a:latin typeface="Arial" charset="0"/>
                        </a:rPr>
                        <a:t> </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Internal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    or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External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     ?</a:t>
                      </a: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Action I intend to take or Possible action I could take </a:t>
                      </a: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1804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marT="45710" marB="4571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smtClean="0">
                        <a:ln>
                          <a:noFill/>
                        </a:ln>
                        <a:solidFill>
                          <a:schemeClr val="tx1"/>
                        </a:solidFill>
                        <a:effectLst/>
                        <a:latin typeface="Arial" charset="0"/>
                      </a:endParaRP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109591" name="Text Box 68"/>
          <p:cNvSpPr txBox="1">
            <a:spLocks noChangeArrowheads="1"/>
          </p:cNvSpPr>
          <p:nvPr/>
        </p:nvSpPr>
        <p:spPr bwMode="auto">
          <a:xfrm>
            <a:off x="2095501" y="5000625"/>
            <a:ext cx="83931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fontAlgn="base" hangingPunct="1">
              <a:spcBef>
                <a:spcPct val="50000"/>
              </a:spcBef>
              <a:spcAft>
                <a:spcPct val="0"/>
              </a:spcAft>
            </a:pPr>
            <a:r>
              <a:rPr lang="en-GB" altLang="en-US">
                <a:solidFill>
                  <a:srgbClr val="000000"/>
                </a:solidFill>
              </a:rPr>
              <a:t>Internal = I can control/affect it. External = I cannot control it </a:t>
            </a:r>
          </a:p>
        </p:txBody>
      </p:sp>
    </p:spTree>
    <p:extLst>
      <p:ext uri="{BB962C8B-B14F-4D97-AF65-F5344CB8AC3E}">
        <p14:creationId xmlns:p14="http://schemas.microsoft.com/office/powerpoint/2010/main" val="132871803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a:t>
            </a:r>
            <a:endParaRPr lang="en-GB" dirty="0"/>
          </a:p>
        </p:txBody>
      </p:sp>
      <p:sp>
        <p:nvSpPr>
          <p:cNvPr id="4" name="Rectangle 3"/>
          <p:cNvSpPr/>
          <p:nvPr/>
        </p:nvSpPr>
        <p:spPr>
          <a:xfrm>
            <a:off x="757881" y="1582341"/>
            <a:ext cx="9811265" cy="3693319"/>
          </a:xfrm>
          <a:prstGeom prst="rect">
            <a:avLst/>
          </a:prstGeom>
        </p:spPr>
        <p:txBody>
          <a:bodyPr wrap="square">
            <a:spAutoFit/>
          </a:bodyPr>
          <a:lstStyle/>
          <a:p>
            <a:pPr marL="285750" indent="-285750">
              <a:buFont typeface="Arial" panose="020B0604020202020204" pitchFamily="34" charset="0"/>
              <a:buChar char="•"/>
            </a:pPr>
            <a:r>
              <a:rPr lang="en-GB" dirty="0" smtClean="0">
                <a:solidFill>
                  <a:srgbClr val="FF0000"/>
                </a:solidFill>
              </a:rPr>
              <a:t>Strengths</a:t>
            </a:r>
            <a:r>
              <a:rPr lang="en-GB" dirty="0" smtClean="0"/>
              <a:t> (Internal Focus): something that an organisation is good at doing. A strength may be a skill, expertise, a valuable resource, a competitive capability, or an attribute that provides market advantage and can be used to mitigate potential risks.</a:t>
            </a:r>
          </a:p>
          <a:p>
            <a:endParaRPr lang="en-GB" dirty="0" smtClean="0"/>
          </a:p>
          <a:p>
            <a:pPr marL="285750" indent="-285750">
              <a:buFont typeface="Arial" panose="020B0604020202020204" pitchFamily="34" charset="0"/>
              <a:buChar char="•"/>
            </a:pPr>
            <a:r>
              <a:rPr lang="en-GB" dirty="0" smtClean="0">
                <a:solidFill>
                  <a:srgbClr val="00B050"/>
                </a:solidFill>
              </a:rPr>
              <a:t>Weaknesses</a:t>
            </a:r>
            <a:r>
              <a:rPr lang="en-GB" dirty="0" smtClean="0"/>
              <a:t> (Internal Focus): something an organisation lacks or does poorly or a condition that puts it at a disadvantage and can present a risk</a:t>
            </a:r>
          </a:p>
          <a:p>
            <a:endParaRPr lang="en-GB" dirty="0" smtClean="0"/>
          </a:p>
          <a:p>
            <a:pPr marL="285750" indent="-285750">
              <a:buFont typeface="Arial" panose="020B0604020202020204" pitchFamily="34" charset="0"/>
              <a:buChar char="•"/>
            </a:pPr>
            <a:r>
              <a:rPr lang="en-GB" dirty="0" smtClean="0">
                <a:solidFill>
                  <a:srgbClr val="0070C0"/>
                </a:solidFill>
              </a:rPr>
              <a:t>Opportunities</a:t>
            </a:r>
            <a:r>
              <a:rPr lang="en-GB" dirty="0" smtClean="0"/>
              <a:t> (External Focus): a combination of circumstances favourable to a good chance (e.g., discount on a limited-time volume purchase) potential factors that could mitigate Risks.</a:t>
            </a:r>
          </a:p>
          <a:p>
            <a:endParaRPr lang="en-GB" dirty="0" smtClean="0"/>
          </a:p>
          <a:p>
            <a:pPr marL="285750" indent="-285750">
              <a:buFont typeface="Arial" panose="020B0604020202020204" pitchFamily="34" charset="0"/>
              <a:buChar char="•"/>
            </a:pPr>
            <a:r>
              <a:rPr lang="en-GB" dirty="0" smtClean="0"/>
              <a:t>Threats (External Focus): anything that may hinder or limit your ability to achieve your objectives – potential future risks.</a:t>
            </a:r>
            <a:endParaRPr lang="en-GB" dirty="0"/>
          </a:p>
        </p:txBody>
      </p:sp>
    </p:spTree>
    <p:extLst>
      <p:ext uri="{BB962C8B-B14F-4D97-AF65-F5344CB8AC3E}">
        <p14:creationId xmlns:p14="http://schemas.microsoft.com/office/powerpoint/2010/main" val="38242429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ctrTitle"/>
          </p:nvPr>
        </p:nvSpPr>
        <p:spPr>
          <a:xfrm>
            <a:off x="2209800" y="2286000"/>
            <a:ext cx="7772400" cy="1143000"/>
          </a:xfrm>
        </p:spPr>
        <p:txBody>
          <a:bodyPr/>
          <a:lstStyle/>
          <a:p>
            <a:pPr eaLnBrk="1" hangingPunct="1"/>
            <a:r>
              <a:rPr lang="en-US" altLang="en-US" b="1" smtClean="0">
                <a:latin typeface="Arial" panose="020B0604020202020204" pitchFamily="34" charset="0"/>
                <a:cs typeface="Times New Roman" panose="02020603050405020304" pitchFamily="18" charset="0"/>
              </a:rPr>
              <a:t>Putting it All Together </a:t>
            </a:r>
            <a:br>
              <a:rPr lang="en-US" altLang="en-US" b="1" smtClean="0">
                <a:latin typeface="Arial" panose="020B0604020202020204" pitchFamily="34" charset="0"/>
                <a:cs typeface="Times New Roman" panose="02020603050405020304" pitchFamily="18" charset="0"/>
              </a:rPr>
            </a:br>
            <a:r>
              <a:rPr lang="en-US" altLang="en-US" b="1" smtClean="0">
                <a:latin typeface="Arial" panose="020B0604020202020204" pitchFamily="34" charset="0"/>
                <a:cs typeface="Times New Roman" panose="02020603050405020304" pitchFamily="18" charset="0"/>
              </a:rPr>
              <a:t/>
            </a:r>
            <a:br>
              <a:rPr lang="en-US" altLang="en-US" b="1" smtClean="0">
                <a:latin typeface="Arial" panose="020B0604020202020204" pitchFamily="34" charset="0"/>
                <a:cs typeface="Times New Roman" panose="02020603050405020304" pitchFamily="18" charset="0"/>
              </a:rPr>
            </a:br>
            <a:r>
              <a:rPr lang="en-US" altLang="en-US" b="1" smtClean="0">
                <a:latin typeface="Arial" panose="020B0604020202020204" pitchFamily="34" charset="0"/>
                <a:cs typeface="Times New Roman" panose="02020603050405020304" pitchFamily="18" charset="0"/>
              </a:rPr>
              <a:t>Monitoring and </a:t>
            </a:r>
            <a:r>
              <a:rPr lang="en-US" altLang="en-US" smtClean="0">
                <a:latin typeface="Arial" panose="020B0604020202020204" pitchFamily="34" charset="0"/>
                <a:cs typeface="Times New Roman" panose="02020603050405020304" pitchFamily="18" charset="0"/>
              </a:rPr>
              <a:t>Evaluating Your Project and </a:t>
            </a:r>
            <a:br>
              <a:rPr lang="en-US" altLang="en-US" smtClean="0">
                <a:latin typeface="Arial" panose="020B0604020202020204" pitchFamily="34" charset="0"/>
                <a:cs typeface="Times New Roman" panose="02020603050405020304" pitchFamily="18" charset="0"/>
              </a:rPr>
            </a:br>
            <a:r>
              <a:rPr lang="en-US" altLang="en-US" smtClean="0">
                <a:latin typeface="Arial" panose="020B0604020202020204" pitchFamily="34" charset="0"/>
                <a:cs typeface="Times New Roman" panose="02020603050405020304" pitchFamily="18" charset="0"/>
              </a:rPr>
              <a:t>Managing change </a:t>
            </a:r>
            <a:br>
              <a:rPr lang="en-US" altLang="en-US" smtClean="0">
                <a:latin typeface="Arial" panose="020B0604020202020204" pitchFamily="34" charset="0"/>
                <a:cs typeface="Times New Roman" panose="02020603050405020304" pitchFamily="18" charset="0"/>
              </a:rPr>
            </a:br>
            <a:endParaRPr lang="en-GB" altLang="en-US" smtClean="0">
              <a:latin typeface="Arial" panose="020B0604020202020204" pitchFamily="34" charset="0"/>
            </a:endParaRPr>
          </a:p>
        </p:txBody>
      </p:sp>
    </p:spTree>
    <p:extLst>
      <p:ext uri="{BB962C8B-B14F-4D97-AF65-F5344CB8AC3E}">
        <p14:creationId xmlns:p14="http://schemas.microsoft.com/office/powerpoint/2010/main" val="129391474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solidFill>
                  <a:srgbClr val="FF3300"/>
                </a:solidFill>
                <a:latin typeface="Arial" panose="020B0604020202020204" pitchFamily="34" charset="0"/>
              </a:rPr>
              <a:t>Why is evaluation important?</a:t>
            </a:r>
          </a:p>
        </p:txBody>
      </p:sp>
      <p:sp>
        <p:nvSpPr>
          <p:cNvPr id="10243" name="Rectangle 3"/>
          <p:cNvSpPr>
            <a:spLocks noGrp="1" noChangeArrowheads="1"/>
          </p:cNvSpPr>
          <p:nvPr>
            <p:ph type="body" idx="1"/>
          </p:nvPr>
        </p:nvSpPr>
        <p:spPr/>
        <p:txBody>
          <a:bodyPr/>
          <a:lstStyle/>
          <a:p>
            <a:pPr eaLnBrk="1" hangingPunct="1"/>
            <a:r>
              <a:rPr lang="en-GB" altLang="en-US" smtClean="0">
                <a:latin typeface="Arial" panose="020B0604020202020204" pitchFamily="34" charset="0"/>
              </a:rPr>
              <a:t>Why might we evaluate our finished project?</a:t>
            </a:r>
          </a:p>
          <a:p>
            <a:pPr eaLnBrk="1" hangingPunct="1"/>
            <a:endParaRPr lang="en-GB" altLang="en-US" smtClean="0">
              <a:latin typeface="Arial" panose="020B0604020202020204" pitchFamily="34" charset="0"/>
            </a:endParaRPr>
          </a:p>
        </p:txBody>
      </p:sp>
      <p:pic>
        <p:nvPicPr>
          <p:cNvPr id="1024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32175" y="3357564"/>
            <a:ext cx="5697538" cy="284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401597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847851" y="609600"/>
            <a:ext cx="5616575" cy="1143000"/>
          </a:xfrm>
        </p:spPr>
        <p:txBody>
          <a:bodyPr/>
          <a:lstStyle/>
          <a:p>
            <a:pPr eaLnBrk="1" hangingPunct="1"/>
            <a:r>
              <a:rPr lang="en-GB" altLang="en-US" smtClean="0">
                <a:latin typeface="Arial" panose="020B0604020202020204" pitchFamily="34" charset="0"/>
              </a:rPr>
              <a:t>The Evaluation phase or wrap up</a:t>
            </a:r>
          </a:p>
        </p:txBody>
      </p:sp>
      <p:sp>
        <p:nvSpPr>
          <p:cNvPr id="12291" name="Rectangle 3"/>
          <p:cNvSpPr>
            <a:spLocks noGrp="1" noChangeArrowheads="1"/>
          </p:cNvSpPr>
          <p:nvPr>
            <p:ph type="body" idx="1"/>
          </p:nvPr>
        </p:nvSpPr>
        <p:spPr>
          <a:xfrm>
            <a:off x="1774826" y="1916113"/>
            <a:ext cx="6983413" cy="4114800"/>
          </a:xfrm>
        </p:spPr>
        <p:txBody>
          <a:bodyPr/>
          <a:lstStyle/>
          <a:p>
            <a:pPr eaLnBrk="1" hangingPunct="1">
              <a:buFontTx/>
              <a:buNone/>
            </a:pPr>
            <a:r>
              <a:rPr lang="en-GB" altLang="zh-CN" smtClean="0">
                <a:latin typeface="Arial" panose="020B0604020202020204" pitchFamily="34" charset="0"/>
                <a:ea typeface="宋体" panose="02010600030101010101" pitchFamily="2" charset="-122"/>
              </a:rPr>
              <a:t>A vital stage helps to:</a:t>
            </a:r>
          </a:p>
          <a:p>
            <a:pPr eaLnBrk="1" hangingPunct="1"/>
            <a:endParaRPr lang="en-GB" altLang="zh-CN" smtClean="0">
              <a:latin typeface="Arial" panose="020B0604020202020204" pitchFamily="34" charset="0"/>
              <a:ea typeface="宋体" panose="02010600030101010101" pitchFamily="2" charset="-122"/>
            </a:endParaRPr>
          </a:p>
          <a:p>
            <a:pPr eaLnBrk="1" hangingPunct="1"/>
            <a:r>
              <a:rPr lang="en-GB" altLang="zh-CN" smtClean="0">
                <a:latin typeface="Arial" panose="020B0604020202020204" pitchFamily="34" charset="0"/>
                <a:ea typeface="宋体" panose="02010600030101010101" pitchFamily="2" charset="-122"/>
              </a:rPr>
              <a:t> Identify if we did what we intended to do</a:t>
            </a:r>
          </a:p>
          <a:p>
            <a:pPr eaLnBrk="1" hangingPunct="1"/>
            <a:r>
              <a:rPr lang="en-GB" altLang="zh-CN" smtClean="0">
                <a:latin typeface="Arial" panose="020B0604020202020204" pitchFamily="34" charset="0"/>
                <a:ea typeface="宋体" panose="02010600030101010101" pitchFamily="2" charset="-122"/>
              </a:rPr>
              <a:t> Identify what went wrong (+ maybe why)</a:t>
            </a:r>
          </a:p>
          <a:p>
            <a:pPr eaLnBrk="1" hangingPunct="1"/>
            <a:r>
              <a:rPr lang="en-GB" altLang="zh-CN" smtClean="0">
                <a:latin typeface="Arial" panose="020B0604020202020204" pitchFamily="34" charset="0"/>
                <a:ea typeface="宋体" panose="02010600030101010101" pitchFamily="2" charset="-122"/>
              </a:rPr>
              <a:t> Identify what went right.</a:t>
            </a:r>
          </a:p>
          <a:p>
            <a:pPr eaLnBrk="1" hangingPunct="1"/>
            <a:endParaRPr lang="en-GB" altLang="en-US" smtClean="0">
              <a:latin typeface="Arial" panose="020B0604020202020204" pitchFamily="34" charset="0"/>
            </a:endParaRPr>
          </a:p>
        </p:txBody>
      </p:sp>
      <p:pic>
        <p:nvPicPr>
          <p:cNvPr id="12292" name="Picture 5" descr="Cycle of seminars &quot;Impact Evaluation of Public Policies&quot; session 6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3976" y="476250"/>
            <a:ext cx="2709863" cy="216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1949421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l" eaLnBrk="1" hangingPunct="1"/>
            <a:r>
              <a:rPr lang="en-GB" altLang="en-US" smtClean="0">
                <a:latin typeface="Arial" panose="020B0604020202020204" pitchFamily="34" charset="0"/>
              </a:rPr>
              <a:t>Evaluation</a:t>
            </a:r>
          </a:p>
        </p:txBody>
      </p:sp>
      <p:sp>
        <p:nvSpPr>
          <p:cNvPr id="28675" name="Rectangle 3"/>
          <p:cNvSpPr>
            <a:spLocks noGrp="1" noChangeArrowheads="1"/>
          </p:cNvSpPr>
          <p:nvPr>
            <p:ph type="body" idx="1"/>
          </p:nvPr>
        </p:nvSpPr>
        <p:spPr>
          <a:xfrm>
            <a:off x="1919288" y="1981200"/>
            <a:ext cx="8424862" cy="4114800"/>
          </a:xfrm>
        </p:spPr>
        <p:txBody>
          <a:bodyPr/>
          <a:lstStyle/>
          <a:p>
            <a:pPr eaLnBrk="1" hangingPunct="1"/>
            <a:r>
              <a:rPr lang="en-GB" altLang="zh-CN" sz="2800">
                <a:latin typeface="Arial" panose="020B0604020202020204" pitchFamily="34" charset="0"/>
                <a:ea typeface="宋体" panose="02010600030101010101" pitchFamily="2" charset="-122"/>
              </a:rPr>
              <a:t>Project Evaluation helps us </a:t>
            </a:r>
            <a:r>
              <a:rPr lang="en-GB" altLang="zh-CN" sz="2800">
                <a:solidFill>
                  <a:srgbClr val="FF0000"/>
                </a:solidFill>
                <a:latin typeface="Arial" panose="020B0604020202020204" pitchFamily="34" charset="0"/>
                <a:ea typeface="宋体" panose="02010600030101010101" pitchFamily="2" charset="-122"/>
              </a:rPr>
              <a:t>learn</a:t>
            </a:r>
            <a:r>
              <a:rPr lang="en-GB" altLang="zh-CN" sz="2800">
                <a:latin typeface="Arial" panose="020B0604020202020204" pitchFamily="34" charset="0"/>
                <a:ea typeface="宋体" panose="02010600030101010101" pitchFamily="2" charset="-122"/>
              </a:rPr>
              <a:t> from our </a:t>
            </a:r>
            <a:r>
              <a:rPr lang="en-GB" altLang="zh-CN" sz="2800">
                <a:solidFill>
                  <a:srgbClr val="FF0000"/>
                </a:solidFill>
                <a:latin typeface="Arial" panose="020B0604020202020204" pitchFamily="34" charset="0"/>
                <a:ea typeface="宋体" panose="02010600030101010101" pitchFamily="2" charset="-122"/>
              </a:rPr>
              <a:t>mistakes</a:t>
            </a:r>
            <a:r>
              <a:rPr lang="en-GB" altLang="zh-CN" sz="2800">
                <a:latin typeface="Arial" panose="020B0604020202020204" pitchFamily="34" charset="0"/>
                <a:ea typeface="宋体" panose="02010600030101010101" pitchFamily="2" charset="-122"/>
              </a:rPr>
              <a:t> and </a:t>
            </a:r>
            <a:r>
              <a:rPr lang="en-GB" altLang="zh-CN" sz="2800">
                <a:solidFill>
                  <a:srgbClr val="FF0000"/>
                </a:solidFill>
                <a:latin typeface="Arial" panose="020B0604020202020204" pitchFamily="34" charset="0"/>
                <a:ea typeface="宋体" panose="02010600030101010101" pitchFamily="2" charset="-122"/>
              </a:rPr>
              <a:t>reflect/review</a:t>
            </a:r>
            <a:r>
              <a:rPr lang="en-GB" altLang="zh-CN" sz="2800">
                <a:latin typeface="Arial" panose="020B0604020202020204" pitchFamily="34" charset="0"/>
                <a:ea typeface="宋体" panose="02010600030101010101" pitchFamily="2" charset="-122"/>
              </a:rPr>
              <a:t> the things that worked well (so that we might improve them the next time). </a:t>
            </a:r>
          </a:p>
          <a:p>
            <a:pPr eaLnBrk="1" hangingPunct="1"/>
            <a:r>
              <a:rPr lang="en-GB" altLang="zh-CN" sz="2800">
                <a:latin typeface="Arial" panose="020B0604020202020204" pitchFamily="34" charset="0"/>
                <a:ea typeface="宋体" panose="02010600030101010101" pitchFamily="2" charset="-122"/>
              </a:rPr>
              <a:t>It will also allow us to be able to </a:t>
            </a:r>
            <a:r>
              <a:rPr lang="en-GB" altLang="zh-CN" sz="2800">
                <a:solidFill>
                  <a:srgbClr val="FF0000"/>
                </a:solidFill>
                <a:latin typeface="Arial" panose="020B0604020202020204" pitchFamily="34" charset="0"/>
                <a:ea typeface="宋体" panose="02010600030101010101" pitchFamily="2" charset="-122"/>
              </a:rPr>
              <a:t>congratulate</a:t>
            </a:r>
            <a:r>
              <a:rPr lang="en-GB" altLang="zh-CN" sz="2800">
                <a:latin typeface="Arial" panose="020B0604020202020204" pitchFamily="34" charset="0"/>
                <a:ea typeface="宋体" panose="02010600030101010101" pitchFamily="2" charset="-122"/>
              </a:rPr>
              <a:t> ourselves and team for a job well done.</a:t>
            </a:r>
          </a:p>
          <a:p>
            <a:pPr eaLnBrk="1" hangingPunct="1"/>
            <a:r>
              <a:rPr lang="en-GB" altLang="zh-CN" sz="2800">
                <a:latin typeface="Arial" panose="020B0604020202020204" pitchFamily="34" charset="0"/>
                <a:ea typeface="宋体" panose="02010600030101010101" pitchFamily="2" charset="-122"/>
              </a:rPr>
              <a:t>It’s important to see it as being an </a:t>
            </a:r>
            <a:r>
              <a:rPr lang="en-GB" altLang="zh-CN" sz="2800">
                <a:solidFill>
                  <a:srgbClr val="FF0000"/>
                </a:solidFill>
                <a:latin typeface="Arial" panose="020B0604020202020204" pitchFamily="34" charset="0"/>
                <a:ea typeface="宋体" panose="02010600030101010101" pitchFamily="2" charset="-122"/>
              </a:rPr>
              <a:t>integral</a:t>
            </a:r>
            <a:r>
              <a:rPr lang="en-GB" altLang="zh-CN" sz="2800">
                <a:latin typeface="Arial" panose="020B0604020202020204" pitchFamily="34" charset="0"/>
                <a:ea typeface="宋体" panose="02010600030101010101" pitchFamily="2" charset="-122"/>
              </a:rPr>
              <a:t> part of the project. Not a bolt on exercise. You need to allow time for it</a:t>
            </a:r>
            <a:endParaRPr lang="en-GB" altLang="en-US" sz="280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8184233" y="272052"/>
            <a:ext cx="1998479" cy="14995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188729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dissolve">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dissolve">
                                      <p:cBhvr>
                                        <p:cTn id="12" dur="500"/>
                                        <p:tgtEl>
                                          <p:spTgt spid="286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dissolve">
                                      <p:cBhvr>
                                        <p:cTn id="17" dur="500"/>
                                        <p:tgtEl>
                                          <p:spTgt spid="286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190750" y="188913"/>
            <a:ext cx="7772400" cy="1143000"/>
          </a:xfrm>
        </p:spPr>
        <p:txBody>
          <a:bodyPr/>
          <a:lstStyle/>
          <a:p>
            <a:pPr eaLnBrk="1" hangingPunct="1"/>
            <a:r>
              <a:rPr lang="en-GB" altLang="en-US" smtClean="0">
                <a:latin typeface="Arial" panose="020B0604020202020204" pitchFamily="34" charset="0"/>
              </a:rPr>
              <a:t>Evaluation – a definition</a:t>
            </a:r>
          </a:p>
        </p:txBody>
      </p:sp>
      <p:sp>
        <p:nvSpPr>
          <p:cNvPr id="16387" name="Rectangle 3"/>
          <p:cNvSpPr>
            <a:spLocks noGrp="1" noChangeArrowheads="1"/>
          </p:cNvSpPr>
          <p:nvPr>
            <p:ph type="body" idx="1"/>
          </p:nvPr>
        </p:nvSpPr>
        <p:spPr>
          <a:xfrm>
            <a:off x="1992313" y="1193800"/>
            <a:ext cx="8458200" cy="4114800"/>
          </a:xfrm>
        </p:spPr>
        <p:txBody>
          <a:bodyPr/>
          <a:lstStyle/>
          <a:p>
            <a:pPr eaLnBrk="1" hangingPunct="1"/>
            <a:endParaRPr lang="en-GB" altLang="en-US" sz="2800">
              <a:latin typeface="Arial" panose="020B0604020202020204" pitchFamily="34" charset="0"/>
            </a:endParaRPr>
          </a:p>
          <a:p>
            <a:pPr eaLnBrk="1" hangingPunct="1"/>
            <a:r>
              <a:rPr lang="en-GB" altLang="en-US" sz="2800">
                <a:latin typeface="Arial" panose="020B0604020202020204" pitchFamily="34" charset="0"/>
              </a:rPr>
              <a:t>“</a:t>
            </a:r>
            <a:r>
              <a:rPr lang="en-GB" altLang="en-US" sz="2800" i="1">
                <a:latin typeface="Arial" panose="020B0604020202020204" pitchFamily="34" charset="0"/>
              </a:rPr>
              <a:t>To determine the value of”.</a:t>
            </a:r>
          </a:p>
          <a:p>
            <a:pPr eaLnBrk="1" hangingPunct="1"/>
            <a:r>
              <a:rPr lang="en-GB" altLang="en-US" sz="2800" i="1">
                <a:latin typeface="Arial" panose="020B0604020202020204" pitchFamily="34" charset="0"/>
              </a:rPr>
              <a:t>“To judge or assess the worth of”</a:t>
            </a:r>
          </a:p>
          <a:p>
            <a:pPr eaLnBrk="1" hangingPunct="1"/>
            <a:r>
              <a:rPr lang="en-GB" altLang="zh-CN" sz="2800">
                <a:latin typeface="Arial" panose="020B0604020202020204" pitchFamily="34" charset="0"/>
                <a:ea typeface="宋体" panose="02010600030101010101" pitchFamily="2" charset="-122"/>
              </a:rPr>
              <a:t>Evaluation is </a:t>
            </a:r>
            <a:r>
              <a:rPr lang="en-GB" altLang="zh-CN" sz="2800" b="1">
                <a:solidFill>
                  <a:srgbClr val="FF0000"/>
                </a:solidFill>
                <a:latin typeface="Arial" panose="020B0604020202020204" pitchFamily="34" charset="0"/>
                <a:ea typeface="宋体" panose="02010600030101010101" pitchFamily="2" charset="-122"/>
              </a:rPr>
              <a:t>not</a:t>
            </a:r>
            <a:r>
              <a:rPr lang="en-GB" altLang="zh-CN" sz="2800">
                <a:latin typeface="Arial" panose="020B0604020202020204" pitchFamily="34" charset="0"/>
                <a:ea typeface="宋体" panose="02010600030101010101" pitchFamily="2" charset="-122"/>
              </a:rPr>
              <a:t> a process of finding out what went </a:t>
            </a:r>
            <a:r>
              <a:rPr lang="en-GB" altLang="zh-CN" sz="2800">
                <a:solidFill>
                  <a:srgbClr val="FF0000"/>
                </a:solidFill>
                <a:latin typeface="Arial" panose="020B0604020202020204" pitchFamily="34" charset="0"/>
                <a:ea typeface="宋体" panose="02010600030101010101" pitchFamily="2" charset="-122"/>
              </a:rPr>
              <a:t>wrong</a:t>
            </a:r>
            <a:r>
              <a:rPr lang="en-GB" altLang="zh-CN" sz="2800">
                <a:latin typeface="Arial" panose="020B0604020202020204" pitchFamily="34" charset="0"/>
                <a:ea typeface="宋体" panose="02010600030101010101" pitchFamily="2" charset="-122"/>
              </a:rPr>
              <a:t> in order to </a:t>
            </a:r>
            <a:r>
              <a:rPr lang="en-GB" altLang="zh-CN" sz="2800">
                <a:solidFill>
                  <a:srgbClr val="FF0000"/>
                </a:solidFill>
                <a:latin typeface="Arial" panose="020B0604020202020204" pitchFamily="34" charset="0"/>
                <a:ea typeface="宋体" panose="02010600030101010101" pitchFamily="2" charset="-122"/>
              </a:rPr>
              <a:t>blame</a:t>
            </a:r>
            <a:r>
              <a:rPr lang="en-GB" altLang="zh-CN" sz="2800">
                <a:latin typeface="Arial" panose="020B0604020202020204" pitchFamily="34" charset="0"/>
                <a:ea typeface="宋体" panose="02010600030101010101" pitchFamily="2" charset="-122"/>
              </a:rPr>
              <a:t> people; it’s finding out what went wrong so we can use the information to </a:t>
            </a:r>
            <a:r>
              <a:rPr lang="en-GB" altLang="zh-CN" sz="2800">
                <a:solidFill>
                  <a:srgbClr val="FF0000"/>
                </a:solidFill>
                <a:latin typeface="Arial" panose="020B0604020202020204" pitchFamily="34" charset="0"/>
                <a:ea typeface="宋体" panose="02010600030101010101" pitchFamily="2" charset="-122"/>
              </a:rPr>
              <a:t>improve</a:t>
            </a:r>
            <a:r>
              <a:rPr lang="en-GB" altLang="zh-CN" sz="2800">
                <a:latin typeface="Arial" panose="020B0604020202020204" pitchFamily="34" charset="0"/>
                <a:ea typeface="宋体" panose="02010600030101010101" pitchFamily="2" charset="-122"/>
              </a:rPr>
              <a:t> things. So the next project we manage will run even more smoothly.</a:t>
            </a:r>
          </a:p>
          <a:p>
            <a:pPr eaLnBrk="1" hangingPunct="1"/>
            <a:endParaRPr lang="en-GB" altLang="en-US" sz="2800">
              <a:latin typeface="Arial" panose="020B0604020202020204" pitchFamily="34" charset="0"/>
            </a:endParaRPr>
          </a:p>
        </p:txBody>
      </p:sp>
      <p:pic>
        <p:nvPicPr>
          <p:cNvPr id="16388"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56138" y="4941888"/>
            <a:ext cx="2366962" cy="1598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880248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So what do we evaluate and how?</a:t>
            </a:r>
          </a:p>
        </p:txBody>
      </p:sp>
      <p:sp>
        <p:nvSpPr>
          <p:cNvPr id="29699" name="Rectangle 3"/>
          <p:cNvSpPr>
            <a:spLocks noGrp="1" noChangeArrowheads="1"/>
          </p:cNvSpPr>
          <p:nvPr>
            <p:ph type="body" idx="1"/>
          </p:nvPr>
        </p:nvSpPr>
        <p:spPr>
          <a:xfrm>
            <a:off x="1703388" y="1989138"/>
            <a:ext cx="7632700" cy="3600450"/>
          </a:xfrm>
        </p:spPr>
        <p:txBody>
          <a:bodyPr/>
          <a:lstStyle/>
          <a:p>
            <a:pPr eaLnBrk="1" hangingPunct="1">
              <a:lnSpc>
                <a:spcPct val="90000"/>
              </a:lnSpc>
              <a:buFontTx/>
              <a:buNone/>
            </a:pPr>
            <a:r>
              <a:rPr lang="en-GB" altLang="zh-CN" sz="2000">
                <a:latin typeface="Arial" panose="020B0604020202020204" pitchFamily="34" charset="0"/>
                <a:ea typeface="宋体" panose="02010600030101010101" pitchFamily="2" charset="-122"/>
              </a:rPr>
              <a:t>We evaluate either the whole project or elements of it. Better to evaluate it all if you can.</a:t>
            </a:r>
          </a:p>
          <a:p>
            <a:pPr eaLnBrk="1" hangingPunct="1">
              <a:lnSpc>
                <a:spcPct val="90000"/>
              </a:lnSpc>
              <a:buFontTx/>
              <a:buNone/>
            </a:pPr>
            <a:r>
              <a:rPr lang="en-GB" altLang="zh-CN" sz="2000">
                <a:latin typeface="Arial" panose="020B0604020202020204" pitchFamily="34" charset="0"/>
                <a:ea typeface="宋体" panose="02010600030101010101" pitchFamily="2" charset="-122"/>
              </a:rPr>
              <a:t> </a:t>
            </a:r>
            <a:r>
              <a:rPr lang="en-GB" altLang="zh-CN" sz="2000" b="1">
                <a:latin typeface="Arial" panose="020B0604020202020204" pitchFamily="34" charset="0"/>
                <a:ea typeface="宋体" panose="02010600030101010101" pitchFamily="2" charset="-122"/>
              </a:rPr>
              <a:t>How do we evaluate?</a:t>
            </a:r>
          </a:p>
          <a:p>
            <a:pPr eaLnBrk="1" hangingPunct="1">
              <a:lnSpc>
                <a:spcPct val="90000"/>
              </a:lnSpc>
              <a:buFontTx/>
              <a:buNone/>
            </a:pPr>
            <a:r>
              <a:rPr lang="en-GB" altLang="zh-CN" sz="2000">
                <a:latin typeface="Arial" panose="020B0604020202020204" pitchFamily="34" charset="0"/>
                <a:ea typeface="宋体" panose="02010600030101010101" pitchFamily="2" charset="-122"/>
              </a:rPr>
              <a:t>Two methods	1 - </a:t>
            </a:r>
            <a:r>
              <a:rPr lang="en-GB" altLang="zh-CN" sz="2000">
                <a:solidFill>
                  <a:schemeClr val="accent2"/>
                </a:solidFill>
                <a:latin typeface="Arial" panose="020B0604020202020204" pitchFamily="34" charset="0"/>
                <a:ea typeface="宋体" panose="02010600030101010101" pitchFamily="2" charset="-122"/>
              </a:rPr>
              <a:t>subjectively</a:t>
            </a:r>
          </a:p>
          <a:p>
            <a:pPr eaLnBrk="1" hangingPunct="1">
              <a:lnSpc>
                <a:spcPct val="90000"/>
              </a:lnSpc>
              <a:buFontTx/>
              <a:buNone/>
            </a:pPr>
            <a:r>
              <a:rPr lang="en-GB" altLang="zh-CN" sz="2000">
                <a:latin typeface="Arial" panose="020B0604020202020204" pitchFamily="34" charset="0"/>
                <a:ea typeface="宋体" panose="02010600030101010101" pitchFamily="2" charset="-122"/>
              </a:rPr>
              <a:t>				2- </a:t>
            </a:r>
            <a:r>
              <a:rPr lang="en-GB" altLang="zh-CN" sz="2000">
                <a:solidFill>
                  <a:schemeClr val="accent2"/>
                </a:solidFill>
                <a:latin typeface="Arial" panose="020B0604020202020204" pitchFamily="34" charset="0"/>
                <a:ea typeface="宋体" panose="02010600030101010101" pitchFamily="2" charset="-122"/>
              </a:rPr>
              <a:t>objectively </a:t>
            </a:r>
          </a:p>
          <a:p>
            <a:pPr eaLnBrk="1" hangingPunct="1">
              <a:lnSpc>
                <a:spcPct val="90000"/>
              </a:lnSpc>
              <a:buFontTx/>
              <a:buNone/>
            </a:pPr>
            <a:r>
              <a:rPr lang="en-GB" altLang="zh-CN" sz="2000" b="1">
                <a:latin typeface="Arial" panose="020B0604020202020204" pitchFamily="34" charset="0"/>
                <a:ea typeface="宋体" panose="02010600030101010101" pitchFamily="2" charset="-122"/>
              </a:rPr>
              <a:t> Subjectively</a:t>
            </a:r>
            <a:r>
              <a:rPr lang="en-GB" altLang="zh-CN" sz="2000">
                <a:latin typeface="Arial" panose="020B0604020202020204" pitchFamily="34" charset="0"/>
                <a:ea typeface="宋体" panose="02010600030101010101" pitchFamily="2" charset="-122"/>
              </a:rPr>
              <a:t> - useful for a quick and simple review; </a:t>
            </a:r>
            <a:r>
              <a:rPr lang="en-GB" altLang="en-US" sz="2000">
                <a:latin typeface="Arial" panose="020B0604020202020204" pitchFamily="34" charset="0"/>
                <a:cs typeface="Arial" panose="020B0604020202020204" pitchFamily="34" charset="0"/>
              </a:rPr>
              <a:t>evaluation relies on opinions about intangible characteristics</a:t>
            </a:r>
            <a:r>
              <a:rPr lang="en-GB" altLang="zh-CN" sz="2000">
                <a:latin typeface="Arial" panose="020B0604020202020204" pitchFamily="34" charset="0"/>
                <a:ea typeface="宋体" panose="02010600030101010101" pitchFamily="2" charset="-122"/>
              </a:rPr>
              <a:t/>
            </a:r>
            <a:br>
              <a:rPr lang="en-GB" altLang="zh-CN" sz="2000">
                <a:latin typeface="Arial" panose="020B0604020202020204" pitchFamily="34" charset="0"/>
                <a:ea typeface="宋体" panose="02010600030101010101" pitchFamily="2" charset="-122"/>
              </a:rPr>
            </a:br>
            <a:r>
              <a:rPr lang="en-GB" altLang="zh-CN" sz="2000">
                <a:latin typeface="Arial" panose="020B0604020202020204" pitchFamily="34" charset="0"/>
                <a:ea typeface="宋体" panose="02010600030101010101" pitchFamily="2" charset="-122"/>
              </a:rPr>
              <a:t/>
            </a:r>
            <a:br>
              <a:rPr lang="en-GB" altLang="zh-CN" sz="2000">
                <a:latin typeface="Arial" panose="020B0604020202020204" pitchFamily="34" charset="0"/>
                <a:ea typeface="宋体" panose="02010600030101010101" pitchFamily="2" charset="-122"/>
              </a:rPr>
            </a:br>
            <a:r>
              <a:rPr lang="en-GB" altLang="zh-CN" sz="2000" b="1">
                <a:latin typeface="Arial" panose="020B0604020202020204" pitchFamily="34" charset="0"/>
                <a:ea typeface="宋体" panose="02010600030101010101" pitchFamily="2" charset="-122"/>
              </a:rPr>
              <a:t>Objectively </a:t>
            </a:r>
            <a:r>
              <a:rPr lang="en-GB" altLang="zh-CN" sz="2000">
                <a:latin typeface="Arial" panose="020B0604020202020204" pitchFamily="34" charset="0"/>
                <a:ea typeface="宋体" panose="02010600030101010101" pitchFamily="2" charset="-122"/>
              </a:rPr>
              <a:t>- but more time consuming and more data required, </a:t>
            </a:r>
            <a:r>
              <a:rPr lang="en-GB" altLang="en-US" sz="2000">
                <a:latin typeface="Arial" panose="020B0604020202020204" pitchFamily="34" charset="0"/>
                <a:cs typeface="Arial" panose="020B0604020202020204" pitchFamily="34" charset="0"/>
              </a:rPr>
              <a:t>evaluation in grading attempts to quantify measurable values of quality</a:t>
            </a:r>
            <a:endParaRPr lang="en-GB" altLang="zh-CN" sz="2000">
              <a:latin typeface="Arial" panose="020B0604020202020204" pitchFamily="34" charset="0"/>
              <a:ea typeface="宋体" panose="02010600030101010101" pitchFamily="2" charset="-122"/>
              <a:cs typeface="Arial" panose="020B0604020202020204" pitchFamily="34" charset="0"/>
            </a:endParaRPr>
          </a:p>
          <a:p>
            <a:pPr eaLnBrk="1" hangingPunct="1">
              <a:lnSpc>
                <a:spcPct val="90000"/>
              </a:lnSpc>
              <a:buFontTx/>
              <a:buNone/>
            </a:pPr>
            <a:endParaRPr lang="en-GB" altLang="en-US" sz="2000">
              <a:latin typeface="Arial" panose="020B0604020202020204" pitchFamily="34" charset="0"/>
            </a:endParaRPr>
          </a:p>
        </p:txBody>
      </p:sp>
      <p:pic>
        <p:nvPicPr>
          <p:cNvPr id="18436" name="Picture 5" descr="Evaluating your program: A misunderstood key to compliance program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6500" y="5229226"/>
            <a:ext cx="1970088"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03178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additive="base">
                                        <p:cTn id="7" dur="500" fill="hold"/>
                                        <p:tgtEl>
                                          <p:spTgt spid="2969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96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699">
                                            <p:txEl>
                                              <p:pRg st="1" end="1"/>
                                            </p:txEl>
                                          </p:spTgt>
                                        </p:tgtEl>
                                        <p:attrNameLst>
                                          <p:attrName>style.visibility</p:attrName>
                                        </p:attrNameLst>
                                      </p:cBhvr>
                                      <p:to>
                                        <p:strVal val="visible"/>
                                      </p:to>
                                    </p:set>
                                    <p:anim calcmode="lin" valueType="num">
                                      <p:cBhvr additive="base">
                                        <p:cTn id="13" dur="500" fill="hold"/>
                                        <p:tgtEl>
                                          <p:spTgt spid="2969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969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9699">
                                            <p:txEl>
                                              <p:pRg st="2" end="2"/>
                                            </p:txEl>
                                          </p:spTgt>
                                        </p:tgtEl>
                                        <p:attrNameLst>
                                          <p:attrName>style.visibility</p:attrName>
                                        </p:attrNameLst>
                                      </p:cBhvr>
                                      <p:to>
                                        <p:strVal val="visible"/>
                                      </p:to>
                                    </p:set>
                                    <p:anim calcmode="lin" valueType="num">
                                      <p:cBhvr additive="base">
                                        <p:cTn id="19" dur="500" fill="hold"/>
                                        <p:tgtEl>
                                          <p:spTgt spid="2969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969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9699">
                                            <p:txEl>
                                              <p:pRg st="3" end="3"/>
                                            </p:txEl>
                                          </p:spTgt>
                                        </p:tgtEl>
                                        <p:attrNameLst>
                                          <p:attrName>style.visibility</p:attrName>
                                        </p:attrNameLst>
                                      </p:cBhvr>
                                      <p:to>
                                        <p:strVal val="visible"/>
                                      </p:to>
                                    </p:set>
                                    <p:anim calcmode="lin" valueType="num">
                                      <p:cBhvr additive="base">
                                        <p:cTn id="25" dur="500" fill="hold"/>
                                        <p:tgtEl>
                                          <p:spTgt spid="2969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969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9699">
                                            <p:txEl>
                                              <p:pRg st="4" end="4"/>
                                            </p:txEl>
                                          </p:spTgt>
                                        </p:tgtEl>
                                        <p:attrNameLst>
                                          <p:attrName>style.visibility</p:attrName>
                                        </p:attrNameLst>
                                      </p:cBhvr>
                                      <p:to>
                                        <p:strVal val="visible"/>
                                      </p:to>
                                    </p:set>
                                    <p:anim calcmode="lin" valueType="num">
                                      <p:cBhvr additive="base">
                                        <p:cTn id="31" dur="500" fill="hold"/>
                                        <p:tgtEl>
                                          <p:spTgt spid="2969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9699">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Hard or Soft Evaluation?</a:t>
            </a:r>
          </a:p>
        </p:txBody>
      </p:sp>
      <p:sp>
        <p:nvSpPr>
          <p:cNvPr id="59395" name="Rectangle 3"/>
          <p:cNvSpPr>
            <a:spLocks noGrp="1" noChangeArrowheads="1"/>
          </p:cNvSpPr>
          <p:nvPr>
            <p:ph type="body" idx="1"/>
          </p:nvPr>
        </p:nvSpPr>
        <p:spPr>
          <a:xfrm>
            <a:off x="2063750" y="1981200"/>
            <a:ext cx="8280400" cy="4114800"/>
          </a:xfrm>
        </p:spPr>
        <p:txBody>
          <a:bodyPr/>
          <a:lstStyle/>
          <a:p>
            <a:pPr marL="0" indent="0" algn="ctr" eaLnBrk="1" hangingPunct="1">
              <a:buNone/>
              <a:defRPr/>
            </a:pPr>
            <a:r>
              <a:rPr lang="en-GB" altLang="en-US" sz="2800" dirty="0">
                <a:latin typeface="Arial" panose="020B0604020202020204" pitchFamily="34" charset="0"/>
              </a:rPr>
              <a:t>Depends on nature &amp; type of project </a:t>
            </a:r>
          </a:p>
          <a:p>
            <a:pPr eaLnBrk="1" hangingPunct="1">
              <a:defRPr/>
            </a:pPr>
            <a:endParaRPr lang="en-GB" altLang="en-US" sz="2800" dirty="0">
              <a:latin typeface="Arial" panose="020B0604020202020204" pitchFamily="34" charset="0"/>
            </a:endParaRPr>
          </a:p>
          <a:p>
            <a:pPr marL="0" indent="0" eaLnBrk="1" hangingPunct="1">
              <a:buNone/>
              <a:defRPr/>
            </a:pPr>
            <a:r>
              <a:rPr lang="en-GB" altLang="en-US" sz="2800" b="1" dirty="0">
                <a:latin typeface="Arial" panose="020B0604020202020204" pitchFamily="34" charset="0"/>
              </a:rPr>
              <a:t>Hard							Soft</a:t>
            </a:r>
          </a:p>
          <a:p>
            <a:pPr eaLnBrk="1" hangingPunct="1">
              <a:buFontTx/>
              <a:buNone/>
              <a:defRPr/>
            </a:pPr>
            <a:endParaRPr lang="en-GB" altLang="en-US" sz="2800" b="1" dirty="0">
              <a:latin typeface="Arial" panose="020B0604020202020204" pitchFamily="34" charset="0"/>
            </a:endParaRPr>
          </a:p>
          <a:p>
            <a:pPr eaLnBrk="1" hangingPunct="1">
              <a:buFontTx/>
              <a:buNone/>
              <a:defRPr/>
            </a:pPr>
            <a:endParaRPr lang="en-GB" altLang="en-US" sz="2800" dirty="0">
              <a:latin typeface="Arial" panose="020B0604020202020204" pitchFamily="34" charset="0"/>
            </a:endParaRPr>
          </a:p>
          <a:p>
            <a:pPr eaLnBrk="1" hangingPunct="1">
              <a:buFontTx/>
              <a:buNone/>
              <a:defRPr/>
            </a:pPr>
            <a:r>
              <a:rPr lang="en-GB" altLang="en-US" sz="2800" dirty="0">
                <a:latin typeface="Arial" panose="020B0604020202020204" pitchFamily="34" charset="0"/>
              </a:rPr>
              <a:t>measurable, 			people experiences</a:t>
            </a:r>
          </a:p>
          <a:p>
            <a:pPr eaLnBrk="1" hangingPunct="1">
              <a:buFontTx/>
              <a:buNone/>
              <a:defRPr/>
            </a:pPr>
            <a:r>
              <a:rPr lang="en-GB" altLang="en-US" sz="2800" dirty="0">
                <a:latin typeface="Arial" panose="020B0604020202020204" pitchFamily="34" charset="0"/>
              </a:rPr>
              <a:t>solid visible outcome			process</a:t>
            </a:r>
          </a:p>
          <a:p>
            <a:pPr eaLnBrk="1" hangingPunct="1">
              <a:buFontTx/>
              <a:buNone/>
              <a:defRPr/>
            </a:pPr>
            <a:r>
              <a:rPr lang="en-GB" altLang="en-US" sz="2800" dirty="0">
                <a:latin typeface="Arial" panose="020B0604020202020204" pitchFamily="34" charset="0"/>
              </a:rPr>
              <a:t>Numbers, figures			change in attitude</a:t>
            </a:r>
          </a:p>
          <a:p>
            <a:pPr eaLnBrk="1" hangingPunct="1">
              <a:defRPr/>
            </a:pPr>
            <a:endParaRPr lang="en-GB" altLang="en-US" sz="2800" dirty="0">
              <a:latin typeface="Arial" panose="020B0604020202020204" pitchFamily="34" charset="0"/>
            </a:endParaRPr>
          </a:p>
        </p:txBody>
      </p:sp>
      <p:sp>
        <p:nvSpPr>
          <p:cNvPr id="20484" name="Line 7"/>
          <p:cNvSpPr>
            <a:spLocks noChangeShapeType="1"/>
          </p:cNvSpPr>
          <p:nvPr/>
        </p:nvSpPr>
        <p:spPr bwMode="auto">
          <a:xfrm>
            <a:off x="3503613" y="3068638"/>
            <a:ext cx="41148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485" name="Line 8"/>
          <p:cNvSpPr>
            <a:spLocks noChangeShapeType="1"/>
          </p:cNvSpPr>
          <p:nvPr/>
        </p:nvSpPr>
        <p:spPr bwMode="auto">
          <a:xfrm flipH="1" flipV="1">
            <a:off x="3432175" y="3573463"/>
            <a:ext cx="41148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38582181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Hard Evaluation</a:t>
            </a:r>
          </a:p>
        </p:txBody>
      </p:sp>
      <p:sp>
        <p:nvSpPr>
          <p:cNvPr id="22531" name="Rectangle 3"/>
          <p:cNvSpPr>
            <a:spLocks noGrp="1" noChangeArrowheads="1"/>
          </p:cNvSpPr>
          <p:nvPr>
            <p:ph type="body" idx="1"/>
          </p:nvPr>
        </p:nvSpPr>
        <p:spPr/>
        <p:txBody>
          <a:bodyPr/>
          <a:lstStyle/>
          <a:p>
            <a:pPr eaLnBrk="1" hangingPunct="1"/>
            <a:r>
              <a:rPr lang="en-GB" altLang="en-US" smtClean="0">
                <a:latin typeface="Arial" panose="020B0604020202020204" pitchFamily="34" charset="0"/>
              </a:rPr>
              <a:t>For some organisations the only factor to evaluate is whether the project as made a </a:t>
            </a:r>
            <a:r>
              <a:rPr lang="en-GB" altLang="en-US" smtClean="0">
                <a:solidFill>
                  <a:srgbClr val="FF0000"/>
                </a:solidFill>
                <a:latin typeface="Arial" panose="020B0604020202020204" pitchFamily="34" charset="0"/>
              </a:rPr>
              <a:t>profit</a:t>
            </a:r>
            <a:r>
              <a:rPr lang="en-GB" altLang="en-US" smtClean="0">
                <a:latin typeface="Arial" panose="020B0604020202020204" pitchFamily="34" charset="0"/>
              </a:rPr>
              <a:t> or not.</a:t>
            </a:r>
          </a:p>
        </p:txBody>
      </p:sp>
      <p:pic>
        <p:nvPicPr>
          <p:cNvPr id="22532" name="Picture 6"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4338" y="4221163"/>
            <a:ext cx="4246562" cy="154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1548156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Softer Evaluation can Measure at Different Levels:</a:t>
            </a:r>
          </a:p>
        </p:txBody>
      </p:sp>
      <p:sp>
        <p:nvSpPr>
          <p:cNvPr id="65539" name="Rectangle 3"/>
          <p:cNvSpPr>
            <a:spLocks noGrp="1" noChangeArrowheads="1"/>
          </p:cNvSpPr>
          <p:nvPr>
            <p:ph type="body" idx="1"/>
          </p:nvPr>
        </p:nvSpPr>
        <p:spPr/>
        <p:txBody>
          <a:bodyPr/>
          <a:lstStyle/>
          <a:p>
            <a:pPr eaLnBrk="1" hangingPunct="1">
              <a:lnSpc>
                <a:spcPct val="90000"/>
              </a:lnSpc>
              <a:defRPr/>
            </a:pPr>
            <a:endParaRPr lang="en-GB" altLang="en-US" dirty="0" smtClean="0">
              <a:latin typeface="Arial" panose="020B0604020202020204" pitchFamily="34" charset="0"/>
            </a:endParaRPr>
          </a:p>
          <a:p>
            <a:pPr eaLnBrk="1" hangingPunct="1">
              <a:lnSpc>
                <a:spcPct val="90000"/>
              </a:lnSpc>
              <a:defRPr/>
            </a:pPr>
            <a:r>
              <a:rPr lang="en-GB" altLang="en-US" dirty="0" smtClean="0">
                <a:solidFill>
                  <a:srgbClr val="FFC000"/>
                </a:solidFill>
                <a:latin typeface="Arial" panose="020B0604020202020204" pitchFamily="34" charset="0"/>
              </a:rPr>
              <a:t>Reaction</a:t>
            </a:r>
            <a:r>
              <a:rPr lang="en-GB" altLang="en-US" dirty="0" smtClean="0">
                <a:latin typeface="Arial" panose="020B0604020202020204" pitchFamily="34" charset="0"/>
              </a:rPr>
              <a:t>: ‘was the experience </a:t>
            </a:r>
            <a:r>
              <a:rPr lang="en-GB" altLang="en-US" dirty="0" smtClean="0">
                <a:solidFill>
                  <a:srgbClr val="FFC000"/>
                </a:solidFill>
                <a:latin typeface="Arial" panose="020B0604020202020204" pitchFamily="34" charset="0"/>
              </a:rPr>
              <a:t>useful</a:t>
            </a:r>
            <a:r>
              <a:rPr lang="en-GB" altLang="en-US" dirty="0" smtClean="0">
                <a:latin typeface="Arial" panose="020B0604020202020204" pitchFamily="34" charset="0"/>
              </a:rPr>
              <a:t>?’</a:t>
            </a:r>
          </a:p>
          <a:p>
            <a:pPr eaLnBrk="1" hangingPunct="1">
              <a:lnSpc>
                <a:spcPct val="90000"/>
              </a:lnSpc>
              <a:defRPr/>
            </a:pPr>
            <a:r>
              <a:rPr lang="en-GB" altLang="en-US" dirty="0" smtClean="0">
                <a:solidFill>
                  <a:srgbClr val="008000"/>
                </a:solidFill>
                <a:latin typeface="Arial" panose="020B0604020202020204" pitchFamily="34" charset="0"/>
              </a:rPr>
              <a:t>Learning</a:t>
            </a:r>
            <a:r>
              <a:rPr lang="en-GB" altLang="en-US" dirty="0" smtClean="0">
                <a:latin typeface="Arial" panose="020B0604020202020204" pitchFamily="34" charset="0"/>
              </a:rPr>
              <a:t>: ‘what skills and attitudes have </a:t>
            </a:r>
            <a:r>
              <a:rPr lang="en-GB" altLang="en-US" dirty="0" smtClean="0">
                <a:solidFill>
                  <a:srgbClr val="008000"/>
                </a:solidFill>
                <a:latin typeface="Arial" panose="020B0604020202020204" pitchFamily="34" charset="0"/>
              </a:rPr>
              <a:t>changed</a:t>
            </a:r>
            <a:r>
              <a:rPr lang="en-GB" altLang="en-US" dirty="0" smtClean="0">
                <a:latin typeface="Arial" panose="020B0604020202020204" pitchFamily="34" charset="0"/>
              </a:rPr>
              <a:t>?’</a:t>
            </a:r>
          </a:p>
          <a:p>
            <a:pPr eaLnBrk="1" hangingPunct="1">
              <a:lnSpc>
                <a:spcPct val="90000"/>
              </a:lnSpc>
              <a:defRPr/>
            </a:pPr>
            <a:r>
              <a:rPr lang="en-GB" altLang="en-US" dirty="0" smtClean="0">
                <a:solidFill>
                  <a:schemeClr val="accent2">
                    <a:lumMod val="75000"/>
                  </a:schemeClr>
                </a:solidFill>
                <a:latin typeface="Arial" panose="020B0604020202020204" pitchFamily="34" charset="0"/>
              </a:rPr>
              <a:t>Behaviour</a:t>
            </a:r>
            <a:r>
              <a:rPr lang="en-GB" altLang="en-US" dirty="0" smtClean="0">
                <a:latin typeface="Arial" panose="020B0604020202020204" pitchFamily="34" charset="0"/>
              </a:rPr>
              <a:t>: ‘has the </a:t>
            </a:r>
            <a:r>
              <a:rPr lang="en-GB" altLang="en-US" dirty="0" smtClean="0">
                <a:solidFill>
                  <a:srgbClr val="0000FF"/>
                </a:solidFill>
                <a:latin typeface="Arial" panose="020B0604020202020204" pitchFamily="34" charset="0"/>
              </a:rPr>
              <a:t>behaviour</a:t>
            </a:r>
            <a:r>
              <a:rPr lang="en-GB" altLang="en-US" dirty="0" smtClean="0">
                <a:latin typeface="Arial" panose="020B0604020202020204" pitchFamily="34" charset="0"/>
              </a:rPr>
              <a:t> changed as a result of learning?’</a:t>
            </a:r>
          </a:p>
          <a:p>
            <a:pPr eaLnBrk="1" hangingPunct="1">
              <a:lnSpc>
                <a:spcPct val="90000"/>
              </a:lnSpc>
              <a:defRPr/>
            </a:pPr>
            <a:r>
              <a:rPr lang="en-GB" altLang="en-US" dirty="0" smtClean="0">
                <a:solidFill>
                  <a:srgbClr val="FF0000"/>
                </a:solidFill>
                <a:latin typeface="Arial" panose="020B0604020202020204" pitchFamily="34" charset="0"/>
              </a:rPr>
              <a:t>Results</a:t>
            </a:r>
            <a:r>
              <a:rPr lang="en-GB" altLang="en-US" dirty="0" smtClean="0">
                <a:latin typeface="Arial" panose="020B0604020202020204" pitchFamily="34" charset="0"/>
              </a:rPr>
              <a:t>: ‘has the change in behaviour had a </a:t>
            </a:r>
            <a:r>
              <a:rPr lang="en-GB" altLang="en-US" dirty="0" smtClean="0">
                <a:solidFill>
                  <a:srgbClr val="FF0000"/>
                </a:solidFill>
                <a:latin typeface="Arial" panose="020B0604020202020204" pitchFamily="34" charset="0"/>
              </a:rPr>
              <a:t>positive result</a:t>
            </a:r>
            <a:r>
              <a:rPr lang="en-GB" altLang="en-US" dirty="0" smtClean="0">
                <a:latin typeface="Arial" panose="020B0604020202020204" pitchFamily="34" charset="0"/>
              </a:rPr>
              <a:t>?’</a:t>
            </a:r>
          </a:p>
          <a:p>
            <a:pPr eaLnBrk="1" hangingPunct="1">
              <a:lnSpc>
                <a:spcPct val="90000"/>
              </a:lnSpc>
              <a:defRPr/>
            </a:pPr>
            <a:endParaRPr lang="en-GB" altLang="en-US" sz="2800" dirty="0">
              <a:latin typeface="Arial" panose="020B0604020202020204" pitchFamily="34" charset="0"/>
            </a:endParaRPr>
          </a:p>
        </p:txBody>
      </p:sp>
    </p:spTree>
    <p:extLst>
      <p:ext uri="{BB962C8B-B14F-4D97-AF65-F5344CB8AC3E}">
        <p14:creationId xmlns:p14="http://schemas.microsoft.com/office/powerpoint/2010/main" val="291638374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Evaluation can be</a:t>
            </a:r>
          </a:p>
        </p:txBody>
      </p:sp>
      <p:sp>
        <p:nvSpPr>
          <p:cNvPr id="26627" name="Rectangle 3"/>
          <p:cNvSpPr>
            <a:spLocks noGrp="1" noChangeArrowheads="1"/>
          </p:cNvSpPr>
          <p:nvPr>
            <p:ph type="body" idx="1"/>
          </p:nvPr>
        </p:nvSpPr>
        <p:spPr/>
        <p:txBody>
          <a:bodyPr/>
          <a:lstStyle/>
          <a:p>
            <a:pPr eaLnBrk="1" hangingPunct="1">
              <a:lnSpc>
                <a:spcPct val="80000"/>
              </a:lnSpc>
            </a:pPr>
            <a:r>
              <a:rPr lang="en-GB" altLang="en-US" smtClean="0">
                <a:solidFill>
                  <a:srgbClr val="FF0000"/>
                </a:solidFill>
                <a:latin typeface="Arial" panose="020B0604020202020204" pitchFamily="34" charset="0"/>
              </a:rPr>
              <a:t>Summative</a:t>
            </a:r>
            <a:r>
              <a:rPr lang="en-GB" altLang="en-US" smtClean="0">
                <a:latin typeface="Arial" panose="020B0604020202020204" pitchFamily="34" charset="0"/>
              </a:rPr>
              <a:t>: accountability, </a:t>
            </a:r>
            <a:r>
              <a:rPr lang="en-GB" altLang="en-US" smtClean="0">
                <a:solidFill>
                  <a:srgbClr val="FF0000"/>
                </a:solidFill>
                <a:latin typeface="Arial" panose="020B0604020202020204" pitchFamily="34" charset="0"/>
              </a:rPr>
              <a:t>rating</a:t>
            </a:r>
            <a:r>
              <a:rPr lang="en-GB" altLang="en-US" smtClean="0">
                <a:latin typeface="Arial" panose="020B0604020202020204" pitchFamily="34" charset="0"/>
              </a:rPr>
              <a:t>, scores ‘marks out of 10’ HARD</a:t>
            </a:r>
          </a:p>
          <a:p>
            <a:pPr eaLnBrk="1" hangingPunct="1">
              <a:lnSpc>
                <a:spcPct val="80000"/>
              </a:lnSpc>
            </a:pPr>
            <a:r>
              <a:rPr lang="en-GB" altLang="en-US" smtClean="0">
                <a:solidFill>
                  <a:srgbClr val="008000"/>
                </a:solidFill>
                <a:latin typeface="Arial" panose="020B0604020202020204" pitchFamily="34" charset="0"/>
              </a:rPr>
              <a:t>Illuminative</a:t>
            </a:r>
            <a:r>
              <a:rPr lang="en-GB" altLang="en-US" smtClean="0">
                <a:latin typeface="Arial" panose="020B0604020202020204" pitchFamily="34" charset="0"/>
              </a:rPr>
              <a:t>: </a:t>
            </a:r>
            <a:r>
              <a:rPr lang="en-GB" altLang="en-US" smtClean="0">
                <a:solidFill>
                  <a:srgbClr val="008000"/>
                </a:solidFill>
                <a:latin typeface="Arial" panose="020B0604020202020204" pitchFamily="34" charset="0"/>
              </a:rPr>
              <a:t>insights</a:t>
            </a:r>
            <a:r>
              <a:rPr lang="en-GB" altLang="en-US" smtClean="0">
                <a:latin typeface="Arial" panose="020B0604020202020204" pitchFamily="34" charset="0"/>
              </a:rPr>
              <a:t> into </a:t>
            </a:r>
            <a:r>
              <a:rPr lang="en-GB" altLang="en-US" smtClean="0">
                <a:solidFill>
                  <a:srgbClr val="008000"/>
                </a:solidFill>
                <a:latin typeface="Arial" panose="020B0604020202020204" pitchFamily="34" charset="0"/>
              </a:rPr>
              <a:t>experiences</a:t>
            </a:r>
            <a:r>
              <a:rPr lang="en-GB" altLang="en-US" smtClean="0">
                <a:latin typeface="Arial" panose="020B0604020202020204" pitchFamily="34" charset="0"/>
              </a:rPr>
              <a:t>, ‘what has been most useful’ SOFT</a:t>
            </a:r>
          </a:p>
          <a:p>
            <a:pPr eaLnBrk="1" hangingPunct="1">
              <a:lnSpc>
                <a:spcPct val="80000"/>
              </a:lnSpc>
            </a:pPr>
            <a:r>
              <a:rPr lang="en-GB" altLang="en-US" smtClean="0">
                <a:solidFill>
                  <a:srgbClr val="0070C0"/>
                </a:solidFill>
                <a:latin typeface="Arial" panose="020B0604020202020204" pitchFamily="34" charset="0"/>
              </a:rPr>
              <a:t>Formative</a:t>
            </a:r>
            <a:r>
              <a:rPr lang="en-GB" altLang="en-US" smtClean="0">
                <a:latin typeface="Arial" panose="020B0604020202020204" pitchFamily="34" charset="0"/>
              </a:rPr>
              <a:t>: aiming for </a:t>
            </a:r>
            <a:r>
              <a:rPr lang="en-GB" altLang="en-US" smtClean="0">
                <a:solidFill>
                  <a:srgbClr val="3399FF"/>
                </a:solidFill>
                <a:latin typeface="Arial" panose="020B0604020202020204" pitchFamily="34" charset="0"/>
              </a:rPr>
              <a:t>improvement</a:t>
            </a:r>
            <a:r>
              <a:rPr lang="en-GB" altLang="en-US" smtClean="0">
                <a:latin typeface="Arial" panose="020B0604020202020204" pitchFamily="34" charset="0"/>
              </a:rPr>
              <a:t>, change, ‘how will this affect’ SOFT</a:t>
            </a:r>
          </a:p>
          <a:p>
            <a:pPr eaLnBrk="1" hangingPunct="1">
              <a:lnSpc>
                <a:spcPct val="80000"/>
              </a:lnSpc>
            </a:pPr>
            <a:r>
              <a:rPr lang="en-GB" altLang="en-US" smtClean="0">
                <a:solidFill>
                  <a:srgbClr val="FFC000"/>
                </a:solidFill>
                <a:latin typeface="Arial" panose="020B0604020202020204" pitchFamily="34" charset="0"/>
              </a:rPr>
              <a:t>Participative</a:t>
            </a:r>
            <a:r>
              <a:rPr lang="en-GB" altLang="en-US" smtClean="0">
                <a:latin typeface="Arial" panose="020B0604020202020204" pitchFamily="34" charset="0"/>
              </a:rPr>
              <a:t>: </a:t>
            </a:r>
            <a:r>
              <a:rPr lang="en-GB" altLang="en-US" smtClean="0">
                <a:solidFill>
                  <a:srgbClr val="FFCC00"/>
                </a:solidFill>
                <a:latin typeface="Arial" panose="020B0604020202020204" pitchFamily="34" charset="0"/>
              </a:rPr>
              <a:t>empowerment</a:t>
            </a:r>
            <a:r>
              <a:rPr lang="en-GB" altLang="en-US" smtClean="0">
                <a:latin typeface="Arial" panose="020B0604020202020204" pitchFamily="34" charset="0"/>
              </a:rPr>
              <a:t>, self motivation, ‘I want, I hope’ SOFT</a:t>
            </a:r>
          </a:p>
          <a:p>
            <a:pPr eaLnBrk="1" hangingPunct="1">
              <a:lnSpc>
                <a:spcPct val="80000"/>
              </a:lnSpc>
            </a:pPr>
            <a:endParaRPr lang="en-GB" altLang="en-US" sz="1200">
              <a:latin typeface="Arial" panose="020B0604020202020204" pitchFamily="34" charset="0"/>
            </a:endParaRPr>
          </a:p>
          <a:p>
            <a:pPr eaLnBrk="1" hangingPunct="1">
              <a:lnSpc>
                <a:spcPct val="80000"/>
              </a:lnSpc>
            </a:pPr>
            <a:r>
              <a:rPr lang="en-GB" altLang="en-US" sz="1200">
                <a:latin typeface="Arial" panose="020B0604020202020204" pitchFamily="34" charset="0"/>
              </a:rPr>
              <a:t>Source UKGRAD Project 2004</a:t>
            </a:r>
          </a:p>
        </p:txBody>
      </p:sp>
    </p:spTree>
    <p:extLst>
      <p:ext uri="{BB962C8B-B14F-4D97-AF65-F5344CB8AC3E}">
        <p14:creationId xmlns:p14="http://schemas.microsoft.com/office/powerpoint/2010/main" val="188923459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z="4800">
                <a:solidFill>
                  <a:srgbClr val="FF3300"/>
                </a:solidFill>
                <a:latin typeface="Arial" panose="020B0604020202020204" pitchFamily="34" charset="0"/>
              </a:rPr>
              <a:t>For you individual projects</a:t>
            </a:r>
          </a:p>
        </p:txBody>
      </p:sp>
      <p:sp>
        <p:nvSpPr>
          <p:cNvPr id="32771" name="Rectangle 3"/>
          <p:cNvSpPr>
            <a:spLocks noGrp="1" noChangeArrowheads="1"/>
          </p:cNvSpPr>
          <p:nvPr>
            <p:ph type="body" idx="1"/>
          </p:nvPr>
        </p:nvSpPr>
        <p:spPr/>
        <p:txBody>
          <a:bodyPr/>
          <a:lstStyle/>
          <a:p>
            <a:pPr eaLnBrk="1" hangingPunct="1"/>
            <a:r>
              <a:rPr lang="en-GB" altLang="en-US" sz="2800">
                <a:latin typeface="Arial" panose="020B0604020202020204" pitchFamily="34" charset="0"/>
              </a:rPr>
              <a:t>How do you think you might go about evaluating your project?</a:t>
            </a:r>
          </a:p>
          <a:p>
            <a:pPr eaLnBrk="1" hangingPunct="1"/>
            <a:r>
              <a:rPr lang="en-GB" altLang="en-US" sz="2800">
                <a:latin typeface="Arial" panose="020B0604020202020204" pitchFamily="34" charset="0"/>
              </a:rPr>
              <a:t>How would you chose between hard or soft outcomes?</a:t>
            </a:r>
          </a:p>
          <a:p>
            <a:pPr eaLnBrk="1" hangingPunct="1"/>
            <a:r>
              <a:rPr lang="en-GB" altLang="en-US" sz="2800">
                <a:latin typeface="Arial" panose="020B0604020202020204" pitchFamily="34" charset="0"/>
              </a:rPr>
              <a:t>What might you do to measure your outcomes?</a:t>
            </a:r>
          </a:p>
          <a:p>
            <a:pPr eaLnBrk="1" hangingPunct="1"/>
            <a:r>
              <a:rPr lang="en-GB" altLang="en-US" sz="2800">
                <a:latin typeface="Arial" panose="020B0604020202020204" pitchFamily="34" charset="0"/>
              </a:rPr>
              <a:t>What information might you need?</a:t>
            </a:r>
          </a:p>
          <a:p>
            <a:pPr eaLnBrk="1" hangingPunct="1"/>
            <a:r>
              <a:rPr lang="en-GB" altLang="en-US" sz="2800">
                <a:latin typeface="Arial" panose="020B0604020202020204" pitchFamily="34" charset="0"/>
              </a:rPr>
              <a:t>How might you obtain it?</a:t>
            </a:r>
          </a:p>
          <a:p>
            <a:pPr eaLnBrk="1" hangingPunct="1"/>
            <a:r>
              <a:rPr lang="en-GB" altLang="en-US" sz="2800">
                <a:latin typeface="Arial" panose="020B0604020202020204" pitchFamily="34" charset="0"/>
              </a:rPr>
              <a:t>From whom/where might you obtain it?</a:t>
            </a:r>
          </a:p>
          <a:p>
            <a:pPr eaLnBrk="1" hangingPunct="1"/>
            <a:endParaRPr lang="en-GB" altLang="en-US" sz="2800">
              <a:latin typeface="Arial" panose="020B0604020202020204" pitchFamily="34" charset="0"/>
            </a:endParaRPr>
          </a:p>
        </p:txBody>
      </p:sp>
    </p:spTree>
    <p:extLst>
      <p:ext uri="{BB962C8B-B14F-4D97-AF65-F5344CB8AC3E}">
        <p14:creationId xmlns:p14="http://schemas.microsoft.com/office/powerpoint/2010/main" val="24997372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Evaluation - Types of Question </a:t>
            </a:r>
          </a:p>
        </p:txBody>
      </p:sp>
      <p:sp>
        <p:nvSpPr>
          <p:cNvPr id="25603" name="Rectangle 3"/>
          <p:cNvSpPr>
            <a:spLocks noGrp="1" noChangeArrowheads="1"/>
          </p:cNvSpPr>
          <p:nvPr>
            <p:ph type="body" idx="1"/>
          </p:nvPr>
        </p:nvSpPr>
        <p:spPr/>
        <p:txBody>
          <a:bodyPr/>
          <a:lstStyle/>
          <a:p>
            <a:pPr marL="533400" indent="-533400" eaLnBrk="1" hangingPunct="1">
              <a:lnSpc>
                <a:spcPct val="80000"/>
              </a:lnSpc>
            </a:pPr>
            <a:r>
              <a:rPr lang="en-GB" altLang="en-US" sz="2800">
                <a:latin typeface="Arial" panose="020B0604020202020204" pitchFamily="34" charset="0"/>
                <a:cs typeface="Arial" panose="020B0604020202020204" pitchFamily="34" charset="0"/>
              </a:rPr>
              <a:t> </a:t>
            </a:r>
            <a:r>
              <a:rPr lang="en-GB" altLang="en-US" sz="2800">
                <a:latin typeface="Arial" panose="020B0604020202020204" pitchFamily="34" charset="0"/>
                <a:cs typeface="Times New Roman" panose="02020603050405020304" pitchFamily="18" charset="0"/>
              </a:rPr>
              <a:t>Did the project achieve what it was supposed to  do? (meet aims and objectives as per QUAD?)</a:t>
            </a:r>
          </a:p>
          <a:p>
            <a:pPr marL="533400" indent="-533400" eaLnBrk="1" hangingPunct="1">
              <a:lnSpc>
                <a:spcPct val="80000"/>
              </a:lnSpc>
            </a:pPr>
            <a:r>
              <a:rPr lang="en-GB" altLang="en-US" sz="2800">
                <a:latin typeface="Arial" panose="020B0604020202020204" pitchFamily="34" charset="0"/>
                <a:cs typeface="Times New Roman" panose="02020603050405020304" pitchFamily="18" charset="0"/>
              </a:rPr>
              <a:t> What went wrong?</a:t>
            </a:r>
          </a:p>
          <a:p>
            <a:pPr marL="533400" indent="-533400" eaLnBrk="1" hangingPunct="1">
              <a:lnSpc>
                <a:spcPct val="80000"/>
              </a:lnSpc>
            </a:pPr>
            <a:r>
              <a:rPr lang="en-GB" altLang="en-US" sz="2800">
                <a:latin typeface="Arial" panose="020B0604020202020204" pitchFamily="34" charset="0"/>
                <a:cs typeface="Times New Roman" panose="02020603050405020304" pitchFamily="18" charset="0"/>
              </a:rPr>
              <a:t> What went right?</a:t>
            </a:r>
          </a:p>
          <a:p>
            <a:pPr marL="533400" indent="-533400" eaLnBrk="1" hangingPunct="1">
              <a:lnSpc>
                <a:spcPct val="80000"/>
              </a:lnSpc>
            </a:pPr>
            <a:r>
              <a:rPr lang="en-GB" altLang="en-US" sz="2800">
                <a:solidFill>
                  <a:srgbClr val="FF0000"/>
                </a:solidFill>
                <a:latin typeface="Arial" panose="020B0604020202020204" pitchFamily="34" charset="0"/>
                <a:cs typeface="Times New Roman" panose="02020603050405020304" pitchFamily="18" charset="0"/>
              </a:rPr>
              <a:t>What did we do differently?</a:t>
            </a:r>
          </a:p>
          <a:p>
            <a:pPr marL="533400" indent="-533400" eaLnBrk="1" hangingPunct="1">
              <a:lnSpc>
                <a:spcPct val="80000"/>
              </a:lnSpc>
            </a:pPr>
            <a:r>
              <a:rPr lang="en-GB" altLang="en-US" sz="2800">
                <a:latin typeface="Arial" panose="020B0604020202020204" pitchFamily="34" charset="0"/>
                <a:cs typeface="Times New Roman" panose="02020603050405020304" pitchFamily="18" charset="0"/>
              </a:rPr>
              <a:t> Did the project deliver on time?</a:t>
            </a:r>
          </a:p>
          <a:p>
            <a:pPr marL="533400" indent="-533400" eaLnBrk="1" hangingPunct="1">
              <a:lnSpc>
                <a:spcPct val="80000"/>
              </a:lnSpc>
            </a:pPr>
            <a:r>
              <a:rPr lang="en-GB" altLang="en-US" sz="2800">
                <a:latin typeface="Arial" panose="020B0604020202020204" pitchFamily="34" charset="0"/>
                <a:cs typeface="Times New Roman" panose="02020603050405020304" pitchFamily="18" charset="0"/>
              </a:rPr>
              <a:t> Did the project deliver within budget?</a:t>
            </a:r>
          </a:p>
          <a:p>
            <a:pPr marL="533400" indent="-533400" eaLnBrk="1" hangingPunct="1">
              <a:lnSpc>
                <a:spcPct val="80000"/>
              </a:lnSpc>
            </a:pPr>
            <a:r>
              <a:rPr lang="en-GB" altLang="en-US" sz="2800">
                <a:latin typeface="Arial" panose="020B0604020202020204" pitchFamily="34" charset="0"/>
                <a:cs typeface="Times New Roman" panose="02020603050405020304" pitchFamily="18" charset="0"/>
              </a:rPr>
              <a:t> What did we learn for the next project?</a:t>
            </a:r>
          </a:p>
          <a:p>
            <a:pPr marL="533400" indent="-533400" eaLnBrk="1" hangingPunct="1">
              <a:lnSpc>
                <a:spcPct val="80000"/>
              </a:lnSpc>
            </a:pPr>
            <a:r>
              <a:rPr lang="en-GB" altLang="en-US" sz="2800">
                <a:latin typeface="Arial" panose="020B0604020202020204" pitchFamily="34" charset="0"/>
                <a:cs typeface="Times New Roman" panose="02020603050405020304" pitchFamily="18" charset="0"/>
              </a:rPr>
              <a:t> What will we do differently next time?</a:t>
            </a:r>
            <a:r>
              <a:rPr lang="en-GB" altLang="en-US" sz="2800">
                <a:latin typeface="Arial" panose="020B0604020202020204" pitchFamily="34" charset="0"/>
              </a:rPr>
              <a:t> </a:t>
            </a:r>
          </a:p>
        </p:txBody>
      </p:sp>
      <p:pic>
        <p:nvPicPr>
          <p:cNvPr id="34820" name="Picture 1"/>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20189" y="2852739"/>
            <a:ext cx="1393825" cy="2052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20053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 calcmode="lin" valueType="num">
                                      <p:cBhvr additive="base">
                                        <p:cTn id="7" dur="500" fill="hold"/>
                                        <p:tgtEl>
                                          <p:spTgt spid="256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56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5603">
                                            <p:txEl>
                                              <p:pRg st="1" end="1"/>
                                            </p:txEl>
                                          </p:spTgt>
                                        </p:tgtEl>
                                        <p:attrNameLst>
                                          <p:attrName>style.visibility</p:attrName>
                                        </p:attrNameLst>
                                      </p:cBhvr>
                                      <p:to>
                                        <p:strVal val="visible"/>
                                      </p:to>
                                    </p:set>
                                    <p:anim calcmode="lin" valueType="num">
                                      <p:cBhvr additive="base">
                                        <p:cTn id="13" dur="500" fill="hold"/>
                                        <p:tgtEl>
                                          <p:spTgt spid="2560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560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5603">
                                            <p:txEl>
                                              <p:pRg st="2" end="2"/>
                                            </p:txEl>
                                          </p:spTgt>
                                        </p:tgtEl>
                                        <p:attrNameLst>
                                          <p:attrName>style.visibility</p:attrName>
                                        </p:attrNameLst>
                                      </p:cBhvr>
                                      <p:to>
                                        <p:strVal val="visible"/>
                                      </p:to>
                                    </p:set>
                                    <p:anim calcmode="lin" valueType="num">
                                      <p:cBhvr additive="base">
                                        <p:cTn id="19" dur="500" fill="hold"/>
                                        <p:tgtEl>
                                          <p:spTgt spid="2560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560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5603">
                                            <p:txEl>
                                              <p:pRg st="3" end="3"/>
                                            </p:txEl>
                                          </p:spTgt>
                                        </p:tgtEl>
                                        <p:attrNameLst>
                                          <p:attrName>style.visibility</p:attrName>
                                        </p:attrNameLst>
                                      </p:cBhvr>
                                      <p:to>
                                        <p:strVal val="visible"/>
                                      </p:to>
                                    </p:set>
                                    <p:anim calcmode="lin" valueType="num">
                                      <p:cBhvr additive="base">
                                        <p:cTn id="25" dur="500" fill="hold"/>
                                        <p:tgtEl>
                                          <p:spTgt spid="2560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560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5603">
                                            <p:txEl>
                                              <p:pRg st="4" end="4"/>
                                            </p:txEl>
                                          </p:spTgt>
                                        </p:tgtEl>
                                        <p:attrNameLst>
                                          <p:attrName>style.visibility</p:attrName>
                                        </p:attrNameLst>
                                      </p:cBhvr>
                                      <p:to>
                                        <p:strVal val="visible"/>
                                      </p:to>
                                    </p:set>
                                    <p:anim calcmode="lin" valueType="num">
                                      <p:cBhvr additive="base">
                                        <p:cTn id="31" dur="500" fill="hold"/>
                                        <p:tgtEl>
                                          <p:spTgt spid="2560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560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5603">
                                            <p:txEl>
                                              <p:pRg st="5" end="5"/>
                                            </p:txEl>
                                          </p:spTgt>
                                        </p:tgtEl>
                                        <p:attrNameLst>
                                          <p:attrName>style.visibility</p:attrName>
                                        </p:attrNameLst>
                                      </p:cBhvr>
                                      <p:to>
                                        <p:strVal val="visible"/>
                                      </p:to>
                                    </p:set>
                                    <p:anim calcmode="lin" valueType="num">
                                      <p:cBhvr additive="base">
                                        <p:cTn id="37" dur="500" fill="hold"/>
                                        <p:tgtEl>
                                          <p:spTgt spid="2560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560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5603">
                                            <p:txEl>
                                              <p:pRg st="6" end="6"/>
                                            </p:txEl>
                                          </p:spTgt>
                                        </p:tgtEl>
                                        <p:attrNameLst>
                                          <p:attrName>style.visibility</p:attrName>
                                        </p:attrNameLst>
                                      </p:cBhvr>
                                      <p:to>
                                        <p:strVal val="visible"/>
                                      </p:to>
                                    </p:set>
                                    <p:anim calcmode="lin" valueType="num">
                                      <p:cBhvr additive="base">
                                        <p:cTn id="43" dur="500" fill="hold"/>
                                        <p:tgtEl>
                                          <p:spTgt spid="2560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560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5603">
                                            <p:txEl>
                                              <p:pRg st="7" end="7"/>
                                            </p:txEl>
                                          </p:spTgt>
                                        </p:tgtEl>
                                        <p:attrNameLst>
                                          <p:attrName>style.visibility</p:attrName>
                                        </p:attrNameLst>
                                      </p:cBhvr>
                                      <p:to>
                                        <p:strVal val="visible"/>
                                      </p:to>
                                    </p:set>
                                    <p:anim calcmode="lin" valueType="num">
                                      <p:cBhvr additive="base">
                                        <p:cTn id="49" dur="500" fill="hold"/>
                                        <p:tgtEl>
                                          <p:spTgt spid="2560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560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bldLvl="2"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Evaluation – Delta Evaluation </a:t>
            </a:r>
          </a:p>
        </p:txBody>
      </p:sp>
      <p:sp>
        <p:nvSpPr>
          <p:cNvPr id="36867" name="Rectangle 3"/>
          <p:cNvSpPr>
            <a:spLocks noGrp="1" noChangeArrowheads="1"/>
          </p:cNvSpPr>
          <p:nvPr>
            <p:ph type="body" idx="1"/>
          </p:nvPr>
        </p:nvSpPr>
        <p:spPr/>
        <p:txBody>
          <a:bodyPr/>
          <a:lstStyle/>
          <a:p>
            <a:pPr eaLnBrk="1" hangingPunct="1"/>
            <a:r>
              <a:rPr lang="en-GB" altLang="en-US" sz="2800">
                <a:solidFill>
                  <a:srgbClr val="FF0000"/>
                </a:solidFill>
                <a:latin typeface="Arial" panose="020B0604020202020204" pitchFamily="34" charset="0"/>
                <a:cs typeface="Times New Roman" panose="02020603050405020304" pitchFamily="18" charset="0"/>
              </a:rPr>
              <a:t>What did we do differently? Sometimes known as “Delta Evaluation”.</a:t>
            </a:r>
          </a:p>
          <a:p>
            <a:pPr eaLnBrk="1" hangingPunct="1"/>
            <a:r>
              <a:rPr lang="en-GB" altLang="en-US" sz="2800">
                <a:latin typeface="Arial" panose="020B0604020202020204" pitchFamily="34" charset="0"/>
                <a:cs typeface="Times New Roman" panose="02020603050405020304" pitchFamily="18" charset="0"/>
              </a:rPr>
              <a:t>Asking this gives a different perspective to asking what went right or what went wrong.</a:t>
            </a:r>
          </a:p>
          <a:p>
            <a:pPr eaLnBrk="1" hangingPunct="1"/>
            <a:r>
              <a:rPr lang="en-GB" altLang="en-US" sz="2800">
                <a:latin typeface="Arial" panose="020B0604020202020204" pitchFamily="34" charset="0"/>
                <a:cs typeface="Times New Roman" panose="02020603050405020304" pitchFamily="18" charset="0"/>
              </a:rPr>
              <a:t>Did we do it differently – is blame free. Its use can result in a different set of replies  - more honest</a:t>
            </a:r>
            <a:endParaRPr lang="en-GB" altLang="en-US" sz="2800">
              <a:latin typeface="Arial" panose="020B0604020202020204" pitchFamily="34" charset="0"/>
            </a:endParaRPr>
          </a:p>
        </p:txBody>
      </p:sp>
      <p:pic>
        <p:nvPicPr>
          <p:cNvPr id="36868"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87938" y="4941888"/>
            <a:ext cx="2576512" cy="1719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810622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209801" y="609600"/>
            <a:ext cx="6118225" cy="1143000"/>
          </a:xfrm>
        </p:spPr>
        <p:txBody>
          <a:bodyPr/>
          <a:lstStyle/>
          <a:p>
            <a:pPr algn="l" eaLnBrk="1" hangingPunct="1"/>
            <a:r>
              <a:rPr lang="en-GB" altLang="en-US" smtClean="0">
                <a:latin typeface="Arial" panose="020B0604020202020204" pitchFamily="34" charset="0"/>
              </a:rPr>
              <a:t>Evaluation – broader types of questions to ask</a:t>
            </a:r>
          </a:p>
        </p:txBody>
      </p:sp>
      <p:sp>
        <p:nvSpPr>
          <p:cNvPr id="40963" name="Rectangle 3"/>
          <p:cNvSpPr>
            <a:spLocks noGrp="1" noChangeArrowheads="1"/>
          </p:cNvSpPr>
          <p:nvPr>
            <p:ph type="body" idx="1"/>
          </p:nvPr>
        </p:nvSpPr>
        <p:spPr>
          <a:xfrm>
            <a:off x="2135188" y="2349500"/>
            <a:ext cx="7772400" cy="4114800"/>
          </a:xfrm>
        </p:spPr>
        <p:txBody>
          <a:bodyPr/>
          <a:lstStyle/>
          <a:p>
            <a:pPr eaLnBrk="1" hangingPunct="1"/>
            <a:r>
              <a:rPr lang="en-GB" altLang="zh-CN" smtClean="0">
                <a:latin typeface="Arial" panose="020B0604020202020204" pitchFamily="34" charset="0"/>
                <a:ea typeface="宋体" panose="02010600030101010101" pitchFamily="2" charset="-122"/>
              </a:rPr>
              <a:t>Did we do……</a:t>
            </a:r>
          </a:p>
          <a:p>
            <a:pPr eaLnBrk="1" hangingPunct="1"/>
            <a:r>
              <a:rPr lang="en-GB" altLang="zh-CN" smtClean="0">
                <a:latin typeface="Arial" panose="020B0604020202020204" pitchFamily="34" charset="0"/>
                <a:ea typeface="宋体" panose="02010600030101010101" pitchFamily="2" charset="-122"/>
              </a:rPr>
              <a:t>Was that correct…</a:t>
            </a:r>
          </a:p>
          <a:p>
            <a:pPr eaLnBrk="1" hangingPunct="1"/>
            <a:r>
              <a:rPr lang="en-GB" altLang="zh-CN" smtClean="0">
                <a:latin typeface="Arial" panose="020B0604020202020204" pitchFamily="34" charset="0"/>
                <a:ea typeface="宋体" panose="02010600030101010101" pitchFamily="2" charset="-122"/>
              </a:rPr>
              <a:t>Did that (or that part) work......</a:t>
            </a:r>
          </a:p>
          <a:p>
            <a:pPr eaLnBrk="1" hangingPunct="1"/>
            <a:r>
              <a:rPr lang="en-GB" altLang="zh-CN" smtClean="0">
                <a:latin typeface="Arial" panose="020B0604020202020204" pitchFamily="34" charset="0"/>
                <a:ea typeface="宋体" panose="02010600030101010101" pitchFamily="2" charset="-122"/>
              </a:rPr>
              <a:t>Was that assumption correct……</a:t>
            </a:r>
          </a:p>
          <a:p>
            <a:pPr eaLnBrk="1" hangingPunct="1"/>
            <a:r>
              <a:rPr lang="en-GB" altLang="zh-CN" smtClean="0">
                <a:latin typeface="Arial" panose="020B0604020202020204" pitchFamily="34" charset="0"/>
                <a:ea typeface="宋体" panose="02010600030101010101" pitchFamily="2" charset="-122"/>
              </a:rPr>
              <a:t>Did we finish on time……</a:t>
            </a:r>
          </a:p>
          <a:p>
            <a:pPr eaLnBrk="1" hangingPunct="1"/>
            <a:r>
              <a:rPr lang="en-GB" altLang="zh-CN" smtClean="0">
                <a:latin typeface="Arial" panose="020B0604020202020204" pitchFamily="34" charset="0"/>
                <a:ea typeface="宋体" panose="02010600030101010101" pitchFamily="2" charset="-122"/>
              </a:rPr>
              <a:t>Did we complete within budget…</a:t>
            </a:r>
          </a:p>
          <a:p>
            <a:pPr eaLnBrk="1" hangingPunct="1"/>
            <a:r>
              <a:rPr lang="en-GB" altLang="zh-CN" smtClean="0">
                <a:latin typeface="Arial" panose="020B0604020202020204" pitchFamily="34" charset="0"/>
                <a:ea typeface="宋体" panose="02010600030101010101" pitchFamily="2" charset="-122"/>
              </a:rPr>
              <a:t>………?</a:t>
            </a:r>
          </a:p>
        </p:txBody>
      </p:sp>
      <p:pic>
        <p:nvPicPr>
          <p:cNvPr id="4096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83564" y="260351"/>
            <a:ext cx="2262187"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0169381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A more Formal Evaluation is a</a:t>
            </a:r>
            <a:br>
              <a:rPr lang="en-GB" altLang="en-US" smtClean="0">
                <a:latin typeface="Arial" panose="020B0604020202020204" pitchFamily="34" charset="0"/>
              </a:rPr>
            </a:br>
            <a:r>
              <a:rPr lang="en-GB" altLang="en-US" b="1" smtClean="0">
                <a:latin typeface="Arial" panose="020B0604020202020204" pitchFamily="34" charset="0"/>
              </a:rPr>
              <a:t>Post Implementation Review</a:t>
            </a:r>
            <a:r>
              <a:rPr lang="en-GB" altLang="en-US" smtClean="0">
                <a:latin typeface="Arial" panose="020B0604020202020204" pitchFamily="34" charset="0"/>
              </a:rPr>
              <a:t> </a:t>
            </a:r>
          </a:p>
        </p:txBody>
      </p:sp>
      <p:sp>
        <p:nvSpPr>
          <p:cNvPr id="83971" name="Rectangle 3"/>
          <p:cNvSpPr>
            <a:spLocks noGrp="1" noChangeArrowheads="1"/>
          </p:cNvSpPr>
          <p:nvPr>
            <p:ph type="body" idx="1"/>
          </p:nvPr>
        </p:nvSpPr>
        <p:spPr>
          <a:xfrm>
            <a:off x="2286000" y="2362200"/>
            <a:ext cx="7772400" cy="4114800"/>
          </a:xfrm>
        </p:spPr>
        <p:txBody>
          <a:bodyPr/>
          <a:lstStyle/>
          <a:p>
            <a:pPr eaLnBrk="1" hangingPunct="1">
              <a:defRPr/>
            </a:pPr>
            <a:r>
              <a:rPr lang="en-GB" altLang="en-US" dirty="0" smtClean="0">
                <a:latin typeface="Arial" panose="020B0604020202020204" pitchFamily="34" charset="0"/>
                <a:cs typeface="Times New Roman" panose="02020603050405020304" pitchFamily="18" charset="0"/>
              </a:rPr>
              <a:t>This is a formal means to identify what </a:t>
            </a:r>
            <a:r>
              <a:rPr lang="en-GB" altLang="en-US" i="1" dirty="0" smtClean="0">
                <a:solidFill>
                  <a:srgbClr val="FFCC00"/>
                </a:solidFill>
                <a:latin typeface="Arial" panose="020B0604020202020204" pitchFamily="34" charset="0"/>
                <a:cs typeface="Times New Roman" panose="02020603050405020304" pitchFamily="18" charset="0"/>
              </a:rPr>
              <a:t>went well, </a:t>
            </a:r>
            <a:r>
              <a:rPr lang="en-GB" altLang="en-US" dirty="0" smtClean="0">
                <a:latin typeface="Arial" panose="020B0604020202020204" pitchFamily="34" charset="0"/>
                <a:cs typeface="Times New Roman" panose="02020603050405020304" pitchFamily="18" charset="0"/>
              </a:rPr>
              <a:t>what could be </a:t>
            </a:r>
            <a:r>
              <a:rPr lang="en-GB" altLang="en-US" i="1" dirty="0" smtClean="0">
                <a:solidFill>
                  <a:srgbClr val="FFCC00"/>
                </a:solidFill>
                <a:latin typeface="Arial" panose="020B0604020202020204" pitchFamily="34" charset="0"/>
                <a:cs typeface="Times New Roman" panose="02020603050405020304" pitchFamily="18" charset="0"/>
              </a:rPr>
              <a:t>improved</a:t>
            </a:r>
            <a:r>
              <a:rPr lang="en-GB" altLang="en-US" dirty="0" smtClean="0">
                <a:latin typeface="Arial" panose="020B0604020202020204" pitchFamily="34" charset="0"/>
                <a:cs typeface="Times New Roman" panose="02020603050405020304" pitchFamily="18" charset="0"/>
              </a:rPr>
              <a:t> and to plan the implementation of process and product improvements.  It gives </a:t>
            </a:r>
            <a:r>
              <a:rPr lang="en-GB" altLang="en-US" i="1" dirty="0" smtClean="0">
                <a:solidFill>
                  <a:srgbClr val="FFCC00"/>
                </a:solidFill>
                <a:latin typeface="Arial" panose="020B0604020202020204" pitchFamily="34" charset="0"/>
                <a:cs typeface="Times New Roman" panose="02020603050405020304" pitchFamily="18" charset="0"/>
              </a:rPr>
              <a:t>closed report </a:t>
            </a:r>
            <a:r>
              <a:rPr lang="en-GB" altLang="en-US" dirty="0" smtClean="0">
                <a:latin typeface="Arial" panose="020B0604020202020204" pitchFamily="34" charset="0"/>
                <a:cs typeface="Times New Roman" panose="02020603050405020304" pitchFamily="18" charset="0"/>
              </a:rPr>
              <a:t>of the project to all parties involved and enables </a:t>
            </a:r>
            <a:r>
              <a:rPr lang="en-GB" altLang="en-US" i="1" dirty="0" smtClean="0">
                <a:solidFill>
                  <a:srgbClr val="FFCC00"/>
                </a:solidFill>
                <a:latin typeface="Arial" panose="020B0604020202020204" pitchFamily="34" charset="0"/>
                <a:cs typeface="Times New Roman" panose="02020603050405020304" pitchFamily="18" charset="0"/>
              </a:rPr>
              <a:t>handover</a:t>
            </a:r>
            <a:r>
              <a:rPr lang="en-GB" altLang="en-US" dirty="0" smtClean="0">
                <a:latin typeface="Arial" panose="020B0604020202020204" pitchFamily="34" charset="0"/>
                <a:cs typeface="Times New Roman" panose="02020603050405020304" pitchFamily="18" charset="0"/>
              </a:rPr>
              <a:t> of outstanding items to line responsibility.</a:t>
            </a:r>
          </a:p>
          <a:p>
            <a:pPr marL="0" indent="0" eaLnBrk="1" hangingPunct="1">
              <a:buNone/>
              <a:defRPr/>
            </a:pPr>
            <a:endParaRPr lang="en-GB" altLang="en-US" dirty="0" smtClean="0">
              <a:latin typeface="Arial" panose="020B0604020202020204" pitchFamily="34" charset="0"/>
              <a:cs typeface="Times New Roman" panose="02020603050405020304" pitchFamily="18" charset="0"/>
            </a:endParaRPr>
          </a:p>
          <a:p>
            <a:pPr eaLnBrk="1" hangingPunct="1">
              <a:defRPr/>
            </a:pPr>
            <a:endParaRPr lang="en-GB" altLang="en-US" dirty="0" smtClean="0">
              <a:latin typeface="Arial" panose="020B0604020202020204" pitchFamily="34" charset="0"/>
            </a:endParaRPr>
          </a:p>
        </p:txBody>
      </p:sp>
    </p:spTree>
    <p:extLst>
      <p:ext uri="{BB962C8B-B14F-4D97-AF65-F5344CB8AC3E}">
        <p14:creationId xmlns:p14="http://schemas.microsoft.com/office/powerpoint/2010/main" val="16209512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ltLang="en-US" sz="3200" b="1">
                <a:latin typeface="Arial" panose="020B0604020202020204" pitchFamily="34" charset="0"/>
                <a:cs typeface="Times New Roman" panose="02020603050405020304" pitchFamily="18" charset="0"/>
              </a:rPr>
              <a:t>POST IMPLEMENTATION REVIEW</a:t>
            </a:r>
            <a:br>
              <a:rPr lang="en-GB" altLang="en-US" sz="3200" b="1">
                <a:latin typeface="Arial" panose="020B0604020202020204" pitchFamily="34" charset="0"/>
                <a:cs typeface="Times New Roman" panose="02020603050405020304" pitchFamily="18" charset="0"/>
              </a:rPr>
            </a:br>
            <a:r>
              <a:rPr lang="en-GB" altLang="en-US" sz="3200" b="1">
                <a:latin typeface="Arial" panose="020B0604020202020204" pitchFamily="34" charset="0"/>
                <a:cs typeface="Times New Roman" panose="02020603050405020304" pitchFamily="18" charset="0"/>
              </a:rPr>
              <a:t>- Basis</a:t>
            </a:r>
          </a:p>
        </p:txBody>
      </p:sp>
      <p:sp>
        <p:nvSpPr>
          <p:cNvPr id="49155" name="Rectangle 3"/>
          <p:cNvSpPr>
            <a:spLocks noGrp="1" noChangeArrowheads="1"/>
          </p:cNvSpPr>
          <p:nvPr>
            <p:ph type="body" idx="1"/>
          </p:nvPr>
        </p:nvSpPr>
        <p:spPr>
          <a:xfrm>
            <a:off x="1631951" y="1844675"/>
            <a:ext cx="6837363" cy="4114800"/>
          </a:xfrm>
        </p:spPr>
        <p:txBody>
          <a:bodyPr/>
          <a:lstStyle/>
          <a:p>
            <a:pPr eaLnBrk="1" hangingPunct="1"/>
            <a:r>
              <a:rPr lang="en-GB" altLang="en-US" smtClean="0">
                <a:latin typeface="Arial" panose="020B0604020202020204" pitchFamily="34" charset="0"/>
                <a:cs typeface="Times New Roman" panose="02020603050405020304" pitchFamily="18" charset="0"/>
              </a:rPr>
              <a:t>Was the project purpose clearly defined?</a:t>
            </a:r>
          </a:p>
          <a:p>
            <a:pPr eaLnBrk="1" hangingPunct="1"/>
            <a:r>
              <a:rPr lang="en-GB" altLang="en-US" smtClean="0">
                <a:latin typeface="Arial" panose="020B0604020202020204" pitchFamily="34" charset="0"/>
                <a:cs typeface="Times New Roman" panose="02020603050405020304" pitchFamily="18" charset="0"/>
              </a:rPr>
              <a:t>Did the project have a clear business objective?</a:t>
            </a:r>
          </a:p>
          <a:p>
            <a:pPr eaLnBrk="1" hangingPunct="1"/>
            <a:r>
              <a:rPr lang="en-GB" altLang="en-US" smtClean="0">
                <a:latin typeface="Arial" panose="020B0604020202020204" pitchFamily="34" charset="0"/>
                <a:cs typeface="Times New Roman" panose="02020603050405020304" pitchFamily="18" charset="0"/>
              </a:rPr>
              <a:t>Was the end product clearly defined early on?</a:t>
            </a:r>
          </a:p>
          <a:p>
            <a:pPr eaLnBrk="1" hangingPunct="1"/>
            <a:r>
              <a:rPr lang="en-GB" altLang="en-US" smtClean="0">
                <a:latin typeface="Arial" panose="020B0604020202020204" pitchFamily="34" charset="0"/>
                <a:cs typeface="Times New Roman" panose="02020603050405020304" pitchFamily="18" charset="0"/>
              </a:rPr>
              <a:t>Were success criteria defined for the project and its deliverables</a:t>
            </a:r>
            <a:r>
              <a:rPr lang="en-GB" altLang="en-US" smtClean="0">
                <a:latin typeface="Arial" panose="020B0604020202020204" pitchFamily="34" charset="0"/>
              </a:rPr>
              <a:t>?</a:t>
            </a:r>
          </a:p>
        </p:txBody>
      </p:sp>
      <p:pic>
        <p:nvPicPr>
          <p:cNvPr id="2" name="Picture 1"/>
          <p:cNvPicPr>
            <a:picLocks noChangeAspect="1"/>
          </p:cNvPicPr>
          <p:nvPr/>
        </p:nvPicPr>
        <p:blipFill>
          <a:blip r:embed="rId3"/>
          <a:stretch>
            <a:fillRect/>
          </a:stretch>
        </p:blipFill>
        <p:spPr>
          <a:xfrm>
            <a:off x="8184233" y="2726557"/>
            <a:ext cx="2351335" cy="2351335"/>
          </a:xfrm>
          <a:prstGeom prst="ellipse">
            <a:avLst/>
          </a:prstGeom>
          <a:ln>
            <a:noFill/>
          </a:ln>
          <a:effectLst>
            <a:softEdge rad="112500"/>
          </a:effectLst>
        </p:spPr>
      </p:pic>
    </p:spTree>
    <p:extLst>
      <p:ext uri="{BB962C8B-B14F-4D97-AF65-F5344CB8AC3E}">
        <p14:creationId xmlns:p14="http://schemas.microsoft.com/office/powerpoint/2010/main" val="150777314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z="3200" b="1">
                <a:latin typeface="Arial" panose="020B0604020202020204" pitchFamily="34" charset="0"/>
                <a:cs typeface="Times New Roman" panose="02020603050405020304" pitchFamily="18" charset="0"/>
              </a:rPr>
              <a:t>POST IMPLEMENTATION REVIEW Personnel – Project Management</a:t>
            </a:r>
          </a:p>
        </p:txBody>
      </p:sp>
      <p:sp>
        <p:nvSpPr>
          <p:cNvPr id="53251" name="Rectangle 3"/>
          <p:cNvSpPr>
            <a:spLocks noGrp="1" noChangeArrowheads="1"/>
          </p:cNvSpPr>
          <p:nvPr>
            <p:ph type="body" idx="1"/>
          </p:nvPr>
        </p:nvSpPr>
        <p:spPr/>
        <p:txBody>
          <a:bodyPr/>
          <a:lstStyle/>
          <a:p>
            <a:pPr eaLnBrk="1" hangingPunct="1"/>
            <a:r>
              <a:rPr lang="en-GB" altLang="en-US" smtClean="0">
                <a:latin typeface="Arial" panose="020B0604020202020204" pitchFamily="34" charset="0"/>
                <a:cs typeface="Times New Roman" panose="02020603050405020304" pitchFamily="18" charset="0"/>
              </a:rPr>
              <a:t>Was the project manager experienced enough?</a:t>
            </a:r>
          </a:p>
          <a:p>
            <a:pPr eaLnBrk="1" hangingPunct="1"/>
            <a:r>
              <a:rPr lang="en-GB" altLang="en-US" smtClean="0">
                <a:latin typeface="Arial" panose="020B0604020202020204" pitchFamily="34" charset="0"/>
                <a:cs typeface="Times New Roman" panose="02020603050405020304" pitchFamily="18" charset="0"/>
              </a:rPr>
              <a:t>Did they have the right skills</a:t>
            </a:r>
          </a:p>
          <a:p>
            <a:pPr eaLnBrk="1" hangingPunct="1"/>
            <a:r>
              <a:rPr lang="en-GB" altLang="en-US" smtClean="0">
                <a:latin typeface="Arial" panose="020B0604020202020204" pitchFamily="34" charset="0"/>
                <a:cs typeface="Times New Roman" panose="02020603050405020304" pitchFamily="18" charset="0"/>
              </a:rPr>
              <a:t>Did they have the right authority?</a:t>
            </a:r>
          </a:p>
          <a:p>
            <a:pPr eaLnBrk="1" hangingPunct="1"/>
            <a:r>
              <a:rPr lang="en-GB" altLang="en-US" smtClean="0">
                <a:latin typeface="Arial" panose="020B0604020202020204" pitchFamily="34" charset="0"/>
                <a:cs typeface="Times New Roman" panose="02020603050405020304" pitchFamily="18" charset="0"/>
              </a:rPr>
              <a:t>Were they given enough time to manage?</a:t>
            </a:r>
            <a:r>
              <a:rPr lang="en-GB" altLang="en-US" smtClean="0">
                <a:latin typeface="Arial" panose="020B0604020202020204" pitchFamily="34" charset="0"/>
              </a:rPr>
              <a:t> </a:t>
            </a:r>
          </a:p>
        </p:txBody>
      </p:sp>
      <p:pic>
        <p:nvPicPr>
          <p:cNvPr id="53252"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75501" y="4941889"/>
            <a:ext cx="2157413" cy="161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699167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altLang="en-US" sz="3200" b="1">
                <a:latin typeface="Arial" panose="020B0604020202020204" pitchFamily="34" charset="0"/>
                <a:cs typeface="Times New Roman" panose="02020603050405020304" pitchFamily="18" charset="0"/>
              </a:rPr>
              <a:t>POST IMPLEMENTATION REVIEW  Personnel - Project Team </a:t>
            </a:r>
          </a:p>
        </p:txBody>
      </p:sp>
      <p:sp>
        <p:nvSpPr>
          <p:cNvPr id="55299" name="Rectangle 3"/>
          <p:cNvSpPr>
            <a:spLocks noGrp="1" noChangeArrowheads="1"/>
          </p:cNvSpPr>
          <p:nvPr>
            <p:ph type="body" idx="1"/>
          </p:nvPr>
        </p:nvSpPr>
        <p:spPr/>
        <p:txBody>
          <a:bodyPr/>
          <a:lstStyle/>
          <a:p>
            <a:pPr eaLnBrk="1" hangingPunct="1"/>
            <a:r>
              <a:rPr lang="en-GB" altLang="en-US" smtClean="0">
                <a:latin typeface="Arial" panose="020B0604020202020204" pitchFamily="34" charset="0"/>
                <a:cs typeface="Times New Roman" panose="02020603050405020304" pitchFamily="18" charset="0"/>
              </a:rPr>
              <a:t>Was the team size right?</a:t>
            </a:r>
          </a:p>
          <a:p>
            <a:pPr eaLnBrk="1" hangingPunct="1"/>
            <a:r>
              <a:rPr lang="en-GB" altLang="en-US" smtClean="0">
                <a:latin typeface="Arial" panose="020B0604020202020204" pitchFamily="34" charset="0"/>
                <a:cs typeface="Times New Roman" panose="02020603050405020304" pitchFamily="18" charset="0"/>
              </a:rPr>
              <a:t>Were they the right people?</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Were they available when needed?</a:t>
            </a:r>
          </a:p>
          <a:p>
            <a:pPr eaLnBrk="1" hangingPunct="1"/>
            <a:r>
              <a:rPr lang="en-GB" altLang="en-US" smtClean="0">
                <a:latin typeface="Arial" panose="020B0604020202020204" pitchFamily="34" charset="0"/>
                <a:cs typeface="Times New Roman" panose="02020603050405020304" pitchFamily="18" charset="0"/>
              </a:rPr>
              <a:t>Was their productivity OK?</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Did they get any job satisfaction from the project?</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Did the project train or develop them?</a:t>
            </a:r>
            <a:r>
              <a:rPr lang="en-GB" altLang="en-US" smtClean="0">
                <a:latin typeface="Arial" panose="020B0604020202020204" pitchFamily="34" charset="0"/>
              </a:rPr>
              <a:t> </a:t>
            </a:r>
          </a:p>
        </p:txBody>
      </p:sp>
    </p:spTree>
    <p:extLst>
      <p:ext uri="{BB962C8B-B14F-4D97-AF65-F5344CB8AC3E}">
        <p14:creationId xmlns:p14="http://schemas.microsoft.com/office/powerpoint/2010/main" val="421129946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altLang="en-US" sz="3200" b="1">
                <a:latin typeface="Arial" panose="020B0604020202020204" pitchFamily="34" charset="0"/>
                <a:cs typeface="Times New Roman" panose="02020603050405020304" pitchFamily="18" charset="0"/>
              </a:rPr>
              <a:t>POST IMPLEMENTATION REVIEW</a:t>
            </a:r>
            <a:br>
              <a:rPr lang="en-GB" altLang="en-US" sz="3200" b="1">
                <a:latin typeface="Arial" panose="020B0604020202020204" pitchFamily="34" charset="0"/>
                <a:cs typeface="Times New Roman" panose="02020603050405020304" pitchFamily="18" charset="0"/>
              </a:rPr>
            </a:br>
            <a:r>
              <a:rPr lang="en-GB" altLang="en-US" sz="3200" b="1">
                <a:latin typeface="Arial" panose="020B0604020202020204" pitchFamily="34" charset="0"/>
                <a:cs typeface="Times New Roman" panose="02020603050405020304" pitchFamily="18" charset="0"/>
              </a:rPr>
              <a:t>Personnel – Conduct </a:t>
            </a:r>
          </a:p>
        </p:txBody>
      </p:sp>
      <p:sp>
        <p:nvSpPr>
          <p:cNvPr id="57347" name="Rectangle 3"/>
          <p:cNvSpPr>
            <a:spLocks noGrp="1" noChangeArrowheads="1"/>
          </p:cNvSpPr>
          <p:nvPr>
            <p:ph type="body" idx="1"/>
          </p:nvPr>
        </p:nvSpPr>
        <p:spPr>
          <a:xfrm>
            <a:off x="2209801" y="1981200"/>
            <a:ext cx="6765925" cy="4114800"/>
          </a:xfrm>
        </p:spPr>
        <p:txBody>
          <a:bodyPr/>
          <a:lstStyle/>
          <a:p>
            <a:pPr eaLnBrk="1" hangingPunct="1">
              <a:buFontTx/>
              <a:buNone/>
            </a:pPr>
            <a:endParaRPr lang="en-GB" altLang="en-US" smtClean="0">
              <a:latin typeface="Arial" panose="020B0604020202020204" pitchFamily="34" charset="0"/>
              <a:cs typeface="Times New Roman" panose="02020603050405020304" pitchFamily="18" charset="0"/>
            </a:endParaRPr>
          </a:p>
          <a:p>
            <a:pPr eaLnBrk="1" hangingPunct="1">
              <a:buFontTx/>
              <a:buNone/>
            </a:pPr>
            <a:r>
              <a:rPr lang="en-GB" altLang="en-US" smtClean="0">
                <a:latin typeface="Arial" panose="020B0604020202020204" pitchFamily="34" charset="0"/>
                <a:cs typeface="Times New Roman" panose="02020603050405020304" pitchFamily="18" charset="0"/>
              </a:rPr>
              <a:t>	Did the manager and team behave in a professional way?</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Did they represent their organisation or department appropriately?</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Did their conduct enhance their reputation?</a:t>
            </a:r>
          </a:p>
          <a:p>
            <a:pPr eaLnBrk="1" hangingPunct="1"/>
            <a:endParaRPr lang="en-GB" altLang="en-US" smtClean="0">
              <a:latin typeface="Arial" panose="020B0604020202020204" pitchFamily="34" charset="0"/>
            </a:endParaRPr>
          </a:p>
        </p:txBody>
      </p:sp>
      <p:pic>
        <p:nvPicPr>
          <p:cNvPr id="57348" name="Picture 6"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6950" y="2924176"/>
            <a:ext cx="1582738" cy="264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411443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altLang="en-US" sz="3200" b="1">
                <a:latin typeface="Arial" panose="020B0604020202020204" pitchFamily="34" charset="0"/>
                <a:cs typeface="Times New Roman" panose="02020603050405020304" pitchFamily="18" charset="0"/>
              </a:rPr>
              <a:t>POST IMPLEMENTATION REVIEW </a:t>
            </a:r>
            <a:br>
              <a:rPr lang="en-GB" altLang="en-US" sz="3200" b="1">
                <a:latin typeface="Arial" panose="020B0604020202020204" pitchFamily="34" charset="0"/>
                <a:cs typeface="Times New Roman" panose="02020603050405020304" pitchFamily="18" charset="0"/>
              </a:rPr>
            </a:br>
            <a:r>
              <a:rPr lang="en-GB" altLang="en-US" sz="3200" b="1">
                <a:latin typeface="Arial" panose="020B0604020202020204" pitchFamily="34" charset="0"/>
                <a:cs typeface="Times New Roman" panose="02020603050405020304" pitchFamily="18" charset="0"/>
              </a:rPr>
              <a:t>- Plans</a:t>
            </a:r>
          </a:p>
        </p:txBody>
      </p:sp>
      <p:sp>
        <p:nvSpPr>
          <p:cNvPr id="59395" name="Rectangle 3"/>
          <p:cNvSpPr>
            <a:spLocks noGrp="1" noChangeArrowheads="1"/>
          </p:cNvSpPr>
          <p:nvPr>
            <p:ph type="body" idx="1"/>
          </p:nvPr>
        </p:nvSpPr>
        <p:spPr/>
        <p:txBody>
          <a:bodyPr/>
          <a:lstStyle/>
          <a:p>
            <a:pPr eaLnBrk="1" hangingPunct="1"/>
            <a:r>
              <a:rPr lang="en-GB" altLang="en-US" smtClean="0">
                <a:latin typeface="Arial" panose="020B0604020202020204" pitchFamily="34" charset="0"/>
                <a:cs typeface="Times New Roman" panose="02020603050405020304" pitchFamily="18" charset="0"/>
              </a:rPr>
              <a:t>Were plans produced?</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At the right level?</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Were they used?</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Were they realistic?</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Was what actually happened documented?</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Were deadlines/effort/budgets met?</a:t>
            </a:r>
            <a:r>
              <a:rPr lang="en-GB" altLang="en-US" smtClean="0">
                <a:latin typeface="Arial" panose="020B0604020202020204" pitchFamily="34" charset="0"/>
              </a:rPr>
              <a:t> </a:t>
            </a:r>
          </a:p>
        </p:txBody>
      </p:sp>
      <p:pic>
        <p:nvPicPr>
          <p:cNvPr id="5939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91400" y="1981201"/>
            <a:ext cx="1905000"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9274606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ltLang="en-US" sz="3200" b="1">
                <a:latin typeface="Arial" panose="020B0604020202020204" pitchFamily="34" charset="0"/>
                <a:cs typeface="Times New Roman" panose="02020603050405020304" pitchFamily="18" charset="0"/>
              </a:rPr>
              <a:t>POST IMPLEMENTATION REVIEW</a:t>
            </a:r>
            <a:br>
              <a:rPr lang="en-GB" altLang="en-US" sz="3200" b="1">
                <a:latin typeface="Arial" panose="020B0604020202020204" pitchFamily="34" charset="0"/>
                <a:cs typeface="Times New Roman" panose="02020603050405020304" pitchFamily="18" charset="0"/>
              </a:rPr>
            </a:br>
            <a:r>
              <a:rPr lang="en-GB" altLang="en-US" sz="3200" b="1">
                <a:latin typeface="Arial" panose="020B0604020202020204" pitchFamily="34" charset="0"/>
                <a:cs typeface="Times New Roman" panose="02020603050405020304" pitchFamily="18" charset="0"/>
              </a:rPr>
              <a:t>- Working Method</a:t>
            </a:r>
          </a:p>
        </p:txBody>
      </p:sp>
      <p:sp>
        <p:nvSpPr>
          <p:cNvPr id="61443" name="Rectangle 3"/>
          <p:cNvSpPr>
            <a:spLocks noGrp="1" noChangeArrowheads="1"/>
          </p:cNvSpPr>
          <p:nvPr>
            <p:ph type="body" idx="1"/>
          </p:nvPr>
        </p:nvSpPr>
        <p:spPr/>
        <p:txBody>
          <a:bodyPr/>
          <a:lstStyle/>
          <a:p>
            <a:pPr eaLnBrk="1" hangingPunct="1"/>
            <a:r>
              <a:rPr lang="en-GB" altLang="en-US" smtClean="0">
                <a:latin typeface="Arial" panose="020B0604020202020204" pitchFamily="34" charset="0"/>
                <a:cs typeface="Times New Roman" panose="02020603050405020304" pitchFamily="18" charset="0"/>
              </a:rPr>
              <a:t>Were useful techniques employed?</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Were appropriate tools made use of?</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Were facilities (accommodation, systems, documentation) adequate?</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Was the level of support (training) satisfactory?</a:t>
            </a:r>
          </a:p>
          <a:p>
            <a:pPr eaLnBrk="1" hangingPunct="1"/>
            <a:endParaRPr lang="en-GB" altLang="en-US" smtClean="0">
              <a:latin typeface="Arial" panose="020B0604020202020204" pitchFamily="34" charset="0"/>
            </a:endParaRPr>
          </a:p>
        </p:txBody>
      </p:sp>
      <p:pic>
        <p:nvPicPr>
          <p:cNvPr id="6144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16501" y="4581526"/>
            <a:ext cx="3281363" cy="184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656203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ltLang="en-US" sz="3200" b="1">
                <a:latin typeface="Arial" panose="020B0604020202020204" pitchFamily="34" charset="0"/>
                <a:cs typeface="Times New Roman" panose="02020603050405020304" pitchFamily="18" charset="0"/>
              </a:rPr>
              <a:t>POST IMPLEMENTATION REVIEW</a:t>
            </a:r>
            <a:br>
              <a:rPr lang="en-GB" altLang="en-US" sz="3200" b="1">
                <a:latin typeface="Arial" panose="020B0604020202020204" pitchFamily="34" charset="0"/>
                <a:cs typeface="Times New Roman" panose="02020603050405020304" pitchFamily="18" charset="0"/>
              </a:rPr>
            </a:br>
            <a:r>
              <a:rPr lang="en-GB" altLang="en-US" sz="3200" b="1">
                <a:latin typeface="Arial" panose="020B0604020202020204" pitchFamily="34" charset="0"/>
                <a:cs typeface="Times New Roman" panose="02020603050405020304" pitchFamily="18" charset="0"/>
              </a:rPr>
              <a:t>- End Product</a:t>
            </a:r>
          </a:p>
        </p:txBody>
      </p:sp>
      <p:sp>
        <p:nvSpPr>
          <p:cNvPr id="63491" name="Rectangle 3"/>
          <p:cNvSpPr>
            <a:spLocks noGrp="1" noChangeArrowheads="1"/>
          </p:cNvSpPr>
          <p:nvPr>
            <p:ph type="body" idx="1"/>
          </p:nvPr>
        </p:nvSpPr>
        <p:spPr/>
        <p:txBody>
          <a:bodyPr/>
          <a:lstStyle/>
          <a:p>
            <a:pPr eaLnBrk="1" hangingPunct="1"/>
            <a:r>
              <a:rPr lang="en-GB" altLang="en-US" smtClean="0">
                <a:latin typeface="Arial" panose="020B0604020202020204" pitchFamily="34" charset="0"/>
                <a:cs typeface="Times New Roman" panose="02020603050405020304" pitchFamily="18" charset="0"/>
              </a:rPr>
              <a:t>Will it fulfil its business and functional objectives?</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Will it be reliable, flexible, maintainable?</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Will it be cost effective?</a:t>
            </a:r>
            <a:br>
              <a:rPr lang="en-GB" altLang="en-US" smtClean="0">
                <a:latin typeface="Arial" panose="020B0604020202020204" pitchFamily="34" charset="0"/>
                <a:cs typeface="Times New Roman" panose="02020603050405020304" pitchFamily="18" charset="0"/>
              </a:rPr>
            </a:br>
            <a:r>
              <a:rPr lang="en-GB" altLang="en-US" smtClean="0">
                <a:latin typeface="Arial" panose="020B0604020202020204" pitchFamily="34" charset="0"/>
                <a:cs typeface="Times New Roman" panose="02020603050405020304" pitchFamily="18" charset="0"/>
              </a:rPr>
              <a:t>Will it be easy to use?</a:t>
            </a:r>
            <a:r>
              <a:rPr lang="en-GB" altLang="en-US" smtClean="0">
                <a:latin typeface="Arial" panose="020B0604020202020204" pitchFamily="34" charset="0"/>
              </a:rPr>
              <a:t> </a:t>
            </a:r>
          </a:p>
        </p:txBody>
      </p:sp>
      <p:pic>
        <p:nvPicPr>
          <p:cNvPr id="63492"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75501" y="3573463"/>
            <a:ext cx="2543175" cy="2405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422061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altLang="en-US" sz="3200" b="1">
                <a:latin typeface="Arial" panose="020B0604020202020204" pitchFamily="34" charset="0"/>
              </a:rPr>
              <a:t>Implementing change - MCKINSEY’S  7S model </a:t>
            </a:r>
            <a:r>
              <a:rPr lang="en-GB" altLang="en-US" sz="2400" b="1">
                <a:latin typeface="Arial" panose="020B0604020202020204" pitchFamily="34" charset="0"/>
              </a:rPr>
              <a:t>framework of interdependent variables</a:t>
            </a:r>
            <a:r>
              <a:rPr lang="en-GB" altLang="en-US" sz="3200">
                <a:latin typeface="Arial" panose="020B0604020202020204" pitchFamily="34" charset="0"/>
              </a:rPr>
              <a:t/>
            </a:r>
            <a:br>
              <a:rPr lang="en-GB" altLang="en-US" sz="3200">
                <a:latin typeface="Arial" panose="020B0604020202020204" pitchFamily="34" charset="0"/>
              </a:rPr>
            </a:br>
            <a:r>
              <a:rPr lang="en-GB" altLang="en-US" sz="2400">
                <a:latin typeface="Arial" panose="020B0604020202020204" pitchFamily="34" charset="0"/>
              </a:rPr>
              <a:t>Can be used for planning stage </a:t>
            </a:r>
            <a:br>
              <a:rPr lang="en-GB" altLang="en-US" sz="2400">
                <a:latin typeface="Arial" panose="020B0604020202020204" pitchFamily="34" charset="0"/>
              </a:rPr>
            </a:br>
            <a:r>
              <a:rPr lang="en-GB" altLang="en-US" sz="2400">
                <a:latin typeface="Arial" panose="020B0604020202020204" pitchFamily="34" charset="0"/>
              </a:rPr>
              <a:t>or at evaluation stage on projects</a:t>
            </a:r>
          </a:p>
        </p:txBody>
      </p:sp>
      <p:sp>
        <p:nvSpPr>
          <p:cNvPr id="65539" name="Rectangle 3"/>
          <p:cNvSpPr>
            <a:spLocks noGrp="1" noChangeArrowheads="1"/>
          </p:cNvSpPr>
          <p:nvPr>
            <p:ph type="body" idx="1"/>
          </p:nvPr>
        </p:nvSpPr>
        <p:spPr>
          <a:xfrm>
            <a:off x="2209800" y="1981201"/>
            <a:ext cx="7772400" cy="4111625"/>
          </a:xfrm>
        </p:spPr>
        <p:txBody>
          <a:bodyPr/>
          <a:lstStyle/>
          <a:p>
            <a:pPr eaLnBrk="1" hangingPunct="1"/>
            <a:r>
              <a:rPr lang="en-GB" altLang="en-US" sz="2800">
                <a:latin typeface="Arial" panose="020B0604020202020204" pitchFamily="34" charset="0"/>
              </a:rPr>
              <a:t>Strategy 	(Hard) -</a:t>
            </a:r>
            <a:r>
              <a:rPr lang="en-GB" altLang="en-US" sz="1400">
                <a:latin typeface="Arial" panose="020B0604020202020204" pitchFamily="34" charset="0"/>
                <a:cs typeface="Arial" panose="020B0604020202020204" pitchFamily="34" charset="0"/>
              </a:rPr>
              <a:t>( a plan developed by a firm to achieve sustained competitive advantage and successfully compete in the market)</a:t>
            </a:r>
            <a:endParaRPr lang="en-GB" altLang="en-US" sz="2800">
              <a:latin typeface="Arial" panose="020B0604020202020204" pitchFamily="34" charset="0"/>
            </a:endParaRPr>
          </a:p>
          <a:p>
            <a:pPr eaLnBrk="1" hangingPunct="1"/>
            <a:r>
              <a:rPr lang="en-GB" altLang="en-US" sz="2800">
                <a:latin typeface="Arial" panose="020B0604020202020204" pitchFamily="34" charset="0"/>
              </a:rPr>
              <a:t>Systems H- </a:t>
            </a:r>
            <a:r>
              <a:rPr lang="en-GB" altLang="en-US" sz="1400">
                <a:latin typeface="Arial" panose="020B0604020202020204" pitchFamily="34" charset="0"/>
                <a:cs typeface="Arial" panose="020B0604020202020204" pitchFamily="34" charset="0"/>
              </a:rPr>
              <a:t>are the processes and procedures of the company</a:t>
            </a:r>
            <a:r>
              <a:rPr lang="en-GB" altLang="en-US" sz="2800">
                <a:latin typeface="Arial" panose="020B0604020202020204" pitchFamily="34" charset="0"/>
              </a:rPr>
              <a:t>	</a:t>
            </a:r>
          </a:p>
          <a:p>
            <a:pPr eaLnBrk="1" hangingPunct="1"/>
            <a:r>
              <a:rPr lang="en-GB" altLang="en-US" sz="2800">
                <a:latin typeface="Arial" panose="020B0604020202020204" pitchFamily="34" charset="0"/>
              </a:rPr>
              <a:t>Staff -</a:t>
            </a:r>
            <a:r>
              <a:rPr lang="en-GB" altLang="en-US" sz="1400">
                <a:latin typeface="Arial" panose="020B0604020202020204" pitchFamily="34" charset="0"/>
                <a:cs typeface="Arial" panose="020B0604020202020204" pitchFamily="34" charset="0"/>
              </a:rPr>
              <a:t>type and how many employees</a:t>
            </a:r>
            <a:r>
              <a:rPr lang="en-GB" altLang="en-US" sz="2800">
                <a:latin typeface="Arial" panose="020B0604020202020204" pitchFamily="34" charset="0"/>
              </a:rPr>
              <a:t>		</a:t>
            </a:r>
          </a:p>
          <a:p>
            <a:pPr eaLnBrk="1" hangingPunct="1"/>
            <a:r>
              <a:rPr lang="en-GB" altLang="en-US" sz="2800">
                <a:latin typeface="Arial" panose="020B0604020202020204" pitchFamily="34" charset="0"/>
              </a:rPr>
              <a:t>Skills- </a:t>
            </a:r>
            <a:r>
              <a:rPr lang="en-GB" altLang="en-US" sz="1400">
                <a:latin typeface="Arial" panose="020B0604020202020204" pitchFamily="34" charset="0"/>
                <a:cs typeface="Arial" panose="020B0604020202020204" pitchFamily="34" charset="0"/>
              </a:rPr>
              <a:t>abilities that firm’s employees perform very well. They also include capabilities and competences</a:t>
            </a:r>
          </a:p>
          <a:p>
            <a:pPr eaLnBrk="1" hangingPunct="1"/>
            <a:r>
              <a:rPr lang="en-GB" altLang="en-US" sz="2800">
                <a:latin typeface="Arial" panose="020B0604020202020204" pitchFamily="34" charset="0"/>
              </a:rPr>
              <a:t>Style - </a:t>
            </a:r>
            <a:r>
              <a:rPr lang="en-GB" altLang="en-US" sz="1400">
                <a:latin typeface="Arial" panose="020B0604020202020204" pitchFamily="34" charset="0"/>
                <a:cs typeface="Arial" panose="020B0604020202020204" pitchFamily="34" charset="0"/>
              </a:rPr>
              <a:t>(the way the company is managed by top-level managers)</a:t>
            </a:r>
            <a:r>
              <a:rPr lang="en-GB" altLang="en-US" sz="2800">
                <a:latin typeface="Arial" panose="020B0604020202020204" pitchFamily="34" charset="0"/>
              </a:rPr>
              <a:t>	</a:t>
            </a:r>
          </a:p>
          <a:p>
            <a:pPr eaLnBrk="1" hangingPunct="1"/>
            <a:r>
              <a:rPr lang="en-GB" altLang="en-US" sz="2800">
                <a:latin typeface="Arial" panose="020B0604020202020204" pitchFamily="34" charset="0"/>
              </a:rPr>
              <a:t>Shared values	</a:t>
            </a:r>
            <a:r>
              <a:rPr lang="en-GB" altLang="en-US" sz="1400">
                <a:latin typeface="Arial" panose="020B0604020202020204" pitchFamily="34" charset="0"/>
                <a:cs typeface="Arial" panose="020B0604020202020204" pitchFamily="34" charset="0"/>
              </a:rPr>
              <a:t> the norms and standards that guide employee behaviour and company actions </a:t>
            </a:r>
            <a:r>
              <a:rPr lang="en-GB" altLang="en-US" sz="2800">
                <a:latin typeface="Arial" panose="020B0604020202020204" pitchFamily="34" charset="0"/>
              </a:rPr>
              <a:t>	(culture + ethos)</a:t>
            </a:r>
          </a:p>
          <a:p>
            <a:pPr eaLnBrk="1" hangingPunct="1"/>
            <a:r>
              <a:rPr lang="en-GB" altLang="en-US" sz="2800">
                <a:latin typeface="Arial" panose="020B0604020202020204" pitchFamily="34" charset="0"/>
              </a:rPr>
              <a:t>Structure H- </a:t>
            </a:r>
            <a:r>
              <a:rPr lang="en-GB" altLang="en-US" sz="1400"/>
              <a:t>(</a:t>
            </a:r>
            <a:r>
              <a:rPr lang="en-GB" altLang="en-US" sz="1400">
                <a:latin typeface="Arial" panose="020B0604020202020204" pitchFamily="34" charset="0"/>
                <a:cs typeface="Arial" panose="020B0604020202020204" pitchFamily="34" charset="0"/>
              </a:rPr>
              <a:t>presents the way business divisions and units are organized and includes the information of who is accountable to whom</a:t>
            </a:r>
            <a:r>
              <a:rPr lang="en-GB" altLang="en-US" sz="1400"/>
              <a:t>)</a:t>
            </a:r>
            <a:r>
              <a:rPr lang="en-GB" altLang="en-US" sz="2800">
                <a:latin typeface="Arial" panose="020B0604020202020204" pitchFamily="34" charset="0"/>
              </a:rPr>
              <a:t> (reporting lines)</a:t>
            </a:r>
          </a:p>
        </p:txBody>
      </p:sp>
    </p:spTree>
    <p:extLst>
      <p:ext uri="{BB962C8B-B14F-4D97-AF65-F5344CB8AC3E}">
        <p14:creationId xmlns:p14="http://schemas.microsoft.com/office/powerpoint/2010/main" val="22167559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n-GB" altLang="en-US" sz="3600">
                <a:latin typeface="Arial" panose="020B0604020202020204" pitchFamily="34" charset="0"/>
              </a:rPr>
              <a:t>Kolb’s Experiential Learning Cycle </a:t>
            </a:r>
            <a:r>
              <a:rPr lang="en-GB" altLang="en-US" sz="2800">
                <a:latin typeface="Arial" panose="020B0604020202020204" pitchFamily="34" charset="0"/>
              </a:rPr>
              <a:t>also Honey and Mumford’s Learning Style Questionnaire</a:t>
            </a:r>
          </a:p>
        </p:txBody>
      </p:sp>
      <p:sp>
        <p:nvSpPr>
          <p:cNvPr id="67587" name="Rectangle 3"/>
          <p:cNvSpPr>
            <a:spLocks noGrp="1" noChangeArrowheads="1"/>
          </p:cNvSpPr>
          <p:nvPr>
            <p:ph type="body" idx="1"/>
          </p:nvPr>
        </p:nvSpPr>
        <p:spPr/>
        <p:txBody>
          <a:bodyPr/>
          <a:lstStyle/>
          <a:p>
            <a:pPr eaLnBrk="1" hangingPunct="1"/>
            <a:r>
              <a:rPr lang="en-GB" altLang="en-US" smtClean="0">
                <a:latin typeface="Arial" panose="020B0604020202020204" pitchFamily="34" charset="0"/>
              </a:rPr>
              <a:t>David Kolb developed a highly effective way of thinking about how we learn from experience. He described this as a cycle with four stages.  </a:t>
            </a:r>
          </a:p>
          <a:p>
            <a:pPr eaLnBrk="1" hangingPunct="1"/>
            <a:r>
              <a:rPr lang="en-GB" altLang="en-US" smtClean="0">
                <a:latin typeface="Arial" panose="020B0604020202020204" pitchFamily="34" charset="0"/>
              </a:rPr>
              <a:t>Known as the Experiential Learning cycle.</a:t>
            </a:r>
          </a:p>
          <a:p>
            <a:pPr eaLnBrk="1" hangingPunct="1"/>
            <a:r>
              <a:rPr lang="en-GB" altLang="en-US" smtClean="0">
                <a:latin typeface="Arial" panose="020B0604020202020204" pitchFamily="34" charset="0"/>
              </a:rPr>
              <a:t>Cycle can be entered at any stage</a:t>
            </a:r>
          </a:p>
        </p:txBody>
      </p:sp>
    </p:spTree>
    <p:extLst>
      <p:ext uri="{BB962C8B-B14F-4D97-AF65-F5344CB8AC3E}">
        <p14:creationId xmlns:p14="http://schemas.microsoft.com/office/powerpoint/2010/main" val="349962519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altLang="en-US" sz="4000">
                <a:latin typeface="Arial" panose="020B0604020202020204" pitchFamily="34" charset="0"/>
              </a:rPr>
              <a:t>One Version of the Experiential Learning Cycle</a:t>
            </a:r>
          </a:p>
        </p:txBody>
      </p:sp>
      <p:sp>
        <p:nvSpPr>
          <p:cNvPr id="69635" name="Rectangle 3"/>
          <p:cNvSpPr>
            <a:spLocks noGrp="1" noChangeArrowheads="1"/>
          </p:cNvSpPr>
          <p:nvPr>
            <p:ph type="body" idx="1"/>
          </p:nvPr>
        </p:nvSpPr>
        <p:spPr/>
        <p:txBody>
          <a:bodyPr/>
          <a:lstStyle/>
          <a:p>
            <a:pPr eaLnBrk="1" hangingPunct="1"/>
            <a:endParaRPr lang="en-GB" altLang="en-US" b="1" smtClean="0">
              <a:latin typeface="Arial" panose="020B0604020202020204" pitchFamily="34" charset="0"/>
            </a:endParaRPr>
          </a:p>
          <a:p>
            <a:pPr eaLnBrk="1" hangingPunct="1"/>
            <a:endParaRPr lang="en-GB" altLang="en-US" smtClean="0">
              <a:latin typeface="Arial" panose="020B0604020202020204" pitchFamily="34" charset="0"/>
            </a:endParaRPr>
          </a:p>
        </p:txBody>
      </p:sp>
      <p:sp>
        <p:nvSpPr>
          <p:cNvPr id="69636" name="Oval 4"/>
          <p:cNvSpPr>
            <a:spLocks noChangeArrowheads="1"/>
          </p:cNvSpPr>
          <p:nvPr/>
        </p:nvSpPr>
        <p:spPr bwMode="auto">
          <a:xfrm>
            <a:off x="4224339" y="2997200"/>
            <a:ext cx="2879725" cy="2952750"/>
          </a:xfrm>
          <a:prstGeom prst="ellipse">
            <a:avLst/>
          </a:prstGeom>
          <a:solidFill>
            <a:schemeClr val="accent1"/>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69637" name="Text Box 5"/>
          <p:cNvSpPr txBox="1">
            <a:spLocks noChangeArrowheads="1"/>
          </p:cNvSpPr>
          <p:nvPr/>
        </p:nvSpPr>
        <p:spPr bwMode="auto">
          <a:xfrm>
            <a:off x="4727575" y="2492375"/>
            <a:ext cx="2374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        Do</a:t>
            </a:r>
          </a:p>
        </p:txBody>
      </p:sp>
      <p:sp>
        <p:nvSpPr>
          <p:cNvPr id="69638" name="Text Box 7"/>
          <p:cNvSpPr txBox="1">
            <a:spLocks noChangeArrowheads="1"/>
          </p:cNvSpPr>
          <p:nvPr/>
        </p:nvSpPr>
        <p:spPr bwMode="auto">
          <a:xfrm>
            <a:off x="7391400" y="4149725"/>
            <a:ext cx="21605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Review</a:t>
            </a:r>
          </a:p>
        </p:txBody>
      </p:sp>
      <p:sp>
        <p:nvSpPr>
          <p:cNvPr id="69639" name="Text Box 9"/>
          <p:cNvSpPr txBox="1">
            <a:spLocks noChangeArrowheads="1"/>
          </p:cNvSpPr>
          <p:nvPr/>
        </p:nvSpPr>
        <p:spPr bwMode="auto">
          <a:xfrm>
            <a:off x="4727575" y="5949950"/>
            <a:ext cx="23764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       Learn</a:t>
            </a:r>
          </a:p>
        </p:txBody>
      </p:sp>
      <p:sp>
        <p:nvSpPr>
          <p:cNvPr id="69640" name="Text Box 10"/>
          <p:cNvSpPr txBox="1">
            <a:spLocks noChangeArrowheads="1"/>
          </p:cNvSpPr>
          <p:nvPr/>
        </p:nvSpPr>
        <p:spPr bwMode="auto">
          <a:xfrm>
            <a:off x="2495551" y="4076700"/>
            <a:ext cx="1800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             Plan</a:t>
            </a:r>
          </a:p>
        </p:txBody>
      </p:sp>
      <p:sp>
        <p:nvSpPr>
          <p:cNvPr id="69641" name="Line 14"/>
          <p:cNvSpPr>
            <a:spLocks noChangeShapeType="1"/>
          </p:cNvSpPr>
          <p:nvPr/>
        </p:nvSpPr>
        <p:spPr bwMode="auto">
          <a:xfrm>
            <a:off x="5880101" y="3213101"/>
            <a:ext cx="1008063" cy="12223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9642" name="Line 15"/>
          <p:cNvSpPr>
            <a:spLocks noChangeShapeType="1"/>
          </p:cNvSpPr>
          <p:nvPr/>
        </p:nvSpPr>
        <p:spPr bwMode="auto">
          <a:xfrm flipH="1">
            <a:off x="6024563" y="4508501"/>
            <a:ext cx="1008062" cy="9366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9643" name="Line 16"/>
          <p:cNvSpPr>
            <a:spLocks noChangeShapeType="1"/>
          </p:cNvSpPr>
          <p:nvPr/>
        </p:nvSpPr>
        <p:spPr bwMode="auto">
          <a:xfrm flipH="1" flipV="1">
            <a:off x="4440239" y="4581525"/>
            <a:ext cx="935037" cy="9350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9644" name="Line 17"/>
          <p:cNvSpPr>
            <a:spLocks noChangeShapeType="1"/>
          </p:cNvSpPr>
          <p:nvPr/>
        </p:nvSpPr>
        <p:spPr bwMode="auto">
          <a:xfrm flipV="1">
            <a:off x="4367213" y="3284538"/>
            <a:ext cx="1008062" cy="10080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68028804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p:txBody>
          <a:bodyPr/>
          <a:lstStyle/>
          <a:p>
            <a:pPr eaLnBrk="1" hangingPunct="1"/>
            <a:r>
              <a:rPr lang="en-GB" altLang="en-US" smtClean="0">
                <a:latin typeface="Arial" panose="020B0604020202020204" pitchFamily="34" charset="0"/>
              </a:rPr>
              <a:t>Communication </a:t>
            </a:r>
          </a:p>
        </p:txBody>
      </p:sp>
      <p:sp>
        <p:nvSpPr>
          <p:cNvPr id="71683" name="Content Placeholder 2"/>
          <p:cNvSpPr>
            <a:spLocks noGrp="1"/>
          </p:cNvSpPr>
          <p:nvPr>
            <p:ph idx="1"/>
          </p:nvPr>
        </p:nvSpPr>
        <p:spPr>
          <a:xfrm>
            <a:off x="2209800" y="1989138"/>
            <a:ext cx="7772400" cy="4114800"/>
          </a:xfrm>
        </p:spPr>
        <p:txBody>
          <a:bodyPr/>
          <a:lstStyle/>
          <a:p>
            <a:pPr eaLnBrk="1" hangingPunct="1"/>
            <a:r>
              <a:rPr lang="en-GB" altLang="en-US" smtClean="0">
                <a:latin typeface="Arial" panose="020B0604020202020204" pitchFamily="34" charset="0"/>
                <a:cs typeface="Arial" panose="020B0604020202020204" pitchFamily="34" charset="0"/>
              </a:rPr>
              <a:t>The effective manager needs to use appropriate communication skills to communicate the findings of project evaluation</a:t>
            </a:r>
          </a:p>
        </p:txBody>
      </p:sp>
      <p:pic>
        <p:nvPicPr>
          <p:cNvPr id="716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67250" y="3960814"/>
            <a:ext cx="2857500"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5829249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2209800" y="642938"/>
            <a:ext cx="7772400" cy="1143000"/>
          </a:xfrm>
        </p:spPr>
        <p:txBody>
          <a:bodyPr/>
          <a:lstStyle/>
          <a:p>
            <a:pPr eaLnBrk="1" hangingPunct="1"/>
            <a:r>
              <a:rPr lang="en-GB" altLang="en-US" smtClean="0">
                <a:latin typeface="Arial" panose="020B0604020202020204" pitchFamily="34" charset="0"/>
              </a:rPr>
              <a:t>Communication</a:t>
            </a:r>
          </a:p>
        </p:txBody>
      </p:sp>
      <p:sp>
        <p:nvSpPr>
          <p:cNvPr id="111619" name="Rectangle 3"/>
          <p:cNvSpPr>
            <a:spLocks noGrp="1" noChangeArrowheads="1"/>
          </p:cNvSpPr>
          <p:nvPr>
            <p:ph type="body" idx="1"/>
          </p:nvPr>
        </p:nvSpPr>
        <p:spPr/>
        <p:txBody>
          <a:bodyPr/>
          <a:lstStyle/>
          <a:p>
            <a:pPr eaLnBrk="1" hangingPunct="1">
              <a:lnSpc>
                <a:spcPct val="90000"/>
              </a:lnSpc>
              <a:defRPr/>
            </a:pPr>
            <a:r>
              <a:rPr lang="en-GB" altLang="en-US" dirty="0" smtClean="0">
                <a:latin typeface="Arial" panose="020B0604020202020204" pitchFamily="34" charset="0"/>
              </a:rPr>
              <a:t>Use ‘appropriate’ communication style/ tool</a:t>
            </a:r>
          </a:p>
          <a:p>
            <a:pPr marL="0" indent="0" eaLnBrk="1" hangingPunct="1">
              <a:lnSpc>
                <a:spcPct val="90000"/>
              </a:lnSpc>
              <a:buNone/>
              <a:defRPr/>
            </a:pPr>
            <a:r>
              <a:rPr lang="en-GB" altLang="en-US" dirty="0" smtClean="0">
                <a:latin typeface="Arial" panose="020B0604020202020204" pitchFamily="34" charset="0"/>
              </a:rPr>
              <a:t>E.g. for the sponsor or auditors a detailed financial report may be required</a:t>
            </a:r>
          </a:p>
          <a:p>
            <a:pPr eaLnBrk="1" hangingPunct="1">
              <a:lnSpc>
                <a:spcPct val="90000"/>
              </a:lnSpc>
              <a:defRPr/>
            </a:pPr>
            <a:r>
              <a:rPr lang="en-GB" altLang="en-US" dirty="0" smtClean="0">
                <a:latin typeface="Arial" panose="020B0604020202020204" pitchFamily="34" charset="0"/>
              </a:rPr>
              <a:t>The same information could be presented graphically or via picture – e.g. charities which use a thermometer picture to show how much money has been raised an dhow near they are to the target</a:t>
            </a:r>
          </a:p>
        </p:txBody>
      </p:sp>
    </p:spTree>
    <p:extLst>
      <p:ext uri="{BB962C8B-B14F-4D97-AF65-F5344CB8AC3E}">
        <p14:creationId xmlns:p14="http://schemas.microsoft.com/office/powerpoint/2010/main" val="136132956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Homework</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sz="2400" dirty="0" smtClean="0">
                <a:latin typeface="Arial" panose="020B0604020202020204" pitchFamily="34" charset="0"/>
                <a:cs typeface="Arial" panose="020B0604020202020204" pitchFamily="34" charset="0"/>
              </a:rPr>
              <a:t>Complete your Risk analysis</a:t>
            </a:r>
          </a:p>
          <a:p>
            <a:r>
              <a:rPr lang="en-GB" sz="2400" dirty="0" smtClean="0">
                <a:latin typeface="Arial" panose="020B0604020202020204" pitchFamily="34" charset="0"/>
                <a:cs typeface="Arial" panose="020B0604020202020204" pitchFamily="34" charset="0"/>
              </a:rPr>
              <a:t>Establish ways of monitoring and evaluating your project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5167737"/>
      </p:ext>
    </p:extLst>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354</TotalTime>
  <Words>3289</Words>
  <Application>Microsoft Office PowerPoint</Application>
  <PresentationFormat>Widescreen</PresentationFormat>
  <Paragraphs>406</Paragraphs>
  <Slides>57</Slides>
  <Notes>52</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57</vt:i4>
      </vt:variant>
    </vt:vector>
  </HeadingPairs>
  <TitlesOfParts>
    <vt:vector size="64" baseType="lpstr">
      <vt:lpstr>宋体</vt:lpstr>
      <vt:lpstr>Arial</vt:lpstr>
      <vt:lpstr>Calibri</vt:lpstr>
      <vt:lpstr>Times New Roman</vt:lpstr>
      <vt:lpstr>Default Design</vt:lpstr>
      <vt:lpstr>1_Default Design</vt:lpstr>
      <vt:lpstr>2_Default Design</vt:lpstr>
      <vt:lpstr>PowerPoint Presentation</vt:lpstr>
      <vt:lpstr>PowerPoint Presentation</vt:lpstr>
      <vt:lpstr>Risk is linked to having – Balance Between 3 Main Things</vt:lpstr>
      <vt:lpstr>Constraint / Iron Triangle – Can Give a Useful Overall Picture as part of the Decision Making Process. Ask the question “What’s most important?”</vt:lpstr>
      <vt:lpstr>Example ‘Daily Newspaper Project’</vt:lpstr>
      <vt:lpstr>Example ‘New Product Project’</vt:lpstr>
      <vt:lpstr>Example ‘A New-Improved Product’</vt:lpstr>
      <vt:lpstr>What is Most Important for Your Project? </vt:lpstr>
      <vt:lpstr>What is Risk?</vt:lpstr>
      <vt:lpstr>Project Risk Increases</vt:lpstr>
      <vt:lpstr>Risk Management Tool &amp; Technique  are used to:  </vt:lpstr>
      <vt:lpstr>Categorising Risk</vt:lpstr>
      <vt:lpstr>PowerPoint Presentation</vt:lpstr>
      <vt:lpstr>Influence and Control What is Under Your Control &amp; Influence for Your Project? Identify:</vt:lpstr>
      <vt:lpstr>Tool and Technique – The Influence and Control List</vt:lpstr>
      <vt:lpstr>Types of Constraint Risks</vt:lpstr>
      <vt:lpstr>Risk Likelihood / Impact</vt:lpstr>
      <vt:lpstr>What to do with Risk – Mitigating Action</vt:lpstr>
      <vt:lpstr>Tool &amp; Technique  Risk Assessment Risk Analysis Grid</vt:lpstr>
      <vt:lpstr>Example – Delivering Skills programme in Lockdown</vt:lpstr>
      <vt:lpstr>Familiarity &amp; Risk</vt:lpstr>
      <vt:lpstr>Tool &amp; Technique  The Project Familiarity Grid</vt:lpstr>
      <vt:lpstr>Risk analysis enables us to think about if we need to Change the Project?</vt:lpstr>
      <vt:lpstr>PESTLE Analysis</vt:lpstr>
      <vt:lpstr>The PESTLE(S) acronym</vt:lpstr>
      <vt:lpstr>PESTLE Analysis ‘how to’ 5 steps</vt:lpstr>
      <vt:lpstr>PESTLE Analysis ‘how to’ 5 steps</vt:lpstr>
      <vt:lpstr>Example PESTLE Analysis Grid</vt:lpstr>
      <vt:lpstr>SWOT</vt:lpstr>
      <vt:lpstr>Putting it All Together   Monitoring and Evaluating Your Project and  Managing change  </vt:lpstr>
      <vt:lpstr>Why is evaluation important?</vt:lpstr>
      <vt:lpstr>The Evaluation phase or wrap up</vt:lpstr>
      <vt:lpstr>Evaluation</vt:lpstr>
      <vt:lpstr>Evaluation – a definition</vt:lpstr>
      <vt:lpstr>So what do we evaluate and how?</vt:lpstr>
      <vt:lpstr>Hard or Soft Evaluation?</vt:lpstr>
      <vt:lpstr>Hard Evaluation</vt:lpstr>
      <vt:lpstr>Softer Evaluation can Measure at Different Levels:</vt:lpstr>
      <vt:lpstr>Evaluation can be</vt:lpstr>
      <vt:lpstr>For you individual projects</vt:lpstr>
      <vt:lpstr>Evaluation - Types of Question </vt:lpstr>
      <vt:lpstr>Evaluation – Delta Evaluation </vt:lpstr>
      <vt:lpstr>Evaluation – broader types of questions to ask</vt:lpstr>
      <vt:lpstr>A more Formal Evaluation is a Post Implementation Review </vt:lpstr>
      <vt:lpstr>POST IMPLEMENTATION REVIEW - Basis</vt:lpstr>
      <vt:lpstr>POST IMPLEMENTATION REVIEW Personnel – Project Management</vt:lpstr>
      <vt:lpstr>POST IMPLEMENTATION REVIEW  Personnel - Project Team </vt:lpstr>
      <vt:lpstr>POST IMPLEMENTATION REVIEW Personnel – Conduct </vt:lpstr>
      <vt:lpstr>POST IMPLEMENTATION REVIEW  - Plans</vt:lpstr>
      <vt:lpstr>POST IMPLEMENTATION REVIEW - Working Method</vt:lpstr>
      <vt:lpstr>POST IMPLEMENTATION REVIEW - End Product</vt:lpstr>
      <vt:lpstr>Implementing change - MCKINSEY’S  7S model framework of interdependent variables Can be used for planning stage  or at evaluation stage on projects</vt:lpstr>
      <vt:lpstr>Kolb’s Experiential Learning Cycle also Honey and Mumford’s Learning Style Questionnaire</vt:lpstr>
      <vt:lpstr>One Version of the Experiential Learning Cycle</vt:lpstr>
      <vt:lpstr>Communication </vt:lpstr>
      <vt:lpstr>Communication</vt:lpstr>
      <vt:lpstr>Homework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Shehla Khan</dc:creator>
  <cp:lastModifiedBy>Shehla Khan</cp:lastModifiedBy>
  <cp:revision>15</cp:revision>
  <dcterms:created xsi:type="dcterms:W3CDTF">2020-05-12T01:06:30Z</dcterms:created>
  <dcterms:modified xsi:type="dcterms:W3CDTF">2021-05-24T22:37:03Z</dcterms:modified>
</cp:coreProperties>
</file>