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4" r:id="rId7"/>
    <p:sldId id="267" r:id="rId8"/>
    <p:sldId id="261" r:id="rId9"/>
    <p:sldId id="265" r:id="rId10"/>
    <p:sldId id="266" r:id="rId11"/>
    <p:sldId id="270" r:id="rId12"/>
    <p:sldId id="268" r:id="rId13"/>
    <p:sldId id="269" r:id="rId14"/>
    <p:sldId id="262" r:id="rId15"/>
    <p:sldId id="263"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3E50B-EF86-622A-B601-507BEC04997A}" v="889" dt="2023-06-23T07:44:21.185"/>
    <p1510:client id="{0F048DC5-574B-1EE5-8700-8964C555BA34}" v="162" dt="2023-06-22T18:01:49.111"/>
    <p1510:client id="{295FA123-0B82-EFEF-8694-2E2A36AEA0EB}" v="59" dt="2023-06-23T08:11:35.988"/>
    <p1510:client id="{3649EB08-2B52-804B-A53E-58D9A0E915B0}" v="2" dt="2023-06-23T07:59:46.044"/>
    <p1510:client id="{447B6829-FE52-3DE7-1CEE-792F630D71DD}" v="523" dt="2023-06-22T23:32:36.566"/>
    <p1510:client id="{7263743D-2A78-AFEF-DD20-57E2083942C8}" v="75" dt="2023-06-23T08:06:59.820"/>
    <p1510:client id="{771C4D9E-B458-8121-0C41-DAD167FC8A8F}" v="136" dt="2023-06-22T22:38:33.871"/>
    <p1510:client id="{94C66A33-C187-E140-884F-AE8C0F1FEDFE}" v="210" dt="2023-06-22T18:30:22.693"/>
    <p1510:client id="{9C6A7A52-7DF8-C52C-DA26-51F863E917F1}" v="841" dt="2023-06-22T23:05:24.867"/>
    <p1510:client id="{F3C79DB6-79F8-588B-886C-3B42B0AC2E91}" v="569" dt="2023-06-22T21:43:35.888"/>
    <p1510:client id="{F5B0B716-2A21-50B7-1EF3-573CA7A45329}" v="129" dt="2023-06-22T23:35:32.529"/>
    <p1510:client id="{FB0F459B-0A3E-FEDC-782B-9B4734642213}" v="15" dt="2023-06-22T22:44:19.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ller Do Espirito Santo Avelino (2025206)" userId="1f6bc04b-0edf-403a-804c-3bcbfca62389" providerId="ADAL" clId="{3649EB08-2B52-804B-A53E-58D9A0E915B0}"/>
    <pc:docChg chg="undo custSel modSld">
      <pc:chgData name="Miller Do Espirito Santo Avelino (2025206)" userId="1f6bc04b-0edf-403a-804c-3bcbfca62389" providerId="ADAL" clId="{3649EB08-2B52-804B-A53E-58D9A0E915B0}" dt="2023-06-23T07:59:46.044" v="1" actId="21"/>
      <pc:docMkLst>
        <pc:docMk/>
      </pc:docMkLst>
      <pc:sldChg chg="addSp delSp modSp">
        <pc:chgData name="Miller Do Espirito Santo Avelino (2025206)" userId="1f6bc04b-0edf-403a-804c-3bcbfca62389" providerId="ADAL" clId="{3649EB08-2B52-804B-A53E-58D9A0E915B0}" dt="2023-06-23T07:59:46.044" v="1" actId="21"/>
        <pc:sldMkLst>
          <pc:docMk/>
          <pc:sldMk cId="3651190773" sldId="263"/>
        </pc:sldMkLst>
        <pc:spChg chg="add del">
          <ac:chgData name="Miller Do Espirito Santo Avelino (2025206)" userId="1f6bc04b-0edf-403a-804c-3bcbfca62389" providerId="ADAL" clId="{3649EB08-2B52-804B-A53E-58D9A0E915B0}" dt="2023-06-23T07:59:46.044" v="1" actId="21"/>
          <ac:spMkLst>
            <pc:docMk/>
            <pc:sldMk cId="3651190773" sldId="263"/>
            <ac:spMk id="3" creationId="{1C4D3BCE-B30E-093F-74D5-4E0547685DA7}"/>
          </ac:spMkLst>
        </pc:spChg>
        <pc:spChg chg="add del mod">
          <ac:chgData name="Miller Do Espirito Santo Avelino (2025206)" userId="1f6bc04b-0edf-403a-804c-3bcbfca62389" providerId="ADAL" clId="{3649EB08-2B52-804B-A53E-58D9A0E915B0}" dt="2023-06-23T07:59:46.044" v="1" actId="21"/>
          <ac:spMkLst>
            <pc:docMk/>
            <pc:sldMk cId="3651190773" sldId="263"/>
            <ac:spMk id="4" creationId="{72B3166F-1897-F5DE-2882-6533DBDD4D33}"/>
          </ac:spMkLst>
        </pc:spChg>
      </pc:sldChg>
    </pc:docChg>
  </pc:docChgLst>
  <pc:docChgLst>
    <pc:chgData name="Natalie Tully (2025743)" userId="S::2025743@student.uwtsd.ac.uk::e8ae9f7f-e4c3-415b-81c3-cb3aeba11f74" providerId="AD" clId="Web-{7263743D-2A78-AFEF-DD20-57E2083942C8}"/>
    <pc:docChg chg="modSld">
      <pc:chgData name="Natalie Tully (2025743)" userId="S::2025743@student.uwtsd.ac.uk::e8ae9f7f-e4c3-415b-81c3-cb3aeba11f74" providerId="AD" clId="Web-{7263743D-2A78-AFEF-DD20-57E2083942C8}" dt="2023-06-23T08:06:59.820" v="73" actId="20577"/>
      <pc:docMkLst>
        <pc:docMk/>
      </pc:docMkLst>
      <pc:sldChg chg="modSp">
        <pc:chgData name="Natalie Tully (2025743)" userId="S::2025743@student.uwtsd.ac.uk::e8ae9f7f-e4c3-415b-81c3-cb3aeba11f74" providerId="AD" clId="Web-{7263743D-2A78-AFEF-DD20-57E2083942C8}" dt="2023-06-23T08:06:59.820" v="73" actId="20577"/>
        <pc:sldMkLst>
          <pc:docMk/>
          <pc:sldMk cId="3651190773" sldId="263"/>
        </pc:sldMkLst>
        <pc:spChg chg="mod">
          <ac:chgData name="Natalie Tully (2025743)" userId="S::2025743@student.uwtsd.ac.uk::e8ae9f7f-e4c3-415b-81c3-cb3aeba11f74" providerId="AD" clId="Web-{7263743D-2A78-AFEF-DD20-57E2083942C8}" dt="2023-06-23T08:06:59.820" v="73" actId="20577"/>
          <ac:spMkLst>
            <pc:docMk/>
            <pc:sldMk cId="3651190773" sldId="263"/>
            <ac:spMk id="3" creationId="{1C4D3BCE-B30E-093F-74D5-4E0547685DA7}"/>
          </ac:spMkLst>
        </pc:spChg>
      </pc:sldChg>
    </pc:docChg>
  </pc:docChgLst>
  <pc:docChgLst>
    <pc:chgData name="Miller Do Espirito Santo Avelino (2025206)" userId="S::2025206@student.uwtsd.ac.uk::1f6bc04b-0edf-403a-804c-3bcbfca62389" providerId="AD" clId="Web-{295FA123-0B82-EFEF-8694-2E2A36AEA0EB}"/>
    <pc:docChg chg="modSld">
      <pc:chgData name="Miller Do Espirito Santo Avelino (2025206)" userId="S::2025206@student.uwtsd.ac.uk::1f6bc04b-0edf-403a-804c-3bcbfca62389" providerId="AD" clId="Web-{295FA123-0B82-EFEF-8694-2E2A36AEA0EB}" dt="2023-06-23T08:11:29.363" v="51" actId="20577"/>
      <pc:docMkLst>
        <pc:docMk/>
      </pc:docMkLst>
      <pc:sldChg chg="modSp">
        <pc:chgData name="Miller Do Espirito Santo Avelino (2025206)" userId="S::2025206@student.uwtsd.ac.uk::1f6bc04b-0edf-403a-804c-3bcbfca62389" providerId="AD" clId="Web-{295FA123-0B82-EFEF-8694-2E2A36AEA0EB}" dt="2023-06-23T08:10:35.362" v="21" actId="20577"/>
        <pc:sldMkLst>
          <pc:docMk/>
          <pc:sldMk cId="3567786040" sldId="262"/>
        </pc:sldMkLst>
        <pc:spChg chg="mod">
          <ac:chgData name="Miller Do Espirito Santo Avelino (2025206)" userId="S::2025206@student.uwtsd.ac.uk::1f6bc04b-0edf-403a-804c-3bcbfca62389" providerId="AD" clId="Web-{295FA123-0B82-EFEF-8694-2E2A36AEA0EB}" dt="2023-06-23T08:10:35.362" v="21" actId="20577"/>
          <ac:spMkLst>
            <pc:docMk/>
            <pc:sldMk cId="3567786040" sldId="262"/>
            <ac:spMk id="3" creationId="{4AAD6FAA-1FCE-15D8-4C37-43C101C347A8}"/>
          </ac:spMkLst>
        </pc:spChg>
      </pc:sldChg>
      <pc:sldChg chg="modSp">
        <pc:chgData name="Miller Do Espirito Santo Avelino (2025206)" userId="S::2025206@student.uwtsd.ac.uk::1f6bc04b-0edf-403a-804c-3bcbfca62389" providerId="AD" clId="Web-{295FA123-0B82-EFEF-8694-2E2A36AEA0EB}" dt="2023-06-23T08:11:29.363" v="51" actId="20577"/>
        <pc:sldMkLst>
          <pc:docMk/>
          <pc:sldMk cId="3651190773" sldId="263"/>
        </pc:sldMkLst>
        <pc:spChg chg="mod">
          <ac:chgData name="Miller Do Espirito Santo Avelino (2025206)" userId="S::2025206@student.uwtsd.ac.uk::1f6bc04b-0edf-403a-804c-3bcbfca62389" providerId="AD" clId="Web-{295FA123-0B82-EFEF-8694-2E2A36AEA0EB}" dt="2023-06-23T08:11:29.363" v="51" actId="20577"/>
          <ac:spMkLst>
            <pc:docMk/>
            <pc:sldMk cId="3651190773" sldId="263"/>
            <ac:spMk id="3" creationId="{1C4D3BCE-B30E-093F-74D5-4E0547685DA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E60FF8-E010-4AD8-859C-622CD60F5AB6}" type="doc">
      <dgm:prSet loTypeId="urn:microsoft.com/office/officeart/2005/8/layout/vProcess5" loCatId="process" qsTypeId="urn:microsoft.com/office/officeart/2005/8/quickstyle/3d3" qsCatId="3D" csTypeId="urn:microsoft.com/office/officeart/2005/8/colors/accent0_3" csCatId="mainScheme"/>
      <dgm:spPr/>
      <dgm:t>
        <a:bodyPr/>
        <a:lstStyle/>
        <a:p>
          <a:endParaRPr lang="en-US"/>
        </a:p>
      </dgm:t>
    </dgm:pt>
    <dgm:pt modelId="{90AEEB35-48F6-4042-B645-A135214DFE06}">
      <dgm:prSet/>
      <dgm:spPr/>
      <dgm:t>
        <a:bodyPr/>
        <a:lstStyle/>
        <a:p>
          <a:pPr rtl="0"/>
          <a:r>
            <a:rPr lang="en-GB"/>
            <a:t>•We will talk about the end of life </a:t>
          </a:r>
          <a:r>
            <a:rPr lang="en-GB" b="1"/>
            <a:t>(euthanasia and assisted Suicide) </a:t>
          </a:r>
          <a:r>
            <a:rPr lang="en-GB"/>
            <a:t>in adults, who delegate these services and the place will deliver.</a:t>
          </a:r>
          <a:r>
            <a:rPr lang="en-GB">
              <a:latin typeface="Trade Gothic Next Cond"/>
            </a:rPr>
            <a:t> </a:t>
          </a:r>
          <a:endParaRPr lang="en-US"/>
        </a:p>
      </dgm:t>
    </dgm:pt>
    <dgm:pt modelId="{E6BFD0AB-30F2-412B-A6D4-9F3D9ECD0CC1}" type="parTrans" cxnId="{E7A9F97A-231A-485E-91D5-F9AF5418CABA}">
      <dgm:prSet/>
      <dgm:spPr/>
      <dgm:t>
        <a:bodyPr/>
        <a:lstStyle/>
        <a:p>
          <a:endParaRPr lang="en-US"/>
        </a:p>
      </dgm:t>
    </dgm:pt>
    <dgm:pt modelId="{CE35F270-0D8D-4562-9AA2-CD8AE70905AD}" type="sibTrans" cxnId="{E7A9F97A-231A-485E-91D5-F9AF5418CABA}">
      <dgm:prSet/>
      <dgm:spPr/>
      <dgm:t>
        <a:bodyPr/>
        <a:lstStyle/>
        <a:p>
          <a:endParaRPr lang="en-US"/>
        </a:p>
      </dgm:t>
    </dgm:pt>
    <dgm:pt modelId="{4312C6D9-DAE8-46C7-AEE4-ACCAA159FC3B}">
      <dgm:prSet/>
      <dgm:spPr/>
      <dgm:t>
        <a:bodyPr/>
        <a:lstStyle/>
        <a:p>
          <a:r>
            <a:rPr lang="en-GB"/>
            <a:t>Also, we will identify the gap between the need and availability of end-of-care if they are sufficient for everyone. </a:t>
          </a:r>
          <a:r>
            <a:rPr lang="en-US"/>
            <a:t>​</a:t>
          </a:r>
        </a:p>
      </dgm:t>
    </dgm:pt>
    <dgm:pt modelId="{95161A3A-E83E-43F9-BB63-FB8D05979BA1}" type="parTrans" cxnId="{F4D89A9C-FB5A-40FF-B1EB-AF9E71A8380A}">
      <dgm:prSet/>
      <dgm:spPr/>
      <dgm:t>
        <a:bodyPr/>
        <a:lstStyle/>
        <a:p>
          <a:endParaRPr lang="en-US"/>
        </a:p>
      </dgm:t>
    </dgm:pt>
    <dgm:pt modelId="{19085CB8-ADEF-4D2E-A78F-D366F48AA76F}" type="sibTrans" cxnId="{F4D89A9C-FB5A-40FF-B1EB-AF9E71A8380A}">
      <dgm:prSet/>
      <dgm:spPr/>
      <dgm:t>
        <a:bodyPr/>
        <a:lstStyle/>
        <a:p>
          <a:endParaRPr lang="en-US"/>
        </a:p>
      </dgm:t>
    </dgm:pt>
    <dgm:pt modelId="{A08513E5-5ECB-4AC3-A253-567E6B6A3950}">
      <dgm:prSet/>
      <dgm:spPr/>
      <dgm:t>
        <a:bodyPr/>
        <a:lstStyle/>
        <a:p>
          <a:r>
            <a:rPr lang="en-GB"/>
            <a:t>•We will compare the laws in the UK with other countries. Also, the arguments for and against this.​</a:t>
          </a:r>
          <a:endParaRPr lang="en-US"/>
        </a:p>
      </dgm:t>
    </dgm:pt>
    <dgm:pt modelId="{91A0CD61-DF20-4F44-82B9-6A3FEBC13E45}" type="parTrans" cxnId="{C8FB32EA-5DAD-4831-9951-A7E2709EC87E}">
      <dgm:prSet/>
      <dgm:spPr/>
      <dgm:t>
        <a:bodyPr/>
        <a:lstStyle/>
        <a:p>
          <a:endParaRPr lang="en-US"/>
        </a:p>
      </dgm:t>
    </dgm:pt>
    <dgm:pt modelId="{193938E5-0B8B-4AFD-A316-1DED62AEA3DB}" type="sibTrans" cxnId="{C8FB32EA-5DAD-4831-9951-A7E2709EC87E}">
      <dgm:prSet/>
      <dgm:spPr/>
      <dgm:t>
        <a:bodyPr/>
        <a:lstStyle/>
        <a:p>
          <a:endParaRPr lang="en-US"/>
        </a:p>
      </dgm:t>
    </dgm:pt>
    <dgm:pt modelId="{1F03F60F-BB1A-423C-9109-8305F5E99D96}">
      <dgm:prSet/>
      <dgm:spPr/>
      <dgm:t>
        <a:bodyPr/>
        <a:lstStyle/>
        <a:p>
          <a:r>
            <a:rPr lang="en-GB"/>
            <a:t>•Then, we will analyse the planning for the end-of-life (living wills and DNR).​</a:t>
          </a:r>
          <a:endParaRPr lang="en-US"/>
        </a:p>
      </dgm:t>
    </dgm:pt>
    <dgm:pt modelId="{EFD3C919-706A-4355-AE83-60B481E9B36C}" type="parTrans" cxnId="{2A5D6888-3A30-4383-99CC-99F509D232AC}">
      <dgm:prSet/>
      <dgm:spPr/>
      <dgm:t>
        <a:bodyPr/>
        <a:lstStyle/>
        <a:p>
          <a:endParaRPr lang="en-US"/>
        </a:p>
      </dgm:t>
    </dgm:pt>
    <dgm:pt modelId="{AB82E3D1-CC4A-4509-9647-86F547701BFD}" type="sibTrans" cxnId="{2A5D6888-3A30-4383-99CC-99F509D232AC}">
      <dgm:prSet/>
      <dgm:spPr/>
      <dgm:t>
        <a:bodyPr/>
        <a:lstStyle/>
        <a:p>
          <a:endParaRPr lang="en-US"/>
        </a:p>
      </dgm:t>
    </dgm:pt>
    <dgm:pt modelId="{2D04A392-503E-452E-859B-2CADEA7C5F06}">
      <dgm:prSet/>
      <dgm:spPr/>
      <dgm:t>
        <a:bodyPr/>
        <a:lstStyle/>
        <a:p>
          <a:r>
            <a:rPr lang="en-GB"/>
            <a:t>•We will make conclusions with the important points and recommendations for the future.​</a:t>
          </a:r>
          <a:endParaRPr lang="en-US"/>
        </a:p>
      </dgm:t>
    </dgm:pt>
    <dgm:pt modelId="{332BA39C-3E5A-4BC0-9EB1-8590782075B7}" type="parTrans" cxnId="{ABBC2A8B-3A79-4DAD-95BB-2DE1AB2B3F46}">
      <dgm:prSet/>
      <dgm:spPr/>
      <dgm:t>
        <a:bodyPr/>
        <a:lstStyle/>
        <a:p>
          <a:endParaRPr lang="en-US"/>
        </a:p>
      </dgm:t>
    </dgm:pt>
    <dgm:pt modelId="{FBBC7D45-878F-459E-B4EA-55D5AE051587}" type="sibTrans" cxnId="{ABBC2A8B-3A79-4DAD-95BB-2DE1AB2B3F46}">
      <dgm:prSet/>
      <dgm:spPr/>
      <dgm:t>
        <a:bodyPr/>
        <a:lstStyle/>
        <a:p>
          <a:endParaRPr lang="en-US"/>
        </a:p>
      </dgm:t>
    </dgm:pt>
    <dgm:pt modelId="{6FC3707E-CF29-469A-BECB-D42609AC40E1}" type="pres">
      <dgm:prSet presAssocID="{73E60FF8-E010-4AD8-859C-622CD60F5AB6}" presName="outerComposite" presStyleCnt="0">
        <dgm:presLayoutVars>
          <dgm:chMax val="5"/>
          <dgm:dir/>
          <dgm:resizeHandles val="exact"/>
        </dgm:presLayoutVars>
      </dgm:prSet>
      <dgm:spPr/>
    </dgm:pt>
    <dgm:pt modelId="{57029F1E-D180-4ECB-94D3-E66250275515}" type="pres">
      <dgm:prSet presAssocID="{73E60FF8-E010-4AD8-859C-622CD60F5AB6}" presName="dummyMaxCanvas" presStyleCnt="0">
        <dgm:presLayoutVars/>
      </dgm:prSet>
      <dgm:spPr/>
    </dgm:pt>
    <dgm:pt modelId="{F969D2DF-F798-47F0-BDDB-A5E9DD27C38C}" type="pres">
      <dgm:prSet presAssocID="{73E60FF8-E010-4AD8-859C-622CD60F5AB6}" presName="FiveNodes_1" presStyleLbl="node1" presStyleIdx="0" presStyleCnt="5">
        <dgm:presLayoutVars>
          <dgm:bulletEnabled val="1"/>
        </dgm:presLayoutVars>
      </dgm:prSet>
      <dgm:spPr/>
    </dgm:pt>
    <dgm:pt modelId="{195A821F-C556-463C-8F92-D4B0AA44DB9B}" type="pres">
      <dgm:prSet presAssocID="{73E60FF8-E010-4AD8-859C-622CD60F5AB6}" presName="FiveNodes_2" presStyleLbl="node1" presStyleIdx="1" presStyleCnt="5">
        <dgm:presLayoutVars>
          <dgm:bulletEnabled val="1"/>
        </dgm:presLayoutVars>
      </dgm:prSet>
      <dgm:spPr/>
    </dgm:pt>
    <dgm:pt modelId="{CA520656-A5B3-4F91-BA11-E44F03FE141E}" type="pres">
      <dgm:prSet presAssocID="{73E60FF8-E010-4AD8-859C-622CD60F5AB6}" presName="FiveNodes_3" presStyleLbl="node1" presStyleIdx="2" presStyleCnt="5">
        <dgm:presLayoutVars>
          <dgm:bulletEnabled val="1"/>
        </dgm:presLayoutVars>
      </dgm:prSet>
      <dgm:spPr/>
    </dgm:pt>
    <dgm:pt modelId="{2E24D1E2-2E2B-424B-B615-7A5F7DF48C98}" type="pres">
      <dgm:prSet presAssocID="{73E60FF8-E010-4AD8-859C-622CD60F5AB6}" presName="FiveNodes_4" presStyleLbl="node1" presStyleIdx="3" presStyleCnt="5">
        <dgm:presLayoutVars>
          <dgm:bulletEnabled val="1"/>
        </dgm:presLayoutVars>
      </dgm:prSet>
      <dgm:spPr/>
    </dgm:pt>
    <dgm:pt modelId="{49F50B2A-24F4-4484-9D4E-641A12E9DA2B}" type="pres">
      <dgm:prSet presAssocID="{73E60FF8-E010-4AD8-859C-622CD60F5AB6}" presName="FiveNodes_5" presStyleLbl="node1" presStyleIdx="4" presStyleCnt="5">
        <dgm:presLayoutVars>
          <dgm:bulletEnabled val="1"/>
        </dgm:presLayoutVars>
      </dgm:prSet>
      <dgm:spPr/>
    </dgm:pt>
    <dgm:pt modelId="{710914F5-4058-4981-997D-C804C77DC689}" type="pres">
      <dgm:prSet presAssocID="{73E60FF8-E010-4AD8-859C-622CD60F5AB6}" presName="FiveConn_1-2" presStyleLbl="fgAccFollowNode1" presStyleIdx="0" presStyleCnt="4">
        <dgm:presLayoutVars>
          <dgm:bulletEnabled val="1"/>
        </dgm:presLayoutVars>
      </dgm:prSet>
      <dgm:spPr/>
    </dgm:pt>
    <dgm:pt modelId="{D07FDE78-7B5E-47A7-AAC0-58BB380DAD8E}" type="pres">
      <dgm:prSet presAssocID="{73E60FF8-E010-4AD8-859C-622CD60F5AB6}" presName="FiveConn_2-3" presStyleLbl="fgAccFollowNode1" presStyleIdx="1" presStyleCnt="4">
        <dgm:presLayoutVars>
          <dgm:bulletEnabled val="1"/>
        </dgm:presLayoutVars>
      </dgm:prSet>
      <dgm:spPr/>
    </dgm:pt>
    <dgm:pt modelId="{1C965C76-7753-4772-92C7-5FFFAEE100F3}" type="pres">
      <dgm:prSet presAssocID="{73E60FF8-E010-4AD8-859C-622CD60F5AB6}" presName="FiveConn_3-4" presStyleLbl="fgAccFollowNode1" presStyleIdx="2" presStyleCnt="4">
        <dgm:presLayoutVars>
          <dgm:bulletEnabled val="1"/>
        </dgm:presLayoutVars>
      </dgm:prSet>
      <dgm:spPr/>
    </dgm:pt>
    <dgm:pt modelId="{6D068B41-2B93-437A-A621-429031E10DD7}" type="pres">
      <dgm:prSet presAssocID="{73E60FF8-E010-4AD8-859C-622CD60F5AB6}" presName="FiveConn_4-5" presStyleLbl="fgAccFollowNode1" presStyleIdx="3" presStyleCnt="4">
        <dgm:presLayoutVars>
          <dgm:bulletEnabled val="1"/>
        </dgm:presLayoutVars>
      </dgm:prSet>
      <dgm:spPr/>
    </dgm:pt>
    <dgm:pt modelId="{9BD7E607-C91E-48AE-A8C0-F3A3D8895B08}" type="pres">
      <dgm:prSet presAssocID="{73E60FF8-E010-4AD8-859C-622CD60F5AB6}" presName="FiveNodes_1_text" presStyleLbl="node1" presStyleIdx="4" presStyleCnt="5">
        <dgm:presLayoutVars>
          <dgm:bulletEnabled val="1"/>
        </dgm:presLayoutVars>
      </dgm:prSet>
      <dgm:spPr/>
    </dgm:pt>
    <dgm:pt modelId="{8D260C4F-095A-494D-9639-C26140321C09}" type="pres">
      <dgm:prSet presAssocID="{73E60FF8-E010-4AD8-859C-622CD60F5AB6}" presName="FiveNodes_2_text" presStyleLbl="node1" presStyleIdx="4" presStyleCnt="5">
        <dgm:presLayoutVars>
          <dgm:bulletEnabled val="1"/>
        </dgm:presLayoutVars>
      </dgm:prSet>
      <dgm:spPr/>
    </dgm:pt>
    <dgm:pt modelId="{7A9C5DFB-432D-4240-BCE4-0C7129E00AB5}" type="pres">
      <dgm:prSet presAssocID="{73E60FF8-E010-4AD8-859C-622CD60F5AB6}" presName="FiveNodes_3_text" presStyleLbl="node1" presStyleIdx="4" presStyleCnt="5">
        <dgm:presLayoutVars>
          <dgm:bulletEnabled val="1"/>
        </dgm:presLayoutVars>
      </dgm:prSet>
      <dgm:spPr/>
    </dgm:pt>
    <dgm:pt modelId="{DA2FD5C6-1F1D-43F6-8EAF-2C084361E19C}" type="pres">
      <dgm:prSet presAssocID="{73E60FF8-E010-4AD8-859C-622CD60F5AB6}" presName="FiveNodes_4_text" presStyleLbl="node1" presStyleIdx="4" presStyleCnt="5">
        <dgm:presLayoutVars>
          <dgm:bulletEnabled val="1"/>
        </dgm:presLayoutVars>
      </dgm:prSet>
      <dgm:spPr/>
    </dgm:pt>
    <dgm:pt modelId="{2D535241-635E-4D64-A5F1-1F619718AEFB}" type="pres">
      <dgm:prSet presAssocID="{73E60FF8-E010-4AD8-859C-622CD60F5AB6}" presName="FiveNodes_5_text" presStyleLbl="node1" presStyleIdx="4" presStyleCnt="5">
        <dgm:presLayoutVars>
          <dgm:bulletEnabled val="1"/>
        </dgm:presLayoutVars>
      </dgm:prSet>
      <dgm:spPr/>
    </dgm:pt>
  </dgm:ptLst>
  <dgm:cxnLst>
    <dgm:cxn modelId="{46256520-7313-4C8B-AC0C-C43248BBB4DA}" type="presOf" srcId="{1F03F60F-BB1A-423C-9109-8305F5E99D96}" destId="{2E24D1E2-2E2B-424B-B615-7A5F7DF48C98}" srcOrd="0" destOrd="0" presId="urn:microsoft.com/office/officeart/2005/8/layout/vProcess5"/>
    <dgm:cxn modelId="{F46DF820-EABC-4098-BB71-E9F544636662}" type="presOf" srcId="{AB82E3D1-CC4A-4509-9647-86F547701BFD}" destId="{6D068B41-2B93-437A-A621-429031E10DD7}" srcOrd="0" destOrd="0" presId="urn:microsoft.com/office/officeart/2005/8/layout/vProcess5"/>
    <dgm:cxn modelId="{4D00C52D-21AD-424F-8761-56D8DBDB38D3}" type="presOf" srcId="{4312C6D9-DAE8-46C7-AEE4-ACCAA159FC3B}" destId="{8D260C4F-095A-494D-9639-C26140321C09}" srcOrd="1" destOrd="0" presId="urn:microsoft.com/office/officeart/2005/8/layout/vProcess5"/>
    <dgm:cxn modelId="{A538DD39-5355-4A8F-B209-9F14978685C9}" type="presOf" srcId="{A08513E5-5ECB-4AC3-A253-567E6B6A3950}" destId="{CA520656-A5B3-4F91-BA11-E44F03FE141E}" srcOrd="0" destOrd="0" presId="urn:microsoft.com/office/officeart/2005/8/layout/vProcess5"/>
    <dgm:cxn modelId="{4D728447-D27D-4A66-80CA-E1A8B5A2EFB8}" type="presOf" srcId="{A08513E5-5ECB-4AC3-A253-567E6B6A3950}" destId="{7A9C5DFB-432D-4240-BCE4-0C7129E00AB5}" srcOrd="1" destOrd="0" presId="urn:microsoft.com/office/officeart/2005/8/layout/vProcess5"/>
    <dgm:cxn modelId="{EBB44C48-E988-47ED-AE06-DFEC8A5DDA18}" type="presOf" srcId="{4312C6D9-DAE8-46C7-AEE4-ACCAA159FC3B}" destId="{195A821F-C556-463C-8F92-D4B0AA44DB9B}" srcOrd="0" destOrd="0" presId="urn:microsoft.com/office/officeart/2005/8/layout/vProcess5"/>
    <dgm:cxn modelId="{B27BC768-4451-4599-8C8E-4E8995363E14}" type="presOf" srcId="{1F03F60F-BB1A-423C-9109-8305F5E99D96}" destId="{DA2FD5C6-1F1D-43F6-8EAF-2C084361E19C}" srcOrd="1" destOrd="0" presId="urn:microsoft.com/office/officeart/2005/8/layout/vProcess5"/>
    <dgm:cxn modelId="{F5EC2B6B-2E72-407B-B76D-44D02EEF7108}" type="presOf" srcId="{90AEEB35-48F6-4042-B645-A135214DFE06}" destId="{9BD7E607-C91E-48AE-A8C0-F3A3D8895B08}" srcOrd="1" destOrd="0" presId="urn:microsoft.com/office/officeart/2005/8/layout/vProcess5"/>
    <dgm:cxn modelId="{16C7AC4D-3354-45E4-9A85-A6A314C31150}" type="presOf" srcId="{90AEEB35-48F6-4042-B645-A135214DFE06}" destId="{F969D2DF-F798-47F0-BDDB-A5E9DD27C38C}" srcOrd="0" destOrd="0" presId="urn:microsoft.com/office/officeart/2005/8/layout/vProcess5"/>
    <dgm:cxn modelId="{E7A9F97A-231A-485E-91D5-F9AF5418CABA}" srcId="{73E60FF8-E010-4AD8-859C-622CD60F5AB6}" destId="{90AEEB35-48F6-4042-B645-A135214DFE06}" srcOrd="0" destOrd="0" parTransId="{E6BFD0AB-30F2-412B-A6D4-9F3D9ECD0CC1}" sibTransId="{CE35F270-0D8D-4562-9AA2-CD8AE70905AD}"/>
    <dgm:cxn modelId="{2A5D6888-3A30-4383-99CC-99F509D232AC}" srcId="{73E60FF8-E010-4AD8-859C-622CD60F5AB6}" destId="{1F03F60F-BB1A-423C-9109-8305F5E99D96}" srcOrd="3" destOrd="0" parTransId="{EFD3C919-706A-4355-AE83-60B481E9B36C}" sibTransId="{AB82E3D1-CC4A-4509-9647-86F547701BFD}"/>
    <dgm:cxn modelId="{ABBC2A8B-3A79-4DAD-95BB-2DE1AB2B3F46}" srcId="{73E60FF8-E010-4AD8-859C-622CD60F5AB6}" destId="{2D04A392-503E-452E-859B-2CADEA7C5F06}" srcOrd="4" destOrd="0" parTransId="{332BA39C-3E5A-4BC0-9EB1-8590782075B7}" sibTransId="{FBBC7D45-878F-459E-B4EA-55D5AE051587}"/>
    <dgm:cxn modelId="{80A62596-6983-4470-9448-FEFCE88FF163}" type="presOf" srcId="{19085CB8-ADEF-4D2E-A78F-D366F48AA76F}" destId="{D07FDE78-7B5E-47A7-AAC0-58BB380DAD8E}" srcOrd="0" destOrd="0" presId="urn:microsoft.com/office/officeart/2005/8/layout/vProcess5"/>
    <dgm:cxn modelId="{F4D89A9C-FB5A-40FF-B1EB-AF9E71A8380A}" srcId="{73E60FF8-E010-4AD8-859C-622CD60F5AB6}" destId="{4312C6D9-DAE8-46C7-AEE4-ACCAA159FC3B}" srcOrd="1" destOrd="0" parTransId="{95161A3A-E83E-43F9-BB63-FB8D05979BA1}" sibTransId="{19085CB8-ADEF-4D2E-A78F-D366F48AA76F}"/>
    <dgm:cxn modelId="{1A84E29D-BF6F-43B2-A8D2-40EBA8FFC4BB}" type="presOf" srcId="{73E60FF8-E010-4AD8-859C-622CD60F5AB6}" destId="{6FC3707E-CF29-469A-BECB-D42609AC40E1}" srcOrd="0" destOrd="0" presId="urn:microsoft.com/office/officeart/2005/8/layout/vProcess5"/>
    <dgm:cxn modelId="{D11B2A9F-DDB5-4ACB-BAB5-0EDB19045AEE}" type="presOf" srcId="{193938E5-0B8B-4AFD-A316-1DED62AEA3DB}" destId="{1C965C76-7753-4772-92C7-5FFFAEE100F3}" srcOrd="0" destOrd="0" presId="urn:microsoft.com/office/officeart/2005/8/layout/vProcess5"/>
    <dgm:cxn modelId="{3E1F62B8-174F-471A-B530-4E2B7EDFE4E8}" type="presOf" srcId="{2D04A392-503E-452E-859B-2CADEA7C5F06}" destId="{49F50B2A-24F4-4484-9D4E-641A12E9DA2B}" srcOrd="0" destOrd="0" presId="urn:microsoft.com/office/officeart/2005/8/layout/vProcess5"/>
    <dgm:cxn modelId="{C8FB32EA-5DAD-4831-9951-A7E2709EC87E}" srcId="{73E60FF8-E010-4AD8-859C-622CD60F5AB6}" destId="{A08513E5-5ECB-4AC3-A253-567E6B6A3950}" srcOrd="2" destOrd="0" parTransId="{91A0CD61-DF20-4F44-82B9-6A3FEBC13E45}" sibTransId="{193938E5-0B8B-4AFD-A316-1DED62AEA3DB}"/>
    <dgm:cxn modelId="{142C38F7-BA0A-4166-96E4-63C858DBB382}" type="presOf" srcId="{CE35F270-0D8D-4562-9AA2-CD8AE70905AD}" destId="{710914F5-4058-4981-997D-C804C77DC689}" srcOrd="0" destOrd="0" presId="urn:microsoft.com/office/officeart/2005/8/layout/vProcess5"/>
    <dgm:cxn modelId="{66AB4CF8-D49E-4DB5-A534-4411F5140640}" type="presOf" srcId="{2D04A392-503E-452E-859B-2CADEA7C5F06}" destId="{2D535241-635E-4D64-A5F1-1F619718AEFB}" srcOrd="1" destOrd="0" presId="urn:microsoft.com/office/officeart/2005/8/layout/vProcess5"/>
    <dgm:cxn modelId="{997E8BF4-F884-4171-8312-84DB8A16AB0B}" type="presParOf" srcId="{6FC3707E-CF29-469A-BECB-D42609AC40E1}" destId="{57029F1E-D180-4ECB-94D3-E66250275515}" srcOrd="0" destOrd="0" presId="urn:microsoft.com/office/officeart/2005/8/layout/vProcess5"/>
    <dgm:cxn modelId="{DA29203C-BB93-42EC-97BB-F473172747D9}" type="presParOf" srcId="{6FC3707E-CF29-469A-BECB-D42609AC40E1}" destId="{F969D2DF-F798-47F0-BDDB-A5E9DD27C38C}" srcOrd="1" destOrd="0" presId="urn:microsoft.com/office/officeart/2005/8/layout/vProcess5"/>
    <dgm:cxn modelId="{77177013-574E-4DDD-A171-43FFBBD9A5B6}" type="presParOf" srcId="{6FC3707E-CF29-469A-BECB-D42609AC40E1}" destId="{195A821F-C556-463C-8F92-D4B0AA44DB9B}" srcOrd="2" destOrd="0" presId="urn:microsoft.com/office/officeart/2005/8/layout/vProcess5"/>
    <dgm:cxn modelId="{AB782150-24E4-4C46-BC5D-A313AD4BAE1B}" type="presParOf" srcId="{6FC3707E-CF29-469A-BECB-D42609AC40E1}" destId="{CA520656-A5B3-4F91-BA11-E44F03FE141E}" srcOrd="3" destOrd="0" presId="urn:microsoft.com/office/officeart/2005/8/layout/vProcess5"/>
    <dgm:cxn modelId="{863084B4-65B6-45A7-AA78-16F77D522460}" type="presParOf" srcId="{6FC3707E-CF29-469A-BECB-D42609AC40E1}" destId="{2E24D1E2-2E2B-424B-B615-7A5F7DF48C98}" srcOrd="4" destOrd="0" presId="urn:microsoft.com/office/officeart/2005/8/layout/vProcess5"/>
    <dgm:cxn modelId="{D45AAEEB-5C85-4127-9472-AC3180D50160}" type="presParOf" srcId="{6FC3707E-CF29-469A-BECB-D42609AC40E1}" destId="{49F50B2A-24F4-4484-9D4E-641A12E9DA2B}" srcOrd="5" destOrd="0" presId="urn:microsoft.com/office/officeart/2005/8/layout/vProcess5"/>
    <dgm:cxn modelId="{180D4CB4-8A87-44AF-99F6-44661F4B6A9F}" type="presParOf" srcId="{6FC3707E-CF29-469A-BECB-D42609AC40E1}" destId="{710914F5-4058-4981-997D-C804C77DC689}" srcOrd="6" destOrd="0" presId="urn:microsoft.com/office/officeart/2005/8/layout/vProcess5"/>
    <dgm:cxn modelId="{037DE7FE-D1BF-4838-ADEE-32DD3970CC02}" type="presParOf" srcId="{6FC3707E-CF29-469A-BECB-D42609AC40E1}" destId="{D07FDE78-7B5E-47A7-AAC0-58BB380DAD8E}" srcOrd="7" destOrd="0" presId="urn:microsoft.com/office/officeart/2005/8/layout/vProcess5"/>
    <dgm:cxn modelId="{AE40A5A8-75F9-44B0-A372-AF6CE7F1B10D}" type="presParOf" srcId="{6FC3707E-CF29-469A-BECB-D42609AC40E1}" destId="{1C965C76-7753-4772-92C7-5FFFAEE100F3}" srcOrd="8" destOrd="0" presId="urn:microsoft.com/office/officeart/2005/8/layout/vProcess5"/>
    <dgm:cxn modelId="{7EE4E178-DC19-46DC-8BB4-396269F3585C}" type="presParOf" srcId="{6FC3707E-CF29-469A-BECB-D42609AC40E1}" destId="{6D068B41-2B93-437A-A621-429031E10DD7}" srcOrd="9" destOrd="0" presId="urn:microsoft.com/office/officeart/2005/8/layout/vProcess5"/>
    <dgm:cxn modelId="{D4C5282B-32CC-4046-BD13-F0562737BA16}" type="presParOf" srcId="{6FC3707E-CF29-469A-BECB-D42609AC40E1}" destId="{9BD7E607-C91E-48AE-A8C0-F3A3D8895B08}" srcOrd="10" destOrd="0" presId="urn:microsoft.com/office/officeart/2005/8/layout/vProcess5"/>
    <dgm:cxn modelId="{29D7C204-BE1B-4182-9731-748A4DBEBF05}" type="presParOf" srcId="{6FC3707E-CF29-469A-BECB-D42609AC40E1}" destId="{8D260C4F-095A-494D-9639-C26140321C09}" srcOrd="11" destOrd="0" presId="urn:microsoft.com/office/officeart/2005/8/layout/vProcess5"/>
    <dgm:cxn modelId="{E9300289-4D44-4459-BEBC-D81412373880}" type="presParOf" srcId="{6FC3707E-CF29-469A-BECB-D42609AC40E1}" destId="{7A9C5DFB-432D-4240-BCE4-0C7129E00AB5}" srcOrd="12" destOrd="0" presId="urn:microsoft.com/office/officeart/2005/8/layout/vProcess5"/>
    <dgm:cxn modelId="{D7CCE507-71BB-4EAB-9D86-DCBEC2778D1C}" type="presParOf" srcId="{6FC3707E-CF29-469A-BECB-D42609AC40E1}" destId="{DA2FD5C6-1F1D-43F6-8EAF-2C084361E19C}" srcOrd="13" destOrd="0" presId="urn:microsoft.com/office/officeart/2005/8/layout/vProcess5"/>
    <dgm:cxn modelId="{D356F34C-4AAB-4EBA-889F-6645B22D8C16}" type="presParOf" srcId="{6FC3707E-CF29-469A-BECB-D42609AC40E1}" destId="{2D535241-635E-4D64-A5F1-1F619718AEF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9D2DF-F798-47F0-BDDB-A5E9DD27C38C}">
      <dsp:nvSpPr>
        <dsp:cNvPr id="0" name=""/>
        <dsp:cNvSpPr/>
      </dsp:nvSpPr>
      <dsp:spPr>
        <a:xfrm>
          <a:off x="0" y="0"/>
          <a:ext cx="4536878" cy="681417"/>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•We will talk about the end of life </a:t>
          </a:r>
          <a:r>
            <a:rPr lang="en-GB" sz="1300" b="1" kern="1200"/>
            <a:t>(euthanasia and assisted Suicide) </a:t>
          </a:r>
          <a:r>
            <a:rPr lang="en-GB" sz="1300" kern="1200"/>
            <a:t>in adults, who delegate these services and the place will deliver.</a:t>
          </a:r>
          <a:r>
            <a:rPr lang="en-GB" sz="1300" kern="1200">
              <a:latin typeface="Trade Gothic Next Cond"/>
            </a:rPr>
            <a:t> </a:t>
          </a:r>
          <a:endParaRPr lang="en-US" sz="1300" kern="1200"/>
        </a:p>
      </dsp:txBody>
      <dsp:txXfrm>
        <a:off x="19958" y="19958"/>
        <a:ext cx="3721850" cy="641501"/>
      </dsp:txXfrm>
    </dsp:sp>
    <dsp:sp modelId="{195A821F-C556-463C-8F92-D4B0AA44DB9B}">
      <dsp:nvSpPr>
        <dsp:cNvPr id="0" name=""/>
        <dsp:cNvSpPr/>
      </dsp:nvSpPr>
      <dsp:spPr>
        <a:xfrm>
          <a:off x="338792" y="776058"/>
          <a:ext cx="4536878" cy="681417"/>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Also, we will identify the gap between the need and availability of end-of-care if they are sufficient for everyone. </a:t>
          </a:r>
          <a:r>
            <a:rPr lang="en-US" sz="1300" kern="1200"/>
            <a:t>​</a:t>
          </a:r>
        </a:p>
      </dsp:txBody>
      <dsp:txXfrm>
        <a:off x="358750" y="796016"/>
        <a:ext cx="3715248" cy="641501"/>
      </dsp:txXfrm>
    </dsp:sp>
    <dsp:sp modelId="{CA520656-A5B3-4F91-BA11-E44F03FE141E}">
      <dsp:nvSpPr>
        <dsp:cNvPr id="0" name=""/>
        <dsp:cNvSpPr/>
      </dsp:nvSpPr>
      <dsp:spPr>
        <a:xfrm>
          <a:off x="677585" y="1552117"/>
          <a:ext cx="4536878" cy="681417"/>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•We will compare the laws in the UK with other countries. Also, the arguments for and against this.​</a:t>
          </a:r>
          <a:endParaRPr lang="en-US" sz="1300" kern="1200"/>
        </a:p>
      </dsp:txBody>
      <dsp:txXfrm>
        <a:off x="697543" y="1572075"/>
        <a:ext cx="3715248" cy="641501"/>
      </dsp:txXfrm>
    </dsp:sp>
    <dsp:sp modelId="{2E24D1E2-2E2B-424B-B615-7A5F7DF48C98}">
      <dsp:nvSpPr>
        <dsp:cNvPr id="0" name=""/>
        <dsp:cNvSpPr/>
      </dsp:nvSpPr>
      <dsp:spPr>
        <a:xfrm>
          <a:off x="1016378" y="2328175"/>
          <a:ext cx="4536878" cy="681417"/>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•Then, we will analyse the planning for the end-of-life (living wills and DNR).​</a:t>
          </a:r>
          <a:endParaRPr lang="en-US" sz="1300" kern="1200"/>
        </a:p>
      </dsp:txBody>
      <dsp:txXfrm>
        <a:off x="1036336" y="2348133"/>
        <a:ext cx="3715248" cy="641501"/>
      </dsp:txXfrm>
    </dsp:sp>
    <dsp:sp modelId="{49F50B2A-24F4-4484-9D4E-641A12E9DA2B}">
      <dsp:nvSpPr>
        <dsp:cNvPr id="0" name=""/>
        <dsp:cNvSpPr/>
      </dsp:nvSpPr>
      <dsp:spPr>
        <a:xfrm>
          <a:off x="1355171" y="3104234"/>
          <a:ext cx="4536878" cy="681417"/>
        </a:xfrm>
        <a:prstGeom prst="roundRect">
          <a:avLst>
            <a:gd name="adj" fmla="val 10000"/>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•We will make conclusions with the important points and recommendations for the future.​</a:t>
          </a:r>
          <a:endParaRPr lang="en-US" sz="1300" kern="1200"/>
        </a:p>
      </dsp:txBody>
      <dsp:txXfrm>
        <a:off x="1375129" y="3124192"/>
        <a:ext cx="3715248" cy="641501"/>
      </dsp:txXfrm>
    </dsp:sp>
    <dsp:sp modelId="{710914F5-4058-4981-997D-C804C77DC689}">
      <dsp:nvSpPr>
        <dsp:cNvPr id="0" name=""/>
        <dsp:cNvSpPr/>
      </dsp:nvSpPr>
      <dsp:spPr>
        <a:xfrm>
          <a:off x="4093957" y="497813"/>
          <a:ext cx="442921" cy="442921"/>
        </a:xfrm>
        <a:prstGeom prst="downArrow">
          <a:avLst>
            <a:gd name="adj1" fmla="val 55000"/>
            <a:gd name="adj2" fmla="val 45000"/>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93614" y="497813"/>
        <a:ext cx="243607" cy="333298"/>
      </dsp:txXfrm>
    </dsp:sp>
    <dsp:sp modelId="{D07FDE78-7B5E-47A7-AAC0-58BB380DAD8E}">
      <dsp:nvSpPr>
        <dsp:cNvPr id="0" name=""/>
        <dsp:cNvSpPr/>
      </dsp:nvSpPr>
      <dsp:spPr>
        <a:xfrm>
          <a:off x="4432750" y="1273871"/>
          <a:ext cx="442921" cy="442921"/>
        </a:xfrm>
        <a:prstGeom prst="downArrow">
          <a:avLst>
            <a:gd name="adj1" fmla="val 55000"/>
            <a:gd name="adj2" fmla="val 45000"/>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532407" y="1273871"/>
        <a:ext cx="243607" cy="333298"/>
      </dsp:txXfrm>
    </dsp:sp>
    <dsp:sp modelId="{1C965C76-7753-4772-92C7-5FFFAEE100F3}">
      <dsp:nvSpPr>
        <dsp:cNvPr id="0" name=""/>
        <dsp:cNvSpPr/>
      </dsp:nvSpPr>
      <dsp:spPr>
        <a:xfrm>
          <a:off x="4771542" y="2038573"/>
          <a:ext cx="442921" cy="442921"/>
        </a:xfrm>
        <a:prstGeom prst="downArrow">
          <a:avLst>
            <a:gd name="adj1" fmla="val 55000"/>
            <a:gd name="adj2" fmla="val 45000"/>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871199" y="2038573"/>
        <a:ext cx="243607" cy="333298"/>
      </dsp:txXfrm>
    </dsp:sp>
    <dsp:sp modelId="{6D068B41-2B93-437A-A621-429031E10DD7}">
      <dsp:nvSpPr>
        <dsp:cNvPr id="0" name=""/>
        <dsp:cNvSpPr/>
      </dsp:nvSpPr>
      <dsp:spPr>
        <a:xfrm>
          <a:off x="5110335" y="2822203"/>
          <a:ext cx="442921" cy="442921"/>
        </a:xfrm>
        <a:prstGeom prst="downArrow">
          <a:avLst>
            <a:gd name="adj1" fmla="val 55000"/>
            <a:gd name="adj2" fmla="val 45000"/>
          </a:avLst>
        </a:prstGeom>
        <a:solidFill>
          <a:schemeClr val="dk2">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209992" y="2822203"/>
        <a:ext cx="243607" cy="33329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045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73631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99269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491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8650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32726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458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1483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618736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91733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6/23/2023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992382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6/23/2023</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865076498"/>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BozCApJNkT0" TargetMode="External"/><Relationship Id="rId2" Type="http://schemas.openxmlformats.org/officeDocument/2006/relationships/image" Target="../media/image13.jpeg"/><Relationship Id="rId1" Type="http://schemas.openxmlformats.org/officeDocument/2006/relationships/slideLayout" Target="../slideLayouts/slideLayout4.xml"/><Relationship Id="rId4" Type="http://schemas.openxmlformats.org/officeDocument/2006/relationships/hyperlink" Target="https://youtu.be/B7ehf6CmG4Y"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hyperlink" Target="https://www.bbc.co.uk/ethics/euthanasia/overview/introduction.shtml" TargetMode="External"/><Relationship Id="rId13" Type="http://schemas.openxmlformats.org/officeDocument/2006/relationships/hyperlink" Target="https://www.nhs.uk/conditions/end-of-life-care/what-it-involves-and-when-it-starts/" TargetMode="External"/><Relationship Id="rId3" Type="http://schemas.openxmlformats.org/officeDocument/2006/relationships/hyperlink" Target="https://www.rochelegal.co.uk/resources/help-guides/do-not-resuscitate-dnr-decisions/" TargetMode="External"/><Relationship Id="rId7" Type="http://schemas.openxmlformats.org/officeDocument/2006/relationships/hyperlink" Target="https://www.bbc.co.uk/ethics/euthanasia/against/against_1.shtml" TargetMode="External"/><Relationship Id="rId12" Type="http://schemas.openxmlformats.org/officeDocument/2006/relationships/hyperlink" Target="https://www.youtube.com/watch?v=iTBk3HmJ7pg"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2.xml"/><Relationship Id="rId6" Type="http://schemas.openxmlformats.org/officeDocument/2006/relationships/hyperlink" Target="https://www.bbc.co.uk/ethics/euthanasia/overview/activepassive_1.shtml" TargetMode="External"/><Relationship Id="rId11" Type="http://schemas.openxmlformats.org/officeDocument/2006/relationships/hyperlink" Target="https://care.org.uk/cause/assisted-suicide/arguments-for-and-against-assisted-suicide-and-euthanasia" TargetMode="External"/><Relationship Id="rId5" Type="http://schemas.openxmlformats.org/officeDocument/2006/relationships/hyperlink" Target="http://www.bbc.co.uk/" TargetMode="External"/><Relationship Id="rId10" Type="http://schemas.openxmlformats.org/officeDocument/2006/relationships/hyperlink" Target="https://www.bing.com/images/search?q=recommendation+on+euthanasia&amp;form=HDRSC4&amp;first=1" TargetMode="External"/><Relationship Id="rId4" Type="http://schemas.openxmlformats.org/officeDocument/2006/relationships/hyperlink" Target="https://www.wma.net/policies-post/wma-resolution-on-euthanasia/" TargetMode="External"/><Relationship Id="rId9" Type="http://schemas.openxmlformats.org/officeDocument/2006/relationships/hyperlink" Target="https://www.bbc.co.uk/programmes/p01110yh" TargetMode="External"/><Relationship Id="rId14" Type="http://schemas.openxmlformats.org/officeDocument/2006/relationships/hyperlink" Target="https://www.nia.nih.gov/health/what-are-palliative-care-and-hospice-car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www.ethicalrights.com/" TargetMode="External"/><Relationship Id="rId13" Type="http://schemas.openxmlformats.org/officeDocument/2006/relationships/hyperlink" Target="https://www.who.int/news-room/fact-sheets/detail/palliative-care#Insufficient%20Access%20to%20Palliative%20Care" TargetMode="External"/><Relationship Id="rId3" Type="http://schemas.openxmlformats.org/officeDocument/2006/relationships/hyperlink" Target="https://www.nhs.uk/conditions/do-not-attempt-cardiopulmonary-resuscitation-dnacpr-decisions/" TargetMode="External"/><Relationship Id="rId7" Type="http://schemas.openxmlformats.org/officeDocument/2006/relationships/hyperlink" Target="https://www.statista.com/chart/28133/assisted-dying-world-map/" TargetMode="External"/><Relationship Id="rId12" Type="http://schemas.openxmlformats.org/officeDocument/2006/relationships/hyperlink" Target="http://www.who.int/" TargetMode="External"/><Relationship Id="rId2" Type="http://schemas.openxmlformats.org/officeDocument/2006/relationships/hyperlink" Target="https://www.nhs.uk/conditions/end-of-life-care/advance-decision-to-refuse-treatment/" TargetMode="External"/><Relationship Id="rId16" Type="http://schemas.openxmlformats.org/officeDocument/2006/relationships/hyperlink" Target="https://docs.cdn.yougov.com/9zj99qnobf/YouGov%20-%20Doctor-assisted%20suicide.pdf" TargetMode="External"/><Relationship Id="rId1" Type="http://schemas.openxmlformats.org/officeDocument/2006/relationships/slideLayout" Target="../slideLayouts/slideLayout2.xml"/><Relationship Id="rId6" Type="http://schemas.openxmlformats.org/officeDocument/2006/relationships/hyperlink" Target="https://righttolife.org.uk/euthanasia?gclid=EAIaIQobChMI94jmxJzR_wIVn42DBx0AmAr6EAAYASAAEgJNH_D_BwE" TargetMode="External"/><Relationship Id="rId11" Type="http://schemas.openxmlformats.org/officeDocument/2006/relationships/hyperlink" Target="https://www.parliament.uk/business/publications/research/key-issues-parliament-2015/social-change/debating-assisted-suicide/" TargetMode="External"/><Relationship Id="rId5" Type="http://schemas.openxmlformats.org/officeDocument/2006/relationships/hyperlink" Target="https://evidence.nihr.ac.uk/collection/end-of-life-care-research-highlights-the-importance-of-conversations-and-need-for-equal-access/#:~:text=Towards%20the%20end%20of%20life%2C%20everyone%20should%20be" TargetMode="External"/><Relationship Id="rId15" Type="http://schemas.openxmlformats.org/officeDocument/2006/relationships/hyperlink" Target="https://www.youtube.com/watch?v=BozCApJNkT0" TargetMode="External"/><Relationship Id="rId10" Type="http://schemas.openxmlformats.org/officeDocument/2006/relationships/hyperlink" Target="https://www.youtube.com/watch?v=B7ehf6CmG4Y" TargetMode="External"/><Relationship Id="rId4" Type="http://schemas.openxmlformats.org/officeDocument/2006/relationships/hyperlink" Target="https://www.nhs.uk/conditions/euthanasia-and-assisted-suicide/" TargetMode="External"/><Relationship Id="rId9" Type="http://schemas.openxmlformats.org/officeDocument/2006/relationships/hyperlink" Target="https://www.ethicalrights.com/euthanasia/arguments-in-support-of-euthanasia" TargetMode="External"/><Relationship Id="rId14" Type="http://schemas.openxmlformats.org/officeDocument/2006/relationships/hyperlink" Target="http://www.youtub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8">
            <a:extLst>
              <a:ext uri="{FF2B5EF4-FFF2-40B4-BE49-F238E27FC236}">
                <a16:creationId xmlns:a16="http://schemas.microsoft.com/office/drawing/2014/main" id="{54C337F2-0003-4D60-A636-1ED99CCFD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4197"/>
            <a:ext cx="4629606" cy="4629606"/>
          </a:xfrm>
          <a:prstGeom prst="ellipse">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smoke background">
            <a:extLst>
              <a:ext uri="{FF2B5EF4-FFF2-40B4-BE49-F238E27FC236}">
                <a16:creationId xmlns:a16="http://schemas.microsoft.com/office/drawing/2014/main" id="{CE2BD5DD-B751-4262-BA25-39FC29FBEEAE}"/>
              </a:ext>
            </a:extLst>
          </p:cNvPr>
          <p:cNvPicPr>
            <a:picLocks noChangeAspect="1"/>
          </p:cNvPicPr>
          <p:nvPr/>
        </p:nvPicPr>
        <p:blipFill rotWithShape="1">
          <a:blip r:embed="rId2">
            <a:alphaModFix amt="50000"/>
          </a:blip>
          <a:srcRect l="13448" r="20054" b="3"/>
          <a:stretch/>
        </p:blipFill>
        <p:spPr>
          <a:xfrm>
            <a:off x="733197" y="1113411"/>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
        <p:nvSpPr>
          <p:cNvPr id="2" name="Title 1"/>
          <p:cNvSpPr>
            <a:spLocks noGrp="1"/>
          </p:cNvSpPr>
          <p:nvPr>
            <p:ph type="ctrTitle"/>
          </p:nvPr>
        </p:nvSpPr>
        <p:spPr>
          <a:xfrm>
            <a:off x="996381" y="2333003"/>
            <a:ext cx="4103239" cy="1304703"/>
          </a:xfrm>
        </p:spPr>
        <p:txBody>
          <a:bodyPr vert="horz" lIns="91440" tIns="45720" rIns="91440" bIns="45720" rtlCol="0" anchor="b">
            <a:normAutofit/>
          </a:bodyPr>
          <a:lstStyle/>
          <a:p>
            <a:pPr algn="ctr">
              <a:lnSpc>
                <a:spcPct val="110000"/>
              </a:lnSpc>
            </a:pPr>
            <a:r>
              <a:rPr lang="en-US" sz="2200">
                <a:solidFill>
                  <a:srgbClr val="FFFFFF"/>
                </a:solidFill>
                <a:highlight>
                  <a:srgbClr val="C0C0C0"/>
                </a:highlight>
              </a:rPr>
              <a:t>UWTSD</a:t>
            </a:r>
          </a:p>
          <a:p>
            <a:pPr algn="ctr">
              <a:lnSpc>
                <a:spcPct val="110000"/>
              </a:lnSpc>
            </a:pPr>
            <a:r>
              <a:rPr lang="en-US" sz="2200">
                <a:solidFill>
                  <a:srgbClr val="FFFFFF"/>
                </a:solidFill>
                <a:highlight>
                  <a:srgbClr val="C0C0C0"/>
                </a:highlight>
              </a:rPr>
              <a:t>Health AND SOCIAL CARE LEVEL 6 DEBATE</a:t>
            </a:r>
          </a:p>
          <a:p>
            <a:pPr algn="ctr">
              <a:lnSpc>
                <a:spcPct val="110000"/>
              </a:lnSpc>
            </a:pPr>
            <a:endParaRPr lang="en-US" sz="2200">
              <a:solidFill>
                <a:srgbClr val="FFFFFF"/>
              </a:solidFill>
            </a:endParaRPr>
          </a:p>
        </p:txBody>
      </p:sp>
      <p:sp>
        <p:nvSpPr>
          <p:cNvPr id="3" name="Subtitle 2"/>
          <p:cNvSpPr>
            <a:spLocks noGrp="1"/>
          </p:cNvSpPr>
          <p:nvPr>
            <p:ph type="subTitle" idx="1"/>
          </p:nvPr>
        </p:nvSpPr>
        <p:spPr>
          <a:xfrm>
            <a:off x="1524000" y="4249360"/>
            <a:ext cx="3048000" cy="877585"/>
          </a:xfrm>
        </p:spPr>
        <p:txBody>
          <a:bodyPr vert="horz" lIns="91440" tIns="45720" rIns="91440" bIns="45720" rtlCol="0" anchor="t">
            <a:noAutofit/>
          </a:bodyPr>
          <a:lstStyle/>
          <a:p>
            <a:pPr algn="ctr">
              <a:lnSpc>
                <a:spcPct val="120000"/>
              </a:lnSpc>
            </a:pPr>
            <a:r>
              <a:rPr lang="en-US" sz="1200">
                <a:solidFill>
                  <a:srgbClr val="FFFFFF"/>
                </a:solidFill>
              </a:rPr>
              <a:t>Lecture Name: Joanne Davies</a:t>
            </a:r>
          </a:p>
          <a:p>
            <a:pPr algn="ctr">
              <a:lnSpc>
                <a:spcPct val="120000"/>
              </a:lnSpc>
            </a:pPr>
            <a:r>
              <a:rPr lang="en-US" sz="1200">
                <a:solidFill>
                  <a:srgbClr val="FFFFFF"/>
                </a:solidFill>
              </a:rPr>
              <a:t>     Assignment Section: Task_1</a:t>
            </a:r>
          </a:p>
          <a:p>
            <a:pPr algn="ctr">
              <a:lnSpc>
                <a:spcPct val="120000"/>
              </a:lnSpc>
            </a:pPr>
            <a:r>
              <a:rPr lang="en-US" sz="1200">
                <a:solidFill>
                  <a:srgbClr val="FFFFFF"/>
                </a:solidFill>
              </a:rPr>
              <a:t>Natalie Tully 2025743 </a:t>
            </a:r>
          </a:p>
          <a:p>
            <a:pPr algn="ctr">
              <a:lnSpc>
                <a:spcPct val="120000"/>
              </a:lnSpc>
            </a:pPr>
            <a:r>
              <a:rPr lang="en-US" sz="1200">
                <a:solidFill>
                  <a:srgbClr val="FFFFFF"/>
                </a:solidFill>
              </a:rPr>
              <a:t>Miller Avelino 2025206</a:t>
            </a:r>
          </a:p>
          <a:p>
            <a:pPr algn="ctr">
              <a:lnSpc>
                <a:spcPct val="120000"/>
              </a:lnSpc>
            </a:pPr>
            <a:endParaRPr lang="en-US" sz="500">
              <a:solidFill>
                <a:srgbClr val="FFFFFF"/>
              </a:solidFill>
            </a:endParaRPr>
          </a:p>
        </p:txBody>
      </p:sp>
      <p:pic>
        <p:nvPicPr>
          <p:cNvPr id="5" name="Picture 5">
            <a:extLst>
              <a:ext uri="{FF2B5EF4-FFF2-40B4-BE49-F238E27FC236}">
                <a16:creationId xmlns:a16="http://schemas.microsoft.com/office/drawing/2014/main" id="{D058F38B-EDE3-F81C-B1F3-95171D9BD9DC}"/>
              </a:ext>
            </a:extLst>
          </p:cNvPr>
          <p:cNvPicPr>
            <a:picLocks noChangeAspect="1"/>
          </p:cNvPicPr>
          <p:nvPr/>
        </p:nvPicPr>
        <p:blipFill rotWithShape="1">
          <a:blip r:embed="rId3">
            <a:alphaModFix/>
          </a:blip>
          <a:srcRect l="23590" r="28189" b="1"/>
          <a:stretch/>
        </p:blipFill>
        <p:spPr>
          <a:xfrm>
            <a:off x="6096000" y="10"/>
            <a:ext cx="6096000" cy="6857990"/>
          </a:xfrm>
          <a:prstGeom prst="rect">
            <a:avLst/>
          </a:prstGeom>
        </p:spPr>
      </p:pic>
      <p:cxnSp>
        <p:nvCxnSpPr>
          <p:cNvPr id="26" name="Straight Connector 30">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43CDAAD-E9E1-98D5-BD62-61851686FACA}"/>
              </a:ext>
            </a:extLst>
          </p:cNvPr>
          <p:cNvSpPr txBox="1"/>
          <p:nvPr/>
        </p:nvSpPr>
        <p:spPr>
          <a:xfrm>
            <a:off x="2563344" y="442632"/>
            <a:ext cx="721434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cap="all">
                <a:solidFill>
                  <a:schemeClr val="accent3">
                    <a:lumMod val="50000"/>
                  </a:schemeClr>
                </a:solidFill>
                <a:highlight>
                  <a:srgbClr val="C0C0C0"/>
                </a:highlight>
                <a:ea typeface="+mn-lt"/>
                <a:cs typeface="+mn-lt"/>
              </a:rPr>
              <a:t>EUTHANASIA AND ASSISTED SUICIDE</a:t>
            </a:r>
            <a:r>
              <a:rPr lang="en-GB" sz="2000" cap="all">
                <a:solidFill>
                  <a:schemeClr val="accent3">
                    <a:lumMod val="50000"/>
                  </a:schemeClr>
                </a:solidFill>
                <a:ea typeface="+mn-lt"/>
                <a:cs typeface="+mn-lt"/>
              </a:rPr>
              <a:t>.</a:t>
            </a:r>
            <a:br>
              <a:rPr lang="en-GB" sz="2000" cap="all">
                <a:ea typeface="+mn-lt"/>
                <a:cs typeface="+mn-lt"/>
              </a:rPr>
            </a:br>
            <a:endParaRPr lang="en-GB" sz="2000">
              <a:solidFill>
                <a:srgbClr val="000000"/>
              </a:solidFill>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E906F54D-04EF-4345-A564-7A7B57B6CE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2D72763-8D2E-477E-ADFD-28E96A52F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4A63FA5D-402E-473D-AF05-018BE28B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1" y="762001"/>
            <a:ext cx="6095999" cy="5333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7544B-5D9A-4E66-C7BF-E11BC630AD24}"/>
              </a:ext>
            </a:extLst>
          </p:cNvPr>
          <p:cNvSpPr>
            <a:spLocks noGrp="1"/>
          </p:cNvSpPr>
          <p:nvPr>
            <p:ph type="title"/>
          </p:nvPr>
        </p:nvSpPr>
        <p:spPr>
          <a:xfrm>
            <a:off x="1243852" y="840441"/>
            <a:ext cx="4515971" cy="743605"/>
          </a:xfrm>
        </p:spPr>
        <p:txBody>
          <a:bodyPr vert="horz" lIns="91440" tIns="45720" rIns="91440" bIns="45720" rtlCol="0" anchor="t">
            <a:normAutofit fontScale="90000"/>
          </a:bodyPr>
          <a:lstStyle/>
          <a:p>
            <a:r>
              <a:rPr lang="en-GB" sz="4000">
                <a:ea typeface="+mj-lt"/>
                <a:cs typeface="+mj-lt"/>
              </a:rPr>
              <a:t>Introduction</a:t>
            </a:r>
            <a:endParaRPr lang="en-US"/>
          </a:p>
        </p:txBody>
      </p:sp>
      <p:pic>
        <p:nvPicPr>
          <p:cNvPr id="4" name="Picture 4" descr="A picture containing person, person&#10;&#10;Description automatically generated">
            <a:extLst>
              <a:ext uri="{FF2B5EF4-FFF2-40B4-BE49-F238E27FC236}">
                <a16:creationId xmlns:a16="http://schemas.microsoft.com/office/drawing/2014/main" id="{2055C841-C63B-4333-1566-AFCBDB7CE873}"/>
              </a:ext>
            </a:extLst>
          </p:cNvPr>
          <p:cNvPicPr>
            <a:picLocks noChangeAspect="1"/>
          </p:cNvPicPr>
          <p:nvPr/>
        </p:nvPicPr>
        <p:blipFill rotWithShape="1">
          <a:blip r:embed="rId2"/>
          <a:srcRect r="5157"/>
          <a:stretch/>
        </p:blipFill>
        <p:spPr>
          <a:xfrm>
            <a:off x="6858000" y="762001"/>
            <a:ext cx="4578306" cy="5333997"/>
          </a:xfrm>
          <a:prstGeom prst="rect">
            <a:avLst/>
          </a:prstGeom>
        </p:spPr>
      </p:pic>
      <p:cxnSp>
        <p:nvCxnSpPr>
          <p:cNvPr id="45" name="Straight Connector 44">
            <a:extLst>
              <a:ext uri="{FF2B5EF4-FFF2-40B4-BE49-F238E27FC236}">
                <a16:creationId xmlns:a16="http://schemas.microsoft.com/office/drawing/2014/main" id="{B20D3D82-8B25-4DD9-9924-4CEAD450C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1206" y="4572000"/>
            <a:ext cx="97115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1" name="TextBox 4">
            <a:extLst>
              <a:ext uri="{FF2B5EF4-FFF2-40B4-BE49-F238E27FC236}">
                <a16:creationId xmlns:a16="http://schemas.microsoft.com/office/drawing/2014/main" id="{4CA606F4-7958-2158-B32C-D0C93DE388B3}"/>
              </a:ext>
            </a:extLst>
          </p:cNvPr>
          <p:cNvGraphicFramePr/>
          <p:nvPr>
            <p:extLst>
              <p:ext uri="{D42A27DB-BD31-4B8C-83A1-F6EECF244321}">
                <p14:modId xmlns:p14="http://schemas.microsoft.com/office/powerpoint/2010/main" val="851956868"/>
              </p:ext>
            </p:extLst>
          </p:nvPr>
        </p:nvGraphicFramePr>
        <p:xfrm>
          <a:off x="963707" y="1650067"/>
          <a:ext cx="5892050" cy="3785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 name="TextBox 34">
            <a:extLst>
              <a:ext uri="{FF2B5EF4-FFF2-40B4-BE49-F238E27FC236}">
                <a16:creationId xmlns:a16="http://schemas.microsoft.com/office/drawing/2014/main" id="{B4156DA1-C77D-440D-9048-ABEFFF6F19AD}"/>
              </a:ext>
            </a:extLst>
          </p:cNvPr>
          <p:cNvSpPr txBox="1"/>
          <p:nvPr/>
        </p:nvSpPr>
        <p:spPr>
          <a:xfrm>
            <a:off x="7577977" y="6401360"/>
            <a:ext cx="319143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chemeClr val="bg1"/>
                </a:solidFill>
                <a:ea typeface="+mn-lt"/>
                <a:cs typeface="+mn-lt"/>
              </a:rPr>
              <a:t>(Bing, n.d.)</a:t>
            </a:r>
            <a:endParaRPr lang="en-US" b="1">
              <a:solidFill>
                <a:schemeClr val="bg1"/>
              </a:solidFill>
            </a:endParaRPr>
          </a:p>
        </p:txBody>
      </p:sp>
    </p:spTree>
    <p:extLst>
      <p:ext uri="{BB962C8B-B14F-4D97-AF65-F5344CB8AC3E}">
        <p14:creationId xmlns:p14="http://schemas.microsoft.com/office/powerpoint/2010/main" val="114766411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6">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lose-up of shoots growing in stone cracks">
            <a:extLst>
              <a:ext uri="{FF2B5EF4-FFF2-40B4-BE49-F238E27FC236}">
                <a16:creationId xmlns:a16="http://schemas.microsoft.com/office/drawing/2014/main" id="{08A90908-EF2B-495E-1BBA-EA13612FD705}"/>
              </a:ext>
            </a:extLst>
          </p:cNvPr>
          <p:cNvPicPr>
            <a:picLocks noChangeAspect="1"/>
          </p:cNvPicPr>
          <p:nvPr/>
        </p:nvPicPr>
        <p:blipFill rotWithShape="1">
          <a:blip r:embed="rId2">
            <a:alphaModFix amt="50000"/>
          </a:blip>
          <a:srcRect t="15761"/>
          <a:stretch/>
        </p:blipFill>
        <p:spPr>
          <a:xfrm>
            <a:off x="20" y="2520"/>
            <a:ext cx="12191980" cy="6855480"/>
          </a:xfrm>
          <a:prstGeom prst="rect">
            <a:avLst/>
          </a:prstGeom>
        </p:spPr>
      </p:pic>
      <p:sp>
        <p:nvSpPr>
          <p:cNvPr id="2" name="Title 1">
            <a:extLst>
              <a:ext uri="{FF2B5EF4-FFF2-40B4-BE49-F238E27FC236}">
                <a16:creationId xmlns:a16="http://schemas.microsoft.com/office/drawing/2014/main" id="{BFFB5ED1-1D8A-0754-9389-C9FC8E2E8165}"/>
              </a:ext>
            </a:extLst>
          </p:cNvPr>
          <p:cNvSpPr>
            <a:spLocks noGrp="1"/>
          </p:cNvSpPr>
          <p:nvPr>
            <p:ph type="title"/>
          </p:nvPr>
        </p:nvSpPr>
        <p:spPr>
          <a:xfrm>
            <a:off x="1429566" y="1045445"/>
            <a:ext cx="9238434" cy="857559"/>
          </a:xfrm>
        </p:spPr>
        <p:txBody>
          <a:bodyPr vert="horz" lIns="91440" tIns="45720" rIns="91440" bIns="45720" rtlCol="0" anchor="b">
            <a:normAutofit/>
          </a:bodyPr>
          <a:lstStyle/>
          <a:p>
            <a:r>
              <a:rPr lang="en-US">
                <a:solidFill>
                  <a:srgbClr val="FFFFFF"/>
                </a:solidFill>
              </a:rPr>
              <a:t>End of life</a:t>
            </a:r>
          </a:p>
        </p:txBody>
      </p:sp>
      <p:cxnSp>
        <p:nvCxnSpPr>
          <p:cNvPr id="41" name="Straight Connector 40">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E94A6BE-D413-E117-C35D-5E76B61C6A4A}"/>
              </a:ext>
            </a:extLst>
          </p:cNvPr>
          <p:cNvSpPr txBox="1"/>
          <p:nvPr/>
        </p:nvSpPr>
        <p:spPr>
          <a:xfrm>
            <a:off x="1429555" y="2743200"/>
            <a:ext cx="7955077" cy="3352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30000"/>
              </a:lnSpc>
              <a:spcAft>
                <a:spcPts val="600"/>
              </a:spcAft>
              <a:buSzPct val="85000"/>
            </a:pPr>
            <a:r>
              <a:rPr lang="en-US" i="1">
                <a:solidFill>
                  <a:srgbClr val="FFFFFF"/>
                </a:solidFill>
              </a:rPr>
              <a:t>“</a:t>
            </a:r>
            <a:r>
              <a:rPr lang="en-US" b="1" i="1">
                <a:solidFill>
                  <a:srgbClr val="FFFFFF"/>
                </a:solidFill>
              </a:rPr>
              <a:t>The term “end of life” can strike terror in hearts and minds. But it is a fact of life: we are born, we live, we die. This Collection of research into end-of-life care deals factually and empathetically with what helps and what hinders how positively patients experience the time leading up to the end of life </a:t>
            </a:r>
            <a:endParaRPr lang="en-US" b="1">
              <a:solidFill>
                <a:srgbClr val="FFFFFF"/>
              </a:solidFill>
            </a:endParaRPr>
          </a:p>
          <a:p>
            <a:pPr>
              <a:lnSpc>
                <a:spcPct val="130000"/>
              </a:lnSpc>
              <a:buSzPct val="85000"/>
            </a:pPr>
            <a:r>
              <a:rPr lang="en-US">
                <a:solidFill>
                  <a:srgbClr val="FFFFFF"/>
                </a:solidFill>
              </a:rPr>
              <a:t>(Powell, 2022)</a:t>
            </a:r>
            <a:endParaRPr lang="en-US" b="1">
              <a:solidFill>
                <a:srgbClr val="FFFFFF"/>
              </a:solidFill>
            </a:endParaRPr>
          </a:p>
        </p:txBody>
      </p:sp>
    </p:spTree>
    <p:extLst>
      <p:ext uri="{BB962C8B-B14F-4D97-AF65-F5344CB8AC3E}">
        <p14:creationId xmlns:p14="http://schemas.microsoft.com/office/powerpoint/2010/main" val="252742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2B598DCE-49A4-46FC-89A2-87E971ABE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448D61-FD92-4997-B065-20433412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ED903D6B-9D52-4138-9E24-EB3F7AFA8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7864" y="760144"/>
            <a:ext cx="5356272" cy="5356272"/>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D321F-3169-285A-3293-BF5909B4C047}"/>
              </a:ext>
            </a:extLst>
          </p:cNvPr>
          <p:cNvSpPr>
            <a:spLocks noGrp="1"/>
          </p:cNvSpPr>
          <p:nvPr>
            <p:ph type="title"/>
          </p:nvPr>
        </p:nvSpPr>
        <p:spPr>
          <a:xfrm>
            <a:off x="3899819" y="4693911"/>
            <a:ext cx="4229802" cy="695568"/>
          </a:xfrm>
        </p:spPr>
        <p:txBody>
          <a:bodyPr vert="horz" lIns="91440" tIns="45720" rIns="91440" bIns="45720" rtlCol="0" anchor="b">
            <a:normAutofit/>
          </a:bodyPr>
          <a:lstStyle/>
          <a:p>
            <a:pPr algn="ctr"/>
            <a:r>
              <a:rPr lang="en-US">
                <a:ea typeface="+mj-lt"/>
                <a:cs typeface="+mj-lt"/>
              </a:rPr>
              <a:t>Definitions</a:t>
            </a:r>
            <a:endParaRPr lang="en-US"/>
          </a:p>
        </p:txBody>
      </p:sp>
      <p:cxnSp>
        <p:nvCxnSpPr>
          <p:cNvPr id="16" name="Straight Connector 15">
            <a:extLst>
              <a:ext uri="{FF2B5EF4-FFF2-40B4-BE49-F238E27FC236}">
                <a16:creationId xmlns:a16="http://schemas.microsoft.com/office/drawing/2014/main" id="{E651A8F8-7445-4C49-926D-816D687651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E6CDB84-F3C7-FFE1-5402-B4AD02163D88}"/>
              </a:ext>
            </a:extLst>
          </p:cNvPr>
          <p:cNvSpPr txBox="1"/>
          <p:nvPr/>
        </p:nvSpPr>
        <p:spPr>
          <a:xfrm>
            <a:off x="756397" y="1386727"/>
            <a:ext cx="2978523"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cap="all">
              <a:solidFill>
                <a:srgbClr val="04B3C3"/>
              </a:solidFill>
              <a:ea typeface="+mn-lt"/>
              <a:cs typeface="+mn-lt"/>
            </a:endParaRPr>
          </a:p>
          <a:p>
            <a:pPr algn="l"/>
            <a:endParaRPr lang="en-GB"/>
          </a:p>
        </p:txBody>
      </p:sp>
      <p:sp>
        <p:nvSpPr>
          <p:cNvPr id="6" name="TextBox 5">
            <a:extLst>
              <a:ext uri="{FF2B5EF4-FFF2-40B4-BE49-F238E27FC236}">
                <a16:creationId xmlns:a16="http://schemas.microsoft.com/office/drawing/2014/main" id="{A4943824-1194-763A-7657-D1F3B9A0ACC0}"/>
              </a:ext>
            </a:extLst>
          </p:cNvPr>
          <p:cNvSpPr txBox="1"/>
          <p:nvPr/>
        </p:nvSpPr>
        <p:spPr>
          <a:xfrm>
            <a:off x="-2353" y="-39482"/>
            <a:ext cx="3045759" cy="270843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cap="all">
              <a:solidFill>
                <a:srgbClr val="04B3C3"/>
              </a:solidFill>
              <a:ea typeface="+mn-lt"/>
              <a:cs typeface="+mn-lt"/>
            </a:endParaRPr>
          </a:p>
          <a:p>
            <a:r>
              <a:rPr lang="en-GB" sz="1600" cap="all">
                <a:solidFill>
                  <a:srgbClr val="04B3C3"/>
                </a:solidFill>
                <a:ea typeface="+mn-lt"/>
                <a:cs typeface="+mn-lt"/>
              </a:rPr>
              <a:t>     </a:t>
            </a:r>
            <a:r>
              <a:rPr lang="en-GB" sz="1600" cap="all">
                <a:solidFill>
                  <a:schemeClr val="accent3"/>
                </a:solidFill>
                <a:ea typeface="+mn-lt"/>
                <a:cs typeface="+mn-lt"/>
              </a:rPr>
              <a:t>Palliative care</a:t>
            </a:r>
            <a:endParaRPr lang="en-US">
              <a:solidFill>
                <a:schemeClr val="accent3"/>
              </a:solidFill>
            </a:endParaRPr>
          </a:p>
          <a:p>
            <a:endParaRPr lang="en-GB"/>
          </a:p>
          <a:p>
            <a:r>
              <a:rPr lang="en-GB" sz="1200" b="1">
                <a:latin typeface="Arial"/>
                <a:cs typeface="Arial"/>
              </a:rPr>
              <a:t>is specialized medical </a:t>
            </a:r>
            <a:r>
              <a:rPr lang="en-GB" sz="1200">
                <a:latin typeface="Arial"/>
                <a:cs typeface="Arial"/>
              </a:rPr>
              <a:t>care for people suffering from life-threatening illnesses such as cancer or heart failure</a:t>
            </a:r>
            <a:r>
              <a:rPr lang="en-GB" sz="1200" i="1">
                <a:latin typeface="Arial"/>
                <a:cs typeface="Arial"/>
              </a:rPr>
              <a:t> (National Institute on Aging,2021).</a:t>
            </a:r>
            <a:endParaRPr lang="en-GB" sz="1200">
              <a:latin typeface="Arial"/>
              <a:cs typeface="Arial"/>
            </a:endParaRPr>
          </a:p>
          <a:p>
            <a:endParaRPr lang="en-GB"/>
          </a:p>
          <a:p>
            <a:endParaRPr lang="en-GB"/>
          </a:p>
          <a:p>
            <a:endParaRPr lang="en-GB"/>
          </a:p>
          <a:p>
            <a:endParaRPr lang="en-GB"/>
          </a:p>
        </p:txBody>
      </p:sp>
      <p:sp>
        <p:nvSpPr>
          <p:cNvPr id="9" name="TextBox 8">
            <a:extLst>
              <a:ext uri="{FF2B5EF4-FFF2-40B4-BE49-F238E27FC236}">
                <a16:creationId xmlns:a16="http://schemas.microsoft.com/office/drawing/2014/main" id="{19C50614-6823-6D21-72DC-94D57EB424A2}"/>
              </a:ext>
            </a:extLst>
          </p:cNvPr>
          <p:cNvSpPr txBox="1"/>
          <p:nvPr/>
        </p:nvSpPr>
        <p:spPr>
          <a:xfrm>
            <a:off x="3843020" y="5382260"/>
            <a:ext cx="5720080" cy="10772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cap="all">
                <a:solidFill>
                  <a:schemeClr val="accent3"/>
                </a:solidFill>
                <a:ea typeface="+mn-lt"/>
                <a:cs typeface="+mn-lt"/>
              </a:rPr>
              <a:t>ASSISTED SUCIDE</a:t>
            </a:r>
            <a:endParaRPr lang="en-GB" sz="1600">
              <a:solidFill>
                <a:schemeClr val="accent3"/>
              </a:solidFill>
              <a:ea typeface="+mn-lt"/>
              <a:cs typeface="+mn-lt"/>
            </a:endParaRPr>
          </a:p>
          <a:p>
            <a:pPr algn="l"/>
            <a:r>
              <a:rPr lang="en-GB" sz="1200">
                <a:latin typeface="Arial"/>
                <a:cs typeface="Arial"/>
              </a:rPr>
              <a:t>is the deliberate act of assisting another person to commit suicide. If a relative of a terminally ill person obtained strong sedatives with the knowledge that the person wanted to use them for the purpose of suicide, the relative may be considered to be assisting suicide </a:t>
            </a:r>
            <a:r>
              <a:rPr lang="en-GB" sz="1200" i="1">
                <a:latin typeface="Arial"/>
                <a:cs typeface="Arial"/>
              </a:rPr>
              <a:t>(NHS,2020).</a:t>
            </a:r>
            <a:r>
              <a:rPr lang="en-GB" sz="1200" i="1">
                <a:latin typeface="Arial"/>
                <a:ea typeface="Arial"/>
                <a:cs typeface="Arial"/>
              </a:rPr>
              <a:t>​</a:t>
            </a:r>
            <a:endParaRPr lang="en-GB" sz="1200" i="1">
              <a:latin typeface="Arial"/>
              <a:cs typeface="Arial"/>
            </a:endParaRPr>
          </a:p>
        </p:txBody>
      </p:sp>
      <p:sp>
        <p:nvSpPr>
          <p:cNvPr id="4" name="TextBox 3">
            <a:extLst>
              <a:ext uri="{FF2B5EF4-FFF2-40B4-BE49-F238E27FC236}">
                <a16:creationId xmlns:a16="http://schemas.microsoft.com/office/drawing/2014/main" id="{3EE8A24F-F8D3-8F08-96A8-81CE14B21233}"/>
              </a:ext>
            </a:extLst>
          </p:cNvPr>
          <p:cNvSpPr txBox="1"/>
          <p:nvPr/>
        </p:nvSpPr>
        <p:spPr>
          <a:xfrm>
            <a:off x="3898451" y="-1793"/>
            <a:ext cx="5469217" cy="134585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cap="all">
                <a:solidFill>
                  <a:schemeClr val="accent3"/>
                </a:solidFill>
                <a:ea typeface="+mn-lt"/>
                <a:cs typeface="+mn-lt"/>
              </a:rPr>
              <a:t>NO VOLUNTARY EUTHANASIA</a:t>
            </a:r>
            <a:endParaRPr lang="en-GB" sz="1600">
              <a:solidFill>
                <a:schemeClr val="accent3"/>
              </a:solidFill>
              <a:ea typeface="+mn-lt"/>
              <a:cs typeface="+mn-lt"/>
            </a:endParaRPr>
          </a:p>
          <a:p>
            <a:r>
              <a:rPr lang="en-GB" sz="1600">
                <a:latin typeface="Arial"/>
                <a:cs typeface="Arial"/>
              </a:rPr>
              <a:t>i</a:t>
            </a:r>
            <a:r>
              <a:rPr lang="en-GB" sz="1200">
                <a:latin typeface="Arial"/>
                <a:cs typeface="Arial"/>
              </a:rPr>
              <a:t>s when a person is unable to give their consent (for example, because they are in a coma) and another person, makes the decision on their behalf, possibly because the ill person previously expressed a wish for their life to be ended in such circumstances </a:t>
            </a:r>
            <a:r>
              <a:rPr lang="en-GB" sz="1200" i="1">
                <a:latin typeface="Arial"/>
                <a:cs typeface="Arial"/>
              </a:rPr>
              <a:t>(NHS,2020).</a:t>
            </a:r>
            <a:br>
              <a:rPr lang="en-GB" sz="1200">
                <a:latin typeface="Arial"/>
                <a:cs typeface="Arial"/>
              </a:rPr>
            </a:br>
            <a:endParaRPr lang="en-GB" sz="1200">
              <a:latin typeface="Arial"/>
              <a:cs typeface="Arial"/>
            </a:endParaRPr>
          </a:p>
        </p:txBody>
      </p:sp>
      <p:sp>
        <p:nvSpPr>
          <p:cNvPr id="13" name="TextBox 12">
            <a:extLst>
              <a:ext uri="{FF2B5EF4-FFF2-40B4-BE49-F238E27FC236}">
                <a16:creationId xmlns:a16="http://schemas.microsoft.com/office/drawing/2014/main" id="{91F9076F-4DE9-51E7-46A5-3613B4B971E4}"/>
              </a:ext>
            </a:extLst>
          </p:cNvPr>
          <p:cNvSpPr txBox="1"/>
          <p:nvPr/>
        </p:nvSpPr>
        <p:spPr>
          <a:xfrm>
            <a:off x="111760" y="477266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7" name="Picture 17" descr="A picture containing person, indoor&#10;&#10;Description automatically generated">
            <a:extLst>
              <a:ext uri="{FF2B5EF4-FFF2-40B4-BE49-F238E27FC236}">
                <a16:creationId xmlns:a16="http://schemas.microsoft.com/office/drawing/2014/main" id="{6FE429B7-40D2-DF96-1F98-1D56C5012C18}"/>
              </a:ext>
            </a:extLst>
          </p:cNvPr>
          <p:cNvPicPr>
            <a:picLocks noChangeAspect="1"/>
          </p:cNvPicPr>
          <p:nvPr/>
        </p:nvPicPr>
        <p:blipFill>
          <a:blip r:embed="rId2"/>
          <a:stretch>
            <a:fillRect/>
          </a:stretch>
        </p:blipFill>
        <p:spPr>
          <a:xfrm>
            <a:off x="3037394" y="1157979"/>
            <a:ext cx="5959136" cy="3708023"/>
          </a:xfrm>
          <a:prstGeom prst="rect">
            <a:avLst/>
          </a:prstGeom>
        </p:spPr>
      </p:pic>
      <p:sp>
        <p:nvSpPr>
          <p:cNvPr id="3" name="TextBox 2">
            <a:extLst>
              <a:ext uri="{FF2B5EF4-FFF2-40B4-BE49-F238E27FC236}">
                <a16:creationId xmlns:a16="http://schemas.microsoft.com/office/drawing/2014/main" id="{6FE90448-5CEF-4BD0-1EE8-5D3C0D5AB311}"/>
              </a:ext>
            </a:extLst>
          </p:cNvPr>
          <p:cNvSpPr txBox="1"/>
          <p:nvPr/>
        </p:nvSpPr>
        <p:spPr>
          <a:xfrm>
            <a:off x="-40453" y="3961018"/>
            <a:ext cx="3045759" cy="2985433"/>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cap="all">
              <a:solidFill>
                <a:srgbClr val="04B3C3"/>
              </a:solidFill>
              <a:ea typeface="+mn-lt"/>
              <a:cs typeface="+mn-lt"/>
            </a:endParaRPr>
          </a:p>
          <a:p>
            <a:r>
              <a:rPr lang="en-GB" sz="1600" cap="all">
                <a:solidFill>
                  <a:srgbClr val="04B3C3"/>
                </a:solidFill>
                <a:ea typeface="+mn-lt"/>
                <a:cs typeface="+mn-lt"/>
              </a:rPr>
              <a:t>     </a:t>
            </a:r>
            <a:r>
              <a:rPr lang="en-GB" sz="1600" cap="all">
                <a:solidFill>
                  <a:schemeClr val="accent3"/>
                </a:solidFill>
                <a:ea typeface="+mn-lt"/>
                <a:cs typeface="+mn-lt"/>
              </a:rPr>
              <a:t>VOLUNTARY EUTHANASIA</a:t>
            </a:r>
          </a:p>
          <a:p>
            <a:endParaRPr lang="en-GB" sz="1600" cap="all">
              <a:solidFill>
                <a:srgbClr val="04B3C3"/>
              </a:solidFill>
            </a:endParaRPr>
          </a:p>
          <a:p>
            <a:endParaRPr lang="en-GB"/>
          </a:p>
          <a:p>
            <a:r>
              <a:rPr lang="en-GB" sz="1200">
                <a:latin typeface="Arial"/>
                <a:ea typeface="+mn-lt"/>
                <a:cs typeface="+mn-lt"/>
              </a:rPr>
              <a:t>Where a person makes a conscious decision to die and seeks assistance in doing so</a:t>
            </a:r>
            <a:r>
              <a:rPr lang="en-GB" sz="1200" i="1">
                <a:latin typeface="Arial"/>
                <a:ea typeface="+mn-lt"/>
                <a:cs typeface="+mn-lt"/>
              </a:rPr>
              <a:t> (NHS, 2020).</a:t>
            </a:r>
            <a:endParaRPr lang="en-GB" sz="1200" i="1">
              <a:latin typeface="Arial"/>
              <a:cs typeface="Arial"/>
            </a:endParaRPr>
          </a:p>
          <a:p>
            <a:endParaRPr lang="en-GB" sz="1400" i="1">
              <a:latin typeface="Arial"/>
              <a:cs typeface="Arial"/>
            </a:endParaRPr>
          </a:p>
          <a:p>
            <a:endParaRPr lang="en-GB"/>
          </a:p>
          <a:p>
            <a:endParaRPr lang="en-GB"/>
          </a:p>
          <a:p>
            <a:endParaRPr lang="en-GB"/>
          </a:p>
          <a:p>
            <a:endParaRPr lang="en-GB"/>
          </a:p>
        </p:txBody>
      </p:sp>
      <p:sp>
        <p:nvSpPr>
          <p:cNvPr id="7" name="TextBox 6">
            <a:extLst>
              <a:ext uri="{FF2B5EF4-FFF2-40B4-BE49-F238E27FC236}">
                <a16:creationId xmlns:a16="http://schemas.microsoft.com/office/drawing/2014/main" id="{3802599E-DE71-2ECB-13D1-8AF55068C862}"/>
              </a:ext>
            </a:extLst>
          </p:cNvPr>
          <p:cNvSpPr txBox="1"/>
          <p:nvPr/>
        </p:nvSpPr>
        <p:spPr>
          <a:xfrm>
            <a:off x="9076332" y="1604261"/>
            <a:ext cx="3045759" cy="2523768"/>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cap="all">
              <a:solidFill>
                <a:srgbClr val="04B3C3"/>
              </a:solidFill>
              <a:ea typeface="+mn-lt"/>
              <a:cs typeface="+mn-lt"/>
            </a:endParaRPr>
          </a:p>
          <a:p>
            <a:r>
              <a:rPr lang="en-GB" sz="1600" cap="all">
                <a:solidFill>
                  <a:srgbClr val="04B3C3"/>
                </a:solidFill>
                <a:ea typeface="+mn-lt"/>
                <a:cs typeface="+mn-lt"/>
              </a:rPr>
              <a:t> </a:t>
            </a:r>
            <a:r>
              <a:rPr lang="en-GB" sz="1600" cap="all">
                <a:solidFill>
                  <a:schemeClr val="accent3"/>
                </a:solidFill>
                <a:latin typeface="Segoe UI"/>
                <a:cs typeface="Segoe UI"/>
              </a:rPr>
              <a:t>EUTHANASIA</a:t>
            </a:r>
            <a:r>
              <a:rPr lang="en-GB" sz="1600" cap="all">
                <a:solidFill>
                  <a:srgbClr val="04B3C3"/>
                </a:solidFill>
                <a:latin typeface="Segoe UI"/>
                <a:cs typeface="Segoe UI"/>
              </a:rPr>
              <a:t> </a:t>
            </a:r>
            <a:endParaRPr lang="en-US" sz="1600">
              <a:solidFill>
                <a:srgbClr val="04B3C3"/>
              </a:solidFill>
              <a:latin typeface="Segoe UI"/>
              <a:cs typeface="Segoe UI"/>
            </a:endParaRPr>
          </a:p>
          <a:p>
            <a:endParaRPr lang="en-GB" sz="1600">
              <a:solidFill>
                <a:srgbClr val="04B3C3"/>
              </a:solidFill>
              <a:latin typeface="Segoe UI"/>
              <a:cs typeface="Segoe UI"/>
            </a:endParaRPr>
          </a:p>
          <a:p>
            <a:r>
              <a:rPr lang="en-GB" sz="1200">
                <a:latin typeface="Segoe UI"/>
                <a:cs typeface="Segoe UI"/>
              </a:rPr>
              <a:t>Is the deliberate termination of a person's life in order alleviate suffering </a:t>
            </a:r>
            <a:r>
              <a:rPr lang="en-GB" sz="1200" i="1">
                <a:latin typeface="Segoe UI"/>
                <a:cs typeface="Segoe UI"/>
              </a:rPr>
              <a:t>(NHS,2020) </a:t>
            </a:r>
          </a:p>
          <a:p>
            <a:endParaRPr lang="en-GB" sz="1400" i="1">
              <a:latin typeface="Arial"/>
              <a:cs typeface="Arial"/>
            </a:endParaRPr>
          </a:p>
          <a:p>
            <a:endParaRPr lang="en-GB"/>
          </a:p>
          <a:p>
            <a:endParaRPr lang="en-GB"/>
          </a:p>
          <a:p>
            <a:endParaRPr lang="en-GB"/>
          </a:p>
          <a:p>
            <a:endParaRPr lang="en-GB"/>
          </a:p>
        </p:txBody>
      </p:sp>
      <p:sp>
        <p:nvSpPr>
          <p:cNvPr id="11" name="TextBox 10">
            <a:extLst>
              <a:ext uri="{FF2B5EF4-FFF2-40B4-BE49-F238E27FC236}">
                <a16:creationId xmlns:a16="http://schemas.microsoft.com/office/drawing/2014/main" id="{F5C3708B-C08A-CC94-83E8-9DBCE6E0A005}"/>
              </a:ext>
            </a:extLst>
          </p:cNvPr>
          <p:cNvSpPr txBox="1"/>
          <p:nvPr/>
        </p:nvSpPr>
        <p:spPr>
          <a:xfrm>
            <a:off x="9558617" y="630611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bg1"/>
                </a:solidFill>
                <a:ea typeface="+mn-lt"/>
                <a:cs typeface="+mn-lt"/>
              </a:rPr>
              <a:t>(Bing, n.d.)</a:t>
            </a:r>
            <a:endParaRPr lang="en-US">
              <a:solidFill>
                <a:schemeClr val="bg1"/>
              </a:solidFill>
            </a:endParaRPr>
          </a:p>
        </p:txBody>
      </p:sp>
    </p:spTree>
    <p:extLst>
      <p:ext uri="{BB962C8B-B14F-4D97-AF65-F5344CB8AC3E}">
        <p14:creationId xmlns:p14="http://schemas.microsoft.com/office/powerpoint/2010/main" val="194286750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7D5176BE-8078-4E8C-8FD1-4EE28C170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10;&#10;Description automatically generated">
            <a:extLst>
              <a:ext uri="{FF2B5EF4-FFF2-40B4-BE49-F238E27FC236}">
                <a16:creationId xmlns:a16="http://schemas.microsoft.com/office/drawing/2014/main" id="{8FB155BE-FD0B-77E8-CB6D-98A78CD802E8}"/>
              </a:ext>
            </a:extLst>
          </p:cNvPr>
          <p:cNvPicPr>
            <a:picLocks noChangeAspect="1"/>
          </p:cNvPicPr>
          <p:nvPr/>
        </p:nvPicPr>
        <p:blipFill rotWithShape="1">
          <a:blip r:embed="rId2">
            <a:alphaModFix amt="50000"/>
          </a:blip>
          <a:srcRect l="30085" r="9026" b="-1"/>
          <a:stretch/>
        </p:blipFill>
        <p:spPr>
          <a:xfrm>
            <a:off x="19" y="10"/>
            <a:ext cx="6095980" cy="6857990"/>
          </a:xfrm>
          <a:prstGeom prst="rect">
            <a:avLst/>
          </a:prstGeom>
        </p:spPr>
      </p:pic>
      <p:sp>
        <p:nvSpPr>
          <p:cNvPr id="2" name="Title 1">
            <a:extLst>
              <a:ext uri="{FF2B5EF4-FFF2-40B4-BE49-F238E27FC236}">
                <a16:creationId xmlns:a16="http://schemas.microsoft.com/office/drawing/2014/main" id="{92E26590-D09A-09B6-65FD-62031720E016}"/>
              </a:ext>
            </a:extLst>
          </p:cNvPr>
          <p:cNvSpPr>
            <a:spLocks noGrp="1"/>
          </p:cNvSpPr>
          <p:nvPr>
            <p:ph type="title"/>
          </p:nvPr>
        </p:nvSpPr>
        <p:spPr>
          <a:xfrm>
            <a:off x="1429612" y="728750"/>
            <a:ext cx="3904388" cy="3526965"/>
          </a:xfrm>
        </p:spPr>
        <p:txBody>
          <a:bodyPr vert="horz" lIns="91440" tIns="45720" rIns="91440" bIns="45720" rtlCol="0" anchor="b">
            <a:normAutofit/>
          </a:bodyPr>
          <a:lstStyle/>
          <a:p>
            <a:pPr>
              <a:lnSpc>
                <a:spcPct val="110000"/>
              </a:lnSpc>
            </a:pPr>
            <a:r>
              <a:rPr lang="en-US" sz="2000">
                <a:solidFill>
                  <a:srgbClr val="FFFFFF"/>
                </a:solidFill>
              </a:rPr>
              <a:t>LAW ON EUTHANASIA in THE Uk and different countries.</a:t>
            </a:r>
            <a:br>
              <a:rPr lang="en-US" sz="2000"/>
            </a:br>
            <a:br>
              <a:rPr lang="en-US" sz="2000"/>
            </a:br>
            <a:r>
              <a:rPr lang="en-US" sz="2000">
                <a:solidFill>
                  <a:srgbClr val="FFFFFF"/>
                </a:solidFill>
              </a:rPr>
              <a:t>Human right act 1998</a:t>
            </a:r>
            <a:br>
              <a:rPr lang="en-US" sz="2000"/>
            </a:br>
            <a:r>
              <a:rPr lang="en-US" sz="2000">
                <a:solidFill>
                  <a:srgbClr val="FFFFFF"/>
                </a:solidFill>
              </a:rPr>
              <a:t>suicide act 1961</a:t>
            </a:r>
            <a:br>
              <a:rPr lang="en-US" sz="2000"/>
            </a:br>
            <a:br>
              <a:rPr lang="en-US" sz="2000"/>
            </a:br>
            <a:endParaRPr lang="en-US" sz="2000">
              <a:solidFill>
                <a:srgbClr val="FFFFFF"/>
              </a:solidFill>
            </a:endParaRPr>
          </a:p>
        </p:txBody>
      </p:sp>
      <p:pic>
        <p:nvPicPr>
          <p:cNvPr id="4" name="Picture 4">
            <a:extLst>
              <a:ext uri="{FF2B5EF4-FFF2-40B4-BE49-F238E27FC236}">
                <a16:creationId xmlns:a16="http://schemas.microsoft.com/office/drawing/2014/main" id="{96BAA612-DA8D-FD06-5756-9D191E0DACE6}"/>
              </a:ext>
            </a:extLst>
          </p:cNvPr>
          <p:cNvPicPr>
            <a:picLocks noChangeAspect="1"/>
          </p:cNvPicPr>
          <p:nvPr/>
        </p:nvPicPr>
        <p:blipFill rotWithShape="1">
          <a:blip r:embed="rId3">
            <a:alphaModFix amt="50000"/>
          </a:blip>
          <a:srcRect l="21027" r="18750" b="-1"/>
          <a:stretch/>
        </p:blipFill>
        <p:spPr>
          <a:xfrm>
            <a:off x="6140824" y="10"/>
            <a:ext cx="6096000" cy="6857990"/>
          </a:xfrm>
          <a:prstGeom prst="rect">
            <a:avLst/>
          </a:prstGeom>
        </p:spPr>
      </p:pic>
      <p:cxnSp>
        <p:nvCxnSpPr>
          <p:cNvPr id="33" name="Straight Connector 32">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43BFB45-328A-F518-DC6A-9401D0710091}"/>
              </a:ext>
            </a:extLst>
          </p:cNvPr>
          <p:cNvSpPr txBox="1"/>
          <p:nvPr/>
        </p:nvSpPr>
        <p:spPr>
          <a:xfrm>
            <a:off x="8449235" y="6084794"/>
            <a:ext cx="316902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(Bing, n.d.)</a:t>
            </a:r>
            <a:endParaRPr lang="en-US"/>
          </a:p>
        </p:txBody>
      </p:sp>
    </p:spTree>
    <p:extLst>
      <p:ext uri="{BB962C8B-B14F-4D97-AF65-F5344CB8AC3E}">
        <p14:creationId xmlns:p14="http://schemas.microsoft.com/office/powerpoint/2010/main" val="1480046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Statue on top of building">
            <a:extLst>
              <a:ext uri="{FF2B5EF4-FFF2-40B4-BE49-F238E27FC236}">
                <a16:creationId xmlns:a16="http://schemas.microsoft.com/office/drawing/2014/main" id="{52F0F988-936F-E3FC-5986-DAA22862C001}"/>
              </a:ext>
            </a:extLst>
          </p:cNvPr>
          <p:cNvPicPr>
            <a:picLocks noChangeAspect="1"/>
          </p:cNvPicPr>
          <p:nvPr/>
        </p:nvPicPr>
        <p:blipFill rotWithShape="1">
          <a:blip r:embed="rId2">
            <a:alphaModFix amt="50000"/>
          </a:blip>
          <a:srcRect l="24610" r="16144" b="-3"/>
          <a:stretch/>
        </p:blipFill>
        <p:spPr>
          <a:xfrm>
            <a:off x="20" y="10"/>
            <a:ext cx="6095979" cy="6857990"/>
          </a:xfrm>
          <a:prstGeom prst="rect">
            <a:avLst/>
          </a:prstGeom>
        </p:spPr>
      </p:pic>
      <p:sp>
        <p:nvSpPr>
          <p:cNvPr id="2" name="Title 1">
            <a:extLst>
              <a:ext uri="{FF2B5EF4-FFF2-40B4-BE49-F238E27FC236}">
                <a16:creationId xmlns:a16="http://schemas.microsoft.com/office/drawing/2014/main" id="{2133F5F2-206E-8119-264E-FF94E6122E16}"/>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ea typeface="+mj-lt"/>
                <a:cs typeface="+mj-lt"/>
              </a:rPr>
              <a:t>What is the current legal position in the UK?</a:t>
            </a:r>
            <a:endParaRPr lang="en-US">
              <a:solidFill>
                <a:srgbClr val="FFFFFF"/>
              </a:solidFill>
            </a:endParaRPr>
          </a:p>
        </p:txBody>
      </p:sp>
      <p:sp>
        <p:nvSpPr>
          <p:cNvPr id="3" name="Content Placeholder 2">
            <a:extLst>
              <a:ext uri="{FF2B5EF4-FFF2-40B4-BE49-F238E27FC236}">
                <a16:creationId xmlns:a16="http://schemas.microsoft.com/office/drawing/2014/main" id="{A5F53047-E5A5-82F6-DAE6-C0921BD14321}"/>
              </a:ext>
            </a:extLst>
          </p:cNvPr>
          <p:cNvSpPr>
            <a:spLocks noGrp="1"/>
          </p:cNvSpPr>
          <p:nvPr>
            <p:ph idx="1"/>
          </p:nvPr>
        </p:nvSpPr>
        <p:spPr>
          <a:xfrm>
            <a:off x="6925972" y="2082800"/>
            <a:ext cx="4079025" cy="4013200"/>
          </a:xfrm>
        </p:spPr>
        <p:txBody>
          <a:bodyPr vert="horz" lIns="91440" tIns="45720" rIns="91440" bIns="45720" rtlCol="0" anchor="ctr">
            <a:noAutofit/>
          </a:bodyPr>
          <a:lstStyle/>
          <a:p>
            <a:pPr>
              <a:lnSpc>
                <a:spcPct val="120000"/>
              </a:lnSpc>
            </a:pPr>
            <a:r>
              <a:rPr lang="en-GB" sz="1400">
                <a:latin typeface="Arial Nova"/>
                <a:ea typeface="+mn-lt"/>
                <a:cs typeface="+mn-lt"/>
              </a:rPr>
              <a:t>Euthanasia and assisted suicide are illegal under English law</a:t>
            </a:r>
            <a:endParaRPr lang="en-GB" sz="1400">
              <a:latin typeface="Arial Nova"/>
              <a:cs typeface="Arial"/>
            </a:endParaRPr>
          </a:p>
          <a:p>
            <a:pPr>
              <a:lnSpc>
                <a:spcPct val="120000"/>
              </a:lnSpc>
            </a:pPr>
            <a:r>
              <a:rPr lang="en-GB" sz="1400">
                <a:latin typeface="Arial Nova"/>
                <a:ea typeface="+mn-lt"/>
                <a:cs typeface="+mn-lt"/>
              </a:rPr>
              <a:t>In England and Wales, it is a crime under the Suicide Act of 1961 to:</a:t>
            </a:r>
            <a:endParaRPr lang="en-GB" sz="1400">
              <a:latin typeface="Arial Nova"/>
            </a:endParaRPr>
          </a:p>
          <a:p>
            <a:pPr>
              <a:lnSpc>
                <a:spcPct val="120000"/>
              </a:lnSpc>
            </a:pPr>
            <a:r>
              <a:rPr lang="en-GB" sz="1400">
                <a:latin typeface="Arial Nova"/>
                <a:ea typeface="+mn-lt"/>
                <a:cs typeface="+mn-lt"/>
              </a:rPr>
              <a:t>Helping someone commit suicide, attempt to commit suicide, or encourage someone to do so.</a:t>
            </a:r>
            <a:endParaRPr lang="en-GB" sz="1400">
              <a:latin typeface="Arial Nova"/>
            </a:endParaRPr>
          </a:p>
          <a:p>
            <a:pPr>
              <a:lnSpc>
                <a:spcPct val="120000"/>
              </a:lnSpc>
            </a:pPr>
            <a:r>
              <a:rPr lang="en-GB" sz="1400">
                <a:latin typeface="Arial Nova"/>
                <a:ea typeface="+mn-lt"/>
                <a:cs typeface="+mn-lt"/>
              </a:rPr>
              <a:t>Anyone found guilty of this might spend up to 14 years in jail.</a:t>
            </a:r>
            <a:br>
              <a:rPr lang="en-GB" sz="1400">
                <a:latin typeface="Arial Nova"/>
                <a:ea typeface="+mn-lt"/>
                <a:cs typeface="+mn-lt"/>
              </a:rPr>
            </a:br>
            <a:r>
              <a:rPr lang="en-GB" sz="1400">
                <a:latin typeface="Arial Nova"/>
                <a:ea typeface="+mn-lt"/>
                <a:cs typeface="+mn-lt"/>
              </a:rPr>
              <a:t>In Northern Ireland, the law is nearly the same.</a:t>
            </a:r>
            <a:br>
              <a:rPr lang="en-GB" sz="1400">
                <a:latin typeface="Arial Nova"/>
                <a:ea typeface="+mn-lt"/>
                <a:cs typeface="+mn-lt"/>
              </a:rPr>
            </a:br>
            <a:r>
              <a:rPr lang="en-GB" sz="1400">
                <a:latin typeface="Arial Nova"/>
                <a:ea typeface="+mn-lt"/>
                <a:cs typeface="+mn-lt"/>
              </a:rPr>
              <a:t>Scottish activists claim that the country's laws are not clear.</a:t>
            </a:r>
            <a:br>
              <a:rPr lang="en-GB" sz="1400">
                <a:latin typeface="Arial Nova"/>
                <a:ea typeface="+mn-lt"/>
                <a:cs typeface="+mn-lt"/>
              </a:rPr>
            </a:br>
            <a:r>
              <a:rPr lang="en-GB" sz="1400">
                <a:latin typeface="Arial Nova"/>
                <a:ea typeface="+mn-lt"/>
                <a:cs typeface="+mn-lt"/>
              </a:rPr>
              <a:t>The Scottish Parliament rejected a bill legalising assisted suicide in May.</a:t>
            </a:r>
            <a:br>
              <a:rPr lang="en-GB" sz="1400">
                <a:latin typeface="Arial Nova"/>
                <a:ea typeface="+mn-lt"/>
                <a:cs typeface="+mn-lt"/>
              </a:rPr>
            </a:br>
            <a:endParaRPr lang="en-GB" sz="1400">
              <a:latin typeface="Arial Nova"/>
              <a:ea typeface="+mn-lt"/>
              <a:cs typeface="+mn-lt"/>
            </a:endParaRPr>
          </a:p>
          <a:p>
            <a:pPr>
              <a:lnSpc>
                <a:spcPct val="120000"/>
              </a:lnSpc>
            </a:pPr>
            <a:r>
              <a:rPr lang="en-GB" sz="1400" b="1">
                <a:solidFill>
                  <a:schemeClr val="accent3">
                    <a:lumMod val="75000"/>
                  </a:schemeClr>
                </a:solidFill>
                <a:latin typeface="Arial Nova"/>
                <a:ea typeface="+mn-lt"/>
                <a:cs typeface="+mn-lt"/>
              </a:rPr>
              <a:t>What legal system does the UK have in comparison to others?</a:t>
            </a:r>
            <a:br>
              <a:rPr lang="en-GB" sz="1400" b="1">
                <a:latin typeface="Arial Nova"/>
                <a:ea typeface="+mn-lt"/>
                <a:cs typeface="+mn-lt"/>
              </a:rPr>
            </a:br>
            <a:r>
              <a:rPr lang="en-GB" sz="1400">
                <a:latin typeface="Arial Nova"/>
                <a:ea typeface="+mn-lt"/>
                <a:cs typeface="+mn-lt"/>
              </a:rPr>
              <a:t>Currently, only a few states permit assisted suicide.</a:t>
            </a:r>
            <a:br>
              <a:rPr lang="en-GB" sz="1400">
                <a:latin typeface="Arial Nova"/>
                <a:ea typeface="+mn-lt"/>
                <a:cs typeface="+mn-lt"/>
              </a:rPr>
            </a:br>
            <a:r>
              <a:rPr lang="en-GB" sz="1400">
                <a:latin typeface="Arial Nova"/>
                <a:ea typeface="+mn-lt"/>
                <a:cs typeface="+mn-lt"/>
              </a:rPr>
              <a:t>Belgium</a:t>
            </a:r>
            <a:br>
              <a:rPr lang="en-GB" sz="1400">
                <a:latin typeface="Arial Nova"/>
                <a:ea typeface="+mn-lt"/>
                <a:cs typeface="+mn-lt"/>
              </a:rPr>
            </a:br>
            <a:r>
              <a:rPr lang="en-GB" sz="1400">
                <a:latin typeface="Arial Nova"/>
                <a:ea typeface="+mn-lt"/>
                <a:cs typeface="+mn-lt"/>
              </a:rPr>
              <a:t>Holland Luxembourg Switzerland Washington and Oregon are US states  </a:t>
            </a:r>
            <a:r>
              <a:rPr lang="en-GB" sz="1100">
                <a:ea typeface="+mn-lt"/>
                <a:cs typeface="+mn-lt"/>
              </a:rPr>
              <a:t>(ITV News, 2015)</a:t>
            </a:r>
            <a:endParaRPr lang="en-GB" sz="1400">
              <a:latin typeface="Arial Nova"/>
            </a:endParaRPr>
          </a:p>
          <a:p>
            <a:pPr>
              <a:lnSpc>
                <a:spcPct val="120000"/>
              </a:lnSpc>
            </a:pPr>
            <a:endParaRPr lang="en-GB" sz="1100"/>
          </a:p>
          <a:p>
            <a:pPr>
              <a:lnSpc>
                <a:spcPct val="120000"/>
              </a:lnSpc>
            </a:pPr>
            <a:endParaRPr lang="en-GB" sz="1100"/>
          </a:p>
          <a:p>
            <a:pPr marL="0" indent="0">
              <a:lnSpc>
                <a:spcPct val="120000"/>
              </a:lnSpc>
              <a:buNone/>
            </a:pPr>
            <a:endParaRPr lang="en-GB" sz="1100"/>
          </a:p>
        </p:txBody>
      </p:sp>
      <p:sp>
        <p:nvSpPr>
          <p:cNvPr id="4" name="TextBox 3">
            <a:extLst>
              <a:ext uri="{FF2B5EF4-FFF2-40B4-BE49-F238E27FC236}">
                <a16:creationId xmlns:a16="http://schemas.microsoft.com/office/drawing/2014/main" id="{EF390D81-DF63-8273-D92C-E3FB07253799}"/>
              </a:ext>
            </a:extLst>
          </p:cNvPr>
          <p:cNvSpPr txBox="1"/>
          <p:nvPr/>
        </p:nvSpPr>
        <p:spPr>
          <a:xfrm>
            <a:off x="2790265" y="6404161"/>
            <a:ext cx="301214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(Bing, n.d.)</a:t>
            </a:r>
            <a:endParaRPr lang="en-US"/>
          </a:p>
        </p:txBody>
      </p:sp>
    </p:spTree>
    <p:extLst>
      <p:ext uri="{BB962C8B-B14F-4D97-AF65-F5344CB8AC3E}">
        <p14:creationId xmlns:p14="http://schemas.microsoft.com/office/powerpoint/2010/main" val="486752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0FE69-0735-F167-78D8-C898CE54AEC6}"/>
              </a:ext>
            </a:extLst>
          </p:cNvPr>
          <p:cNvSpPr>
            <a:spLocks noGrp="1"/>
          </p:cNvSpPr>
          <p:nvPr>
            <p:ph type="title"/>
          </p:nvPr>
        </p:nvSpPr>
        <p:spPr>
          <a:xfrm>
            <a:off x="1741" y="98494"/>
            <a:ext cx="9238434" cy="857559"/>
          </a:xfrm>
        </p:spPr>
        <p:txBody>
          <a:bodyPr vert="horz" lIns="91440" tIns="45720" rIns="91440" bIns="45720" rtlCol="0" anchor="b">
            <a:normAutofit/>
          </a:bodyPr>
          <a:lstStyle/>
          <a:p>
            <a:endParaRPr lang="en-US"/>
          </a:p>
        </p:txBody>
      </p:sp>
      <p:cxnSp>
        <p:nvCxnSpPr>
          <p:cNvPr id="10"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D66B72-83C9-41A4-D1AB-02301AC37FE6}"/>
              </a:ext>
            </a:extLst>
          </p:cNvPr>
          <p:cNvSpPr>
            <a:spLocks noGrp="1"/>
          </p:cNvSpPr>
          <p:nvPr>
            <p:ph sz="half" idx="1"/>
          </p:nvPr>
        </p:nvSpPr>
        <p:spPr>
          <a:xfrm>
            <a:off x="1429566" y="2729554"/>
            <a:ext cx="8476434" cy="3359621"/>
          </a:xfrm>
        </p:spPr>
        <p:txBody>
          <a:bodyPr vert="horz" lIns="91440" tIns="45720" rIns="91440" bIns="45720" rtlCol="0">
            <a:normAutofit/>
          </a:bodyPr>
          <a:lstStyle/>
          <a:p>
            <a:endParaRPr lang="en-US"/>
          </a:p>
          <a:p>
            <a:endParaRPr lang="en-US"/>
          </a:p>
        </p:txBody>
      </p:sp>
      <p:pic>
        <p:nvPicPr>
          <p:cNvPr id="7" name="Picture 8">
            <a:extLst>
              <a:ext uri="{FF2B5EF4-FFF2-40B4-BE49-F238E27FC236}">
                <a16:creationId xmlns:a16="http://schemas.microsoft.com/office/drawing/2014/main" id="{3E33641F-DE80-F203-3291-B33F81C46E9A}"/>
              </a:ext>
            </a:extLst>
          </p:cNvPr>
          <p:cNvPicPr>
            <a:picLocks noChangeAspect="1"/>
          </p:cNvPicPr>
          <p:nvPr/>
        </p:nvPicPr>
        <p:blipFill>
          <a:blip r:embed="rId2"/>
          <a:stretch>
            <a:fillRect/>
          </a:stretch>
        </p:blipFill>
        <p:spPr>
          <a:xfrm>
            <a:off x="152400" y="1080986"/>
            <a:ext cx="5184559" cy="4880980"/>
          </a:xfrm>
          <a:prstGeom prst="rect">
            <a:avLst/>
          </a:prstGeom>
        </p:spPr>
      </p:pic>
      <p:pic>
        <p:nvPicPr>
          <p:cNvPr id="11" name="Picture 11" descr="Map&#10;&#10;Description automatically generated">
            <a:extLst>
              <a:ext uri="{FF2B5EF4-FFF2-40B4-BE49-F238E27FC236}">
                <a16:creationId xmlns:a16="http://schemas.microsoft.com/office/drawing/2014/main" id="{27006767-6BD9-62D0-06DA-BB60D63F413F}"/>
              </a:ext>
            </a:extLst>
          </p:cNvPr>
          <p:cNvPicPr>
            <a:picLocks noChangeAspect="1"/>
          </p:cNvPicPr>
          <p:nvPr/>
        </p:nvPicPr>
        <p:blipFill>
          <a:blip r:embed="rId3"/>
          <a:stretch>
            <a:fillRect/>
          </a:stretch>
        </p:blipFill>
        <p:spPr>
          <a:xfrm>
            <a:off x="5900691" y="1140171"/>
            <a:ext cx="5968753" cy="4762611"/>
          </a:xfrm>
          <a:prstGeom prst="rect">
            <a:avLst/>
          </a:prstGeom>
        </p:spPr>
      </p:pic>
      <p:sp>
        <p:nvSpPr>
          <p:cNvPr id="12" name="TextBox 11">
            <a:extLst>
              <a:ext uri="{FF2B5EF4-FFF2-40B4-BE49-F238E27FC236}">
                <a16:creationId xmlns:a16="http://schemas.microsoft.com/office/drawing/2014/main" id="{FCBD1694-D1EC-B781-F12F-02682773C2C8}"/>
              </a:ext>
            </a:extLst>
          </p:cNvPr>
          <p:cNvSpPr txBox="1"/>
          <p:nvPr/>
        </p:nvSpPr>
        <p:spPr>
          <a:xfrm>
            <a:off x="8689760" y="6351973"/>
            <a:ext cx="27432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2C3E50"/>
                </a:solidFill>
                <a:latin typeface="Arial"/>
                <a:ea typeface="Roboto"/>
                <a:cs typeface="Roboto"/>
              </a:rPr>
              <a:t>(Statista, 2022)</a:t>
            </a:r>
            <a:r>
              <a:rPr lang="en-GB" sz="1600">
                <a:solidFill>
                  <a:srgbClr val="2C3E50"/>
                </a:solidFill>
                <a:latin typeface="Arial"/>
                <a:cs typeface="Arial"/>
              </a:rPr>
              <a:t> </a:t>
            </a:r>
            <a:br>
              <a:rPr lang="en-GB" sz="1600">
                <a:latin typeface="Arial"/>
              </a:rPr>
            </a:br>
            <a:r>
              <a:rPr lang="en-GB" sz="1100">
                <a:latin typeface="WordVisiCarriageReturn_MSFontService"/>
              </a:rPr>
              <a:t> </a:t>
            </a:r>
            <a:endParaRPr lang="en-GB"/>
          </a:p>
        </p:txBody>
      </p:sp>
    </p:spTree>
    <p:extLst>
      <p:ext uri="{BB962C8B-B14F-4D97-AF65-F5344CB8AC3E}">
        <p14:creationId xmlns:p14="http://schemas.microsoft.com/office/powerpoint/2010/main" val="254693445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9">
            <a:extLst>
              <a:ext uri="{FF2B5EF4-FFF2-40B4-BE49-F238E27FC236}">
                <a16:creationId xmlns:a16="http://schemas.microsoft.com/office/drawing/2014/main" id="{619A95D9-130B-4728-8B82-CDB9D80B3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41">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30E7FEA4-73A3-790D-E961-07F93C4FBC8D}"/>
              </a:ext>
            </a:extLst>
          </p:cNvPr>
          <p:cNvPicPr>
            <a:picLocks noChangeAspect="1"/>
          </p:cNvPicPr>
          <p:nvPr/>
        </p:nvPicPr>
        <p:blipFill rotWithShape="1">
          <a:blip r:embed="rId2">
            <a:alphaModFix amt="50000"/>
          </a:blip>
          <a:srcRect t="13701" b="2061"/>
          <a:stretch/>
        </p:blipFill>
        <p:spPr>
          <a:xfrm>
            <a:off x="-103553" y="-220371"/>
            <a:ext cx="12191980" cy="6856429"/>
          </a:xfrm>
          <a:prstGeom prst="rect">
            <a:avLst/>
          </a:prstGeom>
        </p:spPr>
      </p:pic>
      <p:sp>
        <p:nvSpPr>
          <p:cNvPr id="2" name="Title 1">
            <a:extLst>
              <a:ext uri="{FF2B5EF4-FFF2-40B4-BE49-F238E27FC236}">
                <a16:creationId xmlns:a16="http://schemas.microsoft.com/office/drawing/2014/main" id="{BC5C3B54-EFAE-BE62-6B2B-0FF663F8D5C7}"/>
              </a:ext>
            </a:extLst>
          </p:cNvPr>
          <p:cNvSpPr>
            <a:spLocks noGrp="1"/>
          </p:cNvSpPr>
          <p:nvPr>
            <p:ph type="title"/>
          </p:nvPr>
        </p:nvSpPr>
        <p:spPr>
          <a:xfrm>
            <a:off x="1429566" y="5164623"/>
            <a:ext cx="9238434" cy="1114258"/>
          </a:xfrm>
        </p:spPr>
        <p:txBody>
          <a:bodyPr vert="horz" lIns="91440" tIns="45720" rIns="91440" bIns="45720" rtlCol="0" anchor="t">
            <a:normAutofit/>
          </a:bodyPr>
          <a:lstStyle/>
          <a:p>
            <a:r>
              <a:rPr lang="en-US">
                <a:solidFill>
                  <a:srgbClr val="FFFFFF"/>
                </a:solidFill>
              </a:rPr>
              <a:t>HEALTH CARE Provides</a:t>
            </a:r>
          </a:p>
          <a:p>
            <a:endParaRPr lang="en-US">
              <a:solidFill>
                <a:srgbClr val="FFFFFF"/>
              </a:solidFill>
            </a:endParaRPr>
          </a:p>
        </p:txBody>
      </p:sp>
      <p:sp>
        <p:nvSpPr>
          <p:cNvPr id="4" name="TextBox 3">
            <a:extLst>
              <a:ext uri="{FF2B5EF4-FFF2-40B4-BE49-F238E27FC236}">
                <a16:creationId xmlns:a16="http://schemas.microsoft.com/office/drawing/2014/main" id="{BB2CD27E-2350-EB6A-6338-709537858E0F}"/>
              </a:ext>
            </a:extLst>
          </p:cNvPr>
          <p:cNvSpPr txBox="1"/>
          <p:nvPr/>
        </p:nvSpPr>
        <p:spPr>
          <a:xfrm>
            <a:off x="1429555" y="761999"/>
            <a:ext cx="8178521" cy="367084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a:lnSpc>
                <a:spcPct val="130000"/>
              </a:lnSpc>
              <a:spcAft>
                <a:spcPts val="600"/>
              </a:spcAft>
              <a:buSzPct val="85000"/>
              <a:buFont typeface="Wingdings"/>
              <a:buChar char="Ø"/>
            </a:pPr>
            <a:r>
              <a:rPr lang="en-US" cap="all">
                <a:solidFill>
                  <a:srgbClr val="FFFFFF"/>
                </a:solidFill>
              </a:rPr>
              <a:t>At home</a:t>
            </a:r>
          </a:p>
          <a:p>
            <a:pPr marL="285750" indent="-285750">
              <a:lnSpc>
                <a:spcPct val="130000"/>
              </a:lnSpc>
              <a:spcAft>
                <a:spcPts val="600"/>
              </a:spcAft>
              <a:buSzPct val="85000"/>
              <a:buFont typeface="Wingdings"/>
              <a:buChar char="Ø"/>
            </a:pPr>
            <a:r>
              <a:rPr lang="en-US" cap="all">
                <a:solidFill>
                  <a:srgbClr val="FFFFFF"/>
                </a:solidFill>
              </a:rPr>
              <a:t>Hospital</a:t>
            </a:r>
          </a:p>
          <a:p>
            <a:pPr marL="285750" indent="-285750">
              <a:lnSpc>
                <a:spcPct val="130000"/>
              </a:lnSpc>
              <a:spcAft>
                <a:spcPts val="600"/>
              </a:spcAft>
              <a:buSzPct val="85000"/>
              <a:buFont typeface="Wingdings"/>
              <a:buChar char="Ø"/>
            </a:pPr>
            <a:r>
              <a:rPr lang="en-US" cap="all">
                <a:solidFill>
                  <a:srgbClr val="FFFFFF"/>
                </a:solidFill>
              </a:rPr>
              <a:t>Care home</a:t>
            </a:r>
          </a:p>
          <a:p>
            <a:pPr marL="285750" indent="-285750">
              <a:lnSpc>
                <a:spcPct val="130000"/>
              </a:lnSpc>
              <a:spcAft>
                <a:spcPts val="600"/>
              </a:spcAft>
              <a:buSzPct val="85000"/>
              <a:buFont typeface="Wingdings"/>
              <a:buChar char="Ø"/>
            </a:pPr>
            <a:r>
              <a:rPr lang="en-US" cap="all">
                <a:solidFill>
                  <a:srgbClr val="FFFFFF"/>
                </a:solidFill>
              </a:rPr>
              <a:t>hospice</a:t>
            </a:r>
          </a:p>
        </p:txBody>
      </p:sp>
      <p:cxnSp>
        <p:nvCxnSpPr>
          <p:cNvPr id="39" name="Straight Connector 43">
            <a:extLst>
              <a:ext uri="{FF2B5EF4-FFF2-40B4-BE49-F238E27FC236}">
                <a16:creationId xmlns:a16="http://schemas.microsoft.com/office/drawing/2014/main" id="{C178F814-342A-4489-94FD-6CE1D0DC59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840303"/>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7441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8">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hand holding ball">
            <a:extLst>
              <a:ext uri="{FF2B5EF4-FFF2-40B4-BE49-F238E27FC236}">
                <a16:creationId xmlns:a16="http://schemas.microsoft.com/office/drawing/2014/main" id="{901AFFB9-3EAA-D60D-8E73-CA481AF79878}"/>
              </a:ext>
            </a:extLst>
          </p:cNvPr>
          <p:cNvPicPr>
            <a:picLocks noChangeAspect="1"/>
          </p:cNvPicPr>
          <p:nvPr/>
        </p:nvPicPr>
        <p:blipFill rotWithShape="1">
          <a:blip r:embed="rId2">
            <a:alphaModFix amt="50000"/>
          </a:blip>
          <a:srcRect b="15414"/>
          <a:stretch/>
        </p:blipFill>
        <p:spPr>
          <a:xfrm>
            <a:off x="20" y="10"/>
            <a:ext cx="12191980" cy="6857990"/>
          </a:xfrm>
          <a:prstGeom prst="rect">
            <a:avLst/>
          </a:prstGeom>
        </p:spPr>
      </p:pic>
      <p:sp>
        <p:nvSpPr>
          <p:cNvPr id="2" name="Title 1">
            <a:extLst>
              <a:ext uri="{FF2B5EF4-FFF2-40B4-BE49-F238E27FC236}">
                <a16:creationId xmlns:a16="http://schemas.microsoft.com/office/drawing/2014/main" id="{08A5A3EC-1753-F321-557B-F0EADA53AD2F}"/>
              </a:ext>
            </a:extLst>
          </p:cNvPr>
          <p:cNvSpPr>
            <a:spLocks noGrp="1"/>
          </p:cNvSpPr>
          <p:nvPr>
            <p:ph type="title"/>
          </p:nvPr>
        </p:nvSpPr>
        <p:spPr>
          <a:xfrm>
            <a:off x="1523999" y="1524000"/>
            <a:ext cx="3216673" cy="3809999"/>
          </a:xfrm>
        </p:spPr>
        <p:txBody>
          <a:bodyPr vert="horz" lIns="91440" tIns="45720" rIns="91440" bIns="45720" rtlCol="0" anchor="ctr">
            <a:normAutofit/>
          </a:bodyPr>
          <a:lstStyle/>
          <a:p>
            <a:pPr algn="r"/>
            <a:r>
              <a:rPr lang="en-US">
                <a:solidFill>
                  <a:srgbClr val="FFFFFF"/>
                </a:solidFill>
              </a:rPr>
              <a:t>The gap </a:t>
            </a:r>
          </a:p>
        </p:txBody>
      </p:sp>
      <p:sp>
        <p:nvSpPr>
          <p:cNvPr id="3" name="Content Placeholder 2">
            <a:extLst>
              <a:ext uri="{FF2B5EF4-FFF2-40B4-BE49-F238E27FC236}">
                <a16:creationId xmlns:a16="http://schemas.microsoft.com/office/drawing/2014/main" id="{63D287FC-DC55-6DCF-2C38-53BDBCDFD5AB}"/>
              </a:ext>
            </a:extLst>
          </p:cNvPr>
          <p:cNvSpPr>
            <a:spLocks noGrp="1"/>
          </p:cNvSpPr>
          <p:nvPr>
            <p:ph sz="half" idx="1"/>
          </p:nvPr>
        </p:nvSpPr>
        <p:spPr>
          <a:xfrm>
            <a:off x="5334001" y="762000"/>
            <a:ext cx="5334000" cy="5334000"/>
          </a:xfrm>
        </p:spPr>
        <p:txBody>
          <a:bodyPr vert="horz" lIns="91440" tIns="45720" rIns="91440" bIns="45720" rtlCol="0" anchor="ctr">
            <a:normAutofit/>
          </a:bodyPr>
          <a:lstStyle/>
          <a:p>
            <a:r>
              <a:rPr lang="en-US">
                <a:solidFill>
                  <a:srgbClr val="FFFFFF"/>
                </a:solidFill>
              </a:rPr>
              <a:t>Where people live</a:t>
            </a:r>
          </a:p>
          <a:p>
            <a:r>
              <a:rPr lang="en-US">
                <a:solidFill>
                  <a:srgbClr val="FFFFFF"/>
                </a:solidFill>
              </a:rPr>
              <a:t>The condition they have </a:t>
            </a:r>
          </a:p>
          <a:p>
            <a:r>
              <a:rPr lang="en-US">
                <a:solidFill>
                  <a:srgbClr val="FFFFFF"/>
                </a:solidFill>
              </a:rPr>
              <a:t>Their age</a:t>
            </a:r>
          </a:p>
          <a:p>
            <a:r>
              <a:rPr lang="en-US">
                <a:solidFill>
                  <a:srgbClr val="FFFFFF"/>
                </a:solidFill>
              </a:rPr>
              <a:t>Their ethnic background – can affect the quality of care they experience.</a:t>
            </a:r>
          </a:p>
          <a:p>
            <a:endParaRPr lang="en-US">
              <a:solidFill>
                <a:srgbClr val="FFFFFF"/>
              </a:solidFill>
            </a:endParaRPr>
          </a:p>
          <a:p>
            <a:r>
              <a:rPr lang="en-US">
                <a:solidFill>
                  <a:srgbClr val="FFFFFF"/>
                </a:solidFill>
              </a:rPr>
              <a:t>The demand for hospice and palliative care is growing as a result of the increase of an ageing population, which is most prominent in North America. Despite the importance of the topic and an increase in hospice and palliative care utilization, there still are gaps in research and evidence within the field (Antonacci et al., 2020).</a:t>
            </a:r>
          </a:p>
        </p:txBody>
      </p:sp>
    </p:spTree>
    <p:extLst>
      <p:ext uri="{BB962C8B-B14F-4D97-AF65-F5344CB8AC3E}">
        <p14:creationId xmlns:p14="http://schemas.microsoft.com/office/powerpoint/2010/main" val="380393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D1332-1295-E7A5-003B-1248D93AD3BB}"/>
              </a:ext>
            </a:extLst>
          </p:cNvPr>
          <p:cNvSpPr>
            <a:spLocks noGrp="1"/>
          </p:cNvSpPr>
          <p:nvPr>
            <p:ph type="title"/>
          </p:nvPr>
        </p:nvSpPr>
        <p:spPr>
          <a:xfrm>
            <a:off x="1113880" y="120782"/>
            <a:ext cx="9238434" cy="889592"/>
          </a:xfrm>
        </p:spPr>
        <p:txBody>
          <a:bodyPr/>
          <a:lstStyle/>
          <a:p>
            <a:r>
              <a:rPr lang="en-GB">
                <a:solidFill>
                  <a:schemeClr val="accent3">
                    <a:lumMod val="75000"/>
                  </a:schemeClr>
                </a:solidFill>
              </a:rPr>
              <a:t>PLANNING for end of life</a:t>
            </a:r>
          </a:p>
        </p:txBody>
      </p:sp>
      <p:sp>
        <p:nvSpPr>
          <p:cNvPr id="3" name="Content Placeholder 2">
            <a:extLst>
              <a:ext uri="{FF2B5EF4-FFF2-40B4-BE49-F238E27FC236}">
                <a16:creationId xmlns:a16="http://schemas.microsoft.com/office/drawing/2014/main" id="{023F2601-E2BF-9371-759F-D1F1ABA212DE}"/>
              </a:ext>
            </a:extLst>
          </p:cNvPr>
          <p:cNvSpPr>
            <a:spLocks noGrp="1"/>
          </p:cNvSpPr>
          <p:nvPr>
            <p:ph sz="half" idx="1"/>
          </p:nvPr>
        </p:nvSpPr>
        <p:spPr>
          <a:xfrm>
            <a:off x="90623" y="1580394"/>
            <a:ext cx="5686887" cy="3960435"/>
          </a:xfrm>
        </p:spPr>
        <p:txBody>
          <a:bodyPr vert="horz" lIns="91440" tIns="45720" rIns="91440" bIns="45720" rtlCol="0" anchor="t">
            <a:noAutofit/>
          </a:bodyPr>
          <a:lstStyle/>
          <a:p>
            <a:pPr algn="just"/>
            <a:r>
              <a:rPr lang="en-GB" sz="1400">
                <a:latin typeface="Arial"/>
                <a:cs typeface="Arial"/>
              </a:rPr>
              <a:t>Living Wills  Legal documents stating what medical treatments people want or do not want if they are unable to express their wishes are one way for people to gain control over their deaths (AgeUK, 2019).</a:t>
            </a:r>
          </a:p>
          <a:p>
            <a:pPr algn="just"/>
            <a:endParaRPr lang="en-GB" sz="1400" b="1">
              <a:solidFill>
                <a:srgbClr val="FF0000"/>
              </a:solidFill>
              <a:latin typeface="Arial"/>
              <a:cs typeface="Arial"/>
            </a:endParaRPr>
          </a:p>
          <a:p>
            <a:pPr algn="just"/>
            <a:r>
              <a:rPr lang="en-GB" sz="1400">
                <a:latin typeface="Arial"/>
                <a:cs typeface="Arial"/>
              </a:rPr>
              <a:t>NHS (2020) said the treatments you're deciding to refuse must all be named in the advance decision. If you decide to refuse life-sustaining treatment in the future, your advance decision needs to be:</a:t>
            </a:r>
          </a:p>
          <a:p>
            <a:pPr algn="just"/>
            <a:r>
              <a:rPr lang="en-GB" sz="1400" b="1">
                <a:latin typeface="Arial"/>
                <a:cs typeface="Arial"/>
              </a:rPr>
              <a:t>Written down</a:t>
            </a:r>
            <a:endParaRPr lang="en-GB" sz="1400">
              <a:latin typeface="Arial"/>
              <a:cs typeface="Arial"/>
            </a:endParaRPr>
          </a:p>
          <a:p>
            <a:pPr algn="just"/>
            <a:r>
              <a:rPr lang="en-GB" sz="1400" b="1">
                <a:latin typeface="Arial"/>
                <a:cs typeface="Arial"/>
              </a:rPr>
              <a:t>Signed by you.</a:t>
            </a:r>
            <a:endParaRPr lang="en-GB" sz="1400">
              <a:latin typeface="Arial"/>
              <a:cs typeface="Arial"/>
            </a:endParaRPr>
          </a:p>
          <a:p>
            <a:pPr algn="just"/>
            <a:r>
              <a:rPr lang="en-GB" sz="1400" b="1">
                <a:latin typeface="Arial"/>
                <a:cs typeface="Arial"/>
              </a:rPr>
              <a:t>Signed by a witness.</a:t>
            </a:r>
            <a:endParaRPr lang="en-GB" sz="1400">
              <a:latin typeface="Arial"/>
              <a:cs typeface="Arial"/>
            </a:endParaRPr>
          </a:p>
          <a:p>
            <a:endParaRPr lang="en-GB"/>
          </a:p>
        </p:txBody>
      </p:sp>
      <p:sp>
        <p:nvSpPr>
          <p:cNvPr id="4" name="Content Placeholder 3">
            <a:extLst>
              <a:ext uri="{FF2B5EF4-FFF2-40B4-BE49-F238E27FC236}">
                <a16:creationId xmlns:a16="http://schemas.microsoft.com/office/drawing/2014/main" id="{7C4F2998-A6B4-4721-EDCB-5356F53529B1}"/>
              </a:ext>
            </a:extLst>
          </p:cNvPr>
          <p:cNvSpPr>
            <a:spLocks noGrp="1"/>
          </p:cNvSpPr>
          <p:nvPr>
            <p:ph sz="half" idx="2"/>
          </p:nvPr>
        </p:nvSpPr>
        <p:spPr>
          <a:xfrm>
            <a:off x="6422571" y="1656594"/>
            <a:ext cx="5236028" cy="3960435"/>
          </a:xfrm>
        </p:spPr>
        <p:txBody>
          <a:bodyPr vert="horz" lIns="91440" tIns="45720" rIns="91440" bIns="45720" rtlCol="0" anchor="t">
            <a:noAutofit/>
          </a:bodyPr>
          <a:lstStyle/>
          <a:p>
            <a:pPr algn="just"/>
            <a:r>
              <a:rPr lang="en-GB" sz="1400">
                <a:latin typeface="Arial"/>
                <a:cs typeface="Arial"/>
              </a:rPr>
              <a:t>DRS </a:t>
            </a:r>
            <a:r>
              <a:rPr lang="en-GB" sz="1400">
                <a:latin typeface="Arial"/>
                <a:ea typeface="+mn-lt"/>
                <a:cs typeface="+mn-lt"/>
              </a:rPr>
              <a:t>The words DNR (do not resuscitate) or DNACPR (do not attempt cardiopulmonary resuscitation) indicate that medical professionals should not use unusual or extreme measures to save a terminally ill patient. TCPR) imply that healthcare professionals shouldn't take excessive or drastic measures to save the patient who is nearing the end of their life </a:t>
            </a:r>
            <a:r>
              <a:rPr lang="en-GB" sz="1400">
                <a:latin typeface="Arial"/>
                <a:ea typeface="+mn-lt"/>
                <a:cs typeface="Arial"/>
              </a:rPr>
              <a:t> (NHS, 2021).</a:t>
            </a:r>
            <a:r>
              <a:rPr lang="en-GB" sz="1400">
                <a:latin typeface="Arial"/>
                <a:cs typeface="Arial"/>
              </a:rPr>
              <a:t>    </a:t>
            </a:r>
          </a:p>
          <a:p>
            <a:pPr algn="just"/>
            <a:r>
              <a:rPr lang="en-GB" sz="1400">
                <a:latin typeface="Arial"/>
                <a:ea typeface="+mn-lt"/>
                <a:cs typeface="+mn-lt"/>
              </a:rPr>
              <a:t>No one likes to think about the possibility of a DNR choice in the future, yet many individuals have strong opinions about when they would and would not want their lives saved. Planning for DNR choices in the future </a:t>
            </a:r>
            <a:r>
              <a:rPr lang="en-GB" sz="1400" b="1">
                <a:latin typeface="Arial"/>
                <a:ea typeface="+mn-lt"/>
                <a:cs typeface="Arial"/>
              </a:rPr>
              <a:t> </a:t>
            </a:r>
            <a:r>
              <a:rPr lang="en-GB" sz="1400">
                <a:latin typeface="Arial"/>
                <a:ea typeface="+mn-lt"/>
                <a:cs typeface="+mn-lt"/>
              </a:rPr>
              <a:t>(Anon, n.d.).</a:t>
            </a:r>
            <a:br>
              <a:rPr lang="en-GB" sz="1400">
                <a:latin typeface="Arial"/>
                <a:ea typeface="+mn-lt"/>
                <a:cs typeface="+mn-lt"/>
              </a:rPr>
            </a:br>
            <a:endParaRPr lang="en-GB" sz="1200">
              <a:solidFill>
                <a:srgbClr val="FFFFFF"/>
              </a:solidFill>
              <a:ea typeface="+mn-lt"/>
              <a:cs typeface="+mn-lt"/>
            </a:endParaRPr>
          </a:p>
          <a:p>
            <a:pPr algn="just"/>
            <a:endParaRPr lang="en-GB" sz="1200">
              <a:ea typeface="+mn-lt"/>
              <a:cs typeface="+mn-lt"/>
            </a:endParaRPr>
          </a:p>
        </p:txBody>
      </p:sp>
    </p:spTree>
    <p:extLst>
      <p:ext uri="{BB962C8B-B14F-4D97-AF65-F5344CB8AC3E}">
        <p14:creationId xmlns:p14="http://schemas.microsoft.com/office/powerpoint/2010/main" val="947394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8A88-033B-9B16-2A8D-E5BDB4403FB1}"/>
              </a:ext>
            </a:extLst>
          </p:cNvPr>
          <p:cNvSpPr>
            <a:spLocks noGrp="1"/>
          </p:cNvSpPr>
          <p:nvPr>
            <p:ph type="title"/>
          </p:nvPr>
        </p:nvSpPr>
        <p:spPr>
          <a:xfrm>
            <a:off x="536938" y="99011"/>
            <a:ext cx="10508434" cy="889592"/>
          </a:xfrm>
        </p:spPr>
        <p:txBody>
          <a:bodyPr/>
          <a:lstStyle/>
          <a:p>
            <a:r>
              <a:rPr lang="en-GB" sz="2000">
                <a:latin typeface="Arial"/>
                <a:cs typeface="Arial"/>
              </a:rPr>
              <a:t>Now we go debate for and against Euthanasia </a:t>
            </a:r>
          </a:p>
        </p:txBody>
      </p:sp>
      <p:sp>
        <p:nvSpPr>
          <p:cNvPr id="3" name="Content Placeholder 2">
            <a:extLst>
              <a:ext uri="{FF2B5EF4-FFF2-40B4-BE49-F238E27FC236}">
                <a16:creationId xmlns:a16="http://schemas.microsoft.com/office/drawing/2014/main" id="{9318EF62-F2A5-8E69-34C0-80978526ACC0}"/>
              </a:ext>
            </a:extLst>
          </p:cNvPr>
          <p:cNvSpPr>
            <a:spLocks noGrp="1"/>
          </p:cNvSpPr>
          <p:nvPr>
            <p:ph sz="half" idx="1"/>
          </p:nvPr>
        </p:nvSpPr>
        <p:spPr>
          <a:xfrm>
            <a:off x="373652" y="1716465"/>
            <a:ext cx="4495800" cy="3960435"/>
          </a:xfrm>
        </p:spPr>
        <p:txBody>
          <a:bodyPr vert="horz" lIns="91440" tIns="45720" rIns="91440" bIns="45720" rtlCol="0" anchor="t">
            <a:normAutofit/>
          </a:bodyPr>
          <a:lstStyle/>
          <a:p>
            <a:r>
              <a:rPr lang="en-GB"/>
              <a:t>Natalie is FOR Euthanasia</a:t>
            </a:r>
          </a:p>
        </p:txBody>
      </p:sp>
      <p:sp>
        <p:nvSpPr>
          <p:cNvPr id="4" name="Content Placeholder 3">
            <a:extLst>
              <a:ext uri="{FF2B5EF4-FFF2-40B4-BE49-F238E27FC236}">
                <a16:creationId xmlns:a16="http://schemas.microsoft.com/office/drawing/2014/main" id="{75A01E5A-7322-AF35-A4B6-2FE6663570E3}"/>
              </a:ext>
            </a:extLst>
          </p:cNvPr>
          <p:cNvSpPr>
            <a:spLocks noGrp="1"/>
          </p:cNvSpPr>
          <p:nvPr>
            <p:ph sz="half" idx="2"/>
          </p:nvPr>
        </p:nvSpPr>
        <p:spPr>
          <a:xfrm>
            <a:off x="6204857" y="1645708"/>
            <a:ext cx="4495800" cy="3960435"/>
          </a:xfrm>
        </p:spPr>
        <p:txBody>
          <a:bodyPr vert="horz" lIns="91440" tIns="45720" rIns="91440" bIns="45720" rtlCol="0" anchor="t">
            <a:normAutofit/>
          </a:bodyPr>
          <a:lstStyle/>
          <a:p>
            <a:r>
              <a:rPr lang="en-GB"/>
              <a:t>Miller is AGAINST Euthanasia</a:t>
            </a:r>
          </a:p>
        </p:txBody>
      </p:sp>
      <p:pic>
        <p:nvPicPr>
          <p:cNvPr id="5" name="Picture 5" descr="google images&#10;">
            <a:extLst>
              <a:ext uri="{FF2B5EF4-FFF2-40B4-BE49-F238E27FC236}">
                <a16:creationId xmlns:a16="http://schemas.microsoft.com/office/drawing/2014/main" id="{8993D34B-D3F3-BDBD-9CAB-74FFC1AD5CAA}"/>
              </a:ext>
            </a:extLst>
          </p:cNvPr>
          <p:cNvPicPr>
            <a:picLocks noChangeAspect="1"/>
          </p:cNvPicPr>
          <p:nvPr/>
        </p:nvPicPr>
        <p:blipFill>
          <a:blip r:embed="rId2"/>
          <a:stretch>
            <a:fillRect/>
          </a:stretch>
        </p:blipFill>
        <p:spPr>
          <a:xfrm>
            <a:off x="972671" y="2298534"/>
            <a:ext cx="8940052" cy="3618124"/>
          </a:xfrm>
          <a:prstGeom prst="rect">
            <a:avLst/>
          </a:prstGeom>
        </p:spPr>
      </p:pic>
      <p:sp>
        <p:nvSpPr>
          <p:cNvPr id="6" name="TextBox 5">
            <a:extLst>
              <a:ext uri="{FF2B5EF4-FFF2-40B4-BE49-F238E27FC236}">
                <a16:creationId xmlns:a16="http://schemas.microsoft.com/office/drawing/2014/main" id="{55B8B7B8-D59A-F7B7-07AA-6EDF15A2C8B2}"/>
              </a:ext>
            </a:extLst>
          </p:cNvPr>
          <p:cNvSpPr txBox="1"/>
          <p:nvPr/>
        </p:nvSpPr>
        <p:spPr>
          <a:xfrm>
            <a:off x="154000" y="5987143"/>
            <a:ext cx="481148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ea typeface="+mn-lt"/>
                <a:cs typeface="+mn-lt"/>
                <a:hlinkClick r:id="rId3"/>
              </a:rPr>
              <a:t>https://www.youtube.com/watch?v=BozCApJNkT0</a:t>
            </a:r>
            <a:r>
              <a:rPr lang="en-GB" sz="1400">
                <a:latin typeface="Arial"/>
                <a:ea typeface="+mn-lt"/>
                <a:cs typeface="+mn-lt"/>
              </a:rPr>
              <a:t> </a:t>
            </a:r>
            <a:endParaRPr lang="en-US" sz="1400">
              <a:latin typeface="Arial"/>
              <a:cs typeface="Arial"/>
            </a:endParaRPr>
          </a:p>
        </p:txBody>
      </p:sp>
      <p:sp>
        <p:nvSpPr>
          <p:cNvPr id="7" name="TextBox 6">
            <a:extLst>
              <a:ext uri="{FF2B5EF4-FFF2-40B4-BE49-F238E27FC236}">
                <a16:creationId xmlns:a16="http://schemas.microsoft.com/office/drawing/2014/main" id="{C828C66E-0AA6-2A4A-C883-6D1083FE115E}"/>
              </a:ext>
            </a:extLst>
          </p:cNvPr>
          <p:cNvSpPr txBox="1"/>
          <p:nvPr/>
        </p:nvSpPr>
        <p:spPr>
          <a:xfrm>
            <a:off x="5788660" y="5938520"/>
            <a:ext cx="6492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4"/>
              </a:rPr>
              <a:t>https://youtu.be/B7ehf6CmG4Y</a:t>
            </a:r>
            <a:r>
              <a:rPr lang="en-GB"/>
              <a:t>  </a:t>
            </a:r>
            <a:r>
              <a:rPr lang="en-GB" sz="1200">
                <a:solidFill>
                  <a:schemeClr val="bg1"/>
                </a:solidFill>
                <a:ea typeface="+mn-lt"/>
                <a:cs typeface="+mn-lt"/>
              </a:rPr>
              <a:t> </a:t>
            </a:r>
            <a:r>
              <a:rPr lang="en-GB" sz="1200" b="1">
                <a:solidFill>
                  <a:schemeClr val="accent4"/>
                </a:solidFill>
                <a:ea typeface="+mn-lt"/>
                <a:cs typeface="+mn-lt"/>
              </a:rPr>
              <a:t>(TEDx Talks, 2015)</a:t>
            </a:r>
            <a:endParaRPr lang="en-US" sz="1200" b="1">
              <a:solidFill>
                <a:schemeClr val="accent4"/>
              </a:solidFill>
            </a:endParaRPr>
          </a:p>
          <a:p>
            <a:endParaRPr lang="en-GB"/>
          </a:p>
        </p:txBody>
      </p:sp>
    </p:spTree>
    <p:extLst>
      <p:ext uri="{BB962C8B-B14F-4D97-AF65-F5344CB8AC3E}">
        <p14:creationId xmlns:p14="http://schemas.microsoft.com/office/powerpoint/2010/main" val="3090562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aph on document with pen">
            <a:extLst>
              <a:ext uri="{FF2B5EF4-FFF2-40B4-BE49-F238E27FC236}">
                <a16:creationId xmlns:a16="http://schemas.microsoft.com/office/drawing/2014/main" id="{AFF6D276-0136-C13E-20BC-71BFE80B1309}"/>
              </a:ext>
            </a:extLst>
          </p:cNvPr>
          <p:cNvPicPr>
            <a:picLocks noChangeAspect="1"/>
          </p:cNvPicPr>
          <p:nvPr/>
        </p:nvPicPr>
        <p:blipFill rotWithShape="1">
          <a:blip r:embed="rId2">
            <a:alphaModFix amt="50000"/>
          </a:blip>
          <a:srcRect l="27403" r="13351" b="-3"/>
          <a:stretch/>
        </p:blipFill>
        <p:spPr>
          <a:xfrm>
            <a:off x="20" y="10"/>
            <a:ext cx="6095979" cy="6857990"/>
          </a:xfrm>
          <a:prstGeom prst="rect">
            <a:avLst/>
          </a:prstGeom>
        </p:spPr>
      </p:pic>
      <p:sp>
        <p:nvSpPr>
          <p:cNvPr id="2" name="Title 1">
            <a:extLst>
              <a:ext uri="{FF2B5EF4-FFF2-40B4-BE49-F238E27FC236}">
                <a16:creationId xmlns:a16="http://schemas.microsoft.com/office/drawing/2014/main" id="{16BECA56-4E9F-F1CC-1F62-6A64B9E48AE7}"/>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sz="1300">
                <a:solidFill>
                  <a:srgbClr val="FFFFFF"/>
                </a:solidFill>
              </a:rPr>
              <a:t>                    conclusion</a:t>
            </a:r>
          </a:p>
        </p:txBody>
      </p:sp>
      <p:sp>
        <p:nvSpPr>
          <p:cNvPr id="4" name="Content Placeholder 3">
            <a:extLst>
              <a:ext uri="{FF2B5EF4-FFF2-40B4-BE49-F238E27FC236}">
                <a16:creationId xmlns:a16="http://schemas.microsoft.com/office/drawing/2014/main" id="{7EAC7634-6EAA-5994-7A52-3972FED3C629}"/>
              </a:ext>
            </a:extLst>
          </p:cNvPr>
          <p:cNvSpPr>
            <a:spLocks noGrp="1"/>
          </p:cNvSpPr>
          <p:nvPr>
            <p:ph sz="half" idx="2"/>
          </p:nvPr>
        </p:nvSpPr>
        <p:spPr>
          <a:xfrm>
            <a:off x="7179972" y="762000"/>
            <a:ext cx="3825025" cy="5334000"/>
          </a:xfrm>
        </p:spPr>
        <p:txBody>
          <a:bodyPr vert="horz" lIns="91440" tIns="45720" rIns="91440" bIns="45720" rtlCol="0" anchor="ctr">
            <a:normAutofit/>
          </a:bodyPr>
          <a:lstStyle/>
          <a:p>
            <a:pPr>
              <a:lnSpc>
                <a:spcPct val="120000"/>
              </a:lnSpc>
            </a:pPr>
            <a:r>
              <a:rPr lang="en-US" sz="1100"/>
              <a:t>After our debate We can understand both apart,  also this could be something we could face ourselves in the future.</a:t>
            </a:r>
          </a:p>
          <a:p>
            <a:pPr>
              <a:lnSpc>
                <a:spcPct val="120000"/>
              </a:lnSpc>
            </a:pPr>
            <a:r>
              <a:rPr lang="en-US" sz="1100"/>
              <a:t>What would we want? if we had the choice  to die!</a:t>
            </a:r>
          </a:p>
          <a:p>
            <a:pPr>
              <a:lnSpc>
                <a:spcPct val="120000"/>
              </a:lnSpc>
            </a:pPr>
            <a:r>
              <a:rPr lang="en-US" sz="1100"/>
              <a:t>With all the facts, it concludes letting go of your loved ones is hard, but  it is the humane thing to do,  to stop there suffering.</a:t>
            </a:r>
          </a:p>
          <a:p>
            <a:pPr>
              <a:lnSpc>
                <a:spcPct val="120000"/>
              </a:lnSpc>
            </a:pPr>
            <a:r>
              <a:rPr lang="en-US" sz="1100"/>
              <a:t>But strict laws need to put in place, so this can't be taken advantage of the vulnerable and needy people.</a:t>
            </a:r>
          </a:p>
          <a:p>
            <a:pPr>
              <a:lnSpc>
                <a:spcPct val="120000"/>
              </a:lnSpc>
            </a:pPr>
            <a:r>
              <a:rPr lang="en-US" sz="1100"/>
              <a:t>It's not an easy way out and shouldn’t be given out lighter.</a:t>
            </a:r>
          </a:p>
          <a:p>
            <a:pPr>
              <a:lnSpc>
                <a:spcPct val="120000"/>
              </a:lnSpc>
            </a:pPr>
            <a:r>
              <a:rPr lang="en-US" sz="1100"/>
              <a:t>Needs more research on how this Law would be impended with strict guidelines,  who would be offer it when?</a:t>
            </a:r>
          </a:p>
          <a:p>
            <a:pPr>
              <a:lnSpc>
                <a:spcPct val="120000"/>
              </a:lnSpc>
            </a:pPr>
            <a:r>
              <a:rPr lang="en-US" sz="1100"/>
              <a:t>Other countries have successful  implemented this, so we have a framework to follower.</a:t>
            </a:r>
          </a:p>
          <a:p>
            <a:pPr>
              <a:lnSpc>
                <a:spcPct val="120000"/>
              </a:lnSpc>
            </a:pPr>
            <a:r>
              <a:rPr lang="en-US" sz="1100"/>
              <a:t>It’s a bigger issues then just medical it’s a social debate as well, which will divide opinions for years to come.</a:t>
            </a:r>
          </a:p>
          <a:p>
            <a:pPr>
              <a:lnSpc>
                <a:spcPct val="120000"/>
              </a:lnSpc>
            </a:pPr>
            <a:endParaRPr lang="en-US" sz="1100"/>
          </a:p>
        </p:txBody>
      </p:sp>
    </p:spTree>
    <p:extLst>
      <p:ext uri="{BB962C8B-B14F-4D97-AF65-F5344CB8AC3E}">
        <p14:creationId xmlns:p14="http://schemas.microsoft.com/office/powerpoint/2010/main" val="70148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9A95D9-130B-4728-8B82-CDB9D80B3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5F46FEB3-6491-8813-AA28-568450EB70DE}"/>
              </a:ext>
            </a:extLst>
          </p:cNvPr>
          <p:cNvPicPr>
            <a:picLocks noChangeAspect="1"/>
          </p:cNvPicPr>
          <p:nvPr/>
        </p:nvPicPr>
        <p:blipFill rotWithShape="1">
          <a:blip r:embed="rId2">
            <a:alphaModFix amt="50000"/>
          </a:blip>
          <a:srcRect r="-2" b="15757"/>
          <a:stretch/>
        </p:blipFill>
        <p:spPr>
          <a:xfrm>
            <a:off x="20" y="2520"/>
            <a:ext cx="12191980" cy="6855480"/>
          </a:xfrm>
          <a:prstGeom prst="rect">
            <a:avLst/>
          </a:prstGeom>
        </p:spPr>
      </p:pic>
      <p:sp>
        <p:nvSpPr>
          <p:cNvPr id="2" name="Title 1">
            <a:extLst>
              <a:ext uri="{FF2B5EF4-FFF2-40B4-BE49-F238E27FC236}">
                <a16:creationId xmlns:a16="http://schemas.microsoft.com/office/drawing/2014/main" id="{16BECA56-4E9F-F1CC-1F62-6A64B9E48AE7}"/>
              </a:ext>
            </a:extLst>
          </p:cNvPr>
          <p:cNvSpPr>
            <a:spLocks noGrp="1"/>
          </p:cNvSpPr>
          <p:nvPr>
            <p:ph type="title"/>
          </p:nvPr>
        </p:nvSpPr>
        <p:spPr>
          <a:xfrm>
            <a:off x="1429566" y="5164623"/>
            <a:ext cx="9238434" cy="1114258"/>
          </a:xfrm>
        </p:spPr>
        <p:txBody>
          <a:bodyPr vert="horz" lIns="91440" tIns="45720" rIns="91440" bIns="45720" rtlCol="0" anchor="t">
            <a:normAutofit/>
          </a:bodyPr>
          <a:lstStyle/>
          <a:p>
            <a:r>
              <a:rPr lang="en-US">
                <a:solidFill>
                  <a:srgbClr val="FFFFFF"/>
                </a:solidFill>
              </a:rPr>
              <a:t>                    Recommendation </a:t>
            </a:r>
          </a:p>
        </p:txBody>
      </p:sp>
      <p:sp>
        <p:nvSpPr>
          <p:cNvPr id="3" name="Content Placeholder 2">
            <a:extLst>
              <a:ext uri="{FF2B5EF4-FFF2-40B4-BE49-F238E27FC236}">
                <a16:creationId xmlns:a16="http://schemas.microsoft.com/office/drawing/2014/main" id="{4A90B42A-EA10-032B-988C-58BF0FAFF537}"/>
              </a:ext>
            </a:extLst>
          </p:cNvPr>
          <p:cNvSpPr>
            <a:spLocks noGrp="1"/>
          </p:cNvSpPr>
          <p:nvPr>
            <p:ph sz="half" idx="1"/>
          </p:nvPr>
        </p:nvSpPr>
        <p:spPr>
          <a:xfrm>
            <a:off x="1429555" y="761999"/>
            <a:ext cx="8178521" cy="3670847"/>
          </a:xfrm>
        </p:spPr>
        <p:txBody>
          <a:bodyPr vert="horz" lIns="91440" tIns="45720" rIns="91440" bIns="45720" rtlCol="0" anchor="t">
            <a:normAutofit fontScale="92500" lnSpcReduction="10000"/>
          </a:bodyPr>
          <a:lstStyle/>
          <a:p>
            <a:r>
              <a:rPr lang="en-US">
                <a:solidFill>
                  <a:srgbClr val="FFFFFF"/>
                </a:solidFill>
              </a:rPr>
              <a:t>We recommended that euthanasia should be pass by Law , with restrict guidelines  and regulations put in place.</a:t>
            </a:r>
            <a:endParaRPr lang="en-US"/>
          </a:p>
          <a:p>
            <a:r>
              <a:rPr lang="en-US">
                <a:solidFill>
                  <a:srgbClr val="FFFFFF"/>
                </a:solidFill>
              </a:rPr>
              <a:t>More training put in place for health care professionals and step by step guidelines.</a:t>
            </a:r>
            <a:endParaRPr lang="en-US"/>
          </a:p>
          <a:p>
            <a:r>
              <a:rPr lang="en-US">
                <a:solidFill>
                  <a:srgbClr val="FFFFFF"/>
                </a:solidFill>
              </a:rPr>
              <a:t>More support and resources for family and friends to help with after care, of a loved one deciding to end their life.</a:t>
            </a:r>
          </a:p>
          <a:p>
            <a:r>
              <a:rPr lang="en-US">
                <a:solidFill>
                  <a:srgbClr val="FFFFFF"/>
                </a:solidFill>
              </a:rPr>
              <a:t>More funding able for research into how this would be impended.</a:t>
            </a:r>
          </a:p>
          <a:p>
            <a:r>
              <a:rPr lang="en-US">
                <a:solidFill>
                  <a:srgbClr val="FFFFFF"/>
                </a:solidFill>
              </a:rPr>
              <a:t>Counselling projects that are funded to help with assisted suicides.</a:t>
            </a:r>
          </a:p>
          <a:p>
            <a:r>
              <a:rPr lang="en-US">
                <a:solidFill>
                  <a:srgbClr val="FFFFFF"/>
                </a:solidFill>
              </a:rPr>
              <a:t>More resources available the go through options before allowing to take your own life. </a:t>
            </a:r>
          </a:p>
          <a:p>
            <a:pPr marL="0" indent="0">
              <a:buNone/>
            </a:pPr>
            <a:endParaRPr lang="en-US">
              <a:solidFill>
                <a:srgbClr val="FFFFFF"/>
              </a:solidFill>
            </a:endParaRPr>
          </a:p>
        </p:txBody>
      </p:sp>
      <p:cxnSp>
        <p:nvCxnSpPr>
          <p:cNvPr id="13" name="Straight Connector 12">
            <a:extLst>
              <a:ext uri="{FF2B5EF4-FFF2-40B4-BE49-F238E27FC236}">
                <a16:creationId xmlns:a16="http://schemas.microsoft.com/office/drawing/2014/main" id="{C178F814-342A-4489-94FD-6CE1D0DC59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840303"/>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459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457944-74A2-4346-941E-3BF90EF8293A}"/>
              </a:ext>
            </a:extLst>
          </p:cNvPr>
          <p:cNvSpPr>
            <a:spLocks noGrp="1"/>
          </p:cNvSpPr>
          <p:nvPr>
            <p:ph type="title"/>
          </p:nvPr>
        </p:nvSpPr>
        <p:spPr>
          <a:xfrm>
            <a:off x="1741" y="68901"/>
            <a:ext cx="9238434" cy="857559"/>
          </a:xfrm>
        </p:spPr>
        <p:txBody>
          <a:bodyPr>
            <a:normAutofit/>
          </a:bodyPr>
          <a:lstStyle/>
          <a:p>
            <a:r>
              <a:rPr lang="en-GB"/>
              <a:t>Reference:</a:t>
            </a:r>
          </a:p>
        </p:txBody>
      </p:sp>
      <p:cxnSp>
        <p:nvCxnSpPr>
          <p:cNvPr id="6"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AD6FAA-1FCE-15D8-4C37-43C101C347A8}"/>
              </a:ext>
            </a:extLst>
          </p:cNvPr>
          <p:cNvSpPr>
            <a:spLocks noGrp="1"/>
          </p:cNvSpPr>
          <p:nvPr>
            <p:ph idx="1"/>
          </p:nvPr>
        </p:nvSpPr>
        <p:spPr>
          <a:xfrm>
            <a:off x="68323" y="1057593"/>
            <a:ext cx="11938725" cy="5490261"/>
          </a:xfrm>
        </p:spPr>
        <p:txBody>
          <a:bodyPr vert="horz" lIns="91440" tIns="45720" rIns="91440" bIns="45720" rtlCol="0" anchor="t">
            <a:normAutofit fontScale="47500" lnSpcReduction="20000"/>
          </a:bodyPr>
          <a:lstStyle/>
          <a:p>
            <a:pPr algn="just"/>
            <a:r>
              <a:rPr lang="en-US" sz="600">
                <a:latin typeface="Arial"/>
                <a:cs typeface="Arial"/>
              </a:rPr>
              <a:t>1.</a:t>
            </a:r>
            <a:r>
              <a:rPr lang="en-US" sz="600">
                <a:latin typeface="Times New Roman"/>
                <a:cs typeface="Times New Roman"/>
              </a:rPr>
              <a:t>   </a:t>
            </a:r>
            <a:r>
              <a:rPr lang="en-US">
                <a:latin typeface="Arial"/>
                <a:cs typeface="Times New Roman"/>
              </a:rPr>
              <a:t> </a:t>
            </a:r>
            <a:r>
              <a:rPr lang="en-US" sz="1900">
                <a:latin typeface="Arial"/>
                <a:cs typeface="Arial"/>
              </a:rPr>
              <a:t>1.</a:t>
            </a:r>
            <a:r>
              <a:rPr lang="en-US" sz="1100">
                <a:latin typeface="Times New Roman"/>
                <a:cs typeface="Times New Roman"/>
              </a:rPr>
              <a:t>    </a:t>
            </a:r>
            <a:r>
              <a:rPr lang="en-US" sz="1900">
                <a:latin typeface="Arial"/>
                <a:cs typeface="Arial"/>
              </a:rPr>
              <a:t>Age UK (2019). </a:t>
            </a:r>
            <a:r>
              <a:rPr lang="en-GB" sz="1900" i="1">
                <a:latin typeface="Times New Roman"/>
                <a:cs typeface="Times New Roman"/>
              </a:rPr>
              <a:t>Living wills - advance decisions and advance statements | Age UK</a:t>
            </a:r>
            <a:r>
              <a:rPr lang="en-GB" sz="1900">
                <a:latin typeface="Times New Roman"/>
                <a:cs typeface="Times New Roman"/>
              </a:rPr>
              <a:t>. [online] Ageuk.org.uk. Available at: </a:t>
            </a:r>
            <a:r>
              <a:rPr lang="en-GB" sz="1900">
                <a:solidFill>
                  <a:srgbClr val="0563C1"/>
                </a:solidFill>
                <a:latin typeface="Arial"/>
                <a:cs typeface="Arial"/>
                <a:hlinkClick r:id="rId2"/>
              </a:rPr>
              <a:t>https://www.ageuk.org.uk/information-advice/money-legal/legal-issues/advance-decisions/</a:t>
            </a:r>
            <a:r>
              <a:rPr lang="en-GB" sz="1900">
                <a:latin typeface="Arial"/>
                <a:cs typeface="Arial"/>
              </a:rPr>
              <a:t> (Accessed: 22 June 2023).</a:t>
            </a:r>
            <a:r>
              <a:rPr lang="en-US" sz="1900">
                <a:latin typeface="Arial"/>
                <a:cs typeface="Arial"/>
              </a:rPr>
              <a:t> </a:t>
            </a:r>
            <a:endParaRPr lang="en-US" sz="1900"/>
          </a:p>
          <a:p>
            <a:pPr algn="just"/>
            <a:r>
              <a:rPr lang="en-GB" sz="1900">
                <a:latin typeface="Times New Roman"/>
                <a:cs typeface="Times New Roman"/>
              </a:rPr>
              <a:t>2.</a:t>
            </a:r>
            <a:r>
              <a:rPr lang="en-GB" sz="1100">
                <a:latin typeface="Times New Roman"/>
                <a:cs typeface="Times New Roman"/>
              </a:rPr>
              <a:t>    </a:t>
            </a:r>
            <a:r>
              <a:rPr lang="en-GB" sz="1900" err="1">
                <a:latin typeface="Arial"/>
                <a:cs typeface="Arial"/>
              </a:rPr>
              <a:t>AgeUK</a:t>
            </a:r>
            <a:r>
              <a:rPr lang="en-GB" sz="1900">
                <a:latin typeface="Arial"/>
                <a:cs typeface="Arial"/>
              </a:rPr>
              <a:t>, (2019) </a:t>
            </a:r>
            <a:r>
              <a:rPr lang="en-GB" sz="1900" i="1">
                <a:latin typeface="Times New Roman"/>
                <a:cs typeface="Times New Roman"/>
              </a:rPr>
              <a:t>Advance Decisions (Living Wills)</a:t>
            </a:r>
            <a:r>
              <a:rPr lang="en-GB" sz="1900">
                <a:latin typeface="Times New Roman"/>
                <a:cs typeface="Times New Roman"/>
              </a:rPr>
              <a:t> Available at: </a:t>
            </a:r>
            <a:r>
              <a:rPr lang="en-GB" sz="1900">
                <a:solidFill>
                  <a:srgbClr val="0563C1"/>
                </a:solidFill>
                <a:latin typeface="Arial"/>
                <a:cs typeface="Arial"/>
                <a:hlinkClick r:id="rId2"/>
              </a:rPr>
              <a:t>https://www.ageuk.org.uk/information-advice/money-legal/legal-issues/advance-decisions/</a:t>
            </a:r>
            <a:r>
              <a:rPr lang="en-GB" sz="1900">
                <a:latin typeface="Arial"/>
                <a:cs typeface="Arial"/>
              </a:rPr>
              <a:t> (Accessed: </a:t>
            </a:r>
            <a:r>
              <a:rPr lang="en-GB" sz="1900">
                <a:latin typeface="Times New Roman"/>
                <a:cs typeface="Times New Roman"/>
              </a:rPr>
              <a:t>21 June 2023).</a:t>
            </a:r>
            <a:r>
              <a:rPr lang="en-US" sz="1900">
                <a:latin typeface="Arial"/>
                <a:cs typeface="Arial"/>
              </a:rPr>
              <a:t> </a:t>
            </a:r>
            <a:endParaRPr lang="en-US" sz="1900"/>
          </a:p>
          <a:p>
            <a:pPr algn="just"/>
            <a:r>
              <a:rPr lang="en-GB" sz="1900">
                <a:latin typeface="Times New Roman"/>
                <a:cs typeface="Times New Roman"/>
              </a:rPr>
              <a:t>3.</a:t>
            </a:r>
            <a:r>
              <a:rPr lang="en-GB" sz="1100">
                <a:latin typeface="Times New Roman"/>
                <a:cs typeface="Times New Roman"/>
              </a:rPr>
              <a:t>    </a:t>
            </a:r>
            <a:r>
              <a:rPr lang="en-GB" sz="1900">
                <a:latin typeface="Arial"/>
                <a:cs typeface="Arial"/>
              </a:rPr>
              <a:t>Anon, (n.d.). </a:t>
            </a:r>
            <a:r>
              <a:rPr lang="en-GB" sz="1900" i="1">
                <a:latin typeface="Arial"/>
                <a:cs typeface="Arial"/>
              </a:rPr>
              <a:t>Do Not Resuscitate</a:t>
            </a:r>
            <a:r>
              <a:rPr lang="en-GB" sz="1900">
                <a:latin typeface="Arial"/>
                <a:cs typeface="Arial"/>
              </a:rPr>
              <a:t> (DNR) Decisions: </a:t>
            </a:r>
            <a:r>
              <a:rPr lang="en-GB" sz="1900" i="1">
                <a:latin typeface="Arial"/>
                <a:cs typeface="Arial"/>
              </a:rPr>
              <a:t>Understanding Your Rights</a:t>
            </a:r>
            <a:r>
              <a:rPr lang="en-GB" sz="1900">
                <a:latin typeface="Arial"/>
                <a:cs typeface="Arial"/>
              </a:rPr>
              <a:t>. Available at: </a:t>
            </a:r>
            <a:r>
              <a:rPr lang="en-GB" sz="1900">
                <a:solidFill>
                  <a:srgbClr val="0563C1"/>
                </a:solidFill>
                <a:latin typeface="Arial"/>
                <a:cs typeface="Arial"/>
                <a:hlinkClick r:id="rId3"/>
              </a:rPr>
              <a:t>https://www.rochelegal.co.uk/resources/help-guides/do-not-resuscitate-dnr-decisions/</a:t>
            </a:r>
            <a:r>
              <a:rPr lang="en-GB" sz="1900">
                <a:latin typeface="Arial"/>
                <a:cs typeface="Arial"/>
              </a:rPr>
              <a:t> (Accessed: 21 June 2023).</a:t>
            </a:r>
            <a:r>
              <a:rPr lang="en-US" sz="1900">
                <a:latin typeface="Arial"/>
                <a:cs typeface="Arial"/>
              </a:rPr>
              <a:t> </a:t>
            </a:r>
            <a:endParaRPr lang="en-US" sz="1900"/>
          </a:p>
          <a:p>
            <a:pPr algn="just"/>
            <a:r>
              <a:rPr lang="en-GB" sz="1900">
                <a:latin typeface="Times New Roman"/>
                <a:cs typeface="Times New Roman"/>
              </a:rPr>
              <a:t>4.</a:t>
            </a:r>
            <a:r>
              <a:rPr lang="en-GB" sz="1100">
                <a:latin typeface="Times New Roman"/>
                <a:cs typeface="Times New Roman"/>
              </a:rPr>
              <a:t>    </a:t>
            </a:r>
            <a:r>
              <a:rPr lang="en-GB" sz="1900">
                <a:latin typeface="Arial"/>
                <a:cs typeface="Arial"/>
              </a:rPr>
              <a:t>Anon, (n.d.). </a:t>
            </a:r>
            <a:r>
              <a:rPr lang="en-GB" sz="1900" i="1">
                <a:latin typeface="Times New Roman"/>
                <a:cs typeface="Times New Roman"/>
              </a:rPr>
              <a:t>WMA - The World Medical Association-WMA Resolution on Euthanasia</a:t>
            </a:r>
            <a:r>
              <a:rPr lang="en-GB" sz="1900">
                <a:latin typeface="Times New Roman"/>
                <a:cs typeface="Times New Roman"/>
              </a:rPr>
              <a:t>. Available at: </a:t>
            </a:r>
            <a:r>
              <a:rPr lang="en-GB" sz="1900">
                <a:solidFill>
                  <a:srgbClr val="0563C1"/>
                </a:solidFill>
                <a:latin typeface="Arial"/>
                <a:cs typeface="Arial"/>
                <a:hlinkClick r:id="rId4"/>
              </a:rPr>
              <a:t>https://www.wma.net/policies-post/wma-resolution-on-euthanasia/</a:t>
            </a:r>
            <a:r>
              <a:rPr lang="en-GB" sz="1900">
                <a:latin typeface="Arial"/>
                <a:cs typeface="Arial"/>
              </a:rPr>
              <a:t> (Accessed: 22 June 2023).</a:t>
            </a:r>
            <a:r>
              <a:rPr lang="en-US" sz="1900">
                <a:latin typeface="Arial"/>
                <a:cs typeface="Arial"/>
              </a:rPr>
              <a:t> </a:t>
            </a:r>
            <a:endParaRPr lang="en-US" sz="1900"/>
          </a:p>
          <a:p>
            <a:pPr algn="just"/>
            <a:r>
              <a:rPr lang="en-GB" sz="1900">
                <a:latin typeface="Times New Roman"/>
                <a:cs typeface="Times New Roman"/>
              </a:rPr>
              <a:t>5.</a:t>
            </a:r>
            <a:r>
              <a:rPr lang="en-GB" sz="1100">
                <a:latin typeface="Times New Roman"/>
                <a:cs typeface="Times New Roman"/>
              </a:rPr>
              <a:t>    </a:t>
            </a:r>
            <a:r>
              <a:rPr lang="en-GB" sz="1900">
                <a:latin typeface="Arial"/>
                <a:cs typeface="Arial"/>
              </a:rPr>
              <a:t>Antonacci, R., Barrie, C., Baxter, S., Chaffey, S., Chary, S., </a:t>
            </a:r>
            <a:r>
              <a:rPr lang="en-GB" sz="1900" err="1">
                <a:latin typeface="Arial"/>
                <a:cs typeface="Arial"/>
              </a:rPr>
              <a:t>Grassau</a:t>
            </a:r>
            <a:r>
              <a:rPr lang="en-GB" sz="1900">
                <a:latin typeface="Arial"/>
                <a:cs typeface="Arial"/>
              </a:rPr>
              <a:t>, P., Hammond, C., </a:t>
            </a:r>
            <a:r>
              <a:rPr lang="en-GB" sz="1900" err="1">
                <a:latin typeface="Arial"/>
                <a:cs typeface="Arial"/>
              </a:rPr>
              <a:t>Mirhosseini</a:t>
            </a:r>
            <a:r>
              <a:rPr lang="en-GB" sz="1900">
                <a:latin typeface="Arial"/>
                <a:cs typeface="Arial"/>
              </a:rPr>
              <a:t>, M., Mirza, R.M., Murzin, K. and Klinger, C.A. (2020). </a:t>
            </a:r>
            <a:r>
              <a:rPr lang="en-GB" sz="1900" i="1">
                <a:latin typeface="Arial"/>
                <a:cs typeface="Arial"/>
              </a:rPr>
              <a:t>Gaps in Hospice and Palliative Care Research: A Scoping Review of the North American Literature</a:t>
            </a:r>
            <a:r>
              <a:rPr lang="en-GB" sz="1900">
                <a:latin typeface="Arial"/>
                <a:cs typeface="Arial"/>
              </a:rPr>
              <a:t>. </a:t>
            </a:r>
            <a:r>
              <a:rPr lang="en-GB" sz="1900" i="1">
                <a:latin typeface="Times New Roman"/>
                <a:cs typeface="Times New Roman"/>
              </a:rPr>
              <a:t>Journal of Aging Research</a:t>
            </a:r>
            <a:r>
              <a:rPr lang="en-GB" sz="1900">
                <a:latin typeface="Times New Roman"/>
                <a:cs typeface="Times New Roman"/>
              </a:rPr>
              <a:t>, 2020, pp.1–16. </a:t>
            </a:r>
            <a:r>
              <a:rPr lang="en-GB" sz="1900" err="1">
                <a:latin typeface="Times New Roman"/>
                <a:cs typeface="Times New Roman"/>
              </a:rPr>
              <a:t>doi:https</a:t>
            </a:r>
            <a:r>
              <a:rPr lang="en-GB" sz="1900">
                <a:latin typeface="Times New Roman"/>
                <a:cs typeface="Times New Roman"/>
              </a:rPr>
              <a:t>://doi.org/10.1155/2020/3921245 (Accessed: 22 June 2023).</a:t>
            </a:r>
            <a:r>
              <a:rPr lang="en-GB" sz="1900">
                <a:latin typeface="Arial"/>
                <a:cs typeface="Arial"/>
              </a:rPr>
              <a:t> </a:t>
            </a:r>
            <a:endParaRPr lang="en-GB"/>
          </a:p>
          <a:p>
            <a:pPr algn="just"/>
            <a:r>
              <a:rPr lang="en-US" sz="1900">
                <a:latin typeface="Arial"/>
                <a:cs typeface="Arial"/>
              </a:rPr>
              <a:t>6.</a:t>
            </a:r>
            <a:r>
              <a:rPr lang="en-US" sz="1100">
                <a:latin typeface="Times New Roman"/>
                <a:cs typeface="Times New Roman"/>
              </a:rPr>
              <a:t>    </a:t>
            </a:r>
            <a:r>
              <a:rPr lang="en-US" sz="1900">
                <a:latin typeface="Arial"/>
                <a:cs typeface="Arial"/>
              </a:rPr>
              <a:t>BBC (2014). </a:t>
            </a:r>
            <a:r>
              <a:rPr lang="en-GB" sz="1900" i="1">
                <a:latin typeface="Times New Roman"/>
                <a:cs typeface="Times New Roman"/>
              </a:rPr>
              <a:t>BBC - Ethics - Euthanasia: Active and Passive Euthanasia</a:t>
            </a:r>
            <a:r>
              <a:rPr lang="en-GB" sz="1900">
                <a:latin typeface="Times New Roman"/>
                <a:cs typeface="Times New Roman"/>
              </a:rPr>
              <a:t>. [online] </a:t>
            </a:r>
            <a:r>
              <a:rPr lang="en-GB" sz="1900">
                <a:solidFill>
                  <a:srgbClr val="0563C1"/>
                </a:solidFill>
                <a:latin typeface="Arial"/>
                <a:cs typeface="Arial"/>
                <a:hlinkClick r:id="rId5"/>
              </a:rPr>
              <a:t>www.bbc.co.uk</a:t>
            </a:r>
            <a:r>
              <a:rPr lang="en-GB" sz="1900">
                <a:latin typeface="Arial"/>
                <a:cs typeface="Arial"/>
              </a:rPr>
              <a:t>. Available at: </a:t>
            </a:r>
            <a:r>
              <a:rPr lang="en-GB" sz="1900">
                <a:solidFill>
                  <a:srgbClr val="0563C1"/>
                </a:solidFill>
                <a:latin typeface="Arial"/>
                <a:cs typeface="Arial"/>
                <a:hlinkClick r:id="rId6"/>
              </a:rPr>
              <a:t>https://www.bbc.co.uk/ethics/euthanasia/overview/activepassive_1.shtml</a:t>
            </a:r>
            <a:r>
              <a:rPr lang="en-GB" sz="1900">
                <a:latin typeface="Arial"/>
                <a:cs typeface="Arial"/>
              </a:rPr>
              <a:t> (Accessed: 22 June 2023).</a:t>
            </a:r>
            <a:r>
              <a:rPr lang="en-US" sz="1900">
                <a:latin typeface="Arial"/>
                <a:cs typeface="Arial"/>
              </a:rPr>
              <a:t> </a:t>
            </a:r>
            <a:endParaRPr lang="en-US" sz="1900"/>
          </a:p>
          <a:p>
            <a:pPr algn="just"/>
            <a:r>
              <a:rPr lang="en-GB" sz="1900">
                <a:latin typeface="Times New Roman"/>
                <a:cs typeface="Times New Roman"/>
              </a:rPr>
              <a:t>7.</a:t>
            </a:r>
            <a:r>
              <a:rPr lang="en-GB" sz="1100">
                <a:latin typeface="Times New Roman"/>
                <a:cs typeface="Times New Roman"/>
              </a:rPr>
              <a:t>    </a:t>
            </a:r>
            <a:r>
              <a:rPr lang="en-GB" sz="1900">
                <a:latin typeface="Arial"/>
                <a:cs typeface="Arial"/>
              </a:rPr>
              <a:t>BBC (2014). </a:t>
            </a:r>
            <a:r>
              <a:rPr lang="en-GB" sz="1900" i="1">
                <a:latin typeface="Arial"/>
                <a:cs typeface="Arial"/>
              </a:rPr>
              <a:t>BBC - Ethics - Euthanasia: Anti-euthanasia arguments</a:t>
            </a:r>
            <a:r>
              <a:rPr lang="en-GB" sz="1900">
                <a:latin typeface="Arial"/>
                <a:cs typeface="Arial"/>
              </a:rPr>
              <a:t>. [online] </a:t>
            </a:r>
            <a:r>
              <a:rPr lang="en-GB" sz="1900">
                <a:solidFill>
                  <a:srgbClr val="0563C1"/>
                </a:solidFill>
                <a:latin typeface="Arial"/>
                <a:cs typeface="Arial"/>
                <a:hlinkClick r:id="rId5"/>
              </a:rPr>
              <a:t>WWW.BBC.CO.UK</a:t>
            </a:r>
            <a:r>
              <a:rPr lang="en-GB" sz="1900">
                <a:latin typeface="Arial"/>
                <a:cs typeface="Arial"/>
              </a:rPr>
              <a:t>. Available at: </a:t>
            </a:r>
            <a:r>
              <a:rPr lang="en-GB" sz="1900">
                <a:solidFill>
                  <a:srgbClr val="0563C1"/>
                </a:solidFill>
                <a:latin typeface="Arial"/>
                <a:cs typeface="Arial"/>
                <a:hlinkClick r:id="rId7"/>
              </a:rPr>
              <a:t>https://www.bbc.co.uk/ethics/euthanasia/against/against_1.shtml</a:t>
            </a:r>
            <a:r>
              <a:rPr lang="en-GB" sz="1900">
                <a:latin typeface="Arial"/>
                <a:cs typeface="Arial"/>
              </a:rPr>
              <a:t> (Accessed: 21 June 2023).</a:t>
            </a:r>
            <a:r>
              <a:rPr lang="en-US" sz="1900">
                <a:latin typeface="Arial"/>
                <a:cs typeface="Arial"/>
              </a:rPr>
              <a:t> </a:t>
            </a:r>
            <a:endParaRPr lang="en-US" sz="1900"/>
          </a:p>
          <a:p>
            <a:pPr algn="just"/>
            <a:r>
              <a:rPr lang="en-GB" sz="1900">
                <a:latin typeface="Times New Roman"/>
                <a:cs typeface="Times New Roman"/>
              </a:rPr>
              <a:t>8.</a:t>
            </a:r>
            <a:r>
              <a:rPr lang="en-GB" sz="1100">
                <a:latin typeface="Times New Roman"/>
                <a:cs typeface="Times New Roman"/>
              </a:rPr>
              <a:t>    </a:t>
            </a:r>
            <a:r>
              <a:rPr lang="en-GB" sz="1900">
                <a:latin typeface="Arial"/>
                <a:cs typeface="Arial"/>
              </a:rPr>
              <a:t>‌</a:t>
            </a:r>
            <a:r>
              <a:rPr lang="en-GB" sz="1900">
                <a:latin typeface="Times New Roman"/>
                <a:cs typeface="Times New Roman"/>
              </a:rPr>
              <a:t>BBC (2014). </a:t>
            </a:r>
            <a:r>
              <a:rPr lang="en-GB" sz="1900" i="1">
                <a:latin typeface="Times New Roman"/>
                <a:cs typeface="Times New Roman"/>
              </a:rPr>
              <a:t>BBC - Ethics - Euthanasia: Ethics of Euthanasia - Introduction</a:t>
            </a:r>
            <a:r>
              <a:rPr lang="en-GB" sz="1900">
                <a:latin typeface="Times New Roman"/>
                <a:cs typeface="Times New Roman"/>
              </a:rPr>
              <a:t>. [online] </a:t>
            </a:r>
            <a:r>
              <a:rPr lang="en-GB" sz="1900">
                <a:solidFill>
                  <a:srgbClr val="0563C1"/>
                </a:solidFill>
                <a:latin typeface="Arial"/>
                <a:cs typeface="Arial"/>
                <a:hlinkClick r:id="rId5"/>
              </a:rPr>
              <a:t>www.bbc.co.uk</a:t>
            </a:r>
            <a:r>
              <a:rPr lang="en-GB" sz="1900">
                <a:latin typeface="Arial"/>
                <a:cs typeface="Arial"/>
              </a:rPr>
              <a:t>. Available at: </a:t>
            </a:r>
            <a:r>
              <a:rPr lang="en-GB" sz="1900">
                <a:solidFill>
                  <a:srgbClr val="0563C1"/>
                </a:solidFill>
                <a:latin typeface="Arial"/>
                <a:cs typeface="Arial"/>
                <a:hlinkClick r:id="rId8"/>
              </a:rPr>
              <a:t>https://www.bbc.co.uk/ethics/euthanasia/overview/introduction.shtml</a:t>
            </a:r>
            <a:r>
              <a:rPr lang="en-GB" sz="1900">
                <a:latin typeface="Arial"/>
                <a:cs typeface="Arial"/>
              </a:rPr>
              <a:t> (Accessed: 22 June 2023).</a:t>
            </a:r>
            <a:r>
              <a:rPr lang="en-US" sz="1900">
                <a:latin typeface="Arial"/>
                <a:cs typeface="Arial"/>
              </a:rPr>
              <a:t> </a:t>
            </a:r>
            <a:endParaRPr lang="en-US" sz="1900"/>
          </a:p>
          <a:p>
            <a:pPr algn="just"/>
            <a:r>
              <a:rPr lang="en-GB" sz="1900">
                <a:latin typeface="Times New Roman"/>
                <a:cs typeface="Times New Roman"/>
              </a:rPr>
              <a:t>9.</a:t>
            </a:r>
            <a:r>
              <a:rPr lang="en-GB" sz="1100">
                <a:latin typeface="Times New Roman"/>
                <a:cs typeface="Times New Roman"/>
              </a:rPr>
              <a:t>    </a:t>
            </a:r>
            <a:r>
              <a:rPr lang="en-GB" sz="1900">
                <a:latin typeface="Arial"/>
                <a:cs typeface="Arial"/>
              </a:rPr>
              <a:t>BBC. (n.d.). </a:t>
            </a:r>
            <a:r>
              <a:rPr lang="en-GB" sz="1900" i="1">
                <a:latin typeface="Arial"/>
                <a:cs typeface="Arial"/>
              </a:rPr>
              <a:t>BBC Two - Bitesize Secondary, RE, Christian views on euthanasia or assisted dying</a:t>
            </a:r>
            <a:r>
              <a:rPr lang="en-GB" sz="1900">
                <a:latin typeface="Arial"/>
                <a:cs typeface="Arial"/>
              </a:rPr>
              <a:t>. [online] Available at: </a:t>
            </a:r>
            <a:r>
              <a:rPr lang="en-GB" sz="1900">
                <a:solidFill>
                  <a:srgbClr val="0563C1"/>
                </a:solidFill>
                <a:latin typeface="Arial"/>
                <a:cs typeface="Arial"/>
                <a:hlinkClick r:id="rId9"/>
              </a:rPr>
              <a:t>https://www.bbc.co.uk/programmes/p01110yh</a:t>
            </a:r>
            <a:r>
              <a:rPr lang="en-GB" sz="1900">
                <a:latin typeface="Arial"/>
                <a:cs typeface="Arial"/>
              </a:rPr>
              <a:t> </a:t>
            </a:r>
            <a:r>
              <a:rPr lang="en-GB" sz="1900">
                <a:latin typeface="Times New Roman"/>
                <a:cs typeface="Times New Roman"/>
              </a:rPr>
              <a:t>(Accessed: 21 June 2023).</a:t>
            </a:r>
            <a:r>
              <a:rPr lang="en-US" sz="1900">
                <a:latin typeface="Arial"/>
                <a:cs typeface="Arial"/>
              </a:rPr>
              <a:t> </a:t>
            </a:r>
            <a:endParaRPr lang="en-US" sz="1900"/>
          </a:p>
          <a:p>
            <a:pPr algn="just"/>
            <a:r>
              <a:rPr lang="en-US" sz="2200">
                <a:latin typeface="Arial"/>
                <a:cs typeface="Arial"/>
              </a:rPr>
              <a:t>10. Bing. (n.d.). </a:t>
            </a:r>
            <a:r>
              <a:rPr lang="en-US" sz="2200" i="1">
                <a:latin typeface="Arial"/>
                <a:cs typeface="Arial"/>
              </a:rPr>
              <a:t>recommendation on </a:t>
            </a:r>
            <a:r>
              <a:rPr lang="en-US" sz="2200" i="1" err="1">
                <a:latin typeface="Arial"/>
                <a:cs typeface="Arial"/>
              </a:rPr>
              <a:t>euthanasia.Available</a:t>
            </a:r>
            <a:r>
              <a:rPr lang="en-US" sz="2200">
                <a:latin typeface="Arial"/>
                <a:cs typeface="Arial"/>
              </a:rPr>
              <a:t> at: </a:t>
            </a:r>
            <a:r>
              <a:rPr lang="en-US" sz="2200">
                <a:latin typeface="Arial"/>
                <a:cs typeface="Arial"/>
                <a:hlinkClick r:id="rId10"/>
              </a:rPr>
              <a:t>https://www.bing.com/images/search?q=recommendation+on+euthanasia&amp;form=HDRSC4&amp;first=1</a:t>
            </a:r>
            <a:r>
              <a:rPr lang="en-US" sz="2200">
                <a:latin typeface="Arial"/>
                <a:cs typeface="Arial"/>
              </a:rPr>
              <a:t> (Accessed: 23 Jun. 2023).</a:t>
            </a:r>
            <a:endParaRPr lang="en-US" sz="1900">
              <a:latin typeface="Arial"/>
              <a:cs typeface="Arial"/>
            </a:endParaRPr>
          </a:p>
          <a:p>
            <a:pPr algn="just"/>
            <a:endParaRPr lang="en-US" sz="1900">
              <a:latin typeface="Arial"/>
              <a:cs typeface="Arial"/>
            </a:endParaRPr>
          </a:p>
          <a:p>
            <a:pPr algn="just"/>
            <a:r>
              <a:rPr lang="en-GB" sz="1900">
                <a:latin typeface="Times New Roman"/>
                <a:cs typeface="Times New Roman"/>
              </a:rPr>
              <a:t>11.</a:t>
            </a:r>
            <a:r>
              <a:rPr lang="en-GB" sz="1100">
                <a:latin typeface="Times New Roman"/>
                <a:cs typeface="Times New Roman"/>
              </a:rPr>
              <a:t> </a:t>
            </a:r>
            <a:r>
              <a:rPr lang="en-GB" sz="1900">
                <a:latin typeface="Arial"/>
                <a:cs typeface="Arial"/>
              </a:rPr>
              <a:t>Care.org (2023) </a:t>
            </a:r>
            <a:r>
              <a:rPr lang="en-GB" sz="1900" i="1">
                <a:latin typeface="Times New Roman"/>
                <a:cs typeface="Times New Roman"/>
              </a:rPr>
              <a:t>Assisted Suicide: Arguments for and against assisted suicide and euthanasia </a:t>
            </a:r>
            <a:r>
              <a:rPr lang="en-GB" sz="1900">
                <a:latin typeface="Times New Roman"/>
                <a:cs typeface="Times New Roman"/>
              </a:rPr>
              <a:t>Available at: </a:t>
            </a:r>
            <a:r>
              <a:rPr lang="en-GB" sz="1900">
                <a:solidFill>
                  <a:srgbClr val="0563C1"/>
                </a:solidFill>
                <a:latin typeface="Arial"/>
                <a:cs typeface="Arial"/>
                <a:hlinkClick r:id="rId11"/>
              </a:rPr>
              <a:t>https://care.org.uk/cause/assisted-suicide/arguments-for-and-against-assisted-suicide-and-euthanasia</a:t>
            </a:r>
            <a:r>
              <a:rPr lang="en-GB" sz="1900">
                <a:latin typeface="Arial"/>
                <a:cs typeface="Arial"/>
              </a:rPr>
              <a:t> (Accessed: 22 June 2023).</a:t>
            </a:r>
            <a:r>
              <a:rPr lang="en-US" sz="1900">
                <a:latin typeface="Arial"/>
                <a:cs typeface="Arial"/>
              </a:rPr>
              <a:t> </a:t>
            </a:r>
            <a:endParaRPr lang="en-US" sz="1900"/>
          </a:p>
          <a:p>
            <a:pPr algn="just"/>
            <a:r>
              <a:rPr lang="en-GB" sz="1900">
                <a:latin typeface="Times New Roman"/>
                <a:cs typeface="Times New Roman"/>
              </a:rPr>
              <a:t>12.</a:t>
            </a:r>
            <a:r>
              <a:rPr lang="en-GB" sz="1100">
                <a:latin typeface="Times New Roman"/>
                <a:cs typeface="Times New Roman"/>
              </a:rPr>
              <a:t> </a:t>
            </a:r>
            <a:r>
              <a:rPr lang="en-GB" sz="1900">
                <a:latin typeface="Arial"/>
                <a:cs typeface="Arial"/>
              </a:rPr>
              <a:t>Go Gentle Australia (2016). </a:t>
            </a:r>
            <a:r>
              <a:rPr lang="en-GB" sz="1900" i="1">
                <a:latin typeface="Arial"/>
                <a:cs typeface="Arial"/>
              </a:rPr>
              <a:t>A Quick History of Voluntary Euthanasia</a:t>
            </a:r>
            <a:r>
              <a:rPr lang="en-GB" sz="1900">
                <a:latin typeface="Arial"/>
                <a:cs typeface="Arial"/>
              </a:rPr>
              <a:t>. YouTube. Available at: </a:t>
            </a:r>
            <a:r>
              <a:rPr lang="en-GB" sz="1900">
                <a:solidFill>
                  <a:srgbClr val="0563C1"/>
                </a:solidFill>
                <a:latin typeface="Arial"/>
                <a:cs typeface="Arial"/>
                <a:hlinkClick r:id="rId12"/>
              </a:rPr>
              <a:t>https://www.youtube.com/watch?v=iTBk3HmJ7pg</a:t>
            </a:r>
            <a:r>
              <a:rPr lang="en-GB" sz="1900">
                <a:latin typeface="Arial"/>
                <a:cs typeface="Arial"/>
              </a:rPr>
              <a:t> (Accessed: 21 June </a:t>
            </a:r>
            <a:r>
              <a:rPr lang="en-GB" sz="1900">
                <a:latin typeface="Times New Roman"/>
                <a:cs typeface="Times New Roman"/>
              </a:rPr>
              <a:t>2023).</a:t>
            </a:r>
            <a:r>
              <a:rPr lang="en-US" sz="1900">
                <a:latin typeface="Arial"/>
                <a:cs typeface="Arial"/>
              </a:rPr>
              <a:t> </a:t>
            </a:r>
            <a:endParaRPr lang="en-US" sz="1900"/>
          </a:p>
          <a:p>
            <a:pPr algn="just"/>
            <a:r>
              <a:rPr lang="en-GB" sz="1900">
                <a:latin typeface="Times New Roman"/>
                <a:cs typeface="Times New Roman"/>
              </a:rPr>
              <a:t>13.</a:t>
            </a:r>
            <a:r>
              <a:rPr lang="en-GB" sz="1100">
                <a:latin typeface="Times New Roman"/>
                <a:cs typeface="Times New Roman"/>
              </a:rPr>
              <a:t> </a:t>
            </a:r>
            <a:r>
              <a:rPr lang="en-GB" sz="1900">
                <a:latin typeface="Arial"/>
                <a:cs typeface="Arial"/>
              </a:rPr>
              <a:t>National Health Service (2018). </a:t>
            </a:r>
            <a:r>
              <a:rPr lang="en-GB" sz="1900" i="1">
                <a:latin typeface="Arial"/>
                <a:cs typeface="Arial"/>
              </a:rPr>
              <a:t>End of life care</a:t>
            </a:r>
            <a:r>
              <a:rPr lang="en-GB" sz="1900">
                <a:latin typeface="Arial"/>
                <a:cs typeface="Arial"/>
              </a:rPr>
              <a:t>. [online] NHS. Available at: </a:t>
            </a:r>
            <a:r>
              <a:rPr lang="en-GB" sz="1900">
                <a:solidFill>
                  <a:srgbClr val="0563C1"/>
                </a:solidFill>
                <a:latin typeface="Arial"/>
                <a:cs typeface="Arial"/>
                <a:hlinkClick r:id="rId13"/>
              </a:rPr>
              <a:t>https://www.nhs.uk/conditions/end-of-life-care/what-it-involves-and-when-it-starts/</a:t>
            </a:r>
            <a:r>
              <a:rPr lang="en-GB" sz="1900">
                <a:latin typeface="Arial"/>
                <a:cs typeface="Arial"/>
              </a:rPr>
              <a:t> (Accessed: 14 June 2023).</a:t>
            </a:r>
            <a:endParaRPr lang="en-GB"/>
          </a:p>
          <a:p>
            <a:r>
              <a:rPr lang="en-US" sz="1900">
                <a:latin typeface="Arial"/>
                <a:cs typeface="Arial"/>
              </a:rPr>
              <a:t>14.</a:t>
            </a:r>
            <a:r>
              <a:rPr lang="en-US" sz="1100">
                <a:latin typeface="Times New Roman"/>
                <a:cs typeface="Times New Roman"/>
              </a:rPr>
              <a:t> </a:t>
            </a:r>
            <a:r>
              <a:rPr lang="en-US" sz="1900">
                <a:latin typeface="Arial"/>
                <a:cs typeface="Arial"/>
              </a:rPr>
              <a:t>National Institute on Aging (2021). </a:t>
            </a:r>
            <a:r>
              <a:rPr lang="en-US" sz="1900" i="1">
                <a:latin typeface="Arial"/>
                <a:cs typeface="Arial"/>
              </a:rPr>
              <a:t>What Are Palliative Care and Hospice Care?</a:t>
            </a:r>
            <a:r>
              <a:rPr lang="en-US" sz="1900">
                <a:latin typeface="Arial"/>
                <a:cs typeface="Arial"/>
              </a:rPr>
              <a:t> [online] National Institute on Aging. Available at: </a:t>
            </a:r>
            <a:r>
              <a:rPr lang="en-US" sz="1900">
                <a:solidFill>
                  <a:srgbClr val="0563C1"/>
                </a:solidFill>
                <a:latin typeface="Arial"/>
                <a:cs typeface="Arial"/>
                <a:hlinkClick r:id="rId14"/>
              </a:rPr>
              <a:t>https://www.nia.nih.gov/health/what-are-palliative-care-and-hospice-care</a:t>
            </a:r>
            <a:r>
              <a:rPr lang="en-US" sz="1900">
                <a:latin typeface="Arial"/>
                <a:cs typeface="Arial"/>
              </a:rPr>
              <a:t> (Accessed: 20 June 2023).</a:t>
            </a:r>
            <a:endParaRPr lang="en-US" sz="1900"/>
          </a:p>
          <a:p>
            <a:pPr>
              <a:lnSpc>
                <a:spcPct val="120000"/>
              </a:lnSpc>
            </a:pPr>
            <a:endParaRPr lang="en-US">
              <a:latin typeface="Arial"/>
              <a:cs typeface="Times New Roman"/>
            </a:endParaRPr>
          </a:p>
        </p:txBody>
      </p:sp>
    </p:spTree>
    <p:extLst>
      <p:ext uri="{BB962C8B-B14F-4D97-AF65-F5344CB8AC3E}">
        <p14:creationId xmlns:p14="http://schemas.microsoft.com/office/powerpoint/2010/main" val="3567786040"/>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4D3BCE-B30E-093F-74D5-4E0547685DA7}"/>
              </a:ext>
            </a:extLst>
          </p:cNvPr>
          <p:cNvSpPr>
            <a:spLocks noGrp="1"/>
          </p:cNvSpPr>
          <p:nvPr>
            <p:ph idx="1"/>
          </p:nvPr>
        </p:nvSpPr>
        <p:spPr>
          <a:xfrm>
            <a:off x="2411052" y="123365"/>
            <a:ext cx="8324034" cy="6627576"/>
          </a:xfrm>
        </p:spPr>
        <p:txBody>
          <a:bodyPr vert="horz" lIns="91440" tIns="45720" rIns="91440" bIns="45720" rtlCol="0" anchor="t">
            <a:noAutofit/>
          </a:bodyPr>
          <a:lstStyle/>
          <a:p>
            <a:pPr marL="0" indent="0">
              <a:buNone/>
            </a:pPr>
            <a:endParaRPr lang="en-GB" sz="1400">
              <a:latin typeface="Calibri"/>
              <a:cs typeface="Calibri"/>
            </a:endParaRPr>
          </a:p>
          <a:p>
            <a:endParaRPr lang="en-GB" sz="600">
              <a:latin typeface="Calibri"/>
              <a:cs typeface="Calibri"/>
            </a:endParaRPr>
          </a:p>
          <a:p>
            <a:pPr>
              <a:lnSpc>
                <a:spcPct val="120000"/>
              </a:lnSpc>
            </a:pPr>
            <a:endParaRPr lang="en-GB" sz="600">
              <a:latin typeface="Arial"/>
              <a:cs typeface="Arial"/>
            </a:endParaRPr>
          </a:p>
          <a:p>
            <a:pPr>
              <a:lnSpc>
                <a:spcPct val="120000"/>
              </a:lnSpc>
            </a:pPr>
            <a:r>
              <a:rPr lang="en-US" sz="800">
                <a:latin typeface="Arial"/>
                <a:cs typeface="Arial"/>
              </a:rPr>
              <a:t>15.</a:t>
            </a:r>
            <a:r>
              <a:rPr lang="en-US" sz="800">
                <a:latin typeface="Arial"/>
                <a:cs typeface="Times New Roman"/>
              </a:rPr>
              <a:t>    </a:t>
            </a:r>
            <a:r>
              <a:rPr lang="en-GB" sz="900">
                <a:latin typeface="Arial"/>
                <a:cs typeface="Arial"/>
              </a:rPr>
              <a:t>NHS (2020). </a:t>
            </a:r>
            <a:r>
              <a:rPr lang="en-GB" sz="900" i="1">
                <a:latin typeface="Arial"/>
                <a:cs typeface="Arial"/>
              </a:rPr>
              <a:t>End of Life Care</a:t>
            </a:r>
            <a:r>
              <a:rPr lang="en-GB" sz="900">
                <a:latin typeface="Arial"/>
                <a:cs typeface="Arial"/>
              </a:rPr>
              <a:t>. [online] NHS. Available at: </a:t>
            </a:r>
            <a:r>
              <a:rPr lang="en-GB" sz="900" u="sng">
                <a:latin typeface="Arial"/>
                <a:cs typeface="Arial"/>
                <a:hlinkClick r:id="rId2"/>
              </a:rPr>
              <a:t>https://www.nhs.uk/conditions/end-of-life-care/advance-decision-to-refuse-treatment/</a:t>
            </a:r>
            <a:r>
              <a:rPr lang="en-GB" sz="900">
                <a:latin typeface="Arial"/>
                <a:cs typeface="Arial"/>
              </a:rPr>
              <a:t> (Accessed: 21 June </a:t>
            </a:r>
            <a:r>
              <a:rPr lang="en-GB" sz="900">
                <a:latin typeface="Arial"/>
                <a:cs typeface="Times New Roman"/>
              </a:rPr>
              <a:t>2023).</a:t>
            </a:r>
            <a:r>
              <a:rPr lang="en-US" sz="900">
                <a:latin typeface="Arial"/>
                <a:cs typeface="Arial"/>
              </a:rPr>
              <a:t> </a:t>
            </a:r>
            <a:endParaRPr lang="en-GB" sz="900">
              <a:latin typeface="Arial"/>
              <a:cs typeface="Arial"/>
            </a:endParaRPr>
          </a:p>
          <a:p>
            <a:pPr>
              <a:lnSpc>
                <a:spcPct val="120000"/>
              </a:lnSpc>
            </a:pPr>
            <a:r>
              <a:rPr lang="en-GB" sz="900">
                <a:latin typeface="Arial"/>
                <a:cs typeface="Times New Roman"/>
              </a:rPr>
              <a:t>16.    </a:t>
            </a:r>
            <a:r>
              <a:rPr lang="en-GB" sz="900">
                <a:latin typeface="Arial"/>
                <a:cs typeface="Arial"/>
              </a:rPr>
              <a:t>NHS (2021). </a:t>
            </a:r>
            <a:r>
              <a:rPr lang="en-GB" sz="900" i="1">
                <a:latin typeface="Arial"/>
                <a:cs typeface="Arial"/>
              </a:rPr>
              <a:t>Do not attempt cardiopulmonary resuscitation</a:t>
            </a:r>
            <a:r>
              <a:rPr lang="en-GB" sz="900">
                <a:latin typeface="Arial"/>
                <a:cs typeface="Arial"/>
              </a:rPr>
              <a:t> (DNACPR) decisions. [online] NHS. Available at: </a:t>
            </a:r>
            <a:r>
              <a:rPr lang="en-GB" sz="900" u="sng">
                <a:latin typeface="Arial"/>
                <a:cs typeface="Arial"/>
                <a:hlinkClick r:id="rId3"/>
              </a:rPr>
              <a:t>https://www.nhs.uk/conditions/do-not-attempt-cardiopulmonary-resuscitation-dnacpr-decisions/</a:t>
            </a:r>
            <a:r>
              <a:rPr lang="en-GB" sz="900">
                <a:latin typeface="Arial"/>
                <a:cs typeface="Arial"/>
              </a:rPr>
              <a:t> (Accessed: 21 June 2023).</a:t>
            </a:r>
            <a:r>
              <a:rPr lang="en-US" sz="900">
                <a:latin typeface="Arial"/>
                <a:cs typeface="Arial"/>
              </a:rPr>
              <a:t> </a:t>
            </a:r>
            <a:endParaRPr lang="en-GB" sz="900">
              <a:latin typeface="Arial"/>
              <a:cs typeface="Arial"/>
            </a:endParaRPr>
          </a:p>
          <a:p>
            <a:pPr>
              <a:lnSpc>
                <a:spcPct val="120000"/>
              </a:lnSpc>
            </a:pPr>
            <a:r>
              <a:rPr lang="en-GB" sz="900">
                <a:latin typeface="Arial"/>
                <a:cs typeface="Times New Roman"/>
              </a:rPr>
              <a:t>17.    </a:t>
            </a:r>
            <a:r>
              <a:rPr lang="en-GB" sz="900">
                <a:latin typeface="Arial"/>
                <a:cs typeface="Arial"/>
              </a:rPr>
              <a:t>NHS, (2017) </a:t>
            </a:r>
            <a:r>
              <a:rPr lang="en-GB" sz="900" i="1">
                <a:latin typeface="Arial"/>
                <a:cs typeface="Times New Roman"/>
              </a:rPr>
              <a:t>Euthanasia and Assisted Suicide. </a:t>
            </a:r>
            <a:r>
              <a:rPr lang="en-GB" sz="900">
                <a:latin typeface="Arial"/>
                <a:cs typeface="Times New Roman"/>
              </a:rPr>
              <a:t>Available at: </a:t>
            </a:r>
            <a:r>
              <a:rPr lang="en-GB" sz="900" u="sng">
                <a:latin typeface="Arial"/>
                <a:cs typeface="Arial"/>
                <a:hlinkClick r:id="rId4"/>
              </a:rPr>
              <a:t>https://www.nhs.uk/conditions/euthanasia-and-assisted-suicide/</a:t>
            </a:r>
            <a:r>
              <a:rPr lang="en-GB" sz="900">
                <a:latin typeface="Arial"/>
                <a:cs typeface="Arial"/>
              </a:rPr>
              <a:t> (Accessed: 21 June 2023).</a:t>
            </a:r>
            <a:r>
              <a:rPr lang="en-US" sz="900">
                <a:latin typeface="Arial"/>
                <a:cs typeface="Arial"/>
              </a:rPr>
              <a:t> </a:t>
            </a:r>
            <a:endParaRPr lang="en-GB" sz="900">
              <a:latin typeface="Arial"/>
              <a:cs typeface="Arial"/>
            </a:endParaRPr>
          </a:p>
          <a:p>
            <a:pPr>
              <a:lnSpc>
                <a:spcPct val="120000"/>
              </a:lnSpc>
            </a:pPr>
            <a:r>
              <a:rPr lang="en-GB" sz="900">
                <a:latin typeface="Arial"/>
                <a:cs typeface="Times New Roman"/>
              </a:rPr>
              <a:t>18.    </a:t>
            </a:r>
            <a:r>
              <a:rPr lang="en-GB" sz="900">
                <a:latin typeface="Arial"/>
                <a:cs typeface="Arial"/>
              </a:rPr>
              <a:t>‌</a:t>
            </a:r>
            <a:r>
              <a:rPr lang="en-GB" sz="900">
                <a:latin typeface="Arial"/>
                <a:cs typeface="Times New Roman"/>
              </a:rPr>
              <a:t>Powell, M. (2022). </a:t>
            </a:r>
            <a:r>
              <a:rPr lang="en-GB" sz="900" i="1">
                <a:latin typeface="Arial"/>
                <a:cs typeface="Times New Roman"/>
              </a:rPr>
              <a:t>End of life care conversations and access</a:t>
            </a:r>
            <a:r>
              <a:rPr lang="en-GB" sz="900">
                <a:latin typeface="Arial"/>
                <a:cs typeface="Times New Roman"/>
              </a:rPr>
              <a:t>. [online] NIHR Evidence. Available at: </a:t>
            </a:r>
            <a:r>
              <a:rPr lang="en-GB" sz="900" u="sng">
                <a:latin typeface="Arial"/>
                <a:cs typeface="Arial"/>
                <a:hlinkClick r:id="rId5"/>
              </a:rPr>
              <a:t>https://evidence.nihr.ac.uk/collection/end-of-life-care-research-highlights-the-importance-of-conversations-and-need-for-equal-access/#:~:text=Towards%20the%20end%20of%20life%2C%20everyone%20should%20be</a:t>
            </a:r>
            <a:r>
              <a:rPr lang="en-GB" sz="900">
                <a:latin typeface="Arial"/>
                <a:cs typeface="Arial"/>
              </a:rPr>
              <a:t> (Accessed: 22 June 2023). </a:t>
            </a:r>
          </a:p>
          <a:p>
            <a:pPr>
              <a:lnSpc>
                <a:spcPct val="120000"/>
              </a:lnSpc>
            </a:pPr>
            <a:r>
              <a:rPr lang="en-GB" sz="900">
                <a:latin typeface="Arial"/>
                <a:cs typeface="Arial"/>
              </a:rPr>
              <a:t>19.</a:t>
            </a:r>
            <a:r>
              <a:rPr lang="en-GB" sz="900">
                <a:latin typeface="Arial"/>
                <a:cs typeface="Times New Roman"/>
              </a:rPr>
              <a:t>    </a:t>
            </a:r>
            <a:r>
              <a:rPr lang="en-GB" sz="900" err="1">
                <a:latin typeface="Arial"/>
                <a:cs typeface="Arial"/>
              </a:rPr>
              <a:t>RightToLifeUK</a:t>
            </a:r>
            <a:r>
              <a:rPr lang="en-GB" sz="900">
                <a:latin typeface="Arial"/>
                <a:cs typeface="Arial"/>
              </a:rPr>
              <a:t> (n.d.). </a:t>
            </a:r>
            <a:r>
              <a:rPr lang="en-GB" sz="900" i="1">
                <a:latin typeface="Arial"/>
                <a:cs typeface="Arial"/>
              </a:rPr>
              <a:t>Euthanasia – Right To Life UK</a:t>
            </a:r>
            <a:r>
              <a:rPr lang="en-GB" sz="900">
                <a:latin typeface="Arial"/>
                <a:cs typeface="Arial"/>
              </a:rPr>
              <a:t>. [online] righttolife.org.uk. Available at: </a:t>
            </a:r>
            <a:r>
              <a:rPr lang="en-GB" sz="900" u="sng">
                <a:latin typeface="Arial"/>
                <a:cs typeface="Arial"/>
                <a:hlinkClick r:id="rId6"/>
              </a:rPr>
              <a:t>https://righttolife.org.uk/euthanasia?gclid=EAIaIQobChMI94jmxJzR_wIVn42DBx0AmAr6EAAYASAAEgJNH_D_BwE</a:t>
            </a:r>
            <a:r>
              <a:rPr lang="en-GB" sz="900">
                <a:latin typeface="Arial"/>
                <a:cs typeface="Arial"/>
              </a:rPr>
              <a:t> (Accessed: 20 Jun. 2023).</a:t>
            </a:r>
          </a:p>
          <a:p>
            <a:pPr>
              <a:lnSpc>
                <a:spcPct val="120000"/>
              </a:lnSpc>
            </a:pPr>
            <a:r>
              <a:rPr lang="en-GB" sz="900">
                <a:latin typeface="Arial"/>
                <a:cs typeface="Arial"/>
              </a:rPr>
              <a:t>20.</a:t>
            </a:r>
            <a:r>
              <a:rPr lang="en-GB" sz="900">
                <a:latin typeface="Arial"/>
                <a:cs typeface="Times New Roman"/>
              </a:rPr>
              <a:t>   </a:t>
            </a:r>
            <a:r>
              <a:rPr lang="en-GB" sz="900">
                <a:latin typeface="Arial"/>
                <a:cs typeface="Arial"/>
              </a:rPr>
              <a:t> Statista (2022) </a:t>
            </a:r>
            <a:r>
              <a:rPr lang="en-GB" sz="900" i="1">
                <a:latin typeface="Arial"/>
                <a:cs typeface="Times New Roman"/>
              </a:rPr>
              <a:t>Where Most People Die by Assisted Suicide </a:t>
            </a:r>
            <a:r>
              <a:rPr lang="en-GB" sz="900">
                <a:latin typeface="Arial"/>
                <a:cs typeface="Times New Roman"/>
              </a:rPr>
              <a:t>Available at: </a:t>
            </a:r>
            <a:r>
              <a:rPr lang="en-GB" sz="900" u="sng">
                <a:latin typeface="Arial"/>
                <a:cs typeface="Arial"/>
                <a:hlinkClick r:id="rId7"/>
              </a:rPr>
              <a:t>https://www.statista.com/chart/28133/assisted-dying-world-map/</a:t>
            </a:r>
            <a:r>
              <a:rPr lang="en-GB" sz="900">
                <a:latin typeface="Arial"/>
                <a:cs typeface="Arial"/>
              </a:rPr>
              <a:t> (Accessed: 22 June 2023).</a:t>
            </a:r>
            <a:r>
              <a:rPr lang="en-US" sz="900">
                <a:latin typeface="Arial"/>
                <a:cs typeface="Arial"/>
              </a:rPr>
              <a:t> </a:t>
            </a:r>
            <a:endParaRPr lang="en-GB" sz="900">
              <a:latin typeface="Arial"/>
              <a:cs typeface="Arial"/>
            </a:endParaRPr>
          </a:p>
          <a:p>
            <a:pPr>
              <a:lnSpc>
                <a:spcPct val="120000"/>
              </a:lnSpc>
            </a:pPr>
            <a:r>
              <a:rPr lang="en-US" sz="900">
                <a:latin typeface="Arial"/>
                <a:cs typeface="Arial"/>
              </a:rPr>
              <a:t>21.</a:t>
            </a:r>
            <a:r>
              <a:rPr lang="en-US" sz="900">
                <a:latin typeface="Arial"/>
                <a:cs typeface="Times New Roman"/>
              </a:rPr>
              <a:t>    </a:t>
            </a:r>
            <a:r>
              <a:rPr lang="en-GB" sz="900">
                <a:latin typeface="Arial"/>
                <a:cs typeface="Arial"/>
              </a:rPr>
              <a:t>Swanton, D. (n.d.). </a:t>
            </a:r>
            <a:r>
              <a:rPr lang="en-GB" sz="900" i="1">
                <a:latin typeface="Arial"/>
                <a:cs typeface="Times New Roman"/>
              </a:rPr>
              <a:t>Ethical Rights - Arguments in Support of Euthanasia</a:t>
            </a:r>
            <a:r>
              <a:rPr lang="en-GB" sz="900">
                <a:latin typeface="Arial"/>
                <a:cs typeface="Times New Roman"/>
              </a:rPr>
              <a:t>. [online] </a:t>
            </a:r>
            <a:r>
              <a:rPr lang="en-GB" sz="900" u="sng">
                <a:latin typeface="Arial"/>
                <a:cs typeface="Arial"/>
                <a:hlinkClick r:id="rId8"/>
              </a:rPr>
              <a:t>www.ethicalrights.com</a:t>
            </a:r>
            <a:r>
              <a:rPr lang="en-GB" sz="900">
                <a:latin typeface="Arial"/>
                <a:cs typeface="Arial"/>
              </a:rPr>
              <a:t>. Available at: </a:t>
            </a:r>
            <a:r>
              <a:rPr lang="en-GB" sz="900" u="sng">
                <a:latin typeface="Arial"/>
                <a:cs typeface="Arial"/>
                <a:hlinkClick r:id="rId9"/>
              </a:rPr>
              <a:t>https://www.ethicalrights.com/euthanasia/arguments-in-support-of-euthanasia</a:t>
            </a:r>
            <a:r>
              <a:rPr lang="en-GB" sz="900">
                <a:latin typeface="Arial"/>
                <a:cs typeface="Arial"/>
              </a:rPr>
              <a:t> (Accessed 22 June 2023).</a:t>
            </a:r>
            <a:r>
              <a:rPr lang="en-US" sz="900">
                <a:latin typeface="Arial"/>
                <a:cs typeface="Arial"/>
              </a:rPr>
              <a:t> </a:t>
            </a:r>
          </a:p>
          <a:p>
            <a:pPr>
              <a:lnSpc>
                <a:spcPct val="120000"/>
              </a:lnSpc>
            </a:pPr>
            <a:r>
              <a:rPr lang="en-US" sz="900">
                <a:latin typeface="Arial"/>
                <a:cs typeface="Arial"/>
              </a:rPr>
              <a:t>22.</a:t>
            </a:r>
            <a:r>
              <a:rPr lang="en-US" sz="900">
                <a:latin typeface="Arial"/>
                <a:cs typeface="Times New Roman"/>
              </a:rPr>
              <a:t>    </a:t>
            </a:r>
            <a:r>
              <a:rPr lang="en-US" sz="900">
                <a:latin typeface="Arial"/>
                <a:cs typeface="Arial"/>
              </a:rPr>
              <a:t>TEDx Talks (2015). </a:t>
            </a:r>
            <a:r>
              <a:rPr lang="en-US" sz="900" i="1">
                <a:latin typeface="Arial"/>
                <a:cs typeface="Arial"/>
              </a:rPr>
              <a:t>Beyond Life: Managing Your Right to Die | Dr. Allan Saxe</a:t>
            </a:r>
            <a:r>
              <a:rPr lang="en-US" sz="900">
                <a:latin typeface="Arial"/>
                <a:cs typeface="Arial"/>
              </a:rPr>
              <a:t> | </a:t>
            </a:r>
            <a:r>
              <a:rPr lang="en-US" sz="900" err="1">
                <a:latin typeface="Arial"/>
                <a:cs typeface="Arial"/>
              </a:rPr>
              <a:t>TEDxPlano</a:t>
            </a:r>
            <a:r>
              <a:rPr lang="en-US" sz="900">
                <a:latin typeface="Arial"/>
                <a:cs typeface="Arial"/>
              </a:rPr>
              <a:t>. YouTube. Available at: </a:t>
            </a:r>
            <a:r>
              <a:rPr lang="en-US" sz="900" u="sng">
                <a:solidFill>
                  <a:srgbClr val="0563C1"/>
                </a:solidFill>
                <a:latin typeface="Arial"/>
                <a:cs typeface="Arial"/>
                <a:hlinkClick r:id="rId10"/>
              </a:rPr>
              <a:t>https://www.youtube.com/watch?v=B7ehf6CmG4Y</a:t>
            </a:r>
            <a:r>
              <a:rPr lang="en-US" sz="900">
                <a:latin typeface="Arial"/>
                <a:cs typeface="Arial"/>
              </a:rPr>
              <a:t> (Accessed: 22 June </a:t>
            </a:r>
            <a:r>
              <a:rPr lang="en-GB" sz="900">
                <a:latin typeface="Arial"/>
                <a:cs typeface="Times New Roman"/>
              </a:rPr>
              <a:t>2023).</a:t>
            </a:r>
            <a:r>
              <a:rPr lang="en-US" sz="900">
                <a:latin typeface="Arial"/>
                <a:cs typeface="Arial"/>
              </a:rPr>
              <a:t> </a:t>
            </a:r>
          </a:p>
          <a:p>
            <a:pPr>
              <a:lnSpc>
                <a:spcPct val="120000"/>
              </a:lnSpc>
            </a:pPr>
            <a:r>
              <a:rPr lang="en-GB" sz="900">
                <a:latin typeface="Arial"/>
                <a:cs typeface="Times New Roman"/>
              </a:rPr>
              <a:t>23.    </a:t>
            </a:r>
            <a:r>
              <a:rPr lang="en-US" sz="900">
                <a:latin typeface="Arial"/>
                <a:cs typeface="Arial"/>
              </a:rPr>
              <a:t>UK Parliament (2015). </a:t>
            </a:r>
            <a:r>
              <a:rPr lang="en-US" sz="900" i="1">
                <a:latin typeface="Arial"/>
                <a:cs typeface="Arial"/>
              </a:rPr>
              <a:t>The right to die and assisted suicide</a:t>
            </a:r>
            <a:r>
              <a:rPr lang="en-US" sz="900">
                <a:latin typeface="Arial"/>
                <a:cs typeface="Arial"/>
              </a:rPr>
              <a:t>. [online] UK Parliament. Available at: </a:t>
            </a:r>
            <a:r>
              <a:rPr lang="en-US" sz="900" u="sng">
                <a:latin typeface="Arial"/>
                <a:cs typeface="Arial"/>
                <a:hlinkClick r:id="rId11"/>
              </a:rPr>
              <a:t>https://www.parliament.uk/business/publications/research/key-issues-parliament-2015/social-change/debating-assisted-suicide/</a:t>
            </a:r>
            <a:r>
              <a:rPr lang="en-US" sz="900">
                <a:latin typeface="Arial"/>
                <a:cs typeface="Arial"/>
              </a:rPr>
              <a:t> (Accessed: 21 June </a:t>
            </a:r>
            <a:r>
              <a:rPr lang="en-GB" sz="900">
                <a:latin typeface="Arial"/>
                <a:cs typeface="Arial"/>
              </a:rPr>
              <a:t>2023).</a:t>
            </a:r>
            <a:r>
              <a:rPr lang="en-US" sz="900">
                <a:latin typeface="Arial"/>
                <a:cs typeface="Arial"/>
              </a:rPr>
              <a:t> </a:t>
            </a:r>
            <a:endParaRPr lang="en-GB" sz="900">
              <a:latin typeface="Arial"/>
              <a:cs typeface="Arial"/>
            </a:endParaRPr>
          </a:p>
          <a:p>
            <a:pPr>
              <a:lnSpc>
                <a:spcPct val="120000"/>
              </a:lnSpc>
            </a:pPr>
            <a:r>
              <a:rPr lang="en-GB" sz="900">
                <a:latin typeface="Arial"/>
                <a:cs typeface="Times New Roman"/>
              </a:rPr>
              <a:t>24.    </a:t>
            </a:r>
            <a:r>
              <a:rPr lang="en-GB" sz="900" u="sng">
                <a:latin typeface="Arial"/>
                <a:cs typeface="Arial"/>
                <a:hlinkClick r:id="rId12"/>
              </a:rPr>
              <a:t>www.who.int</a:t>
            </a:r>
            <a:r>
              <a:rPr lang="en-GB" sz="900">
                <a:latin typeface="Arial"/>
                <a:cs typeface="Arial"/>
              </a:rPr>
              <a:t>. (n.d.). </a:t>
            </a:r>
            <a:r>
              <a:rPr lang="en-GB" sz="900" i="1">
                <a:latin typeface="Arial"/>
                <a:cs typeface="Times New Roman"/>
              </a:rPr>
              <a:t>Palliative care</a:t>
            </a:r>
            <a:r>
              <a:rPr lang="en-GB" sz="900">
                <a:latin typeface="Arial"/>
                <a:cs typeface="Times New Roman"/>
              </a:rPr>
              <a:t>. Available at: </a:t>
            </a:r>
            <a:r>
              <a:rPr lang="en-GB" sz="900" u="sng">
                <a:latin typeface="Arial"/>
                <a:cs typeface="Arial"/>
                <a:hlinkClick r:id="rId13"/>
              </a:rPr>
              <a:t>https://www.who.int/news-room/fact-sheets/detail/palliative-care#Insufficient%20Access%20to%20Palliative%20Care</a:t>
            </a:r>
            <a:r>
              <a:rPr lang="en-GB" sz="900">
                <a:latin typeface="Arial"/>
                <a:cs typeface="Arial"/>
              </a:rPr>
              <a:t> (Accessed: 22 June 2023).</a:t>
            </a:r>
            <a:r>
              <a:rPr lang="en-US" sz="900">
                <a:latin typeface="Arial"/>
                <a:cs typeface="Arial"/>
              </a:rPr>
              <a:t> </a:t>
            </a:r>
          </a:p>
          <a:p>
            <a:pPr>
              <a:lnSpc>
                <a:spcPct val="120000"/>
              </a:lnSpc>
            </a:pPr>
            <a:r>
              <a:rPr lang="en-US" sz="900">
                <a:latin typeface="Arial"/>
                <a:cs typeface="Arial"/>
              </a:rPr>
              <a:t>25.</a:t>
            </a:r>
            <a:r>
              <a:rPr lang="en-US" sz="900">
                <a:latin typeface="Arial"/>
                <a:cs typeface="Times New Roman"/>
              </a:rPr>
              <a:t>    </a:t>
            </a:r>
            <a:r>
              <a:rPr lang="en-US" sz="900">
                <a:latin typeface="Arial"/>
                <a:cs typeface="Arial"/>
                <a:hlinkClick r:id="rId14"/>
              </a:rPr>
              <a:t>www.youtube.com</a:t>
            </a:r>
            <a:r>
              <a:rPr lang="en-US" sz="900">
                <a:latin typeface="Arial"/>
                <a:cs typeface="Arial"/>
              </a:rPr>
              <a:t>. (n.d.). </a:t>
            </a:r>
            <a:r>
              <a:rPr lang="en-US" sz="900" i="1">
                <a:latin typeface="Arial"/>
                <a:cs typeface="Arial"/>
              </a:rPr>
              <a:t>Should assisted suicide be </a:t>
            </a:r>
            <a:r>
              <a:rPr lang="en-US" sz="900" i="1" err="1">
                <a:latin typeface="Arial"/>
                <a:cs typeface="Arial"/>
              </a:rPr>
              <a:t>legalised</a:t>
            </a:r>
            <a:r>
              <a:rPr lang="en-US" sz="900">
                <a:latin typeface="Arial"/>
                <a:cs typeface="Arial"/>
              </a:rPr>
              <a:t>? | Religious Studies - Matters of Life and Death. [online] Available at: </a:t>
            </a:r>
            <a:r>
              <a:rPr lang="en-US" sz="900" u="sng">
                <a:solidFill>
                  <a:srgbClr val="0563C1"/>
                </a:solidFill>
                <a:latin typeface="Arial"/>
                <a:cs typeface="Arial"/>
                <a:hlinkClick r:id="rId15"/>
              </a:rPr>
              <a:t>https://www.youtube.com/watch?v=BozCApJNkT0</a:t>
            </a:r>
            <a:r>
              <a:rPr lang="en-US" sz="900">
                <a:latin typeface="Arial"/>
                <a:cs typeface="Arial"/>
              </a:rPr>
              <a:t> (Accessed: 22 June </a:t>
            </a:r>
            <a:r>
              <a:rPr lang="en-GB" sz="900">
                <a:latin typeface="Arial"/>
                <a:cs typeface="Times New Roman"/>
              </a:rPr>
              <a:t>2023).</a:t>
            </a:r>
            <a:r>
              <a:rPr lang="en-US" sz="900">
                <a:latin typeface="Arial"/>
                <a:cs typeface="Arial"/>
              </a:rPr>
              <a:t> </a:t>
            </a:r>
          </a:p>
          <a:p>
            <a:pPr>
              <a:lnSpc>
                <a:spcPct val="120000"/>
              </a:lnSpc>
            </a:pPr>
            <a:r>
              <a:rPr lang="en-GB" sz="900">
                <a:latin typeface="Arial"/>
                <a:cs typeface="Times New Roman"/>
              </a:rPr>
              <a:t>26. </a:t>
            </a:r>
            <a:r>
              <a:rPr lang="en-GB" sz="900">
                <a:latin typeface="Arial"/>
                <a:cs typeface="Arial"/>
              </a:rPr>
              <a:t>YouGov (2021) </a:t>
            </a:r>
            <a:r>
              <a:rPr lang="en-GB" sz="900" i="1">
                <a:latin typeface="Arial"/>
                <a:cs typeface="Times New Roman"/>
              </a:rPr>
              <a:t>Doctor Assisted Suicide </a:t>
            </a:r>
            <a:r>
              <a:rPr lang="en-GB" sz="900">
                <a:latin typeface="Arial"/>
                <a:cs typeface="Times New Roman"/>
              </a:rPr>
              <a:t>Available at: </a:t>
            </a:r>
            <a:r>
              <a:rPr lang="en-GB" sz="900" u="sng">
                <a:latin typeface="Arial"/>
                <a:cs typeface="Arial"/>
                <a:hlinkClick r:id="rId16"/>
              </a:rPr>
              <a:t>https://docs.cdn.yougov.com/9zj99qnobf/YouGov%20-%20Doctor-assisted%20suicide.pdf</a:t>
            </a:r>
            <a:r>
              <a:rPr lang="en-GB" sz="900">
                <a:latin typeface="Arial"/>
                <a:cs typeface="Arial"/>
              </a:rPr>
              <a:t> (Accessed: 21 June </a:t>
            </a:r>
            <a:r>
              <a:rPr lang="en-GB" sz="900">
                <a:latin typeface="Arial"/>
                <a:cs typeface="Times New Roman"/>
              </a:rPr>
              <a:t>2023).</a:t>
            </a:r>
            <a:r>
              <a:rPr lang="en-US" sz="900">
                <a:latin typeface="Arial"/>
                <a:cs typeface="Arial"/>
              </a:rPr>
              <a:t> </a:t>
            </a:r>
            <a:endParaRPr lang="en-GB" sz="900">
              <a:latin typeface="Arial"/>
              <a:cs typeface="Arial"/>
            </a:endParaRPr>
          </a:p>
          <a:p>
            <a:pPr>
              <a:lnSpc>
                <a:spcPct val="120000"/>
              </a:lnSpc>
            </a:pPr>
            <a:endParaRPr lang="en-GB" sz="900">
              <a:latin typeface="Arial"/>
              <a:ea typeface="Calibri"/>
              <a:cs typeface="Arial"/>
            </a:endParaRPr>
          </a:p>
          <a:p>
            <a:pPr>
              <a:lnSpc>
                <a:spcPct val="120000"/>
              </a:lnSpc>
            </a:pPr>
            <a:endParaRPr lang="en-GB" sz="900">
              <a:latin typeface="Arial"/>
              <a:cs typeface="Arial"/>
            </a:endParaRPr>
          </a:p>
        </p:txBody>
      </p:sp>
    </p:spTree>
    <p:extLst>
      <p:ext uri="{BB962C8B-B14F-4D97-AF65-F5344CB8AC3E}">
        <p14:creationId xmlns:p14="http://schemas.microsoft.com/office/powerpoint/2010/main" val="3651190773"/>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PortalVTI</vt:lpstr>
      <vt:lpstr>UWTSD Health AND SOCIAL CARE LEVEL 6 DEBATE </vt:lpstr>
      <vt:lpstr>Introduction</vt:lpstr>
      <vt:lpstr>End of life</vt:lpstr>
      <vt:lpstr>Definitions</vt:lpstr>
      <vt:lpstr>LAW ON EUTHANASIA in THE Uk and different countries.  Human right act 1998 suicide act 1961  </vt:lpstr>
      <vt:lpstr>What is the current legal position in the UK?</vt:lpstr>
      <vt:lpstr>PowerPoint Presentation</vt:lpstr>
      <vt:lpstr>HEALTH CARE Provides </vt:lpstr>
      <vt:lpstr>The gap </vt:lpstr>
      <vt:lpstr>PLANNING for end of life</vt:lpstr>
      <vt:lpstr>Now we go debate for and against Euthanasia </vt:lpstr>
      <vt:lpstr>                    conclusion</vt:lpstr>
      <vt:lpstr>                    Recommendation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2023-06-22T17:12:19Z</dcterms:created>
  <dcterms:modified xsi:type="dcterms:W3CDTF">2023-06-23T08:12:01Z</dcterms:modified>
</cp:coreProperties>
</file>