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8" r:id="rId2"/>
    <p:sldId id="401" r:id="rId3"/>
    <p:sldId id="336" r:id="rId4"/>
    <p:sldId id="394" r:id="rId5"/>
    <p:sldId id="260" r:id="rId6"/>
    <p:sldId id="396" r:id="rId7"/>
    <p:sldId id="330" r:id="rId8"/>
    <p:sldId id="365" r:id="rId9"/>
    <p:sldId id="366" r:id="rId10"/>
    <p:sldId id="367" r:id="rId11"/>
    <p:sldId id="399" r:id="rId12"/>
    <p:sldId id="368" r:id="rId13"/>
    <p:sldId id="369" r:id="rId14"/>
    <p:sldId id="372" r:id="rId15"/>
    <p:sldId id="373" r:id="rId16"/>
    <p:sldId id="374" r:id="rId17"/>
    <p:sldId id="375" r:id="rId18"/>
    <p:sldId id="376" r:id="rId19"/>
    <p:sldId id="257" r:id="rId20"/>
    <p:sldId id="379" r:id="rId21"/>
    <p:sldId id="380" r:id="rId22"/>
    <p:sldId id="382" r:id="rId23"/>
    <p:sldId id="383" r:id="rId24"/>
    <p:sldId id="385" r:id="rId25"/>
    <p:sldId id="386" r:id="rId26"/>
    <p:sldId id="387" r:id="rId27"/>
    <p:sldId id="388" r:id="rId28"/>
    <p:sldId id="310" r:id="rId29"/>
    <p:sldId id="398" r:id="rId30"/>
    <p:sldId id="39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59596AC1-A573-4B34-9853-E2D6D56A4349}"/>
    <pc:docChg chg="addSld delSld modSld modMainMaster">
      <pc:chgData name="Judith Marshall" userId="0a98e7dd-30f8-4477-a3e0-e11100f91a96" providerId="ADAL" clId="{59596AC1-A573-4B34-9853-E2D6D56A4349}" dt="2025-09-23T07:58:17.964" v="3"/>
      <pc:docMkLst>
        <pc:docMk/>
      </pc:docMkLst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2690489979" sldId="258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3813733020" sldId="260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4206041397" sldId="310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2585483117" sldId="330"/>
        </pc:sldMkLst>
      </pc:sldChg>
      <pc:sldChg chg="add del">
        <pc:chgData name="Judith Marshall" userId="0a98e7dd-30f8-4477-a3e0-e11100f91a96" providerId="ADAL" clId="{59596AC1-A573-4B34-9853-E2D6D56A4349}" dt="2025-09-23T07:56:57.266" v="1"/>
        <pc:sldMkLst>
          <pc:docMk/>
          <pc:sldMk cId="0" sldId="336"/>
        </pc:sldMkLst>
      </pc:sldChg>
      <pc:sldChg chg="add del">
        <pc:chgData name="Judith Marshall" userId="0a98e7dd-30f8-4477-a3e0-e11100f91a96" providerId="ADAL" clId="{59596AC1-A573-4B34-9853-E2D6D56A4349}" dt="2025-09-23T07:56:57.266" v="1"/>
        <pc:sldMkLst>
          <pc:docMk/>
          <pc:sldMk cId="3644343259" sldId="394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2660695307" sldId="398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0" sldId="399"/>
        </pc:sldMkLst>
      </pc:sldChg>
      <pc:sldChg chg="setBg">
        <pc:chgData name="Judith Marshall" userId="0a98e7dd-30f8-4477-a3e0-e11100f91a96" providerId="ADAL" clId="{59596AC1-A573-4B34-9853-E2D6D56A4349}" dt="2025-09-23T07:58:17.964" v="3"/>
        <pc:sldMkLst>
          <pc:docMk/>
          <pc:sldMk cId="2186230091" sldId="401"/>
        </pc:sldMkLst>
      </pc:sldChg>
      <pc:sldMasterChg chg="setBg modSldLayout">
        <pc:chgData name="Judith Marshall" userId="0a98e7dd-30f8-4477-a3e0-e11100f91a96" providerId="ADAL" clId="{59596AC1-A573-4B34-9853-E2D6D56A4349}" dt="2025-09-23T07:58:17.964" v="3"/>
        <pc:sldMasterMkLst>
          <pc:docMk/>
          <pc:sldMasterMk cId="2859169814" sldId="2147483660"/>
        </pc:sldMasterMkLst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1652001120" sldId="2147483661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444887601" sldId="2147483662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1563604741" sldId="2147483663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484902485" sldId="2147483664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4182271315" sldId="2147483665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3925976987" sldId="2147483666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4198909456" sldId="2147483667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2821102007" sldId="2147483668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3780192659" sldId="2147483669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1114803424" sldId="2147483670"/>
          </pc:sldLayoutMkLst>
        </pc:sldLayoutChg>
        <pc:sldLayoutChg chg="setBg">
          <pc:chgData name="Judith Marshall" userId="0a98e7dd-30f8-4477-a3e0-e11100f91a96" providerId="ADAL" clId="{59596AC1-A573-4B34-9853-E2D6D56A4349}" dt="2025-09-23T07:58:17.964" v="3"/>
          <pc:sldLayoutMkLst>
            <pc:docMk/>
            <pc:sldMasterMk cId="2859169814" sldId="2147483660"/>
            <pc:sldLayoutMk cId="3637218716" sldId="2147483671"/>
          </pc:sldLayoutMkLst>
        </pc:sldLayoutChg>
      </pc:sldMasterChg>
    </pc:docChg>
  </pc:docChgLst>
  <pc:docChgLst>
    <pc:chgData name="Judith Marshall" userId="0a98e7dd-30f8-4477-a3e0-e11100f91a96" providerId="ADAL" clId="{0B1A1DD4-0ED1-4667-A2A1-DFB3952DA350}"/>
    <pc:docChg chg="delSld modSld">
      <pc:chgData name="Judith Marshall" userId="0a98e7dd-30f8-4477-a3e0-e11100f91a96" providerId="ADAL" clId="{0B1A1DD4-0ED1-4667-A2A1-DFB3952DA350}" dt="2025-08-28T10:22:33.120" v="1" actId="6549"/>
      <pc:docMkLst>
        <pc:docMk/>
      </pc:docMkLst>
      <pc:sldChg chg="modSp mod">
        <pc:chgData name="Judith Marshall" userId="0a98e7dd-30f8-4477-a3e0-e11100f91a96" providerId="ADAL" clId="{0B1A1DD4-0ED1-4667-A2A1-DFB3952DA350}" dt="2025-08-28T10:22:33.120" v="1" actId="6549"/>
        <pc:sldMkLst>
          <pc:docMk/>
          <pc:sldMk cId="4206041397" sldId="310"/>
        </pc:sldMkLst>
        <pc:spChg chg="mod">
          <ac:chgData name="Judith Marshall" userId="0a98e7dd-30f8-4477-a3e0-e11100f91a96" providerId="ADAL" clId="{0B1A1DD4-0ED1-4667-A2A1-DFB3952DA350}" dt="2025-08-28T10:22:33.120" v="1" actId="6549"/>
          <ac:spMkLst>
            <pc:docMk/>
            <pc:sldMk cId="4206041397" sldId="310"/>
            <ac:spMk id="3" creationId="{C4727944-C899-9C07-EDE8-807774EB461C}"/>
          </ac:spMkLst>
        </pc:spChg>
      </pc:sldChg>
      <pc:sldChg chg="del">
        <pc:chgData name="Judith Marshall" userId="0a98e7dd-30f8-4477-a3e0-e11100f91a96" providerId="ADAL" clId="{0B1A1DD4-0ED1-4667-A2A1-DFB3952DA350}" dt="2025-08-13T14:58:34.145" v="0" actId="2696"/>
        <pc:sldMkLst>
          <pc:docMk/>
          <pc:sldMk cId="25721050" sldId="364"/>
        </pc:sldMkLst>
      </pc:sldChg>
      <pc:sldChg chg="del">
        <pc:chgData name="Judith Marshall" userId="0a98e7dd-30f8-4477-a3e0-e11100f91a96" providerId="ADAL" clId="{0B1A1DD4-0ED1-4667-A2A1-DFB3952DA350}" dt="2025-08-13T14:58:34.145" v="0" actId="2696"/>
        <pc:sldMkLst>
          <pc:docMk/>
          <pc:sldMk cId="139071245" sldId="397"/>
        </pc:sldMkLst>
      </pc:sldChg>
      <pc:sldChg chg="del">
        <pc:chgData name="Judith Marshall" userId="0a98e7dd-30f8-4477-a3e0-e11100f91a96" providerId="ADAL" clId="{0B1A1DD4-0ED1-4667-A2A1-DFB3952DA350}" dt="2025-08-13T14:58:34.145" v="0" actId="2696"/>
        <pc:sldMkLst>
          <pc:docMk/>
          <pc:sldMk cId="3957596937" sldId="40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80508F-F7F6-492D-B606-E35452CB9AF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14116D-D404-4AC4-8D89-41180FFE93B0}">
      <dgm:prSet custT="1"/>
      <dgm:spPr/>
      <dgm:t>
        <a:bodyPr/>
        <a:lstStyle/>
        <a:p>
          <a:r>
            <a:rPr lang="en-GB" sz="1800" b="1" dirty="0"/>
            <a:t>Social Psychologists </a:t>
          </a:r>
          <a:endParaRPr lang="en-US" sz="1800" dirty="0"/>
        </a:p>
      </dgm:t>
    </dgm:pt>
    <dgm:pt modelId="{0AB9FF88-94B0-4085-ABF1-A95B14BB74D1}" type="parTrans" cxnId="{3070F665-8D7A-4B95-8A33-CC304CDC405B}">
      <dgm:prSet/>
      <dgm:spPr/>
      <dgm:t>
        <a:bodyPr/>
        <a:lstStyle/>
        <a:p>
          <a:endParaRPr lang="en-US"/>
        </a:p>
      </dgm:t>
    </dgm:pt>
    <dgm:pt modelId="{E58E4A10-8DED-4400-99D3-3050CF60AF2C}" type="sibTrans" cxnId="{3070F665-8D7A-4B95-8A33-CC304CDC405B}">
      <dgm:prSet/>
      <dgm:spPr/>
      <dgm:t>
        <a:bodyPr/>
        <a:lstStyle/>
        <a:p>
          <a:endParaRPr lang="en-US"/>
        </a:p>
      </dgm:t>
    </dgm:pt>
    <dgm:pt modelId="{DC4195DA-F168-4206-8829-DC6B2811D288}">
      <dgm:prSet/>
      <dgm:spPr/>
      <dgm:t>
        <a:bodyPr/>
        <a:lstStyle/>
        <a:p>
          <a:r>
            <a:rPr lang="en-GB"/>
            <a:t>Study how social roles, attitudes, relationships and groups influence people to do things, or do things in a way that they would not necessarily do on their own</a:t>
          </a:r>
          <a:endParaRPr lang="en-US"/>
        </a:p>
      </dgm:t>
    </dgm:pt>
    <dgm:pt modelId="{84A7025E-2FBB-462C-94D8-38FDE7DD214E}" type="parTrans" cxnId="{7F545633-E975-419E-B1A7-F95326AB0266}">
      <dgm:prSet/>
      <dgm:spPr/>
      <dgm:t>
        <a:bodyPr/>
        <a:lstStyle/>
        <a:p>
          <a:endParaRPr lang="en-US"/>
        </a:p>
      </dgm:t>
    </dgm:pt>
    <dgm:pt modelId="{5987649A-BBB7-4435-8F9A-16A89558AA10}" type="sibTrans" cxnId="{7F545633-E975-419E-B1A7-F95326AB0266}">
      <dgm:prSet/>
      <dgm:spPr/>
      <dgm:t>
        <a:bodyPr/>
        <a:lstStyle/>
        <a:p>
          <a:endParaRPr lang="en-US"/>
        </a:p>
      </dgm:t>
    </dgm:pt>
    <dgm:pt modelId="{01DAA9AC-8B44-4059-A433-74F9144B57EA}">
      <dgm:prSet custT="1"/>
      <dgm:spPr/>
      <dgm:t>
        <a:bodyPr/>
        <a:lstStyle/>
        <a:p>
          <a:r>
            <a:rPr lang="en-GB" sz="1800" b="1" dirty="0"/>
            <a:t>Cultural Psychologists</a:t>
          </a:r>
          <a:endParaRPr lang="en-US" sz="1800" dirty="0"/>
        </a:p>
      </dgm:t>
    </dgm:pt>
    <dgm:pt modelId="{136C88AB-C4CE-45E1-97FA-2C3D4445A2E4}" type="parTrans" cxnId="{0FC2A514-F087-483A-BF51-070EFD6DFFA7}">
      <dgm:prSet/>
      <dgm:spPr/>
      <dgm:t>
        <a:bodyPr/>
        <a:lstStyle/>
        <a:p>
          <a:endParaRPr lang="en-US"/>
        </a:p>
      </dgm:t>
    </dgm:pt>
    <dgm:pt modelId="{B93DB301-B6D3-4091-8888-C5B0717F7B63}" type="sibTrans" cxnId="{0FC2A514-F087-483A-BF51-070EFD6DFFA7}">
      <dgm:prSet/>
      <dgm:spPr/>
      <dgm:t>
        <a:bodyPr/>
        <a:lstStyle/>
        <a:p>
          <a:endParaRPr lang="en-US"/>
        </a:p>
      </dgm:t>
    </dgm:pt>
    <dgm:pt modelId="{60F33A3A-31B5-48FB-ACAE-2EBEEB21A352}">
      <dgm:prSet/>
      <dgm:spPr/>
      <dgm:t>
        <a:bodyPr/>
        <a:lstStyle/>
        <a:p>
          <a:r>
            <a:rPr lang="en-GB"/>
            <a:t>Study the origins of roles, attitudes and group norms in people’s ethnic, regional and national communities</a:t>
          </a:r>
          <a:endParaRPr lang="en-US"/>
        </a:p>
      </dgm:t>
    </dgm:pt>
    <dgm:pt modelId="{852A0C49-B673-48E2-9311-F1350FABE12E}" type="parTrans" cxnId="{30F7C96E-4281-41E8-B86C-4F719886787D}">
      <dgm:prSet/>
      <dgm:spPr/>
      <dgm:t>
        <a:bodyPr/>
        <a:lstStyle/>
        <a:p>
          <a:endParaRPr lang="en-US"/>
        </a:p>
      </dgm:t>
    </dgm:pt>
    <dgm:pt modelId="{08C37567-E768-4262-A885-26FC4F61943C}" type="sibTrans" cxnId="{30F7C96E-4281-41E8-B86C-4F719886787D}">
      <dgm:prSet/>
      <dgm:spPr/>
      <dgm:t>
        <a:bodyPr/>
        <a:lstStyle/>
        <a:p>
          <a:endParaRPr lang="en-US"/>
        </a:p>
      </dgm:t>
    </dgm:pt>
    <dgm:pt modelId="{A451648E-1B03-4F8C-BABB-C05202C85E72}">
      <dgm:prSet custT="1"/>
      <dgm:spPr/>
      <dgm:t>
        <a:bodyPr/>
        <a:lstStyle/>
        <a:p>
          <a:r>
            <a:rPr lang="en-GB" sz="1800" b="1" dirty="0"/>
            <a:t>Sociocultural Psychologists</a:t>
          </a:r>
          <a:endParaRPr lang="en-US" sz="1800" dirty="0"/>
        </a:p>
      </dgm:t>
    </dgm:pt>
    <dgm:pt modelId="{F5317DEE-511B-4DE1-AE72-3F6394539351}" type="parTrans" cxnId="{119319FE-04D6-49E4-8686-52BA6B90FE80}">
      <dgm:prSet/>
      <dgm:spPr/>
      <dgm:t>
        <a:bodyPr/>
        <a:lstStyle/>
        <a:p>
          <a:endParaRPr lang="en-US"/>
        </a:p>
      </dgm:t>
    </dgm:pt>
    <dgm:pt modelId="{DD865635-3873-4CF1-BD0F-BFF302B83D7A}" type="sibTrans" cxnId="{119319FE-04D6-49E4-8686-52BA6B90FE80}">
      <dgm:prSet/>
      <dgm:spPr/>
      <dgm:t>
        <a:bodyPr/>
        <a:lstStyle/>
        <a:p>
          <a:endParaRPr lang="en-US"/>
        </a:p>
      </dgm:t>
    </dgm:pt>
    <dgm:pt modelId="{3EFE3B7D-9630-464A-A159-FDB8911A1193}">
      <dgm:prSet/>
      <dgm:spPr/>
      <dgm:t>
        <a:bodyPr/>
        <a:lstStyle/>
        <a:p>
          <a:r>
            <a:rPr lang="en-GB"/>
            <a:t>Study the ways in which communities and identities provide the cultural resources that can influence individuals’ ways of making sense of the world and their behaviours</a:t>
          </a:r>
          <a:endParaRPr lang="en-US"/>
        </a:p>
      </dgm:t>
    </dgm:pt>
    <dgm:pt modelId="{279825C9-6D2F-4185-818B-9F4A308B7CF7}" type="parTrans" cxnId="{6A0E94BB-D673-414B-8555-C4BBC9718700}">
      <dgm:prSet/>
      <dgm:spPr/>
      <dgm:t>
        <a:bodyPr/>
        <a:lstStyle/>
        <a:p>
          <a:endParaRPr lang="en-US"/>
        </a:p>
      </dgm:t>
    </dgm:pt>
    <dgm:pt modelId="{EF1DFE36-5BD9-4941-8131-72C6E8AFBC92}" type="sibTrans" cxnId="{6A0E94BB-D673-414B-8555-C4BBC9718700}">
      <dgm:prSet/>
      <dgm:spPr/>
      <dgm:t>
        <a:bodyPr/>
        <a:lstStyle/>
        <a:p>
          <a:endParaRPr lang="en-US"/>
        </a:p>
      </dgm:t>
    </dgm:pt>
    <dgm:pt modelId="{0945D9CB-0CDC-43EB-B8AE-91845BDF4742}" type="pres">
      <dgm:prSet presAssocID="{CD80508F-F7F6-492D-B606-E35452CB9AFE}" presName="Name0" presStyleCnt="0">
        <dgm:presLayoutVars>
          <dgm:dir/>
          <dgm:resizeHandles val="exact"/>
        </dgm:presLayoutVars>
      </dgm:prSet>
      <dgm:spPr/>
    </dgm:pt>
    <dgm:pt modelId="{62F46F71-9995-4202-874B-7A905EDFD606}" type="pres">
      <dgm:prSet presAssocID="{4214116D-D404-4AC4-8D89-41180FFE93B0}" presName="node" presStyleLbl="node1" presStyleIdx="0" presStyleCnt="6">
        <dgm:presLayoutVars>
          <dgm:bulletEnabled val="1"/>
        </dgm:presLayoutVars>
      </dgm:prSet>
      <dgm:spPr/>
    </dgm:pt>
    <dgm:pt modelId="{58B6FE18-EF8A-417B-826A-53515C272513}" type="pres">
      <dgm:prSet presAssocID="{E58E4A10-8DED-4400-99D3-3050CF60AF2C}" presName="sibTrans" presStyleLbl="sibTrans1D1" presStyleIdx="0" presStyleCnt="5"/>
      <dgm:spPr/>
    </dgm:pt>
    <dgm:pt modelId="{55C01C22-FE8F-4993-B98F-97526B3CFFD3}" type="pres">
      <dgm:prSet presAssocID="{E58E4A10-8DED-4400-99D3-3050CF60AF2C}" presName="connectorText" presStyleLbl="sibTrans1D1" presStyleIdx="0" presStyleCnt="5"/>
      <dgm:spPr/>
    </dgm:pt>
    <dgm:pt modelId="{2FEB0060-DC46-4A30-B44A-4643F1B56A7A}" type="pres">
      <dgm:prSet presAssocID="{DC4195DA-F168-4206-8829-DC6B2811D288}" presName="node" presStyleLbl="node1" presStyleIdx="1" presStyleCnt="6">
        <dgm:presLayoutVars>
          <dgm:bulletEnabled val="1"/>
        </dgm:presLayoutVars>
      </dgm:prSet>
      <dgm:spPr/>
    </dgm:pt>
    <dgm:pt modelId="{FB79DBB6-78D6-4419-967F-9E52EB75F820}" type="pres">
      <dgm:prSet presAssocID="{5987649A-BBB7-4435-8F9A-16A89558AA10}" presName="sibTrans" presStyleLbl="sibTrans1D1" presStyleIdx="1" presStyleCnt="5"/>
      <dgm:spPr/>
    </dgm:pt>
    <dgm:pt modelId="{791F4105-EB64-448E-981F-93E409451C83}" type="pres">
      <dgm:prSet presAssocID="{5987649A-BBB7-4435-8F9A-16A89558AA10}" presName="connectorText" presStyleLbl="sibTrans1D1" presStyleIdx="1" presStyleCnt="5"/>
      <dgm:spPr/>
    </dgm:pt>
    <dgm:pt modelId="{7317F191-7D59-45E4-ADC4-8891A137E22A}" type="pres">
      <dgm:prSet presAssocID="{01DAA9AC-8B44-4059-A433-74F9144B57EA}" presName="node" presStyleLbl="node1" presStyleIdx="2" presStyleCnt="6">
        <dgm:presLayoutVars>
          <dgm:bulletEnabled val="1"/>
        </dgm:presLayoutVars>
      </dgm:prSet>
      <dgm:spPr/>
    </dgm:pt>
    <dgm:pt modelId="{8C67020B-CD03-40E4-9E4E-1D50C18AA48A}" type="pres">
      <dgm:prSet presAssocID="{B93DB301-B6D3-4091-8888-C5B0717F7B63}" presName="sibTrans" presStyleLbl="sibTrans1D1" presStyleIdx="2" presStyleCnt="5"/>
      <dgm:spPr/>
    </dgm:pt>
    <dgm:pt modelId="{4F738B02-3CFE-4F11-98BD-FC2DA1970371}" type="pres">
      <dgm:prSet presAssocID="{B93DB301-B6D3-4091-8888-C5B0717F7B63}" presName="connectorText" presStyleLbl="sibTrans1D1" presStyleIdx="2" presStyleCnt="5"/>
      <dgm:spPr/>
    </dgm:pt>
    <dgm:pt modelId="{D580C8E6-1885-41F9-8305-CD93A379A844}" type="pres">
      <dgm:prSet presAssocID="{60F33A3A-31B5-48FB-ACAE-2EBEEB21A352}" presName="node" presStyleLbl="node1" presStyleIdx="3" presStyleCnt="6">
        <dgm:presLayoutVars>
          <dgm:bulletEnabled val="1"/>
        </dgm:presLayoutVars>
      </dgm:prSet>
      <dgm:spPr/>
    </dgm:pt>
    <dgm:pt modelId="{5A3338A1-F70F-499A-BE10-C2B432936532}" type="pres">
      <dgm:prSet presAssocID="{08C37567-E768-4262-A885-26FC4F61943C}" presName="sibTrans" presStyleLbl="sibTrans1D1" presStyleIdx="3" presStyleCnt="5"/>
      <dgm:spPr/>
    </dgm:pt>
    <dgm:pt modelId="{2BBB7495-3656-426A-BA1F-17B989B02AFE}" type="pres">
      <dgm:prSet presAssocID="{08C37567-E768-4262-A885-26FC4F61943C}" presName="connectorText" presStyleLbl="sibTrans1D1" presStyleIdx="3" presStyleCnt="5"/>
      <dgm:spPr/>
    </dgm:pt>
    <dgm:pt modelId="{1528BC6D-9E2A-4728-97DF-DA5ECE9C4937}" type="pres">
      <dgm:prSet presAssocID="{A451648E-1B03-4F8C-BABB-C05202C85E72}" presName="node" presStyleLbl="node1" presStyleIdx="4" presStyleCnt="6">
        <dgm:presLayoutVars>
          <dgm:bulletEnabled val="1"/>
        </dgm:presLayoutVars>
      </dgm:prSet>
      <dgm:spPr/>
    </dgm:pt>
    <dgm:pt modelId="{9127788A-487E-4E92-86EB-7C5C43E602D9}" type="pres">
      <dgm:prSet presAssocID="{DD865635-3873-4CF1-BD0F-BFF302B83D7A}" presName="sibTrans" presStyleLbl="sibTrans1D1" presStyleIdx="4" presStyleCnt="5"/>
      <dgm:spPr/>
    </dgm:pt>
    <dgm:pt modelId="{1215DB5B-19A8-4FFB-ABE7-BB2322ECA162}" type="pres">
      <dgm:prSet presAssocID="{DD865635-3873-4CF1-BD0F-BFF302B83D7A}" presName="connectorText" presStyleLbl="sibTrans1D1" presStyleIdx="4" presStyleCnt="5"/>
      <dgm:spPr/>
    </dgm:pt>
    <dgm:pt modelId="{BB21724D-E429-49D0-B151-AF80DA36C79D}" type="pres">
      <dgm:prSet presAssocID="{3EFE3B7D-9630-464A-A159-FDB8911A1193}" presName="node" presStyleLbl="node1" presStyleIdx="5" presStyleCnt="6">
        <dgm:presLayoutVars>
          <dgm:bulletEnabled val="1"/>
        </dgm:presLayoutVars>
      </dgm:prSet>
      <dgm:spPr/>
    </dgm:pt>
  </dgm:ptLst>
  <dgm:cxnLst>
    <dgm:cxn modelId="{09DA6504-9B42-47E1-853D-604B717A44AC}" type="presOf" srcId="{60F33A3A-31B5-48FB-ACAE-2EBEEB21A352}" destId="{D580C8E6-1885-41F9-8305-CD93A379A844}" srcOrd="0" destOrd="0" presId="urn:microsoft.com/office/officeart/2016/7/layout/RepeatingBendingProcessNew"/>
    <dgm:cxn modelId="{7BAA2C12-E166-447E-9155-E903EE8EF9EF}" type="presOf" srcId="{DD865635-3873-4CF1-BD0F-BFF302B83D7A}" destId="{1215DB5B-19A8-4FFB-ABE7-BB2322ECA162}" srcOrd="1" destOrd="0" presId="urn:microsoft.com/office/officeart/2016/7/layout/RepeatingBendingProcessNew"/>
    <dgm:cxn modelId="{0FC2A514-F087-483A-BF51-070EFD6DFFA7}" srcId="{CD80508F-F7F6-492D-B606-E35452CB9AFE}" destId="{01DAA9AC-8B44-4059-A433-74F9144B57EA}" srcOrd="2" destOrd="0" parTransId="{136C88AB-C4CE-45E1-97FA-2C3D4445A2E4}" sibTransId="{B93DB301-B6D3-4091-8888-C5B0717F7B63}"/>
    <dgm:cxn modelId="{68833916-A439-4C7A-8378-6879AAC21667}" type="presOf" srcId="{08C37567-E768-4262-A885-26FC4F61943C}" destId="{2BBB7495-3656-426A-BA1F-17B989B02AFE}" srcOrd="1" destOrd="0" presId="urn:microsoft.com/office/officeart/2016/7/layout/RepeatingBendingProcessNew"/>
    <dgm:cxn modelId="{8C195E1D-DB99-4670-8FDD-B081740DE77C}" type="presOf" srcId="{B93DB301-B6D3-4091-8888-C5B0717F7B63}" destId="{8C67020B-CD03-40E4-9E4E-1D50C18AA48A}" srcOrd="0" destOrd="0" presId="urn:microsoft.com/office/officeart/2016/7/layout/RepeatingBendingProcessNew"/>
    <dgm:cxn modelId="{D0332E21-773C-40D2-BC99-3A2169225167}" type="presOf" srcId="{DC4195DA-F168-4206-8829-DC6B2811D288}" destId="{2FEB0060-DC46-4A30-B44A-4643F1B56A7A}" srcOrd="0" destOrd="0" presId="urn:microsoft.com/office/officeart/2016/7/layout/RepeatingBendingProcessNew"/>
    <dgm:cxn modelId="{C0F8A823-1073-4D75-8928-CAD3D081339E}" type="presOf" srcId="{3EFE3B7D-9630-464A-A159-FDB8911A1193}" destId="{BB21724D-E429-49D0-B151-AF80DA36C79D}" srcOrd="0" destOrd="0" presId="urn:microsoft.com/office/officeart/2016/7/layout/RepeatingBendingProcessNew"/>
    <dgm:cxn modelId="{56458725-DFBA-439F-8208-CEE27780456E}" type="presOf" srcId="{A451648E-1B03-4F8C-BABB-C05202C85E72}" destId="{1528BC6D-9E2A-4728-97DF-DA5ECE9C4937}" srcOrd="0" destOrd="0" presId="urn:microsoft.com/office/officeart/2016/7/layout/RepeatingBendingProcessNew"/>
    <dgm:cxn modelId="{13D3C628-A513-49AC-A26A-A7C0034DE063}" type="presOf" srcId="{01DAA9AC-8B44-4059-A433-74F9144B57EA}" destId="{7317F191-7D59-45E4-ADC4-8891A137E22A}" srcOrd="0" destOrd="0" presId="urn:microsoft.com/office/officeart/2016/7/layout/RepeatingBendingProcessNew"/>
    <dgm:cxn modelId="{2659342D-0BB8-4102-8C77-7A80C43D9D65}" type="presOf" srcId="{5987649A-BBB7-4435-8F9A-16A89558AA10}" destId="{791F4105-EB64-448E-981F-93E409451C83}" srcOrd="1" destOrd="0" presId="urn:microsoft.com/office/officeart/2016/7/layout/RepeatingBendingProcessNew"/>
    <dgm:cxn modelId="{7F545633-E975-419E-B1A7-F95326AB0266}" srcId="{CD80508F-F7F6-492D-B606-E35452CB9AFE}" destId="{DC4195DA-F168-4206-8829-DC6B2811D288}" srcOrd="1" destOrd="0" parTransId="{84A7025E-2FBB-462C-94D8-38FDE7DD214E}" sibTransId="{5987649A-BBB7-4435-8F9A-16A89558AA10}"/>
    <dgm:cxn modelId="{71E3B162-74AE-4F75-8564-6616556FCD79}" type="presOf" srcId="{CD80508F-F7F6-492D-B606-E35452CB9AFE}" destId="{0945D9CB-0CDC-43EB-B8AE-91845BDF4742}" srcOrd="0" destOrd="0" presId="urn:microsoft.com/office/officeart/2016/7/layout/RepeatingBendingProcessNew"/>
    <dgm:cxn modelId="{3070F665-8D7A-4B95-8A33-CC304CDC405B}" srcId="{CD80508F-F7F6-492D-B606-E35452CB9AFE}" destId="{4214116D-D404-4AC4-8D89-41180FFE93B0}" srcOrd="0" destOrd="0" parTransId="{0AB9FF88-94B0-4085-ABF1-A95B14BB74D1}" sibTransId="{E58E4A10-8DED-4400-99D3-3050CF60AF2C}"/>
    <dgm:cxn modelId="{30F7C96E-4281-41E8-B86C-4F719886787D}" srcId="{CD80508F-F7F6-492D-B606-E35452CB9AFE}" destId="{60F33A3A-31B5-48FB-ACAE-2EBEEB21A352}" srcOrd="3" destOrd="0" parTransId="{852A0C49-B673-48E2-9311-F1350FABE12E}" sibTransId="{08C37567-E768-4262-A885-26FC4F61943C}"/>
    <dgm:cxn modelId="{4F51BA73-EAF0-4A73-A0F3-F70DECBB7C31}" type="presOf" srcId="{5987649A-BBB7-4435-8F9A-16A89558AA10}" destId="{FB79DBB6-78D6-4419-967F-9E52EB75F820}" srcOrd="0" destOrd="0" presId="urn:microsoft.com/office/officeart/2016/7/layout/RepeatingBendingProcessNew"/>
    <dgm:cxn modelId="{47F57078-44B7-408D-B336-F1AEE248220A}" type="presOf" srcId="{DD865635-3873-4CF1-BD0F-BFF302B83D7A}" destId="{9127788A-487E-4E92-86EB-7C5C43E602D9}" srcOrd="0" destOrd="0" presId="urn:microsoft.com/office/officeart/2016/7/layout/RepeatingBendingProcessNew"/>
    <dgm:cxn modelId="{61F41E9E-618C-4C40-9542-EDC30E3AE7F6}" type="presOf" srcId="{E58E4A10-8DED-4400-99D3-3050CF60AF2C}" destId="{58B6FE18-EF8A-417B-826A-53515C272513}" srcOrd="0" destOrd="0" presId="urn:microsoft.com/office/officeart/2016/7/layout/RepeatingBendingProcessNew"/>
    <dgm:cxn modelId="{F543CBA0-1958-4278-9A34-498C825FE84B}" type="presOf" srcId="{08C37567-E768-4262-A885-26FC4F61943C}" destId="{5A3338A1-F70F-499A-BE10-C2B432936532}" srcOrd="0" destOrd="0" presId="urn:microsoft.com/office/officeart/2016/7/layout/RepeatingBendingProcessNew"/>
    <dgm:cxn modelId="{3E7485B3-C035-4063-9309-D33FB56A56A7}" type="presOf" srcId="{4214116D-D404-4AC4-8D89-41180FFE93B0}" destId="{62F46F71-9995-4202-874B-7A905EDFD606}" srcOrd="0" destOrd="0" presId="urn:microsoft.com/office/officeart/2016/7/layout/RepeatingBendingProcessNew"/>
    <dgm:cxn modelId="{6A0E94BB-D673-414B-8555-C4BBC9718700}" srcId="{CD80508F-F7F6-492D-B606-E35452CB9AFE}" destId="{3EFE3B7D-9630-464A-A159-FDB8911A1193}" srcOrd="5" destOrd="0" parTransId="{279825C9-6D2F-4185-818B-9F4A308B7CF7}" sibTransId="{EF1DFE36-5BD9-4941-8131-72C6E8AFBC92}"/>
    <dgm:cxn modelId="{63CE36C7-4150-41CC-83ED-0FE89BD3C371}" type="presOf" srcId="{B93DB301-B6D3-4091-8888-C5B0717F7B63}" destId="{4F738B02-3CFE-4F11-98BD-FC2DA1970371}" srcOrd="1" destOrd="0" presId="urn:microsoft.com/office/officeart/2016/7/layout/RepeatingBendingProcessNew"/>
    <dgm:cxn modelId="{2B333AE5-EF72-46F0-B6B7-707C456CBEBC}" type="presOf" srcId="{E58E4A10-8DED-4400-99D3-3050CF60AF2C}" destId="{55C01C22-FE8F-4993-B98F-97526B3CFFD3}" srcOrd="1" destOrd="0" presId="urn:microsoft.com/office/officeart/2016/7/layout/RepeatingBendingProcessNew"/>
    <dgm:cxn modelId="{119319FE-04D6-49E4-8686-52BA6B90FE80}" srcId="{CD80508F-F7F6-492D-B606-E35452CB9AFE}" destId="{A451648E-1B03-4F8C-BABB-C05202C85E72}" srcOrd="4" destOrd="0" parTransId="{F5317DEE-511B-4DE1-AE72-3F6394539351}" sibTransId="{DD865635-3873-4CF1-BD0F-BFF302B83D7A}"/>
    <dgm:cxn modelId="{E13132F1-9F24-4DB8-BFB0-631BC0600219}" type="presParOf" srcId="{0945D9CB-0CDC-43EB-B8AE-91845BDF4742}" destId="{62F46F71-9995-4202-874B-7A905EDFD606}" srcOrd="0" destOrd="0" presId="urn:microsoft.com/office/officeart/2016/7/layout/RepeatingBendingProcessNew"/>
    <dgm:cxn modelId="{573CC953-41C9-4986-A544-756E586AFC44}" type="presParOf" srcId="{0945D9CB-0CDC-43EB-B8AE-91845BDF4742}" destId="{58B6FE18-EF8A-417B-826A-53515C272513}" srcOrd="1" destOrd="0" presId="urn:microsoft.com/office/officeart/2016/7/layout/RepeatingBendingProcessNew"/>
    <dgm:cxn modelId="{2BD7E76D-2154-4828-93C5-EAD55C87A2A6}" type="presParOf" srcId="{58B6FE18-EF8A-417B-826A-53515C272513}" destId="{55C01C22-FE8F-4993-B98F-97526B3CFFD3}" srcOrd="0" destOrd="0" presId="urn:microsoft.com/office/officeart/2016/7/layout/RepeatingBendingProcessNew"/>
    <dgm:cxn modelId="{84FDE8E1-178F-4CD9-BF85-A1C3E18BB314}" type="presParOf" srcId="{0945D9CB-0CDC-43EB-B8AE-91845BDF4742}" destId="{2FEB0060-DC46-4A30-B44A-4643F1B56A7A}" srcOrd="2" destOrd="0" presId="urn:microsoft.com/office/officeart/2016/7/layout/RepeatingBendingProcessNew"/>
    <dgm:cxn modelId="{3792BB83-CA52-4C2A-9F0F-8AA541B991E3}" type="presParOf" srcId="{0945D9CB-0CDC-43EB-B8AE-91845BDF4742}" destId="{FB79DBB6-78D6-4419-967F-9E52EB75F820}" srcOrd="3" destOrd="0" presId="urn:microsoft.com/office/officeart/2016/7/layout/RepeatingBendingProcessNew"/>
    <dgm:cxn modelId="{0CF937E0-54DC-4AFF-9E60-CD758CE38CE2}" type="presParOf" srcId="{FB79DBB6-78D6-4419-967F-9E52EB75F820}" destId="{791F4105-EB64-448E-981F-93E409451C83}" srcOrd="0" destOrd="0" presId="urn:microsoft.com/office/officeart/2016/7/layout/RepeatingBendingProcessNew"/>
    <dgm:cxn modelId="{4D9D0178-13F5-4F13-9B37-13257C0F2265}" type="presParOf" srcId="{0945D9CB-0CDC-43EB-B8AE-91845BDF4742}" destId="{7317F191-7D59-45E4-ADC4-8891A137E22A}" srcOrd="4" destOrd="0" presId="urn:microsoft.com/office/officeart/2016/7/layout/RepeatingBendingProcessNew"/>
    <dgm:cxn modelId="{3F1F0381-5E99-4908-88A7-2800616A6C75}" type="presParOf" srcId="{0945D9CB-0CDC-43EB-B8AE-91845BDF4742}" destId="{8C67020B-CD03-40E4-9E4E-1D50C18AA48A}" srcOrd="5" destOrd="0" presId="urn:microsoft.com/office/officeart/2016/7/layout/RepeatingBendingProcessNew"/>
    <dgm:cxn modelId="{26C30AD7-2686-4B5A-A894-FF50AF8AC118}" type="presParOf" srcId="{8C67020B-CD03-40E4-9E4E-1D50C18AA48A}" destId="{4F738B02-3CFE-4F11-98BD-FC2DA1970371}" srcOrd="0" destOrd="0" presId="urn:microsoft.com/office/officeart/2016/7/layout/RepeatingBendingProcessNew"/>
    <dgm:cxn modelId="{C4EBAAA2-5025-4682-8F49-45F75AB613BF}" type="presParOf" srcId="{0945D9CB-0CDC-43EB-B8AE-91845BDF4742}" destId="{D580C8E6-1885-41F9-8305-CD93A379A844}" srcOrd="6" destOrd="0" presId="urn:microsoft.com/office/officeart/2016/7/layout/RepeatingBendingProcessNew"/>
    <dgm:cxn modelId="{468D4C25-69D4-404E-95DE-09802AC70F5A}" type="presParOf" srcId="{0945D9CB-0CDC-43EB-B8AE-91845BDF4742}" destId="{5A3338A1-F70F-499A-BE10-C2B432936532}" srcOrd="7" destOrd="0" presId="urn:microsoft.com/office/officeart/2016/7/layout/RepeatingBendingProcessNew"/>
    <dgm:cxn modelId="{07A91385-C191-4F9C-95EA-0F5C7A7429B8}" type="presParOf" srcId="{5A3338A1-F70F-499A-BE10-C2B432936532}" destId="{2BBB7495-3656-426A-BA1F-17B989B02AFE}" srcOrd="0" destOrd="0" presId="urn:microsoft.com/office/officeart/2016/7/layout/RepeatingBendingProcessNew"/>
    <dgm:cxn modelId="{70E946B6-BB00-4A22-B3F8-3BBCB8705D3D}" type="presParOf" srcId="{0945D9CB-0CDC-43EB-B8AE-91845BDF4742}" destId="{1528BC6D-9E2A-4728-97DF-DA5ECE9C4937}" srcOrd="8" destOrd="0" presId="urn:microsoft.com/office/officeart/2016/7/layout/RepeatingBendingProcessNew"/>
    <dgm:cxn modelId="{A2CF6D63-6FEF-419A-9DFF-7E337C577E00}" type="presParOf" srcId="{0945D9CB-0CDC-43EB-B8AE-91845BDF4742}" destId="{9127788A-487E-4E92-86EB-7C5C43E602D9}" srcOrd="9" destOrd="0" presId="urn:microsoft.com/office/officeart/2016/7/layout/RepeatingBendingProcessNew"/>
    <dgm:cxn modelId="{34B0E3AD-2407-4F63-98A5-EDE1C6F71E58}" type="presParOf" srcId="{9127788A-487E-4E92-86EB-7C5C43E602D9}" destId="{1215DB5B-19A8-4FFB-ABE7-BB2322ECA162}" srcOrd="0" destOrd="0" presId="urn:microsoft.com/office/officeart/2016/7/layout/RepeatingBendingProcessNew"/>
    <dgm:cxn modelId="{D53E16B0-494E-49D5-9653-A21E52A25BDE}" type="presParOf" srcId="{0945D9CB-0CDC-43EB-B8AE-91845BDF4742}" destId="{BB21724D-E429-49D0-B151-AF80DA36C79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B36C45-5465-4DEF-AB99-114EB522E9F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32EB10-E9EC-487B-A398-AA5B85E399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 </a:t>
          </a:r>
          <a:r>
            <a:rPr lang="en-GB" b="1" dirty="0"/>
            <a:t>notice and think about more than one piece of information </a:t>
          </a:r>
          <a:r>
            <a:rPr lang="en-GB" dirty="0"/>
            <a:t>when we form an impression of another person</a:t>
          </a:r>
          <a:endParaRPr lang="en-US" dirty="0"/>
        </a:p>
      </dgm:t>
    </dgm:pt>
    <dgm:pt modelId="{3B435740-07CB-4302-9646-3CD636E093D8}" type="parTrans" cxnId="{151F53CC-22B8-42DB-80E8-24AF8BA3E3FC}">
      <dgm:prSet/>
      <dgm:spPr/>
      <dgm:t>
        <a:bodyPr/>
        <a:lstStyle/>
        <a:p>
          <a:endParaRPr lang="en-US"/>
        </a:p>
      </dgm:t>
    </dgm:pt>
    <dgm:pt modelId="{459B53F0-3B27-4E4E-AFAD-72D24DD6E544}" type="sibTrans" cxnId="{151F53CC-22B8-42DB-80E8-24AF8BA3E3FC}">
      <dgm:prSet/>
      <dgm:spPr/>
      <dgm:t>
        <a:bodyPr/>
        <a:lstStyle/>
        <a:p>
          <a:endParaRPr lang="en-US"/>
        </a:p>
      </dgm:t>
    </dgm:pt>
    <dgm:pt modelId="{C6F04922-3077-486E-A3F0-B499FF5237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Examine multiple instances of behaviour, occurring at different times and in different situations </a:t>
          </a:r>
          <a:endParaRPr lang="en-US" dirty="0"/>
        </a:p>
      </dgm:t>
    </dgm:pt>
    <dgm:pt modelId="{AA101E02-FCEC-476D-B391-DE24A394477B}" type="parTrans" cxnId="{53485EB9-A7F3-4997-AE45-38735735E29B}">
      <dgm:prSet/>
      <dgm:spPr/>
      <dgm:t>
        <a:bodyPr/>
        <a:lstStyle/>
        <a:p>
          <a:endParaRPr lang="en-US"/>
        </a:p>
      </dgm:t>
    </dgm:pt>
    <dgm:pt modelId="{D6BBF181-324B-4C0E-BDCA-1061578910FB}" type="sibTrans" cxnId="{53485EB9-A7F3-4997-AE45-38735735E29B}">
      <dgm:prSet/>
      <dgm:spPr/>
      <dgm:t>
        <a:bodyPr/>
        <a:lstStyle/>
        <a:p>
          <a:endParaRPr lang="en-US"/>
        </a:p>
      </dgm:t>
    </dgm:pt>
    <dgm:pt modelId="{D5E777E4-E4C3-480F-8DDC-F8FFF7DDEE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used - based upon how a person’s behaviour ‘covaries’ – how it changes across time, places, with different people, and different targets of behaviour </a:t>
          </a:r>
          <a:endParaRPr lang="en-US"/>
        </a:p>
      </dgm:t>
    </dgm:pt>
    <dgm:pt modelId="{0D3411EB-96E1-4763-A5FC-5EF31FD67DD9}" type="parTrans" cxnId="{8CF8C69D-4B8A-432A-93B6-C648309DEB4F}">
      <dgm:prSet/>
      <dgm:spPr/>
      <dgm:t>
        <a:bodyPr/>
        <a:lstStyle/>
        <a:p>
          <a:endParaRPr lang="en-US"/>
        </a:p>
      </dgm:t>
    </dgm:pt>
    <dgm:pt modelId="{6DE53F80-12C9-45F3-BF4B-47A677F79842}" type="sibTrans" cxnId="{8CF8C69D-4B8A-432A-93B6-C648309DEB4F}">
      <dgm:prSet/>
      <dgm:spPr/>
      <dgm:t>
        <a:bodyPr/>
        <a:lstStyle/>
        <a:p>
          <a:endParaRPr lang="en-US"/>
        </a:p>
      </dgm:t>
    </dgm:pt>
    <dgm:pt modelId="{87AAF881-8AF2-4E55-A8FE-6A6E652C8834}" type="pres">
      <dgm:prSet presAssocID="{0FB36C45-5465-4DEF-AB99-114EB522E9F7}" presName="root" presStyleCnt="0">
        <dgm:presLayoutVars>
          <dgm:dir/>
          <dgm:resizeHandles val="exact"/>
        </dgm:presLayoutVars>
      </dgm:prSet>
      <dgm:spPr/>
    </dgm:pt>
    <dgm:pt modelId="{E46D51F2-B962-4909-83A9-E8CF3355CDB8}" type="pres">
      <dgm:prSet presAssocID="{0532EB10-E9EC-487B-A398-AA5B85E39940}" presName="compNode" presStyleCnt="0"/>
      <dgm:spPr/>
    </dgm:pt>
    <dgm:pt modelId="{68075F44-9BD6-434B-B594-35CB2A050AAC}" type="pres">
      <dgm:prSet presAssocID="{0532EB10-E9EC-487B-A398-AA5B85E39940}" presName="bgRect" presStyleLbl="bgShp" presStyleIdx="0" presStyleCnt="3" custLinFactNeighborX="-707" custLinFactNeighborY="-9497"/>
      <dgm:spPr/>
    </dgm:pt>
    <dgm:pt modelId="{01835EA2-1BCA-4E0E-9930-4109EA04ED46}" type="pres">
      <dgm:prSet presAssocID="{0532EB10-E9EC-487B-A398-AA5B85E399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FE4B3005-7284-4D82-939D-D110F16D5DC7}" type="pres">
      <dgm:prSet presAssocID="{0532EB10-E9EC-487B-A398-AA5B85E39940}" presName="spaceRect" presStyleCnt="0"/>
      <dgm:spPr/>
    </dgm:pt>
    <dgm:pt modelId="{B0988F38-F9CA-4733-96E8-F867F7EA5B98}" type="pres">
      <dgm:prSet presAssocID="{0532EB10-E9EC-487B-A398-AA5B85E39940}" presName="parTx" presStyleLbl="revTx" presStyleIdx="0" presStyleCnt="3">
        <dgm:presLayoutVars>
          <dgm:chMax val="0"/>
          <dgm:chPref val="0"/>
        </dgm:presLayoutVars>
      </dgm:prSet>
      <dgm:spPr/>
    </dgm:pt>
    <dgm:pt modelId="{80557D74-B221-4EDD-AA37-5954830FF7C4}" type="pres">
      <dgm:prSet presAssocID="{459B53F0-3B27-4E4E-AFAD-72D24DD6E544}" presName="sibTrans" presStyleCnt="0"/>
      <dgm:spPr/>
    </dgm:pt>
    <dgm:pt modelId="{30C462AC-5308-4016-8589-20A9C64E7DC6}" type="pres">
      <dgm:prSet presAssocID="{C6F04922-3077-486E-A3F0-B499FF523794}" presName="compNode" presStyleCnt="0"/>
      <dgm:spPr/>
    </dgm:pt>
    <dgm:pt modelId="{B4339CF4-F8EF-458C-AB79-CF57BF685AFE}" type="pres">
      <dgm:prSet presAssocID="{C6F04922-3077-486E-A3F0-B499FF523794}" presName="bgRect" presStyleLbl="bgShp" presStyleIdx="1" presStyleCnt="3"/>
      <dgm:spPr/>
    </dgm:pt>
    <dgm:pt modelId="{C2B4B78F-F964-4E5E-99C0-BD0AF0F988AA}" type="pres">
      <dgm:prSet presAssocID="{C6F04922-3077-486E-A3F0-B499FF52379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7A950AE-F17A-4D4B-8B8D-42305FC339A2}" type="pres">
      <dgm:prSet presAssocID="{C6F04922-3077-486E-A3F0-B499FF523794}" presName="spaceRect" presStyleCnt="0"/>
      <dgm:spPr/>
    </dgm:pt>
    <dgm:pt modelId="{CA2A2119-E78E-4A3A-A228-113E7467EE13}" type="pres">
      <dgm:prSet presAssocID="{C6F04922-3077-486E-A3F0-B499FF523794}" presName="parTx" presStyleLbl="revTx" presStyleIdx="1" presStyleCnt="3">
        <dgm:presLayoutVars>
          <dgm:chMax val="0"/>
          <dgm:chPref val="0"/>
        </dgm:presLayoutVars>
      </dgm:prSet>
      <dgm:spPr/>
    </dgm:pt>
    <dgm:pt modelId="{0C1235C4-6C10-4191-8DB3-02E3233ABE78}" type="pres">
      <dgm:prSet presAssocID="{D6BBF181-324B-4C0E-BDCA-1061578910FB}" presName="sibTrans" presStyleCnt="0"/>
      <dgm:spPr/>
    </dgm:pt>
    <dgm:pt modelId="{1B5B6AB2-A5BD-4E26-91F7-295DBFEECA42}" type="pres">
      <dgm:prSet presAssocID="{D5E777E4-E4C3-480F-8DDC-F8FFF7DDEE62}" presName="compNode" presStyleCnt="0"/>
      <dgm:spPr/>
    </dgm:pt>
    <dgm:pt modelId="{3D2BAAA3-BC1D-4418-B503-1D169BDA6ECA}" type="pres">
      <dgm:prSet presAssocID="{D5E777E4-E4C3-480F-8DDC-F8FFF7DDEE62}" presName="bgRect" presStyleLbl="bgShp" presStyleIdx="2" presStyleCnt="3"/>
      <dgm:spPr/>
    </dgm:pt>
    <dgm:pt modelId="{22F8E13A-F5B1-4760-A3CC-93B6242F71E3}" type="pres">
      <dgm:prSet presAssocID="{D5E777E4-E4C3-480F-8DDC-F8FFF7DDEE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1B4044-2664-4105-984D-4803B46F0927}" type="pres">
      <dgm:prSet presAssocID="{D5E777E4-E4C3-480F-8DDC-F8FFF7DDEE62}" presName="spaceRect" presStyleCnt="0"/>
      <dgm:spPr/>
    </dgm:pt>
    <dgm:pt modelId="{9C02929A-5933-4A64-8750-BCEC6632CEF8}" type="pres">
      <dgm:prSet presAssocID="{D5E777E4-E4C3-480F-8DDC-F8FFF7DDEE6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0BB010-4148-4448-B2E9-1400E539D60A}" type="presOf" srcId="{C6F04922-3077-486E-A3F0-B499FF523794}" destId="{CA2A2119-E78E-4A3A-A228-113E7467EE13}" srcOrd="0" destOrd="0" presId="urn:microsoft.com/office/officeart/2018/2/layout/IconVerticalSolidList"/>
    <dgm:cxn modelId="{24C0A133-50D8-4D2E-9147-EDFB32E99E73}" type="presOf" srcId="{0532EB10-E9EC-487B-A398-AA5B85E39940}" destId="{B0988F38-F9CA-4733-96E8-F867F7EA5B98}" srcOrd="0" destOrd="0" presId="urn:microsoft.com/office/officeart/2018/2/layout/IconVerticalSolidList"/>
    <dgm:cxn modelId="{AA0CF982-9A6D-47D5-96B4-45935C2E1653}" type="presOf" srcId="{D5E777E4-E4C3-480F-8DDC-F8FFF7DDEE62}" destId="{9C02929A-5933-4A64-8750-BCEC6632CEF8}" srcOrd="0" destOrd="0" presId="urn:microsoft.com/office/officeart/2018/2/layout/IconVerticalSolidList"/>
    <dgm:cxn modelId="{8CF8C69D-4B8A-432A-93B6-C648309DEB4F}" srcId="{0FB36C45-5465-4DEF-AB99-114EB522E9F7}" destId="{D5E777E4-E4C3-480F-8DDC-F8FFF7DDEE62}" srcOrd="2" destOrd="0" parTransId="{0D3411EB-96E1-4763-A5FC-5EF31FD67DD9}" sibTransId="{6DE53F80-12C9-45F3-BF4B-47A677F79842}"/>
    <dgm:cxn modelId="{53485EB9-A7F3-4997-AE45-38735735E29B}" srcId="{0FB36C45-5465-4DEF-AB99-114EB522E9F7}" destId="{C6F04922-3077-486E-A3F0-B499FF523794}" srcOrd="1" destOrd="0" parTransId="{AA101E02-FCEC-476D-B391-DE24A394477B}" sibTransId="{D6BBF181-324B-4C0E-BDCA-1061578910FB}"/>
    <dgm:cxn modelId="{151F53CC-22B8-42DB-80E8-24AF8BA3E3FC}" srcId="{0FB36C45-5465-4DEF-AB99-114EB522E9F7}" destId="{0532EB10-E9EC-487B-A398-AA5B85E39940}" srcOrd="0" destOrd="0" parTransId="{3B435740-07CB-4302-9646-3CD636E093D8}" sibTransId="{459B53F0-3B27-4E4E-AFAD-72D24DD6E544}"/>
    <dgm:cxn modelId="{909EC7FE-2A19-4C49-BE25-859B75D357D3}" type="presOf" srcId="{0FB36C45-5465-4DEF-AB99-114EB522E9F7}" destId="{87AAF881-8AF2-4E55-A8FE-6A6E652C8834}" srcOrd="0" destOrd="0" presId="urn:microsoft.com/office/officeart/2018/2/layout/IconVerticalSolidList"/>
    <dgm:cxn modelId="{55554F03-272D-4D5D-B82F-C91D3D780FA6}" type="presParOf" srcId="{87AAF881-8AF2-4E55-A8FE-6A6E652C8834}" destId="{E46D51F2-B962-4909-83A9-E8CF3355CDB8}" srcOrd="0" destOrd="0" presId="urn:microsoft.com/office/officeart/2018/2/layout/IconVerticalSolidList"/>
    <dgm:cxn modelId="{55A7EFF8-E66C-4C0B-AB55-308437CC8E4C}" type="presParOf" srcId="{E46D51F2-B962-4909-83A9-E8CF3355CDB8}" destId="{68075F44-9BD6-434B-B594-35CB2A050AAC}" srcOrd="0" destOrd="0" presId="urn:microsoft.com/office/officeart/2018/2/layout/IconVerticalSolidList"/>
    <dgm:cxn modelId="{612600D5-6F57-430F-83FD-54E060BAFCA6}" type="presParOf" srcId="{E46D51F2-B962-4909-83A9-E8CF3355CDB8}" destId="{01835EA2-1BCA-4E0E-9930-4109EA04ED46}" srcOrd="1" destOrd="0" presId="urn:microsoft.com/office/officeart/2018/2/layout/IconVerticalSolidList"/>
    <dgm:cxn modelId="{3F652542-F6A3-457E-AC52-E76479E552E6}" type="presParOf" srcId="{E46D51F2-B962-4909-83A9-E8CF3355CDB8}" destId="{FE4B3005-7284-4D82-939D-D110F16D5DC7}" srcOrd="2" destOrd="0" presId="urn:microsoft.com/office/officeart/2018/2/layout/IconVerticalSolidList"/>
    <dgm:cxn modelId="{6A7404C4-46FE-4D23-8D98-0B0669DD0EFC}" type="presParOf" srcId="{E46D51F2-B962-4909-83A9-E8CF3355CDB8}" destId="{B0988F38-F9CA-4733-96E8-F867F7EA5B98}" srcOrd="3" destOrd="0" presId="urn:microsoft.com/office/officeart/2018/2/layout/IconVerticalSolidList"/>
    <dgm:cxn modelId="{E820CF42-A088-48CD-BC62-21BAFC216884}" type="presParOf" srcId="{87AAF881-8AF2-4E55-A8FE-6A6E652C8834}" destId="{80557D74-B221-4EDD-AA37-5954830FF7C4}" srcOrd="1" destOrd="0" presId="urn:microsoft.com/office/officeart/2018/2/layout/IconVerticalSolidList"/>
    <dgm:cxn modelId="{F76BB77E-8894-45D3-A8D3-0C2FE13165E9}" type="presParOf" srcId="{87AAF881-8AF2-4E55-A8FE-6A6E652C8834}" destId="{30C462AC-5308-4016-8589-20A9C64E7DC6}" srcOrd="2" destOrd="0" presId="urn:microsoft.com/office/officeart/2018/2/layout/IconVerticalSolidList"/>
    <dgm:cxn modelId="{9F48EE0D-1AD8-4115-BA48-61D165453FEB}" type="presParOf" srcId="{30C462AC-5308-4016-8589-20A9C64E7DC6}" destId="{B4339CF4-F8EF-458C-AB79-CF57BF685AFE}" srcOrd="0" destOrd="0" presId="urn:microsoft.com/office/officeart/2018/2/layout/IconVerticalSolidList"/>
    <dgm:cxn modelId="{E9747877-09B0-49A1-896F-EBEE19B8C75E}" type="presParOf" srcId="{30C462AC-5308-4016-8589-20A9C64E7DC6}" destId="{C2B4B78F-F964-4E5E-99C0-BD0AF0F988AA}" srcOrd="1" destOrd="0" presId="urn:microsoft.com/office/officeart/2018/2/layout/IconVerticalSolidList"/>
    <dgm:cxn modelId="{81A8EA00-FB9F-4613-A411-34237F01A2F9}" type="presParOf" srcId="{30C462AC-5308-4016-8589-20A9C64E7DC6}" destId="{D7A950AE-F17A-4D4B-8B8D-42305FC339A2}" srcOrd="2" destOrd="0" presId="urn:microsoft.com/office/officeart/2018/2/layout/IconVerticalSolidList"/>
    <dgm:cxn modelId="{41CEEC18-800F-4908-AC20-B20ED58AD7A1}" type="presParOf" srcId="{30C462AC-5308-4016-8589-20A9C64E7DC6}" destId="{CA2A2119-E78E-4A3A-A228-113E7467EE13}" srcOrd="3" destOrd="0" presId="urn:microsoft.com/office/officeart/2018/2/layout/IconVerticalSolidList"/>
    <dgm:cxn modelId="{53D807D3-CA5A-43DC-8CC9-1EB62BA1DF5F}" type="presParOf" srcId="{87AAF881-8AF2-4E55-A8FE-6A6E652C8834}" destId="{0C1235C4-6C10-4191-8DB3-02E3233ABE78}" srcOrd="3" destOrd="0" presId="urn:microsoft.com/office/officeart/2018/2/layout/IconVerticalSolidList"/>
    <dgm:cxn modelId="{6ECCFA91-3FEE-46A3-B78B-12C5EB49FB81}" type="presParOf" srcId="{87AAF881-8AF2-4E55-A8FE-6A6E652C8834}" destId="{1B5B6AB2-A5BD-4E26-91F7-295DBFEECA42}" srcOrd="4" destOrd="0" presId="urn:microsoft.com/office/officeart/2018/2/layout/IconVerticalSolidList"/>
    <dgm:cxn modelId="{A2EEE2AF-EBFA-42F9-9F28-617417A9729C}" type="presParOf" srcId="{1B5B6AB2-A5BD-4E26-91F7-295DBFEECA42}" destId="{3D2BAAA3-BC1D-4418-B503-1D169BDA6ECA}" srcOrd="0" destOrd="0" presId="urn:microsoft.com/office/officeart/2018/2/layout/IconVerticalSolidList"/>
    <dgm:cxn modelId="{A6F31B97-0023-4D79-A658-CE75D13CF7DE}" type="presParOf" srcId="{1B5B6AB2-A5BD-4E26-91F7-295DBFEECA42}" destId="{22F8E13A-F5B1-4760-A3CC-93B6242F71E3}" srcOrd="1" destOrd="0" presId="urn:microsoft.com/office/officeart/2018/2/layout/IconVerticalSolidList"/>
    <dgm:cxn modelId="{74CF2E61-FE64-43D9-8950-804E35511459}" type="presParOf" srcId="{1B5B6AB2-A5BD-4E26-91F7-295DBFEECA42}" destId="{B51B4044-2664-4105-984D-4803B46F0927}" srcOrd="2" destOrd="0" presId="urn:microsoft.com/office/officeart/2018/2/layout/IconVerticalSolidList"/>
    <dgm:cxn modelId="{DC43B7DF-5B3F-47C3-AEC5-64D7AEEF957C}" type="presParOf" srcId="{1B5B6AB2-A5BD-4E26-91F7-295DBFEECA42}" destId="{9C02929A-5933-4A64-8750-BCEC6632CE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6FE18-EF8A-417B-826A-53515C272513}">
      <dsp:nvSpPr>
        <dsp:cNvPr id="0" name=""/>
        <dsp:cNvSpPr/>
      </dsp:nvSpPr>
      <dsp:spPr>
        <a:xfrm>
          <a:off x="2915869" y="651458"/>
          <a:ext cx="5022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2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3650" y="694514"/>
        <a:ext cx="26640" cy="5328"/>
      </dsp:txXfrm>
    </dsp:sp>
    <dsp:sp modelId="{62F46F71-9995-4202-874B-7A905EDFD606}">
      <dsp:nvSpPr>
        <dsp:cNvPr id="0" name=""/>
        <dsp:cNvSpPr/>
      </dsp:nvSpPr>
      <dsp:spPr>
        <a:xfrm>
          <a:off x="601133" y="2217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Social Psychologists </a:t>
          </a:r>
          <a:endParaRPr lang="en-US" sz="1800" kern="1200" dirty="0"/>
        </a:p>
      </dsp:txBody>
      <dsp:txXfrm>
        <a:off x="601133" y="2217"/>
        <a:ext cx="2316536" cy="1389921"/>
      </dsp:txXfrm>
    </dsp:sp>
    <dsp:sp modelId="{FB79DBB6-78D6-4419-967F-9E52EB75F820}">
      <dsp:nvSpPr>
        <dsp:cNvPr id="0" name=""/>
        <dsp:cNvSpPr/>
      </dsp:nvSpPr>
      <dsp:spPr>
        <a:xfrm>
          <a:off x="1759401" y="1390339"/>
          <a:ext cx="2849339" cy="502203"/>
        </a:xfrm>
        <a:custGeom>
          <a:avLst/>
          <a:gdLst/>
          <a:ahLst/>
          <a:cxnLst/>
          <a:rect l="0" t="0" r="0" b="0"/>
          <a:pathLst>
            <a:path>
              <a:moveTo>
                <a:pt x="2849339" y="0"/>
              </a:moveTo>
              <a:lnTo>
                <a:pt x="2849339" y="268201"/>
              </a:lnTo>
              <a:lnTo>
                <a:pt x="0" y="268201"/>
              </a:lnTo>
              <a:lnTo>
                <a:pt x="0" y="50220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1602" y="1638777"/>
        <a:ext cx="144936" cy="5328"/>
      </dsp:txXfrm>
    </dsp:sp>
    <dsp:sp modelId="{2FEB0060-DC46-4A30-B44A-4643F1B56A7A}">
      <dsp:nvSpPr>
        <dsp:cNvPr id="0" name=""/>
        <dsp:cNvSpPr/>
      </dsp:nvSpPr>
      <dsp:spPr>
        <a:xfrm>
          <a:off x="3450472" y="2217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Study how social roles, attitudes, relationships and groups influence people to do things, or do things in a way that they would not necessarily do on their own</a:t>
          </a:r>
          <a:endParaRPr lang="en-US" sz="1300" kern="1200"/>
        </a:p>
      </dsp:txBody>
      <dsp:txXfrm>
        <a:off x="3450472" y="2217"/>
        <a:ext cx="2316536" cy="1389921"/>
      </dsp:txXfrm>
    </dsp:sp>
    <dsp:sp modelId="{8C67020B-CD03-40E4-9E4E-1D50C18AA48A}">
      <dsp:nvSpPr>
        <dsp:cNvPr id="0" name=""/>
        <dsp:cNvSpPr/>
      </dsp:nvSpPr>
      <dsp:spPr>
        <a:xfrm>
          <a:off x="2915869" y="2574183"/>
          <a:ext cx="5022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2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3650" y="2617239"/>
        <a:ext cx="26640" cy="5328"/>
      </dsp:txXfrm>
    </dsp:sp>
    <dsp:sp modelId="{7317F191-7D59-45E4-ADC4-8891A137E22A}">
      <dsp:nvSpPr>
        <dsp:cNvPr id="0" name=""/>
        <dsp:cNvSpPr/>
      </dsp:nvSpPr>
      <dsp:spPr>
        <a:xfrm>
          <a:off x="601133" y="1924942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Cultural Psychologists</a:t>
          </a:r>
          <a:endParaRPr lang="en-US" sz="1800" kern="1200" dirty="0"/>
        </a:p>
      </dsp:txBody>
      <dsp:txXfrm>
        <a:off x="601133" y="1924942"/>
        <a:ext cx="2316536" cy="1389921"/>
      </dsp:txXfrm>
    </dsp:sp>
    <dsp:sp modelId="{5A3338A1-F70F-499A-BE10-C2B432936532}">
      <dsp:nvSpPr>
        <dsp:cNvPr id="0" name=""/>
        <dsp:cNvSpPr/>
      </dsp:nvSpPr>
      <dsp:spPr>
        <a:xfrm>
          <a:off x="1759401" y="3313064"/>
          <a:ext cx="2849339" cy="502203"/>
        </a:xfrm>
        <a:custGeom>
          <a:avLst/>
          <a:gdLst/>
          <a:ahLst/>
          <a:cxnLst/>
          <a:rect l="0" t="0" r="0" b="0"/>
          <a:pathLst>
            <a:path>
              <a:moveTo>
                <a:pt x="2849339" y="0"/>
              </a:moveTo>
              <a:lnTo>
                <a:pt x="2849339" y="268201"/>
              </a:lnTo>
              <a:lnTo>
                <a:pt x="0" y="268201"/>
              </a:lnTo>
              <a:lnTo>
                <a:pt x="0" y="50220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1602" y="3561501"/>
        <a:ext cx="144936" cy="5328"/>
      </dsp:txXfrm>
    </dsp:sp>
    <dsp:sp modelId="{D580C8E6-1885-41F9-8305-CD93A379A844}">
      <dsp:nvSpPr>
        <dsp:cNvPr id="0" name=""/>
        <dsp:cNvSpPr/>
      </dsp:nvSpPr>
      <dsp:spPr>
        <a:xfrm>
          <a:off x="3450472" y="1924942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Study the origins of roles, attitudes and group norms in people’s ethnic, regional and national communities</a:t>
          </a:r>
          <a:endParaRPr lang="en-US" sz="1300" kern="1200"/>
        </a:p>
      </dsp:txBody>
      <dsp:txXfrm>
        <a:off x="3450472" y="1924942"/>
        <a:ext cx="2316536" cy="1389921"/>
      </dsp:txXfrm>
    </dsp:sp>
    <dsp:sp modelId="{9127788A-487E-4E92-86EB-7C5C43E602D9}">
      <dsp:nvSpPr>
        <dsp:cNvPr id="0" name=""/>
        <dsp:cNvSpPr/>
      </dsp:nvSpPr>
      <dsp:spPr>
        <a:xfrm>
          <a:off x="2915869" y="4496908"/>
          <a:ext cx="5022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220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3650" y="4539964"/>
        <a:ext cx="26640" cy="5328"/>
      </dsp:txXfrm>
    </dsp:sp>
    <dsp:sp modelId="{1528BC6D-9E2A-4728-97DF-DA5ECE9C4937}">
      <dsp:nvSpPr>
        <dsp:cNvPr id="0" name=""/>
        <dsp:cNvSpPr/>
      </dsp:nvSpPr>
      <dsp:spPr>
        <a:xfrm>
          <a:off x="601133" y="3847667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Sociocultural Psychologists</a:t>
          </a:r>
          <a:endParaRPr lang="en-US" sz="1800" kern="1200" dirty="0"/>
        </a:p>
      </dsp:txBody>
      <dsp:txXfrm>
        <a:off x="601133" y="3847667"/>
        <a:ext cx="2316536" cy="1389921"/>
      </dsp:txXfrm>
    </dsp:sp>
    <dsp:sp modelId="{BB21724D-E429-49D0-B151-AF80DA36C79D}">
      <dsp:nvSpPr>
        <dsp:cNvPr id="0" name=""/>
        <dsp:cNvSpPr/>
      </dsp:nvSpPr>
      <dsp:spPr>
        <a:xfrm>
          <a:off x="3450472" y="3847667"/>
          <a:ext cx="2316536" cy="13899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512" tIns="119151" rIns="113512" bIns="11915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Study the ways in which communities and identities provide the cultural resources that can influence individuals’ ways of making sense of the world and their behaviours</a:t>
          </a:r>
          <a:endParaRPr lang="en-US" sz="1300" kern="1200"/>
        </a:p>
      </dsp:txBody>
      <dsp:txXfrm>
        <a:off x="3450472" y="3847667"/>
        <a:ext cx="2316536" cy="1389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075F44-9BD6-434B-B594-35CB2A050AAC}">
      <dsp:nvSpPr>
        <dsp:cNvPr id="0" name=""/>
        <dsp:cNvSpPr/>
      </dsp:nvSpPr>
      <dsp:spPr>
        <a:xfrm>
          <a:off x="0" y="0"/>
          <a:ext cx="10008555" cy="11946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35EA2-1BCA-4E0E-9930-4109EA04ED46}">
      <dsp:nvSpPr>
        <dsp:cNvPr id="0" name=""/>
        <dsp:cNvSpPr/>
      </dsp:nvSpPr>
      <dsp:spPr>
        <a:xfrm>
          <a:off x="361387" y="269311"/>
          <a:ext cx="657068" cy="657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88F38-F9CA-4733-96E8-F867F7EA5B98}">
      <dsp:nvSpPr>
        <dsp:cNvPr id="0" name=""/>
        <dsp:cNvSpPr/>
      </dsp:nvSpPr>
      <dsp:spPr>
        <a:xfrm>
          <a:off x="1379843" y="510"/>
          <a:ext cx="8628711" cy="1194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436" tIns="126436" rIns="126436" bIns="12643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We </a:t>
          </a:r>
          <a:r>
            <a:rPr lang="en-GB" sz="2000" b="1" kern="1200" dirty="0"/>
            <a:t>notice and think about more than one piece of information </a:t>
          </a:r>
          <a:r>
            <a:rPr lang="en-GB" sz="2000" kern="1200" dirty="0"/>
            <a:t>when we form an impression of another person</a:t>
          </a:r>
          <a:endParaRPr lang="en-US" sz="2000" kern="1200" dirty="0"/>
        </a:p>
      </dsp:txBody>
      <dsp:txXfrm>
        <a:off x="1379843" y="510"/>
        <a:ext cx="8628711" cy="1194669"/>
      </dsp:txXfrm>
    </dsp:sp>
    <dsp:sp modelId="{B4339CF4-F8EF-458C-AB79-CF57BF685AFE}">
      <dsp:nvSpPr>
        <dsp:cNvPr id="0" name=""/>
        <dsp:cNvSpPr/>
      </dsp:nvSpPr>
      <dsp:spPr>
        <a:xfrm>
          <a:off x="0" y="1493848"/>
          <a:ext cx="10008555" cy="11946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4B78F-F964-4E5E-99C0-BD0AF0F988AA}">
      <dsp:nvSpPr>
        <dsp:cNvPr id="0" name=""/>
        <dsp:cNvSpPr/>
      </dsp:nvSpPr>
      <dsp:spPr>
        <a:xfrm>
          <a:off x="361387" y="1762648"/>
          <a:ext cx="657068" cy="657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A2119-E78E-4A3A-A228-113E7467EE13}">
      <dsp:nvSpPr>
        <dsp:cNvPr id="0" name=""/>
        <dsp:cNvSpPr/>
      </dsp:nvSpPr>
      <dsp:spPr>
        <a:xfrm>
          <a:off x="1379843" y="1493848"/>
          <a:ext cx="8628711" cy="1194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436" tIns="126436" rIns="126436" bIns="12643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Examine multiple instances of behaviour, occurring at different times and in different situations </a:t>
          </a:r>
          <a:endParaRPr lang="en-US" sz="2000" kern="1200" dirty="0"/>
        </a:p>
      </dsp:txBody>
      <dsp:txXfrm>
        <a:off x="1379843" y="1493848"/>
        <a:ext cx="8628711" cy="1194669"/>
      </dsp:txXfrm>
    </dsp:sp>
    <dsp:sp modelId="{3D2BAAA3-BC1D-4418-B503-1D169BDA6ECA}">
      <dsp:nvSpPr>
        <dsp:cNvPr id="0" name=""/>
        <dsp:cNvSpPr/>
      </dsp:nvSpPr>
      <dsp:spPr>
        <a:xfrm>
          <a:off x="0" y="2987185"/>
          <a:ext cx="10008555" cy="11946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8E13A-F5B1-4760-A3CC-93B6242F71E3}">
      <dsp:nvSpPr>
        <dsp:cNvPr id="0" name=""/>
        <dsp:cNvSpPr/>
      </dsp:nvSpPr>
      <dsp:spPr>
        <a:xfrm>
          <a:off x="361387" y="3255986"/>
          <a:ext cx="657068" cy="6570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2929A-5933-4A64-8750-BCEC6632CEF8}">
      <dsp:nvSpPr>
        <dsp:cNvPr id="0" name=""/>
        <dsp:cNvSpPr/>
      </dsp:nvSpPr>
      <dsp:spPr>
        <a:xfrm>
          <a:off x="1379843" y="2987185"/>
          <a:ext cx="8628711" cy="1194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436" tIns="126436" rIns="126436" bIns="12643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Information used - based upon how a person’s behaviour ‘covaries’ – how it changes across time, places, with different people, and different targets of behaviour </a:t>
          </a:r>
          <a:endParaRPr lang="en-US" sz="2000" kern="1200"/>
        </a:p>
      </dsp:txBody>
      <dsp:txXfrm>
        <a:off x="1379843" y="2987185"/>
        <a:ext cx="8628711" cy="1194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4B34F-EB37-4FE1-8F0B-471515952C97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140F6-75E4-46BF-8518-B8C8C0B409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09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AA3AB6A2-DEBE-01DE-8749-BEB49C44DB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D3297A3B-F60C-1FC4-25EC-A3D05325F8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F3FEA4C9-73ED-2BA4-4BB1-6C66CEAB47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9F9DF846-DA55-443D-BAB1-8093FC9E6913}" type="slidenum">
              <a:rPr lang="en-GB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</a:t>
            </a:fld>
            <a:endParaRPr lang="en-GB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AA3AB6A2-DEBE-01DE-8749-BEB49C44DB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D3297A3B-F60C-1FC4-25EC-A3D05325F8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F3FEA4C9-73ED-2BA4-4BB1-6C66CEAB47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9F9DF846-DA55-443D-BAB1-8093FC9E6913}" type="slidenum">
              <a:rPr lang="en-GB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</a:t>
            </a:fld>
            <a:endParaRPr lang="en-GB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646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2140F6-75E4-46BF-8518-B8C8C0B409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63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001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887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604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02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71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76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909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02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92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03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18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542604B-44F4-4F4F-8BE3-8B96EEB7DB5B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969608D-DEAE-473C-AA25-A89BC0318DC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169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76D919A-FC3E-4B4E-BAF0-ED6CFB8D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C56B3-6598-B057-3084-144CAED15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783" y="5426337"/>
            <a:ext cx="10058400" cy="82296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</a:rPr>
              <a:t>Social Psychology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746B9A-2416-A6D4-028A-CEE98BDAE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17663" y="6586243"/>
            <a:ext cx="2423070" cy="543513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rgbClr val="FFFFFF"/>
                </a:solidFill>
              </a:rPr>
              <a:t>Dr Judith Marshall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66ACBD-1C82-4782-AA7C-05504DD7D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521F93-283E-9393-48D3-61832597A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-17318"/>
            <a:ext cx="9864436" cy="493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8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BE835-C436-ABC1-28BA-95AB24889D5F}"/>
              </a:ext>
            </a:extLst>
          </p:cNvPr>
          <p:cNvSpPr txBox="1"/>
          <p:nvPr/>
        </p:nvSpPr>
        <p:spPr>
          <a:xfrm>
            <a:off x="8096885" y="640080"/>
            <a:ext cx="3659246" cy="2926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Schedule</a:t>
            </a:r>
            <a:endParaRPr lang="en-US" sz="44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390E0A7-0B82-75A6-0BED-6106A5E972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349733"/>
              </p:ext>
            </p:extLst>
          </p:nvPr>
        </p:nvGraphicFramePr>
        <p:xfrm>
          <a:off x="521547" y="338667"/>
          <a:ext cx="6466516" cy="6451473"/>
        </p:xfrm>
        <a:graphic>
          <a:graphicData uri="http://schemas.openxmlformats.org/drawingml/2006/table">
            <a:tbl>
              <a:tblPr firstRow="1" firstCol="1" bandRow="1"/>
              <a:tblGrid>
                <a:gridCol w="1010937">
                  <a:extLst>
                    <a:ext uri="{9D8B030D-6E8A-4147-A177-3AD203B41FA5}">
                      <a16:colId xmlns:a16="http://schemas.microsoft.com/office/drawing/2014/main" val="2507858775"/>
                    </a:ext>
                  </a:extLst>
                </a:gridCol>
                <a:gridCol w="5455579">
                  <a:extLst>
                    <a:ext uri="{9D8B030D-6E8A-4147-A177-3AD203B41FA5}">
                      <a16:colId xmlns:a16="http://schemas.microsoft.com/office/drawing/2014/main" val="3901813282"/>
                    </a:ext>
                  </a:extLst>
                </a:gridCol>
              </a:tblGrid>
              <a:tr h="58618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Week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Topic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6964119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Module Overview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Social Cognition: Causal Attribution</a:t>
                      </a: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7483381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2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Cultural Psychologies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0810270"/>
                  </a:ext>
                </a:extLst>
              </a:tr>
              <a:tr h="4736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3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Self and Idenitities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730967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4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Social Influence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914688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5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Attitudes and Attitude Change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355660"/>
                  </a:ext>
                </a:extLst>
              </a:tr>
              <a:tr h="4736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6</a:t>
                      </a: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Verbal and Non-verbal Communication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7114143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7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Aggression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Prosocial Behaviour</a:t>
                      </a: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502297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8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Group Dynamics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Decision-making and Leadership</a:t>
                      </a: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5375346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9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Prejudice and Intergroup Relations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941203"/>
                  </a:ext>
                </a:extLst>
              </a:tr>
              <a:tr h="58809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GB" sz="1400" kern="1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endParaRPr lang="en-GB" sz="1400" kern="1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4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E2841">
                        <a:lumMod val="50000"/>
                        <a:lumOff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ptos" panose="02110004020202020204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effectLst/>
                        </a:rPr>
                        <a:t>Relationships</a:t>
                      </a:r>
                      <a:endParaRPr lang="en-GB" sz="1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1727" marR="51727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56082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73688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23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1E1753C7-2B3C-17EE-317B-FCB313AC48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0213" y="1033531"/>
            <a:ext cx="6895251" cy="7259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defRPr/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4CA553-5124-2395-02F1-847DCEF868B3}"/>
              </a:ext>
            </a:extLst>
          </p:cNvPr>
          <p:cNvSpPr txBox="1"/>
          <p:nvPr/>
        </p:nvSpPr>
        <p:spPr>
          <a:xfrm>
            <a:off x="860213" y="1881908"/>
            <a:ext cx="11026987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Essay</a:t>
            </a:r>
            <a:r>
              <a:rPr lang="en-GB" sz="2000" dirty="0"/>
              <a:t>: 2,000 words  (50%)</a:t>
            </a:r>
          </a:p>
          <a:p>
            <a:endParaRPr lang="en-GB" sz="2000" dirty="0"/>
          </a:p>
          <a:p>
            <a:r>
              <a:rPr lang="en-GB" sz="2000" b="1" dirty="0"/>
              <a:t>Title:</a:t>
            </a:r>
            <a:r>
              <a:rPr lang="en-GB" sz="2000" dirty="0"/>
              <a:t> 'Critically discuss the evidence for the existence of individualistic and collectivistic cultures in contemporary societies.’</a:t>
            </a:r>
          </a:p>
          <a:p>
            <a:endParaRPr lang="en-GB" sz="2000" dirty="0"/>
          </a:p>
          <a:p>
            <a:r>
              <a:rPr lang="en-GB" sz="2000" b="1" dirty="0"/>
              <a:t>Submission date/time:</a:t>
            </a:r>
            <a:r>
              <a:rPr lang="en-GB" sz="2000" dirty="0"/>
              <a:t>  Tuesday 11</a:t>
            </a:r>
            <a:r>
              <a:rPr lang="en-GB" sz="2000" baseline="30000" dirty="0"/>
              <a:t>th</a:t>
            </a:r>
            <a:r>
              <a:rPr lang="en-GB" sz="2000" dirty="0"/>
              <a:t> November 2025 by  23:59pm</a:t>
            </a:r>
          </a:p>
          <a:p>
            <a:endParaRPr lang="en-GB" sz="2000" dirty="0"/>
          </a:p>
          <a:p>
            <a:endParaRPr lang="en-GB" sz="20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Do not merely repeat lecture material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Provide evidence of an independent and appropriate literature search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Use examples from peer-reviewed sources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Include appropriate application of theory/models and </a:t>
            </a:r>
            <a:r>
              <a:rPr lang="en-GB" dirty="0" err="1"/>
              <a:t>empricial</a:t>
            </a:r>
            <a:r>
              <a:rPr lang="en-GB" dirty="0"/>
              <a:t> research to answer the question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Evaluation – is X a good model/study? What are its strengths and weaknesses for answering the essay question? Which can best contribute to explain culture and self-identity?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1E1753C7-2B3C-17EE-317B-FCB313AC48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7627" y="1101264"/>
            <a:ext cx="6808394" cy="7259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defRPr/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</a:t>
            </a:r>
            <a:br>
              <a:rPr lang="en-US" sz="3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4CA553-5124-2395-02F1-847DCEF868B3}"/>
              </a:ext>
            </a:extLst>
          </p:cNvPr>
          <p:cNvSpPr txBox="1"/>
          <p:nvPr/>
        </p:nvSpPr>
        <p:spPr>
          <a:xfrm>
            <a:off x="907627" y="1881908"/>
            <a:ext cx="11149020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Quantitative Report:  </a:t>
            </a:r>
            <a:r>
              <a:rPr lang="en-GB" sz="2000" dirty="0"/>
              <a:t>2,000 words  (50%)</a:t>
            </a:r>
          </a:p>
          <a:p>
            <a:endParaRPr lang="en-GB" sz="2000" dirty="0"/>
          </a:p>
          <a:p>
            <a:r>
              <a:rPr lang="en-GB" sz="2000" b="1" dirty="0"/>
              <a:t>Title:</a:t>
            </a:r>
            <a:r>
              <a:rPr lang="en-GB" sz="2000" dirty="0"/>
              <a:t> ‘Gender and beliefs about veganism and meat-eating’</a:t>
            </a:r>
          </a:p>
          <a:p>
            <a:endParaRPr lang="en-GB" sz="2000" dirty="0"/>
          </a:p>
          <a:p>
            <a:r>
              <a:rPr lang="en-GB" sz="2000" b="1" dirty="0"/>
              <a:t>Submission date/time:</a:t>
            </a:r>
            <a:r>
              <a:rPr lang="en-GB" sz="2000" dirty="0"/>
              <a:t> Tuesday 9</a:t>
            </a:r>
            <a:r>
              <a:rPr lang="en-GB" sz="2000" baseline="30000" dirty="0"/>
              <a:t>th</a:t>
            </a:r>
            <a:r>
              <a:rPr lang="en-GB" sz="2000" dirty="0"/>
              <a:t> December 2025 by 23:59pm 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b="1" dirty="0"/>
              <a:t>Using the provided data set:</a:t>
            </a:r>
            <a:r>
              <a:rPr lang="en-GB" dirty="0"/>
              <a:t> </a:t>
            </a:r>
          </a:p>
          <a:p>
            <a:pPr lvl="0"/>
            <a:r>
              <a:rPr lang="en-GB" dirty="0"/>
              <a:t>Conduct a t-test to provide the required statistical data. </a:t>
            </a:r>
          </a:p>
          <a:p>
            <a:pPr lvl="0"/>
            <a:r>
              <a:rPr lang="en-GB" dirty="0"/>
              <a:t>Produce a complete quantitative report addressing the research topic and hypothesis.</a:t>
            </a:r>
          </a:p>
          <a:p>
            <a:pPr lvl="0"/>
            <a:r>
              <a:rPr lang="en-GB" dirty="0"/>
              <a:t>H</a:t>
            </a:r>
            <a:r>
              <a:rPr lang="en-GB" baseline="30000" dirty="0"/>
              <a:t>1</a:t>
            </a:r>
            <a:r>
              <a:rPr lang="en-GB" dirty="0"/>
              <a:t> – There will be a significant difference in the responses of male- and female-self-identifying participants regarding justifications for eating meat.  </a:t>
            </a:r>
          </a:p>
          <a:p>
            <a:pPr lvl="0"/>
            <a:r>
              <a:rPr lang="en-GB" dirty="0"/>
              <a:t>Must demonstrate your knowledge of the topic  - gender, beliefs/attitudes, culture</a:t>
            </a:r>
          </a:p>
          <a:p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343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E9A622-9996-4927-BBCD-AEE2687B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1DE3FC3-BAC1-4105-9620-4FB64EDCE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5902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CEF840-1F6E-DF07-8D2B-B8AFA255B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05852" y="6459785"/>
            <a:ext cx="13120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algn="l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68AC1EC-23E2-4F0E-A5A4-674EC8DB954E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algn="l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EF02B21-6D04-4A6A-B03E-CF7642D59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0679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954A5E8-2F75-EFA4-36ED-571EA0E0B3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326" r="16261" b="-2"/>
          <a:stretch>
            <a:fillRect/>
          </a:stretch>
        </p:blipFill>
        <p:spPr>
          <a:xfrm>
            <a:off x="4812161" y="-2655"/>
            <a:ext cx="3606643" cy="3358597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7E39010-823C-439A-B438-FEEDF5490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6279" y="0"/>
            <a:ext cx="3610035" cy="33559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A18A9F4-1469-F541-E27D-AE2A1C4EFF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7245"/>
          <a:stretch>
            <a:fillRect/>
          </a:stretch>
        </p:blipFill>
        <p:spPr>
          <a:xfrm>
            <a:off x="4812161" y="3504904"/>
            <a:ext cx="7374154" cy="33530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F20B54-D5C6-6F5E-B208-BD0C9604FDC2}"/>
              </a:ext>
            </a:extLst>
          </p:cNvPr>
          <p:cNvSpPr txBox="1"/>
          <p:nvPr/>
        </p:nvSpPr>
        <p:spPr>
          <a:xfrm>
            <a:off x="523245" y="2003087"/>
            <a:ext cx="3735500" cy="485491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182563" marR="0" lvl="0" indent="-182563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E48312"/>
              </a:buClr>
              <a:buSzPct val="85000"/>
              <a:buFont typeface="Calibri" panose="020F050202020403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B99E150-DA33-4048-6039-418315742A5C}"/>
              </a:ext>
            </a:extLst>
          </p:cNvPr>
          <p:cNvSpPr txBox="1"/>
          <p:nvPr/>
        </p:nvSpPr>
        <p:spPr>
          <a:xfrm>
            <a:off x="9165884" y="891813"/>
            <a:ext cx="2430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What IS Social Psychology?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FEE4730-ADD8-9105-F506-10F3A596351E}"/>
              </a:ext>
            </a:extLst>
          </p:cNvPr>
          <p:cNvSpPr/>
          <p:nvPr/>
        </p:nvSpPr>
        <p:spPr>
          <a:xfrm>
            <a:off x="205852" y="267089"/>
            <a:ext cx="4177552" cy="115644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The scientific study of the way in which thoughts, feelings and behaviours are influenced by the real of imagined presence of others</a:t>
            </a:r>
          </a:p>
          <a:p>
            <a:pPr algn="r"/>
            <a:r>
              <a:rPr lang="en-GB" sz="1400" dirty="0">
                <a:solidFill>
                  <a:schemeClr val="tx1"/>
                </a:solidFill>
              </a:rPr>
              <a:t>(Allport, 1985)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7C1C005-6D65-14A5-A3A3-F9E9544137C5}"/>
              </a:ext>
            </a:extLst>
          </p:cNvPr>
          <p:cNvSpPr/>
          <p:nvPr/>
        </p:nvSpPr>
        <p:spPr>
          <a:xfrm>
            <a:off x="205852" y="1575341"/>
            <a:ext cx="4177552" cy="115644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Social Cognition</a:t>
            </a:r>
            <a:r>
              <a:rPr lang="en-GB" sz="1600" dirty="0">
                <a:solidFill>
                  <a:schemeClr val="tx1"/>
                </a:solidFill>
              </a:rPr>
              <a:t>: How we think about the social world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945C6BA-9980-5790-532D-4F5DFC189E43}"/>
              </a:ext>
            </a:extLst>
          </p:cNvPr>
          <p:cNvSpPr/>
          <p:nvPr/>
        </p:nvSpPr>
        <p:spPr>
          <a:xfrm>
            <a:off x="205852" y="2883593"/>
            <a:ext cx="4177552" cy="115644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Social Perception</a:t>
            </a:r>
            <a:r>
              <a:rPr lang="en-GB" sz="1600" dirty="0">
                <a:solidFill>
                  <a:schemeClr val="tx1"/>
                </a:solidFill>
              </a:rPr>
              <a:t>: How we make sense of other people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C1A3A4-0A99-3E18-4C2D-F16B31FDBDEF}"/>
              </a:ext>
            </a:extLst>
          </p:cNvPr>
          <p:cNvSpPr/>
          <p:nvPr/>
        </p:nvSpPr>
        <p:spPr>
          <a:xfrm>
            <a:off x="205852" y="4191845"/>
            <a:ext cx="4177552" cy="115644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Social Influence</a:t>
            </a:r>
            <a:r>
              <a:rPr lang="en-GB" sz="1600" dirty="0">
                <a:solidFill>
                  <a:schemeClr val="tx1"/>
                </a:solidFill>
              </a:rPr>
              <a:t>: How we are all influenced by other people (real or imagined)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169746D-AB0D-FB30-FFB5-B2DDB7AC4C4D}"/>
              </a:ext>
            </a:extLst>
          </p:cNvPr>
          <p:cNvSpPr/>
          <p:nvPr/>
        </p:nvSpPr>
        <p:spPr>
          <a:xfrm>
            <a:off x="205852" y="5524922"/>
            <a:ext cx="4177552" cy="115644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Self-knowledge</a:t>
            </a:r>
            <a:r>
              <a:rPr lang="en-GB" sz="1600" dirty="0">
                <a:solidFill>
                  <a:schemeClr val="tx1"/>
                </a:solidFill>
              </a:rPr>
              <a:t>: How we come to understand ourselves through the social world</a:t>
            </a:r>
          </a:p>
        </p:txBody>
      </p:sp>
    </p:spTree>
    <p:extLst>
      <p:ext uri="{BB962C8B-B14F-4D97-AF65-F5344CB8AC3E}">
        <p14:creationId xmlns:p14="http://schemas.microsoft.com/office/powerpoint/2010/main" val="3813733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2C8EF5-D331-DC78-33E9-198D041780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20787" y="0"/>
            <a:ext cx="6347534" cy="6347534"/>
          </a:xfrm>
          <a:prstGeom prst="rect">
            <a:avLst/>
          </a:prstGeom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7FF978C-1955-BD32-B438-AA00A5847BC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45718576"/>
              </p:ext>
            </p:extLst>
          </p:nvPr>
        </p:nvGraphicFramePr>
        <p:xfrm>
          <a:off x="5626747" y="631542"/>
          <a:ext cx="6368142" cy="5239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0028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0F35747-2822-4D06-BE10-CD33AC6B0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CC2C4466-5B1B-4361-B9D9-39ED9A8A3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A0FA1E3-3E6F-05A8-EE7A-F22DF5B6B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127" y="-237766"/>
            <a:ext cx="6553181" cy="166650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Mainstream and Critical Social Psychology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28E461-2AC1-1C3C-E2AD-63E892421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127" y="1997476"/>
            <a:ext cx="6577090" cy="4935984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800"/>
              </a:spcAft>
              <a:buNone/>
              <a:defRPr/>
            </a:pPr>
            <a:r>
              <a:rPr lang="en-GB" sz="1800" b="1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Mainstream</a:t>
            </a:r>
            <a:r>
              <a:rPr lang="en-GB" sz="1800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experimental social psychology: </a:t>
            </a:r>
          </a:p>
          <a:p>
            <a:pPr lvl="1">
              <a:spcBef>
                <a:spcPts val="1000"/>
              </a:spcBef>
              <a:spcAft>
                <a:spcPts val="800"/>
              </a:spcAft>
              <a:defRPr/>
            </a:pPr>
            <a:r>
              <a:rPr lang="en-GB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Assumptions, ideas and hypotheses regarding human behaviour empirically and systematically</a:t>
            </a:r>
          </a:p>
          <a:p>
            <a:pPr lvl="1">
              <a:spcBef>
                <a:spcPts val="1000"/>
              </a:spcBef>
              <a:spcAft>
                <a:spcPts val="800"/>
              </a:spcAft>
              <a:defRPr/>
            </a:pPr>
            <a:endParaRPr lang="en-GB" kern="100" dirty="0">
              <a:solidFill>
                <a:srgbClr val="FFFFFF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spcBef>
                <a:spcPts val="1000"/>
              </a:spcBef>
              <a:spcAft>
                <a:spcPts val="800"/>
              </a:spcAft>
              <a:buClrTx/>
              <a:buSzTx/>
              <a:buNone/>
              <a:defRPr/>
            </a:pPr>
            <a:r>
              <a:rPr lang="en-GB" sz="1800" b="1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Critical</a:t>
            </a:r>
            <a:r>
              <a:rPr lang="en-GB" sz="1800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social psychology: </a:t>
            </a:r>
          </a:p>
          <a:p>
            <a:pPr lvl="1">
              <a:spcBef>
                <a:spcPts val="1000"/>
              </a:spcBef>
              <a:spcAft>
                <a:spcPts val="800"/>
              </a:spcAft>
              <a:buClrTx/>
              <a:defRPr/>
            </a:pPr>
            <a:r>
              <a:rPr lang="en-GB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common sense thinking and shared understandings influence the ways in which individuals make sense of their world </a:t>
            </a:r>
          </a:p>
          <a:p>
            <a:pPr lvl="1">
              <a:spcBef>
                <a:spcPts val="1000"/>
              </a:spcBef>
              <a:spcAft>
                <a:spcPts val="800"/>
              </a:spcAft>
              <a:buClrTx/>
              <a:defRPr/>
            </a:pPr>
            <a:r>
              <a:rPr lang="en-GB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Acknowledges: Folk wisdom; Common sense thinking; Opinions of untrained people</a:t>
            </a:r>
          </a:p>
          <a:p>
            <a:pPr lvl="0">
              <a:spcBef>
                <a:spcPts val="1000"/>
              </a:spcBef>
              <a:spcAft>
                <a:spcPts val="800"/>
              </a:spcAft>
              <a:buClrTx/>
              <a:buSzTx/>
              <a:defRPr/>
            </a:pPr>
            <a:r>
              <a:rPr lang="en-GB" sz="1800" kern="100" dirty="0">
                <a:solidFill>
                  <a:srgbClr val="FFFFFF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Increase in use of qualitative methods</a:t>
            </a:r>
          </a:p>
          <a:p>
            <a:pPr marL="1200150" lvl="2" indent="-285750"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/>
            </a:pPr>
            <a:endParaRPr lang="en-GB" sz="1000" kern="100" dirty="0">
              <a:solidFill>
                <a:srgbClr val="FFFFFF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1200150" lvl="2" indent="-285750"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/>
            </a:pPr>
            <a:endParaRPr lang="en-GB" sz="1000" kern="100" dirty="0">
              <a:solidFill>
                <a:srgbClr val="FFFFFF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sz="1000" dirty="0">
              <a:solidFill>
                <a:srgbClr val="FFFFFF"/>
              </a:solidFill>
            </a:endParaRPr>
          </a:p>
          <a:p>
            <a:endParaRPr lang="en-US" sz="1000" dirty="0">
              <a:solidFill>
                <a:srgbClr val="FFFFFF"/>
              </a:solidFill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D745DAE-5A8A-44FA-937C-CD65CF7A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0F8F9D-17E9-837C-834A-477B5C45B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4579" y="746985"/>
            <a:ext cx="3609294" cy="2065925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67696AA1-B1DD-4C75-9AC1-69EE9F65F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3396996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ACA0942-B737-FB4E-F709-3D4CC1082E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4579" y="3932100"/>
            <a:ext cx="3609294" cy="2291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483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40003D-F900-48C4-9881-85E5E536D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A3D8105-CB4C-6343-CF73-94AE862877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8361" y="638720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bg1"/>
                </a:solidFill>
              </a:rPr>
              <a:t>Encoding social information</a:t>
            </a: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A471B22-F2CB-8E1B-432C-10A7D2A4E3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C4A88A-05AA-F916-2866-D86CD0D84595}"/>
              </a:ext>
            </a:extLst>
          </p:cNvPr>
          <p:cNvSpPr txBox="1"/>
          <p:nvPr/>
        </p:nvSpPr>
        <p:spPr>
          <a:xfrm>
            <a:off x="658361" y="1672389"/>
            <a:ext cx="10875278" cy="613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6CF606-A296-6711-DC95-E8D0E458B032}"/>
              </a:ext>
            </a:extLst>
          </p:cNvPr>
          <p:cNvSpPr txBox="1"/>
          <p:nvPr/>
        </p:nvSpPr>
        <p:spPr>
          <a:xfrm>
            <a:off x="583854" y="267642"/>
            <a:ext cx="49009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+mj-lt"/>
              </a:rPr>
              <a:t>Processing information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9718538-0207-2D61-867B-A3682081D1E9}"/>
              </a:ext>
            </a:extLst>
          </p:cNvPr>
          <p:cNvSpPr/>
          <p:nvPr/>
        </p:nvSpPr>
        <p:spPr>
          <a:xfrm>
            <a:off x="658361" y="1155554"/>
            <a:ext cx="10707292" cy="31679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Bottom-up processing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Salience</a:t>
            </a:r>
            <a:r>
              <a:rPr lang="en-GB" sz="20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novelty – e.g. whisper in a silent library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Vividness</a:t>
            </a:r>
            <a:r>
              <a:rPr lang="en-GB" sz="20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intensity – e.g. bright red coat; a uniform, a man lying on the floor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Negative</a:t>
            </a:r>
            <a:r>
              <a:rPr lang="en-GB" sz="20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social information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Vivid and negative stimuli more likely to be noticed – a fight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More likely to be kept in long-term memories</a:t>
            </a:r>
          </a:p>
          <a:p>
            <a:pPr marL="742950" lvl="1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49DED80-53F5-3083-D6E5-C2028966953A}"/>
              </a:ext>
            </a:extLst>
          </p:cNvPr>
          <p:cNvSpPr/>
          <p:nvPr/>
        </p:nvSpPr>
        <p:spPr>
          <a:xfrm>
            <a:off x="658361" y="4409440"/>
            <a:ext cx="10707292" cy="180574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400" kern="100" dirty="0">
              <a:solidFill>
                <a:schemeClr val="tx1"/>
              </a:solidFill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Top-down processing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bring our </a:t>
            </a:r>
            <a:r>
              <a:rPr lang="en-GB" b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expectations </a:t>
            </a: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social situations – expectations, goals, attitudes, beliefs, plans, preconceptions etc.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i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Rupert Lowe – dinghy – saw immigrants not a charity rowing team</a:t>
            </a: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719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A8062-7C84-FB39-195F-5EACE8E25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E87AAAEB-33A6-CF08-2094-2BC8CF5BD4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82513" y="600862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bg1"/>
                </a:solidFill>
              </a:rPr>
              <a:t>Low effort thinking – Automatic pilot</a:t>
            </a: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3E9F734-C2C9-F9AE-3D08-DE88C954B9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FEC2EFF-799D-08B6-0252-71B50909EC0D}"/>
              </a:ext>
            </a:extLst>
          </p:cNvPr>
          <p:cNvSpPr txBox="1">
            <a:spLocks noChangeArrowheads="1"/>
          </p:cNvSpPr>
          <p:nvPr/>
        </p:nvSpPr>
        <p:spPr>
          <a:xfrm>
            <a:off x="743255" y="1208578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400" dirty="0">
                <a:latin typeface="Aptos" panose="020B0004020202020204" pitchFamily="34" charset="0"/>
              </a:rPr>
              <a:t>Automatic processing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Rapid</a:t>
            </a:r>
            <a:r>
              <a:rPr lang="en-GB" altLang="en-US" sz="2000" dirty="0">
                <a:latin typeface="Aptos" panose="020B0004020202020204" pitchFamily="34" charset="0"/>
              </a:rPr>
              <a:t> – routinized - very quick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Autonomous</a:t>
            </a:r>
            <a:r>
              <a:rPr lang="en-GB" altLang="en-US" sz="2000" dirty="0">
                <a:latin typeface="Aptos" panose="020B0004020202020204" pitchFamily="34" charset="0"/>
              </a:rPr>
              <a:t> – Independent of other mental processes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Effortless</a:t>
            </a:r>
            <a:r>
              <a:rPr lang="en-GB" altLang="en-US" sz="2000" dirty="0">
                <a:latin typeface="Aptos" panose="020B0004020202020204" pitchFamily="34" charset="0"/>
              </a:rPr>
              <a:t> –even when we’re doing something else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Involuntary</a:t>
            </a:r>
            <a:r>
              <a:rPr lang="en-GB" altLang="en-US" sz="2000" dirty="0">
                <a:latin typeface="Aptos" panose="020B0004020202020204" pitchFamily="34" charset="0"/>
              </a:rPr>
              <a:t> - Begins spontaneously and ends automatically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Unintentional</a:t>
            </a:r>
            <a:r>
              <a:rPr lang="en-GB" altLang="en-US" sz="2000" dirty="0">
                <a:latin typeface="Aptos" panose="020B0004020202020204" pitchFamily="34" charset="0"/>
              </a:rPr>
              <a:t> –Don’t have to deliberate for it to take place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Outside our awareness </a:t>
            </a:r>
            <a:r>
              <a:rPr lang="en-GB" altLang="en-US" sz="2000" dirty="0">
                <a:latin typeface="Aptos" panose="020B0004020202020204" pitchFamily="34" charset="0"/>
              </a:rPr>
              <a:t>– We’re not aware that it’s happening</a:t>
            </a:r>
          </a:p>
          <a:p>
            <a:pPr algn="r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dirty="0">
                <a:latin typeface="Aptos" panose="020B0004020202020204" pitchFamily="34" charset="0"/>
              </a:rPr>
              <a:t> </a:t>
            </a:r>
            <a:r>
              <a:rPr lang="en-GB" altLang="en-US" sz="1800" dirty="0">
                <a:latin typeface="Aptos" panose="020B0004020202020204" pitchFamily="34" charset="0"/>
              </a:rPr>
              <a:t>(e.g. </a:t>
            </a:r>
            <a:r>
              <a:rPr lang="en-GB" altLang="en-US" sz="1800" dirty="0" err="1">
                <a:latin typeface="Aptos" panose="020B0004020202020204" pitchFamily="34" charset="0"/>
              </a:rPr>
              <a:t>Bargh</a:t>
            </a:r>
            <a:r>
              <a:rPr lang="en-GB" altLang="en-US" sz="1800" dirty="0">
                <a:latin typeface="Aptos" panose="020B0004020202020204" pitchFamily="34" charset="0"/>
              </a:rPr>
              <a:t>, 1990; </a:t>
            </a:r>
            <a:r>
              <a:rPr lang="en-GB" altLang="en-US" sz="1800" dirty="0" err="1">
                <a:latin typeface="Aptos" panose="020B0004020202020204" pitchFamily="34" charset="0"/>
              </a:rPr>
              <a:t>Bargh</a:t>
            </a:r>
            <a:r>
              <a:rPr lang="en-GB" altLang="en-US" sz="1800" dirty="0">
                <a:latin typeface="Aptos" panose="020B0004020202020204" pitchFamily="34" charset="0"/>
              </a:rPr>
              <a:t> and Ferguson, 2000)</a:t>
            </a:r>
          </a:p>
        </p:txBody>
      </p:sp>
    </p:spTree>
    <p:extLst>
      <p:ext uri="{BB962C8B-B14F-4D97-AF65-F5344CB8AC3E}">
        <p14:creationId xmlns:p14="http://schemas.microsoft.com/office/powerpoint/2010/main" val="2498443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4B598-433C-B994-CA08-C8E566779D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7CBE8154-1624-691D-BFCF-EDD042BDD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lang="en-GB" sz="3400" dirty="0">
                <a:solidFill>
                  <a:srgbClr val="FFFFFF"/>
                </a:solidFill>
                <a:latin typeface="+mn-lt"/>
              </a:rPr>
            </a:br>
            <a:endParaRPr lang="en-GB" sz="340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EE6D904-041F-315A-C94B-E9BCAF4C00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0CB53ED4-7F67-4038-212B-24718A472B7C}"/>
              </a:ext>
            </a:extLst>
          </p:cNvPr>
          <p:cNvSpPr txBox="1">
            <a:spLocks noChangeArrowheads="1"/>
          </p:cNvSpPr>
          <p:nvPr/>
        </p:nvSpPr>
        <p:spPr>
          <a:xfrm>
            <a:off x="459341" y="1821711"/>
            <a:ext cx="11472678" cy="50251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Schema – </a:t>
            </a:r>
            <a:r>
              <a:rPr lang="en-GB" altLang="en-US" sz="2000" dirty="0">
                <a:latin typeface="Aptos" panose="020B0004020202020204" pitchFamily="34" charset="0"/>
              </a:rPr>
              <a:t>physical or mental ‘action of knowing’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Person schemas</a:t>
            </a:r>
            <a:r>
              <a:rPr lang="en-GB" altLang="en-US" sz="2000" b="1" i="1" u="sng" dirty="0">
                <a:latin typeface="Aptos" panose="020B0004020202020204" pitchFamily="34" charset="0"/>
              </a:rPr>
              <a:t> </a:t>
            </a:r>
            <a:r>
              <a:rPr lang="en-GB" altLang="en-US" sz="2000" b="1" dirty="0">
                <a:latin typeface="Aptos" panose="020B0004020202020204" pitchFamily="34" charset="0"/>
              </a:rPr>
              <a:t>– </a:t>
            </a:r>
            <a:r>
              <a:rPr lang="en-GB" altLang="en-US" sz="2000" dirty="0">
                <a:latin typeface="Aptos" panose="020B0004020202020204" pitchFamily="34" charset="0"/>
              </a:rPr>
              <a:t>summarise our intuitive understanding of other people – such as typical behaviours and traits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Self-schema </a:t>
            </a:r>
            <a:r>
              <a:rPr lang="en-GB" altLang="en-US" sz="2000" dirty="0">
                <a:latin typeface="Aptos" panose="020B0004020202020204" pitchFamily="34" charset="0"/>
              </a:rPr>
              <a:t>– how we feel about ourselves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Stereotypes</a:t>
            </a:r>
            <a:r>
              <a:rPr lang="en-GB" altLang="en-US" sz="2000" dirty="0">
                <a:latin typeface="Aptos" panose="020B0004020202020204" pitchFamily="34" charset="0"/>
              </a:rPr>
              <a:t> – relate to certain groups of people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b="1" dirty="0">
                <a:latin typeface="Aptos" panose="020B0004020202020204" pitchFamily="34" charset="0"/>
              </a:rPr>
              <a:t>Event schemas </a:t>
            </a:r>
            <a:r>
              <a:rPr lang="en-GB" altLang="en-US" sz="2000" dirty="0">
                <a:latin typeface="Aptos" panose="020B0004020202020204" pitchFamily="34" charset="0"/>
              </a:rPr>
              <a:t>- determine how people perceive and behave in certain circumstances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dirty="0">
                <a:latin typeface="Aptos" panose="020B0004020202020204" pitchFamily="34" charset="0"/>
              </a:rPr>
              <a:t>Influence what information we notice, pay attention to, and what we remember (e.g. Bartlett, 1932, </a:t>
            </a:r>
            <a:r>
              <a:rPr lang="en-GB" altLang="en-US" sz="2000" dirty="0" err="1">
                <a:latin typeface="Aptos" panose="020B0004020202020204" pitchFamily="34" charset="0"/>
              </a:rPr>
              <a:t>Janicik</a:t>
            </a:r>
            <a:r>
              <a:rPr lang="en-GB" altLang="en-US" sz="2000" dirty="0">
                <a:latin typeface="Aptos" panose="020B0004020202020204" pitchFamily="34" charset="0"/>
              </a:rPr>
              <a:t> and Larrick, 2005)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dirty="0">
                <a:latin typeface="Aptos" panose="020B0004020202020204" pitchFamily="34" charset="0"/>
              </a:rPr>
              <a:t>Influence our memories – those that confirm, or support our schemas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4B6D8D-9B15-FC19-1A30-1430EA4E516A}"/>
              </a:ext>
            </a:extLst>
          </p:cNvPr>
          <p:cNvSpPr txBox="1"/>
          <p:nvPr/>
        </p:nvSpPr>
        <p:spPr>
          <a:xfrm>
            <a:off x="459341" y="643332"/>
            <a:ext cx="90791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3200" dirty="0">
                <a:latin typeface="+mj-lt"/>
              </a:rPr>
              <a:t>Automatic thinking with schemas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96183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Rectangle 28677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679" name="Rectangle 28678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680" name="Straight Connector 28679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82" name="Rectangle 28681">
            <a:extLst>
              <a:ext uri="{FF2B5EF4-FFF2-40B4-BE49-F238E27FC236}">
                <a16:creationId xmlns:a16="http://schemas.microsoft.com/office/drawing/2014/main" id="{90AA6468-80AC-4DDF-9CFB-C7A9507E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675" name="TextBox 1">
            <a:extLst>
              <a:ext uri="{FF2B5EF4-FFF2-40B4-BE49-F238E27FC236}">
                <a16:creationId xmlns:a16="http://schemas.microsoft.com/office/drawing/2014/main" id="{8562B6D7-A4FB-18A4-392E-FF1A409A2E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640080"/>
            <a:ext cx="3659246" cy="29260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lang="en-US" altLang="en-US" sz="48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Causal Attributions</a:t>
            </a: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lang="en-US" altLang="en-US" sz="44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8676" name="TextBox 2">
            <a:extLst>
              <a:ext uri="{FF2B5EF4-FFF2-40B4-BE49-F238E27FC236}">
                <a16:creationId xmlns:a16="http://schemas.microsoft.com/office/drawing/2014/main" id="{6EC23882-10F3-5DD0-F83D-1F0B30304C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578087"/>
            <a:ext cx="3659246" cy="15544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None/>
            </a:pPr>
            <a:r>
              <a:rPr lang="en-US" altLang="en-US" sz="2000" cap="all" spc="200" dirty="0">
                <a:solidFill>
                  <a:srgbClr val="FFFFFF"/>
                </a:solidFill>
                <a:latin typeface="+mj-lt"/>
                <a:cs typeface="+mn-cs"/>
              </a:rPr>
              <a:t>everyday situations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DEA5F1-BB29-7189-279A-5C467A3E87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15" r="12753"/>
          <a:stretch>
            <a:fillRect/>
          </a:stretch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28684" name="Rectangle 28683">
            <a:extLst>
              <a:ext uri="{FF2B5EF4-FFF2-40B4-BE49-F238E27FC236}">
                <a16:creationId xmlns:a16="http://schemas.microsoft.com/office/drawing/2014/main" id="{4AB900CC-5074-4746-A1A4-AF640455B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2106D-74F6-D235-1E29-38F65A519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2886674-A70A-9A84-ECCA-BA2F1572B1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Causal Attribution</a:t>
            </a:r>
            <a:endParaRPr lang="en-GB" sz="36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E63977A-1A89-1126-4046-C40E7E568A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C46951FF-8253-B09C-BE43-804586D00571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B711A2D6-3EE1-AEF3-739E-C06C3A3A6378}"/>
              </a:ext>
            </a:extLst>
          </p:cNvPr>
          <p:cNvSpPr txBox="1">
            <a:spLocks noChangeArrowheads="1"/>
          </p:cNvSpPr>
          <p:nvPr/>
        </p:nvSpPr>
        <p:spPr>
          <a:xfrm>
            <a:off x="484909" y="763480"/>
            <a:ext cx="10988826" cy="61156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dirty="0">
                <a:latin typeface="Aptos" panose="020B0004020202020204" pitchFamily="34" charset="0"/>
                <a:cs typeface="Tahoma" panose="020B0604030504040204" pitchFamily="34" charset="0"/>
              </a:rPr>
              <a:t>Is he a good guy?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Verbal and Nonverbal behaviour of person and others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Implicit personality theories - Joe seems friendly so he must be sincere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Still </a:t>
            </a:r>
            <a:r>
              <a:rPr lang="en-GB" altLang="en-US" sz="1800" b="1" dirty="0">
                <a:latin typeface="Aptos" panose="020B0004020202020204" pitchFamily="34" charset="0"/>
              </a:rPr>
              <a:t>substantial ambiguity </a:t>
            </a:r>
            <a:r>
              <a:rPr lang="en-GB" altLang="en-US" sz="1800" dirty="0">
                <a:latin typeface="Aptos" panose="020B0004020202020204" pitchFamily="34" charset="0"/>
              </a:rPr>
              <a:t>as to what a person’s behaviour really means</a:t>
            </a:r>
          </a:p>
          <a:p>
            <a:pPr marL="0" indent="0">
              <a:buNone/>
            </a:pPr>
            <a:endParaRPr lang="en-GB" altLang="en-US" sz="1800" i="1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/>
              <a:t>Social psychologists focus upon how people are influenced by their </a:t>
            </a:r>
            <a:r>
              <a:rPr lang="en-GB" altLang="en-US" sz="1800" b="1" dirty="0"/>
              <a:t>own construal </a:t>
            </a:r>
            <a:r>
              <a:rPr lang="en-GB" altLang="en-US" sz="1800" dirty="0"/>
              <a:t>of their social environment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/>
              <a:t>Is there one reality or are there multiple realities?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/>
              <a:t>We often don’t make sense of events, other people and even ourselves as other people do </a:t>
            </a:r>
          </a:p>
          <a:p>
            <a:pPr marL="0" indent="0">
              <a:buNone/>
            </a:pPr>
            <a:endParaRPr lang="en-GB" altLang="en-US" sz="1800" i="1" dirty="0">
              <a:latin typeface="Tahom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0A20B4-59EB-A2CB-9DE9-1B6A5B5AA5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875" y="0"/>
            <a:ext cx="5388125" cy="282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70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2D1A2D-E325-A103-95C3-B4A7110A7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DFC6B87E-E64F-F197-87DF-747E21BDC6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The nature of the attribution process</a:t>
            </a:r>
            <a:br>
              <a:rPr lang="en-US" alt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GB" sz="3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9DAE8720-5664-AD00-47A1-0DA1F97973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010176C-D831-A829-F4CA-E880C0047EBF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B9D1A5B1-2E0D-F1A7-571B-E755460F16C0}"/>
              </a:ext>
            </a:extLst>
          </p:cNvPr>
          <p:cNvSpPr txBox="1">
            <a:spLocks noChangeArrowheads="1"/>
          </p:cNvSpPr>
          <p:nvPr/>
        </p:nvSpPr>
        <p:spPr>
          <a:xfrm>
            <a:off x="658361" y="1855909"/>
            <a:ext cx="9552439" cy="51724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1800" b="1" dirty="0">
                <a:latin typeface="Aptos" panose="020B0004020202020204" pitchFamily="34" charset="0"/>
              </a:rPr>
              <a:t>Heider</a:t>
            </a:r>
            <a:r>
              <a:rPr lang="en-GB" altLang="en-US" sz="1800" dirty="0">
                <a:latin typeface="Aptos" panose="020B0004020202020204" pitchFamily="34" charset="0"/>
              </a:rPr>
              <a:t> (1958) - father of </a:t>
            </a:r>
            <a:r>
              <a:rPr lang="en-GB" altLang="en-US" sz="1800" b="1" dirty="0">
                <a:latin typeface="Aptos" panose="020B0004020202020204" pitchFamily="34" charset="0"/>
              </a:rPr>
              <a:t>attribution theory</a:t>
            </a:r>
          </a:p>
          <a:p>
            <a:endParaRPr lang="en-GB" altLang="en-US" sz="1800" dirty="0">
              <a:latin typeface="Aptos" panose="020B00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Aptos" panose="020B0004020202020204" pitchFamily="34" charset="0"/>
              </a:rPr>
              <a:t>The study of how we infer the causes of other people’s behaviour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altLang="en-US" sz="1800" b="1" u="sng" dirty="0">
                <a:latin typeface="Aptos" panose="020B0004020202020204" pitchFamily="34" charset="0"/>
              </a:rPr>
              <a:t>Internal </a:t>
            </a:r>
            <a:r>
              <a:rPr lang="en-GB" altLang="en-US" sz="1800" b="1" dirty="0">
                <a:latin typeface="Aptos" panose="020B0004020202020204" pitchFamily="34" charset="0"/>
              </a:rPr>
              <a:t>attribution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Aptos" panose="020B0004020202020204" pitchFamily="34" charset="0"/>
              </a:rPr>
              <a:t>Something about the </a:t>
            </a:r>
            <a:r>
              <a:rPr lang="en-GB" altLang="en-US" sz="1800" b="1" dirty="0">
                <a:latin typeface="Aptos" panose="020B0004020202020204" pitchFamily="34" charset="0"/>
              </a:rPr>
              <a:t>person</a:t>
            </a:r>
            <a:r>
              <a:rPr lang="en-GB" altLang="en-US" sz="1800" dirty="0">
                <a:latin typeface="Aptos" panose="020B00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	(dispositions, personality, attitudes, character)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altLang="en-US" sz="1800" b="1" u="sng" dirty="0">
                <a:latin typeface="Aptos" panose="020B0004020202020204" pitchFamily="34" charset="0"/>
              </a:rPr>
              <a:t>External</a:t>
            </a:r>
            <a:r>
              <a:rPr lang="en-GB" altLang="en-US" sz="1800" b="1" dirty="0">
                <a:latin typeface="Aptos" panose="020B0004020202020204" pitchFamily="34" charset="0"/>
              </a:rPr>
              <a:t> attribution</a:t>
            </a:r>
          </a:p>
          <a:p>
            <a:pPr marL="0" indent="0">
              <a:buNone/>
            </a:pPr>
            <a:endParaRPr lang="en-GB" altLang="en-US" sz="1800" b="1" dirty="0">
              <a:latin typeface="Aptos" panose="020B00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Aptos" panose="020B0004020202020204" pitchFamily="34" charset="0"/>
              </a:rPr>
              <a:t>Something in the </a:t>
            </a:r>
            <a:r>
              <a:rPr lang="en-GB" altLang="en-US" sz="1800" b="1" dirty="0">
                <a:latin typeface="Aptos" panose="020B0004020202020204" pitchFamily="34" charset="0"/>
              </a:rPr>
              <a:t>situation </a:t>
            </a:r>
            <a:r>
              <a:rPr lang="en-GB" altLang="en-US" sz="1800" dirty="0">
                <a:latin typeface="Aptos" panose="020B0004020202020204" pitchFamily="34" charset="0"/>
              </a:rPr>
              <a:t>has caused the behaviour</a:t>
            </a:r>
          </a:p>
          <a:p>
            <a:endParaRPr lang="en-GB" altLang="en-US" sz="1800" dirty="0">
              <a:latin typeface="Aptos" panose="020B000402020202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	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9EE2F85-4606-069A-A3A4-7834E98453FA}"/>
              </a:ext>
            </a:extLst>
          </p:cNvPr>
          <p:cNvSpPr/>
          <p:nvPr/>
        </p:nvSpPr>
        <p:spPr>
          <a:xfrm>
            <a:off x="7543800" y="1961401"/>
            <a:ext cx="4461163" cy="420485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Men and women in happy marriages: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Internal attributions </a:t>
            </a: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for their partners positive behaviours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600" b="0" i="1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External attributions </a:t>
            </a: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for their negative behaviours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Troubled marriages - the opposite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Lack of awareness of the two patterns of attribution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		(</a:t>
            </a:r>
            <a:r>
              <a:rPr kumimoji="0" lang="en-GB" altLang="en-US" sz="1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Fincham et al, 2000</a:t>
            </a:r>
            <a:r>
              <a:rPr kumimoji="0" lang="en-GB" alt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6A28AD-1BEB-A379-9355-6B5F1A2442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1108" y="94628"/>
            <a:ext cx="1126545" cy="161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34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746BA-C4A9-F7A0-EE93-D071D0A97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DAE4BF2-07D2-4A2B-466C-0DC46E9EC1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8891" y="815549"/>
            <a:ext cx="9895951" cy="103366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dirty="0">
                <a:solidFill>
                  <a:schemeClr val="bg1"/>
                </a:solidFill>
              </a:rPr>
              <a:t>Internal / External attributions</a:t>
            </a:r>
            <a:br>
              <a:rPr lang="en-GB" altLang="en-US" sz="3600" b="1" dirty="0"/>
            </a:br>
            <a:endParaRPr lang="en-GB" sz="3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301C121-9B41-1BFF-ADE0-4DD624B263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9FF15E79-6A87-2999-67FA-054AC4C6CA7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0C5C3A-DC54-B36A-D5B5-F6462735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801631" cy="63386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1EB5FD-3FC4-9041-15A1-3F84F15DD99C}"/>
              </a:ext>
            </a:extLst>
          </p:cNvPr>
          <p:cNvSpPr txBox="1"/>
          <p:nvPr/>
        </p:nvSpPr>
        <p:spPr>
          <a:xfrm>
            <a:off x="6394555" y="1039226"/>
            <a:ext cx="5061251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j-lt"/>
              </a:rPr>
              <a:t>Heider</a:t>
            </a:r>
          </a:p>
          <a:p>
            <a:endParaRPr lang="en-GB" dirty="0"/>
          </a:p>
          <a:p>
            <a:endParaRPr lang="en-GB" dirty="0"/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dirty="0">
                <a:latin typeface="Aptos" panose="020B0004020202020204" pitchFamily="34" charset="0"/>
              </a:rPr>
              <a:t>Although either type is possible, people tend to prefer to use internal rather than external attributions.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dirty="0">
                <a:latin typeface="Aptos" panose="020B0004020202020204" pitchFamily="34" charset="0"/>
              </a:rPr>
              <a:t>We are perceptually focused on people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  <a:p>
            <a:r>
              <a:rPr lang="en-GB" dirty="0">
                <a:latin typeface="Aptos" panose="020B0004020202020204" pitchFamily="34" charset="0"/>
              </a:rPr>
              <a:t>The social context might be complex, so we might overlook this</a:t>
            </a:r>
          </a:p>
        </p:txBody>
      </p:sp>
    </p:spTree>
    <p:extLst>
      <p:ext uri="{BB962C8B-B14F-4D97-AF65-F5344CB8AC3E}">
        <p14:creationId xmlns:p14="http://schemas.microsoft.com/office/powerpoint/2010/main" val="1057257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07DDC-3DF5-B6DA-8CD7-16E8571D5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71DB23C-1FE6-1CBB-12D5-7A4D1A099D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83670" y="744955"/>
            <a:ext cx="10530947" cy="81152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bg1"/>
                </a:solidFill>
                <a:cs typeface="Tahoma" pitchFamily="34" charset="0"/>
              </a:rPr>
              <a:t>Correspondent Inference Theory   (Jones and Davies 1965)</a:t>
            </a:r>
            <a:br>
              <a:rPr lang="en-GB" altLang="en-US" sz="3600" b="1" dirty="0">
                <a:latin typeface="Tahoma" pitchFamily="34" charset="0"/>
                <a:cs typeface="Tahoma" pitchFamily="34" charset="0"/>
              </a:rPr>
            </a:br>
            <a:r>
              <a:rPr lang="en-GB" altLang="en-US" sz="3600" dirty="0">
                <a:solidFill>
                  <a:schemeClr val="bg1"/>
                </a:solidFill>
                <a:cs typeface="Tahoma" pitchFamily="34" charset="0"/>
              </a:rPr>
              <a:t>Correspondent Inference Theory   (Jones and Davies 1965)</a:t>
            </a:r>
            <a:br>
              <a:rPr lang="en-GB" altLang="en-US" sz="3600" b="1" dirty="0">
                <a:latin typeface="Tahoma" pitchFamily="34" charset="0"/>
                <a:cs typeface="Tahoma" pitchFamily="34" charset="0"/>
              </a:rPr>
            </a:br>
            <a:r>
              <a:rPr lang="en-GB" altLang="en-US" sz="3600" dirty="0">
                <a:solidFill>
                  <a:schemeClr val="bg1"/>
                </a:solidFill>
                <a:cs typeface="Tahoma" pitchFamily="34" charset="0"/>
              </a:rPr>
              <a:t>Correspondent Inference Theory   (Jones and Davies 1965)</a:t>
            </a:r>
            <a:br>
              <a:rPr lang="en-GB" altLang="en-US" sz="3600" b="1" dirty="0">
                <a:latin typeface="Tahoma" pitchFamily="34" charset="0"/>
                <a:cs typeface="Tahoma" pitchFamily="34" charset="0"/>
              </a:rPr>
            </a:br>
            <a:r>
              <a:rPr lang="en-GB" altLang="en-US" sz="3600" dirty="0">
                <a:solidFill>
                  <a:schemeClr val="tx1"/>
                </a:solidFill>
                <a:cs typeface="Tahoma" pitchFamily="34" charset="0"/>
              </a:rPr>
              <a:t>Correspondent Inference Theory   (Jones and Davies 1965)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EBD7F38-E7C4-B32D-6FE4-B889732D4D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6070" y="217231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A938EC4B-0E49-0706-D48C-81F01D4627F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23B9E31B-257D-95AC-A227-0DA64B71C637}"/>
              </a:ext>
            </a:extLst>
          </p:cNvPr>
          <p:cNvSpPr txBox="1">
            <a:spLocks noChangeArrowheads="1"/>
          </p:cNvSpPr>
          <p:nvPr/>
        </p:nvSpPr>
        <p:spPr>
          <a:xfrm>
            <a:off x="919423" y="1909632"/>
            <a:ext cx="10707800" cy="44973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Personal characteristics or situational variables?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1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Context of the situation in which the behaviour is occurring  is important</a:t>
            </a:r>
          </a:p>
          <a:p>
            <a:pPr marL="0" indent="0"/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800100" lvl="2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800100" lvl="2" indent="0"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 </a:t>
            </a:r>
          </a:p>
          <a:p>
            <a:pPr marL="800100" lvl="2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800100" lvl="2" indent="0"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 </a:t>
            </a:r>
          </a:p>
          <a:p>
            <a:pPr marL="800100" lvl="2" indent="0"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FE9A680-1ADC-D283-995E-17D624162445}"/>
              </a:ext>
            </a:extLst>
          </p:cNvPr>
          <p:cNvSpPr/>
          <p:nvPr/>
        </p:nvSpPr>
        <p:spPr>
          <a:xfrm>
            <a:off x="983671" y="3123084"/>
            <a:ext cx="4731327" cy="41563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00100" lvl="2" indent="0">
              <a:buNone/>
            </a:pPr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ahoma" panose="020B0604030504040204" pitchFamily="34" charset="0"/>
              </a:rPr>
              <a:t>Social desirability of the behaviour  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A947AB6-EB3D-7CD9-03DD-745FCF9A208F}"/>
              </a:ext>
            </a:extLst>
          </p:cNvPr>
          <p:cNvSpPr/>
          <p:nvPr/>
        </p:nvSpPr>
        <p:spPr>
          <a:xfrm>
            <a:off x="983671" y="3760592"/>
            <a:ext cx="4731327" cy="41563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altLang="en-US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algn="ctr"/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ahoma" panose="020B0604030504040204" pitchFamily="34" charset="0"/>
              </a:rPr>
              <a:t>Behavioural freedom and restraint 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5224BE8-D872-A160-11CB-12678C532B1D}"/>
              </a:ext>
            </a:extLst>
          </p:cNvPr>
          <p:cNvSpPr/>
          <p:nvPr/>
        </p:nvSpPr>
        <p:spPr>
          <a:xfrm>
            <a:off x="983670" y="4388630"/>
            <a:ext cx="4731327" cy="41563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00100" lvl="2" indent="0">
              <a:buNone/>
            </a:pPr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ahoma" panose="020B0604030504040204" pitchFamily="34" charset="0"/>
              </a:rPr>
              <a:t>                     Social role  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19A9C24-526E-7CFE-5128-0062272BB9EA}"/>
              </a:ext>
            </a:extLst>
          </p:cNvPr>
          <p:cNvSpPr/>
          <p:nvPr/>
        </p:nvSpPr>
        <p:spPr>
          <a:xfrm>
            <a:off x="983670" y="5038877"/>
            <a:ext cx="4731327" cy="41563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ahoma" panose="020B0604030504040204" pitchFamily="34" charset="0"/>
              </a:rPr>
              <a:t>Outcome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B94371D-EFA8-6F1D-C401-A4AFEDC66629}"/>
              </a:ext>
            </a:extLst>
          </p:cNvPr>
          <p:cNvSpPr/>
          <p:nvPr/>
        </p:nvSpPr>
        <p:spPr>
          <a:xfrm>
            <a:off x="983670" y="5689124"/>
            <a:ext cx="4731327" cy="41563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altLang="en-US" dirty="0">
              <a:solidFill>
                <a:schemeClr val="tx1"/>
              </a:solidFill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algn="ctr"/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ahoma" panose="020B0604030504040204" pitchFamily="34" charset="0"/>
              </a:rPr>
              <a:t>Pre-existing expectations</a:t>
            </a:r>
          </a:p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445091-28AE-78EB-EF44-AAABE8217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227" y="3089891"/>
            <a:ext cx="4520046" cy="3014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908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16800-2D07-D17E-EE30-FCF63D57A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836E8D2-16BD-06DA-2197-26FA954139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10856259" cy="103366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bg1"/>
                </a:solidFill>
              </a:rPr>
              <a:t>Covariation model / ANOVA model  (Kelley, 1967, 1973)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AC3F546-E477-E73E-0B4D-24EF5D5FAC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7E4C88AF-65ED-2323-6C47-19C6812C6009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2A4356-FD6A-2F94-E7E5-FCAE35F9B152}"/>
              </a:ext>
            </a:extLst>
          </p:cNvPr>
          <p:cNvSpPr txBox="1"/>
          <p:nvPr/>
        </p:nvSpPr>
        <p:spPr>
          <a:xfrm>
            <a:off x="658361" y="917307"/>
            <a:ext cx="11159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200" dirty="0">
                <a:latin typeface="+mj-lt"/>
              </a:rPr>
              <a:t>Covariation model / ANOVA model  (Kelley, 1967, 1973)</a:t>
            </a:r>
            <a:endParaRPr lang="en-GB" sz="3200" dirty="0">
              <a:latin typeface="+mj-lt"/>
            </a:endParaRPr>
          </a:p>
        </p:txBody>
      </p:sp>
      <p:graphicFrame>
        <p:nvGraphicFramePr>
          <p:cNvPr id="18436" name="Rectangle 3">
            <a:extLst>
              <a:ext uri="{FF2B5EF4-FFF2-40B4-BE49-F238E27FC236}">
                <a16:creationId xmlns:a16="http://schemas.microsoft.com/office/drawing/2014/main" id="{94ED876F-FA23-1279-1B29-34A7C32320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0614608"/>
              </p:ext>
            </p:extLst>
          </p:nvPr>
        </p:nvGraphicFramePr>
        <p:xfrm>
          <a:off x="919422" y="1983891"/>
          <a:ext cx="10008555" cy="41823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740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41A27-7104-76A5-4153-12B0BA48F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099CBA9-B273-E1A4-6DE8-5DEAA6CC4E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dirty="0">
                <a:solidFill>
                  <a:schemeClr val="bg1"/>
                </a:solidFill>
              </a:rPr>
              <a:t>Kelley (1967) - three key types of information</a:t>
            </a:r>
            <a:br>
              <a:rPr lang="en-GB" altLang="en-US" sz="3600" b="1" dirty="0">
                <a:latin typeface="Tahoma" panose="020B0604030504040204" pitchFamily="34" charset="0"/>
              </a:rPr>
            </a:br>
            <a:endParaRPr lang="en-GB" sz="3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72B27AF-1172-AAB2-0B52-A1C1272B48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897FA69-ACA9-A55E-0F4F-12727C19355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E06836-5BBE-ACE1-0F52-D43A2A6232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4541" y="902921"/>
            <a:ext cx="9078239" cy="52605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5703BB-E4A3-5C3E-0FC6-7896320A183A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6FF4D7-E0B8-C9C5-14B6-444A950520DD}"/>
              </a:ext>
            </a:extLst>
          </p:cNvPr>
          <p:cNvSpPr txBox="1"/>
          <p:nvPr/>
        </p:nvSpPr>
        <p:spPr>
          <a:xfrm>
            <a:off x="206190" y="2839759"/>
            <a:ext cx="408575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r>
              <a:rPr lang="en-GB" altLang="en-US" sz="2000" dirty="0">
                <a:latin typeface="Tahoma" panose="020B0604030504040204" pitchFamily="34" charset="0"/>
              </a:rPr>
              <a:t>Consistency</a:t>
            </a: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r>
              <a:rPr lang="en-GB" altLang="en-US" sz="2000" dirty="0">
                <a:latin typeface="Tahoma" panose="020B0604030504040204" pitchFamily="34" charset="0"/>
              </a:rPr>
              <a:t>Distinctiveness</a:t>
            </a: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endParaRPr lang="en-GB" altLang="en-US" sz="2000" dirty="0">
              <a:latin typeface="Tahoma" panose="020B0604030504040204" pitchFamily="34" charset="0"/>
            </a:endParaRP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r>
              <a:rPr lang="en-GB" altLang="en-US" sz="2000" dirty="0">
                <a:latin typeface="Tahoma" panose="020B0604030504040204" pitchFamily="34" charset="0"/>
              </a:rPr>
              <a:t>Consensus</a:t>
            </a:r>
          </a:p>
          <a:p>
            <a:pPr marL="615950" lvl="1" indent="-342900">
              <a:lnSpc>
                <a:spcPct val="80000"/>
              </a:lnSpc>
              <a:buFont typeface="Garamond" panose="02020404030301010803" pitchFamily="18" charset="0"/>
              <a:buAutoNum type="arabicPeriod"/>
            </a:pPr>
            <a:endParaRPr lang="en-GB" altLang="en-US" sz="2000" dirty="0">
              <a:latin typeface="Tahoma" panose="020B060403050404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617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A154D4-D003-75B8-6999-D004DE2F4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05266E54-720E-74D1-24EB-AE5F5D3637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9721" y="297718"/>
            <a:ext cx="9895951" cy="1033669"/>
          </a:xfrm>
        </p:spPr>
        <p:txBody>
          <a:bodyPr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GB" altLang="en-US" sz="2700" dirty="0">
                <a:solidFill>
                  <a:srgbClr val="FF0000"/>
                </a:solidFill>
                <a:latin typeface="Tahoma" panose="020B0604030504040204" pitchFamily="34" charset="0"/>
              </a:rPr>
              <a:t>	</a:t>
            </a:r>
            <a:r>
              <a:rPr lang="en-GB" altLang="en-US" sz="2000" dirty="0">
                <a:solidFill>
                  <a:schemeClr val="tx1"/>
                </a:solidFill>
                <a:latin typeface="Tahoma" panose="020B0604030504040204" pitchFamily="34" charset="0"/>
              </a:rPr>
              <a:t>      </a:t>
            </a:r>
            <a:r>
              <a:rPr lang="en-GB" altLang="en-US" sz="2000" dirty="0">
                <a:solidFill>
                  <a:schemeClr val="tx1"/>
                </a:solidFill>
              </a:rPr>
              <a:t>(actor)                                  (stimulus)</a:t>
            </a:r>
            <a:br>
              <a:rPr lang="en-GB" altLang="en-US" sz="2700" dirty="0">
                <a:solidFill>
                  <a:schemeClr val="tx1"/>
                </a:solidFill>
              </a:rPr>
            </a:br>
            <a:r>
              <a:rPr lang="en-GB" altLang="en-US" sz="2700" dirty="0">
                <a:solidFill>
                  <a:schemeClr val="tx1"/>
                </a:solidFill>
              </a:rPr>
              <a:t>In class, a lecturer shouts at a student – John</a:t>
            </a:r>
            <a:br>
              <a:rPr lang="en-GB" altLang="en-US" sz="3600" dirty="0">
                <a:solidFill>
                  <a:schemeClr val="tx1"/>
                </a:solidFill>
                <a:latin typeface="Tahoma" panose="020B0604030504040204" pitchFamily="34" charset="0"/>
              </a:rPr>
            </a:br>
            <a:endParaRPr lang="en-GB" sz="3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15EC9634-DBE1-3793-1873-5F2D191347F6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4C59B-0AD6-39EE-582F-7430EC4E9BBB}"/>
              </a:ext>
            </a:extLst>
          </p:cNvPr>
          <p:cNvSpPr txBox="1">
            <a:spLocks noChangeArrowheads="1"/>
          </p:cNvSpPr>
          <p:nvPr/>
        </p:nvSpPr>
        <p:spPr>
          <a:xfrm>
            <a:off x="919423" y="1636470"/>
            <a:ext cx="10501613" cy="5568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                </a:t>
            </a:r>
            <a:endParaRPr lang="en-GB" altLang="en-US" sz="1800" b="1" i="1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AB4CA1-F400-861D-BDDA-FA5EC44D5066}"/>
              </a:ext>
            </a:extLst>
          </p:cNvPr>
          <p:cNvSpPr txBox="1"/>
          <p:nvPr/>
        </p:nvSpPr>
        <p:spPr>
          <a:xfrm>
            <a:off x="379027" y="1712553"/>
            <a:ext cx="11732646" cy="166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F60E614-040E-E9FB-9C2D-7B9DCF425FDE}"/>
              </a:ext>
            </a:extLst>
          </p:cNvPr>
          <p:cNvSpPr/>
          <p:nvPr/>
        </p:nvSpPr>
        <p:spPr>
          <a:xfrm>
            <a:off x="659721" y="1264215"/>
            <a:ext cx="10612856" cy="14393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Consensus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information</a:t>
            </a: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 how other people behave to same stimulus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– do other people also yell at John? 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i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(is there consensus of behaviour?</a:t>
            </a:r>
          </a:p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A40C6E1-C024-D770-1E05-54E11A4863F9}"/>
              </a:ext>
            </a:extLst>
          </p:cNvPr>
          <p:cNvSpPr/>
          <p:nvPr/>
        </p:nvSpPr>
        <p:spPr>
          <a:xfrm>
            <a:off x="659722" y="2839234"/>
            <a:ext cx="10612855" cy="15366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Distinctiveness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information</a:t>
            </a: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 how actor responds to other stimuli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– does that lecturer shout at other students? 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i="1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(is the lecturer’s behaviour distinctive to John?)</a:t>
            </a:r>
          </a:p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9ECB820-BC1E-A61C-8F23-0B09CBFFCFD9}"/>
              </a:ext>
            </a:extLst>
          </p:cNvPr>
          <p:cNvSpPr/>
          <p:nvPr/>
        </p:nvSpPr>
        <p:spPr>
          <a:xfrm>
            <a:off x="659722" y="4515966"/>
            <a:ext cx="10612855" cy="168394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Consistency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information</a:t>
            </a:r>
            <a:r>
              <a:rPr lang="en-GB" b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frequency with which observed behaviour between same actor and stimulus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                                     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occurs across</a:t>
            </a:r>
            <a:r>
              <a:rPr lang="en-GB" kern="100" dirty="0">
                <a:solidFill>
                  <a:schemeClr val="tx1"/>
                </a:solidFill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time and circumstances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	– does that lecturer regularly and frequently shout at John?   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(is this a consistent occurrence with the lecturer and John?)</a:t>
            </a:r>
            <a:r>
              <a:rPr lang="en-GB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                   </a:t>
            </a:r>
            <a:endParaRPr lang="en-GB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1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FC4D4FF-329C-BDBB-A407-1B8DE6C5F5CA}"/>
              </a:ext>
            </a:extLst>
          </p:cNvPr>
          <p:cNvSpPr/>
          <p:nvPr/>
        </p:nvSpPr>
        <p:spPr>
          <a:xfrm>
            <a:off x="254382" y="185630"/>
            <a:ext cx="7552654" cy="184406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Internal attribution</a:t>
            </a:r>
            <a:r>
              <a:rPr lang="en-GB" dirty="0">
                <a:solidFill>
                  <a:schemeClr val="tx1"/>
                </a:solidFill>
              </a:rPr>
              <a:t>   </a:t>
            </a:r>
          </a:p>
          <a:p>
            <a:pPr>
              <a:defRPr/>
            </a:pPr>
            <a:endParaRPr lang="en-GB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Consensus is </a:t>
            </a:r>
            <a:r>
              <a:rPr lang="en-GB" b="1" dirty="0">
                <a:solidFill>
                  <a:srgbClr val="7030A0"/>
                </a:solidFill>
              </a:rPr>
              <a:t>low</a:t>
            </a:r>
            <a:r>
              <a:rPr lang="en-GB" dirty="0">
                <a:solidFill>
                  <a:schemeClr val="tx1"/>
                </a:solidFill>
              </a:rPr>
              <a:t> – it’s only that lecturer that shouts at Chris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Distinctiveness is </a:t>
            </a:r>
            <a:r>
              <a:rPr lang="en-GB" b="1" dirty="0">
                <a:solidFill>
                  <a:srgbClr val="7030A0"/>
                </a:solidFill>
              </a:rPr>
              <a:t>low</a:t>
            </a:r>
            <a:r>
              <a:rPr lang="en-GB" dirty="0">
                <a:solidFill>
                  <a:schemeClr val="tx1"/>
                </a:solidFill>
              </a:rPr>
              <a:t> – it’s not just Chris she shouts at, but a lot of the students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Consistency is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– The lecturer shouts often at Chris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8288C4A-CB52-4689-E1F3-B5B376C97821}"/>
              </a:ext>
            </a:extLst>
          </p:cNvPr>
          <p:cNvSpPr/>
          <p:nvPr/>
        </p:nvSpPr>
        <p:spPr>
          <a:xfrm>
            <a:off x="1932709" y="2168235"/>
            <a:ext cx="7552654" cy="1960419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External attribution</a:t>
            </a:r>
            <a:r>
              <a:rPr lang="en-GB" dirty="0">
                <a:solidFill>
                  <a:schemeClr val="tx1"/>
                </a:solidFill>
              </a:rPr>
              <a:t>  </a:t>
            </a:r>
          </a:p>
          <a:p>
            <a:pPr>
              <a:defRPr/>
            </a:pPr>
            <a:endParaRPr lang="en-GB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Consensus is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– all the lecturers shout at Chris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Distinctiveness is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– the lecturer doesn’t shout at other students – the behaviour is  distinctive to Chris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Consistency is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- The lecturer shouts often at Chris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4C573F3-0F90-C05D-1F5D-F751A4EE549A}"/>
              </a:ext>
            </a:extLst>
          </p:cNvPr>
          <p:cNvSpPr/>
          <p:nvPr/>
        </p:nvSpPr>
        <p:spPr>
          <a:xfrm>
            <a:off x="3670412" y="4281055"/>
            <a:ext cx="8273248" cy="189114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b="1" dirty="0">
                <a:solidFill>
                  <a:schemeClr val="tx1"/>
                </a:solidFill>
              </a:rPr>
              <a:t>Social context</a:t>
            </a:r>
          </a:p>
          <a:p>
            <a:pPr>
              <a:defRPr/>
            </a:pPr>
            <a:endParaRPr lang="en-GB" b="1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Consensus is either </a:t>
            </a:r>
            <a:r>
              <a:rPr lang="en-GB" b="1" dirty="0">
                <a:solidFill>
                  <a:srgbClr val="7030A0"/>
                </a:solidFill>
              </a:rPr>
              <a:t>low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– regardless of who else shouts at Chris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Distinctiveness is either </a:t>
            </a:r>
            <a:r>
              <a:rPr lang="en-GB" b="1" dirty="0">
                <a:solidFill>
                  <a:srgbClr val="7030A0"/>
                </a:solidFill>
              </a:rPr>
              <a:t>low</a:t>
            </a:r>
            <a:r>
              <a:rPr lang="en-GB" dirty="0">
                <a:solidFill>
                  <a:schemeClr val="tx1"/>
                </a:solidFill>
              </a:rPr>
              <a:t> or </a:t>
            </a:r>
            <a:r>
              <a:rPr lang="en-GB" b="1" dirty="0">
                <a:solidFill>
                  <a:srgbClr val="FF0000"/>
                </a:solidFill>
              </a:rPr>
              <a:t>high</a:t>
            </a:r>
            <a:r>
              <a:rPr lang="en-GB" dirty="0">
                <a:solidFill>
                  <a:schemeClr val="tx1"/>
                </a:solidFill>
              </a:rPr>
              <a:t> - regardless of who else the lecturer shouts at </a:t>
            </a:r>
          </a:p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Consistency is </a:t>
            </a:r>
            <a:r>
              <a:rPr lang="en-GB" b="1" dirty="0">
                <a:solidFill>
                  <a:srgbClr val="7030A0"/>
                </a:solidFill>
              </a:rPr>
              <a:t>low</a:t>
            </a:r>
            <a:r>
              <a:rPr lang="en-GB" dirty="0">
                <a:solidFill>
                  <a:schemeClr val="tx1"/>
                </a:solidFill>
              </a:rPr>
              <a:t> – this is the first time that the lecturer has shouted at Chris</a:t>
            </a: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1178F929-7E87-E69C-0506-AAA8F0E7E1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04820" y="472071"/>
            <a:ext cx="3967290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200" dirty="0">
                <a:solidFill>
                  <a:schemeClr val="tx1"/>
                </a:solidFill>
              </a:rPr>
              <a:t>Covariation model (Kelley, 1967)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3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C96FED-B25B-1FCC-8401-9590975A0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E87A5F66-35E3-C2FD-52EF-6530C148CE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5"/>
            <a:ext cx="10856259" cy="86689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Assumptions of the covariation model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C0A9F86-A8D4-79BA-A4F7-EA970AA7A1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3EEF8C2-F6FC-DCA0-8C84-617D81A8B3D4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FC502FA4-DD4D-8F41-5FD0-D672D44F6A13}"/>
              </a:ext>
            </a:extLst>
          </p:cNvPr>
          <p:cNvSpPr txBox="1">
            <a:spLocks noChangeArrowheads="1"/>
          </p:cNvSpPr>
          <p:nvPr/>
        </p:nvSpPr>
        <p:spPr>
          <a:xfrm>
            <a:off x="856670" y="1870758"/>
            <a:ext cx="10883156" cy="46640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People make causal attributions in a rational, logical way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Studies suggest that we do often do this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(e.g. Gilbert, 1998a; Hilton, Smith and Kim, 1995; White, 2002)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b="1" dirty="0">
                <a:latin typeface="Tahoma" panose="020B0604030504040204" pitchFamily="34" charset="0"/>
              </a:rPr>
              <a:t>Two exceptions</a:t>
            </a:r>
            <a:r>
              <a:rPr lang="en-GB" altLang="en-US" sz="1800" dirty="0">
                <a:latin typeface="Tahoma" panose="020B0604030504040204" pitchFamily="34" charset="0"/>
              </a:rPr>
              <a:t>: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b="1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b="1" dirty="0">
                <a:latin typeface="Tahoma" panose="020B0604030504040204" pitchFamily="34" charset="0"/>
              </a:rPr>
              <a:t>1.</a:t>
            </a:r>
            <a:r>
              <a:rPr lang="en-GB" altLang="en-US" sz="1800" dirty="0">
                <a:latin typeface="Tahoma" panose="020B0604030504040204" pitchFamily="34" charset="0"/>
              </a:rPr>
              <a:t>  We do not </a:t>
            </a:r>
            <a:r>
              <a:rPr lang="en-GB" altLang="en-US" sz="1800" i="1" dirty="0">
                <a:latin typeface="Tahoma" panose="020B0604030504040204" pitchFamily="34" charset="0"/>
              </a:rPr>
              <a:t>use</a:t>
            </a:r>
            <a:r>
              <a:rPr lang="en-GB" altLang="en-US" sz="1800" dirty="0">
                <a:latin typeface="Tahoma" panose="020B0604030504040204" pitchFamily="34" charset="0"/>
              </a:rPr>
              <a:t> consensus information as much as Kelley’s theory predicted</a:t>
            </a:r>
          </a:p>
          <a:p>
            <a:pPr algn="r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i="1" dirty="0">
                <a:latin typeface="Tahoma" panose="020B0604030504040204" pitchFamily="34" charset="0"/>
              </a:rPr>
              <a:t>(e.g. Wright, Luus and Christie, 1990)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b="1" i="1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b="1" dirty="0">
                <a:latin typeface="Tahoma" panose="020B0604030504040204" pitchFamily="34" charset="0"/>
              </a:rPr>
              <a:t>2. </a:t>
            </a:r>
            <a:r>
              <a:rPr lang="en-GB" altLang="en-US" sz="1800" dirty="0">
                <a:latin typeface="Tahoma" panose="020B0604030504040204" pitchFamily="34" charset="0"/>
              </a:rPr>
              <a:t>We do not always </a:t>
            </a:r>
            <a:r>
              <a:rPr lang="en-GB" altLang="en-US" sz="1800" i="1" dirty="0">
                <a:latin typeface="Tahoma" panose="020B0604030504040204" pitchFamily="34" charset="0"/>
              </a:rPr>
              <a:t>have</a:t>
            </a:r>
            <a:r>
              <a:rPr lang="en-GB" altLang="en-US" sz="1800" dirty="0">
                <a:latin typeface="Tahoma" panose="020B0604030504040204" pitchFamily="34" charset="0"/>
              </a:rPr>
              <a:t> the relevant information we need on all three dimensions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	Proceed with the attribution process using available information. 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	If necessary, make inferences about the missing data </a:t>
            </a:r>
          </a:p>
          <a:p>
            <a:pPr algn="r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i="1" dirty="0">
                <a:latin typeface="Tahoma" panose="020B0604030504040204" pitchFamily="34" charset="0"/>
              </a:rPr>
              <a:t>(Fiedler, Walther and Nicke, 1999; Kelley, 1973)</a:t>
            </a:r>
          </a:p>
        </p:txBody>
      </p:sp>
    </p:spTree>
    <p:extLst>
      <p:ext uri="{BB962C8B-B14F-4D97-AF65-F5344CB8AC3E}">
        <p14:creationId xmlns:p14="http://schemas.microsoft.com/office/powerpoint/2010/main" val="1581244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BA63E-EF96-BFA6-E04C-6D539BDF3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C815D24-D6D4-9A92-43B5-FA10527B50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Correspondence Bias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BFD438E-7F49-D9C3-0B7E-2B1B55B331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36A6BBDE-B081-0DBA-74B4-DFE4241299B4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027869-0AE9-1EA4-7BED-8EBAFFD2010B}"/>
              </a:ext>
            </a:extLst>
          </p:cNvPr>
          <p:cNvSpPr txBox="1"/>
          <p:nvPr/>
        </p:nvSpPr>
        <p:spPr>
          <a:xfrm>
            <a:off x="986118" y="2294965"/>
            <a:ext cx="1002254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endParaRPr lang="en-GB" altLang="en-US" dirty="0">
              <a:latin typeface="Tahoma" panose="020B0604030504040204" pitchFamily="34" charset="0"/>
            </a:endParaRPr>
          </a:p>
          <a:p>
            <a:pPr eaLnBrk="1" hangingPunct="1"/>
            <a:endParaRPr lang="en-GB" altLang="en-US" sz="1800" dirty="0">
              <a:latin typeface="Tahoma" panose="020B0604030504040204" pitchFamily="34" charset="0"/>
            </a:endParaRPr>
          </a:p>
          <a:p>
            <a:r>
              <a:rPr lang="en-GB" altLang="en-US" dirty="0">
                <a:latin typeface="Tahoma" panose="020B0604030504040204" pitchFamily="34" charset="0"/>
              </a:rPr>
              <a:t>Tendency to explain behaviour in terms of people’s dispositions </a:t>
            </a:r>
          </a:p>
          <a:p>
            <a:endParaRPr lang="en-GB" altLang="en-US" dirty="0">
              <a:latin typeface="Tahoma" panose="020B0604030504040204" pitchFamily="34" charset="0"/>
            </a:endParaRPr>
          </a:p>
          <a:p>
            <a:r>
              <a:rPr lang="en-GB" altLang="en-US" dirty="0">
                <a:latin typeface="Tahoma" panose="020B0604030504040204" pitchFamily="34" charset="0"/>
              </a:rPr>
              <a:t>	                 - the </a:t>
            </a:r>
            <a:r>
              <a:rPr lang="en-GB" altLang="en-US" b="1" dirty="0">
                <a:latin typeface="Tahoma" panose="020B0604030504040204" pitchFamily="34" charset="0"/>
              </a:rPr>
              <a:t>fundamental attribution error</a:t>
            </a:r>
          </a:p>
          <a:p>
            <a:endParaRPr lang="en-GB" altLang="en-US" b="1" dirty="0">
              <a:latin typeface="Tahoma" panose="020B0604030504040204" pitchFamily="34" charset="0"/>
            </a:endParaRPr>
          </a:p>
          <a:p>
            <a:endParaRPr lang="en-GB" altLang="en-US" b="1" dirty="0">
              <a:latin typeface="Tahoma" panose="020B0604030504040204" pitchFamily="34" charset="0"/>
            </a:endParaRPr>
          </a:p>
          <a:p>
            <a:r>
              <a:rPr lang="en-GB" altLang="en-US" dirty="0">
                <a:latin typeface="Tahoma" panose="020B0604030504040204" pitchFamily="34" charset="0"/>
              </a:rPr>
              <a:t>When influence of the situation is obvious, - still make an internal attribution </a:t>
            </a:r>
          </a:p>
          <a:p>
            <a:endParaRPr lang="en-GB" altLang="en-US" dirty="0">
              <a:latin typeface="Tahoma" panose="020B0604030504040204" pitchFamily="34" charset="0"/>
            </a:endParaRPr>
          </a:p>
          <a:p>
            <a:endParaRPr lang="en-GB" altLang="en-US" dirty="0">
              <a:latin typeface="Tahoma" panose="020B0604030504040204" pitchFamily="34" charset="0"/>
            </a:endParaRPr>
          </a:p>
          <a:p>
            <a:pPr eaLnBrk="1" hangingPunct="1"/>
            <a:r>
              <a:rPr lang="en-GB" altLang="en-US" sz="1800" dirty="0">
                <a:latin typeface="Tahoma" panose="020B0604030504040204" pitchFamily="34" charset="0"/>
              </a:rPr>
              <a:t>Example: Ramirez (2005) - ‘Tribute to Rosa Parks Day’ </a:t>
            </a:r>
          </a:p>
          <a:p>
            <a:pPr eaLnBrk="1" hangingPunct="1"/>
            <a:endParaRPr lang="en-GB" altLang="en-US" sz="1800" dirty="0">
              <a:latin typeface="Tahoma" panose="020B0604030504040204" pitchFamily="34" charset="0"/>
            </a:endParaRPr>
          </a:p>
          <a:p>
            <a:pPr eaLnBrk="1" hangingPunct="1"/>
            <a:endParaRPr lang="en-GB" altLang="en-US" sz="1800" dirty="0">
              <a:latin typeface="Tahoma" panose="020B0604030504040204" pitchFamily="34" charset="0"/>
            </a:endParaRPr>
          </a:p>
          <a:p>
            <a:endParaRPr lang="en-GB" altLang="en-US" dirty="0">
              <a:latin typeface="Tahoma" panose="020B0604030504040204" pitchFamily="34" charset="0"/>
            </a:endParaRPr>
          </a:p>
          <a:p>
            <a:r>
              <a:rPr lang="en-GB" altLang="en-US" dirty="0">
                <a:latin typeface="Tahoma" panose="020B0604030504040204" pitchFamily="34" charset="0"/>
              </a:rPr>
              <a:t>            </a:t>
            </a:r>
            <a:endParaRPr lang="en-GB" altLang="en-US" sz="1800" b="1" dirty="0">
              <a:latin typeface="Tahoma" panose="020B060403050404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C8FC0C-6B34-3433-9C4D-78A4143FD5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8978" y="210035"/>
            <a:ext cx="4237527" cy="25425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4F6916-6463-2C41-A46C-9B5E14BA4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9632" y="3000228"/>
            <a:ext cx="2442629" cy="3261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2469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4A56F-8D0C-C441-53B8-1A79510E0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5DA305EF-EA66-0C71-2729-70AE633847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DEC28A2B-279A-600C-9B98-CC997FFAB91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72A488-761B-72EE-27E4-4AE8A778E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493" y="0"/>
            <a:ext cx="7251090" cy="685800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68F8384E-C2FE-5076-944E-61CA2F41E9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6128" y="639198"/>
            <a:ext cx="9896475" cy="10334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Perceptual salience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114285-507A-BA2B-AFBE-C9BA1015BC9F}"/>
              </a:ext>
            </a:extLst>
          </p:cNvPr>
          <p:cNvSpPr txBox="1"/>
          <p:nvPr/>
        </p:nvSpPr>
        <p:spPr>
          <a:xfrm>
            <a:off x="564777" y="2662518"/>
            <a:ext cx="3415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dirty="0">
                <a:latin typeface="Tahoma" panose="020B0604030504040204" pitchFamily="34" charset="0"/>
              </a:rPr>
              <a:t>Taylor and Fiske (1975)</a:t>
            </a:r>
          </a:p>
          <a:p>
            <a:endParaRPr lang="en-GB" sz="2000" dirty="0">
              <a:latin typeface="Tahoma" panose="020B0604030504040204" pitchFamily="34" charset="0"/>
            </a:endParaRPr>
          </a:p>
          <a:p>
            <a:endParaRPr lang="en-GB" sz="2000" dirty="0">
              <a:latin typeface="Tahoma" panose="020B0604030504040204" pitchFamily="34" charset="0"/>
            </a:endParaRPr>
          </a:p>
          <a:p>
            <a:r>
              <a:rPr lang="en-GB" sz="2000" dirty="0">
                <a:latin typeface="Tahoma" panose="020B0604030504040204" pitchFamily="34" charset="0"/>
              </a:rPr>
              <a:t>Classic study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3271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51E28-BE0A-BD3D-D209-67475B669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D386B02-F4E9-02E0-131A-DCEAE61BEB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endParaRPr lang="en-GB" sz="3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ED97267-2A5B-E9F7-ABA0-267FDBF8A2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D350689-FB51-42B0-97E9-1CFA32AFCF63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73ADF2-6974-6F5B-C1DA-AE222334A9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" y="-20481"/>
            <a:ext cx="11272581" cy="5249567"/>
          </a:xfrm>
          <a:prstGeom prst="rect">
            <a:avLst/>
          </a:prstGeom>
        </p:spPr>
      </p:pic>
      <p:sp>
        <p:nvSpPr>
          <p:cNvPr id="45060" name="TextBox 1">
            <a:extLst>
              <a:ext uri="{FF2B5EF4-FFF2-40B4-BE49-F238E27FC236}">
                <a16:creationId xmlns:a16="http://schemas.microsoft.com/office/drawing/2014/main" id="{E408191B-6E09-B62D-03C1-B8D9DC77A4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584" y="5608094"/>
            <a:ext cx="1209841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p"/>
              <a:defRPr sz="28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p"/>
              <a:defRPr sz="20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0000"/>
              <a:buFont typeface="Wingdings" panose="05000000000000000000" pitchFamily="2" charset="2"/>
              <a:buChar char="§"/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None/>
            </a:pPr>
            <a:r>
              <a:rPr lang="en-GB" altLang="en-US" sz="1600" b="1" dirty="0"/>
              <a:t>Heuristics: </a:t>
            </a:r>
            <a:r>
              <a:rPr lang="en-GB" altLang="en-US" sz="1600" dirty="0"/>
              <a:t>Simple rules for making complex decisions or drawing inferences in a rapid and effortless manner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dirty="0"/>
              <a:t>	      People tend to stick with their first impressions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83570CA3-6E30-E974-9F54-BB5C3FEE904C}"/>
              </a:ext>
            </a:extLst>
          </p:cNvPr>
          <p:cNvSpPr txBox="1">
            <a:spLocks noChangeArrowheads="1"/>
          </p:cNvSpPr>
          <p:nvPr/>
        </p:nvSpPr>
        <p:spPr>
          <a:xfrm>
            <a:off x="9599535" y="6414317"/>
            <a:ext cx="2686050" cy="492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1800" dirty="0">
                <a:latin typeface="Tahoma" panose="020B0604030504040204" pitchFamily="34" charset="0"/>
              </a:rPr>
              <a:t>Taylor and Fiske (1975)</a:t>
            </a:r>
          </a:p>
        </p:txBody>
      </p:sp>
    </p:spTree>
    <p:extLst>
      <p:ext uri="{BB962C8B-B14F-4D97-AF65-F5344CB8AC3E}">
        <p14:creationId xmlns:p14="http://schemas.microsoft.com/office/powerpoint/2010/main" val="545533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35B87-50CC-9CB1-86FF-B4E9568FB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10FA74CB-4D45-B29C-D6CF-3DDF98F90C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CF256E46-21EC-3232-7EEA-3DB7A93365F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47106" name="Rectangle 3">
            <a:extLst>
              <a:ext uri="{FF2B5EF4-FFF2-40B4-BE49-F238E27FC236}">
                <a16:creationId xmlns:a16="http://schemas.microsoft.com/office/drawing/2014/main" id="{86E11CCF-ED04-E132-BF9E-96B8DB36C06C}"/>
              </a:ext>
            </a:extLst>
          </p:cNvPr>
          <p:cNvSpPr txBox="1">
            <a:spLocks noChangeArrowheads="1"/>
          </p:cNvSpPr>
          <p:nvPr/>
        </p:nvSpPr>
        <p:spPr>
          <a:xfrm>
            <a:off x="459350" y="2032421"/>
            <a:ext cx="8460532" cy="32369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Miller (1984) - Hindus in India and Americans living in the US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b="1" dirty="0">
                <a:latin typeface="Aptos" panose="020B0004020202020204" pitchFamily="34" charset="0"/>
              </a:rPr>
              <a:t>Westerners</a:t>
            </a:r>
            <a:r>
              <a:rPr lang="en-GB" altLang="en-US" sz="1800" dirty="0">
                <a:latin typeface="Aptos" panose="020B0004020202020204" pitchFamily="34" charset="0"/>
              </a:rPr>
              <a:t> were more likely to say that the causes of their friends’ behaviours were </a:t>
            </a:r>
            <a:r>
              <a:rPr lang="en-GB" altLang="en-US" sz="1800" b="1" dirty="0">
                <a:latin typeface="Aptos" panose="020B0004020202020204" pitchFamily="34" charset="0"/>
              </a:rPr>
              <a:t>the kind of people they were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solidFill>
                <a:srgbClr val="FF9933"/>
              </a:solidFill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solidFill>
                  <a:srgbClr val="FF9933"/>
                </a:solidFill>
                <a:latin typeface="Aptos" panose="020B0004020202020204" pitchFamily="34" charset="0"/>
              </a:rPr>
              <a:t> </a:t>
            </a:r>
            <a:r>
              <a:rPr lang="en-GB" altLang="en-US" sz="1800" b="1" dirty="0">
                <a:latin typeface="Aptos" panose="020B0004020202020204" pitchFamily="34" charset="0"/>
              </a:rPr>
              <a:t>Hindu participants </a:t>
            </a:r>
            <a:r>
              <a:rPr lang="en-GB" altLang="en-US" sz="1800" dirty="0">
                <a:latin typeface="Aptos" panose="020B0004020202020204" pitchFamily="34" charset="0"/>
              </a:rPr>
              <a:t>preferred </a:t>
            </a:r>
            <a:r>
              <a:rPr lang="en-GB" altLang="en-US" sz="1800" b="1" dirty="0">
                <a:latin typeface="Aptos" panose="020B0004020202020204" pitchFamily="34" charset="0"/>
              </a:rPr>
              <a:t>situational</a:t>
            </a:r>
            <a:r>
              <a:rPr lang="en-GB" altLang="en-US" sz="1800" dirty="0">
                <a:latin typeface="Aptos" panose="020B0004020202020204" pitchFamily="34" charset="0"/>
              </a:rPr>
              <a:t> explanations for their own friends’ behaviours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Morris and Peng (1994) – journalists in US and China – internal/external attributions in their writing about events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Aptos" panose="020B00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800" dirty="0">
                <a:latin typeface="Aptos" panose="020B0004020202020204" pitchFamily="34" charset="0"/>
              </a:rPr>
              <a:t>People in collectivist cultures DO use dispositional explanations – BUT they are more likely to go beyond this to allow for situational variables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F64C5B-DE60-1935-94EC-98D41AA28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5612" y="1982943"/>
            <a:ext cx="2886742" cy="1922247"/>
          </a:xfrm>
          <a:prstGeom prst="rect">
            <a:avLst/>
          </a:prstGeom>
        </p:spPr>
      </p:pic>
      <p:pic>
        <p:nvPicPr>
          <p:cNvPr id="47108" name="Picture 9" descr="Elderly_Indian_Man">
            <a:extLst>
              <a:ext uri="{FF2B5EF4-FFF2-40B4-BE49-F238E27FC236}">
                <a16:creationId xmlns:a16="http://schemas.microsoft.com/office/drawing/2014/main" id="{3EDFCFA2-A06D-A320-7810-B32C980A5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9882" y="4036402"/>
            <a:ext cx="2898375" cy="1922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C4BC2E6C-1564-E116-80C2-A91DD8CDDF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163" y="692150"/>
            <a:ext cx="9896475" cy="10334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Culture and correspondence bias</a:t>
            </a:r>
            <a:endParaRPr lang="en-GB" sz="3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8674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3D909D-4C4A-B23F-DA5D-465FFDA197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359CFF2-545A-FACE-5014-2FFDE2654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0165" y="691744"/>
            <a:ext cx="10545210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Actor/observer difference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8FCB10C9-0344-C263-97EF-83B67CD5B4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0C106ED-0E31-38C8-51B6-3161D64013F0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1C5E7476-E6B0-9CDF-412A-235FEE7EE1FE}"/>
              </a:ext>
            </a:extLst>
          </p:cNvPr>
          <p:cNvSpPr txBox="1">
            <a:spLocks noChangeArrowheads="1"/>
          </p:cNvSpPr>
          <p:nvPr/>
        </p:nvSpPr>
        <p:spPr>
          <a:xfrm>
            <a:off x="270165" y="2185626"/>
            <a:ext cx="11921836" cy="47549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Correspondence bias applies unevenly </a:t>
            </a:r>
            <a:r>
              <a:rPr lang="en-GB" altLang="en-US" sz="1700" i="1" dirty="0">
                <a:latin typeface="Tahoma" panose="020B0604030504040204" pitchFamily="34" charset="0"/>
              </a:rPr>
              <a:t>(Jones and Nisbett, 1972)</a:t>
            </a:r>
          </a:p>
          <a:p>
            <a:pPr marL="609600" indent="-609600">
              <a:buFont typeface="Arial" panose="020B0604020202020204" pitchFamily="34" charset="0"/>
              <a:buNone/>
            </a:pPr>
            <a:endParaRPr lang="en-GB" altLang="en-US" sz="1700" i="1" dirty="0">
              <a:latin typeface="Tahoma" panose="020B0604030504040204" pitchFamily="34" charset="0"/>
            </a:endParaRP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1.</a:t>
            </a:r>
            <a:r>
              <a:rPr lang="en-GB" altLang="en-US" sz="1700" i="1" dirty="0">
                <a:latin typeface="Tahoma" panose="020B0604030504040204" pitchFamily="34" charset="0"/>
              </a:rPr>
              <a:t> </a:t>
            </a:r>
            <a:r>
              <a:rPr lang="en-GB" altLang="en-US" sz="1700" b="1" dirty="0">
                <a:latin typeface="Tahoma" panose="020B0604030504040204" pitchFamily="34" charset="0"/>
              </a:rPr>
              <a:t>Perceptual salience</a:t>
            </a: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    We notice our </a:t>
            </a:r>
            <a:r>
              <a:rPr lang="en-GB" altLang="en-US" sz="1700" b="1" dirty="0">
                <a:latin typeface="Tahoma" panose="020B0604030504040204" pitchFamily="34" charset="0"/>
              </a:rPr>
              <a:t>own situation</a:t>
            </a:r>
            <a:r>
              <a:rPr lang="en-GB" altLang="en-US" sz="1700" dirty="0">
                <a:latin typeface="Tahoma" panose="020B0604030504040204" pitchFamily="34" charset="0"/>
              </a:rPr>
              <a:t>, but other people are noticing </a:t>
            </a:r>
            <a:r>
              <a:rPr lang="en-GB" altLang="en-US" sz="1700" b="1" dirty="0">
                <a:latin typeface="Tahoma" panose="020B0604030504040204" pitchFamily="34" charset="0"/>
              </a:rPr>
              <a:t>us</a:t>
            </a:r>
          </a:p>
          <a:p>
            <a:pPr marL="609600" indent="-609600"/>
            <a:endParaRPr lang="en-GB" altLang="en-US" sz="1700" dirty="0">
              <a:latin typeface="Tahoma" panose="020B0604030504040204" pitchFamily="34" charset="0"/>
            </a:endParaRP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2.</a:t>
            </a:r>
            <a:r>
              <a:rPr lang="en-GB" altLang="en-US" sz="1700" i="1" dirty="0">
                <a:latin typeface="Tahoma" panose="020B0604030504040204" pitchFamily="34" charset="0"/>
              </a:rPr>
              <a:t>  </a:t>
            </a:r>
            <a:r>
              <a:rPr lang="en-GB" altLang="en-US" sz="1700" b="1" dirty="0">
                <a:latin typeface="Tahoma" panose="020B0604030504040204" pitchFamily="34" charset="0"/>
              </a:rPr>
              <a:t>Information availability</a:t>
            </a:r>
            <a:r>
              <a:rPr lang="en-GB" altLang="en-US" sz="1700" b="1" i="1" dirty="0">
                <a:latin typeface="Tahoma" panose="020B0604030504040204" pitchFamily="34" charset="0"/>
              </a:rPr>
              <a:t> </a:t>
            </a: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    We know what our usual behaviour is like</a:t>
            </a: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    We know what affects us and how things are likely to affect us</a:t>
            </a:r>
          </a:p>
          <a:p>
            <a:pPr marL="609600" indent="-609600"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    We detect changes in our behaviour over time and across situations</a:t>
            </a: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    </a:t>
            </a:r>
          </a:p>
          <a:p>
            <a:pPr marL="609600" indent="-609600">
              <a:buFont typeface="Arial" panose="020B0604020202020204" pitchFamily="34" charset="0"/>
              <a:buNone/>
            </a:pPr>
            <a:r>
              <a:rPr lang="en-GB" altLang="en-US" sz="1700" dirty="0">
                <a:latin typeface="Tahoma" panose="020B0604030504040204" pitchFamily="34" charset="0"/>
              </a:rPr>
              <a:t>In relation to Kelley’s covariation model – actors have more distinctiveness and consistency information than observers do</a:t>
            </a:r>
          </a:p>
          <a:p>
            <a:pPr marL="609600" indent="-609600">
              <a:buFont typeface="Arial" panose="020B0604020202020204" pitchFamily="34" charset="0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2D79BD-BBE9-1F03-63C7-3218411550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1566" y="2252362"/>
            <a:ext cx="2794239" cy="231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582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D56BC-4A5F-9792-6EE9-8F41AC863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100ADF8F-49AB-6E9E-2251-EE9E65BC92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9423" y="691744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Self-serving attributions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369185D3-A96C-BFA8-D0F4-6789295A8F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4BF7D91D-6597-1EBA-4438-EDAB13879D9E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A8177996-7D62-AE02-A932-B54EA1D30D8A}"/>
              </a:ext>
            </a:extLst>
          </p:cNvPr>
          <p:cNvSpPr txBox="1">
            <a:spLocks noChangeArrowheads="1"/>
          </p:cNvSpPr>
          <p:nvPr/>
        </p:nvSpPr>
        <p:spPr>
          <a:xfrm>
            <a:off x="1178560" y="1934489"/>
            <a:ext cx="11246522" cy="209851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8000" dirty="0">
                <a:latin typeface="Aptos" panose="020B0004020202020204" pitchFamily="34" charset="0"/>
              </a:rPr>
              <a:t>Tendency to make: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8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altLang="en-US" sz="8000" dirty="0">
                <a:latin typeface="Aptos" panose="020B0004020202020204" pitchFamily="34" charset="0"/>
              </a:rPr>
              <a:t>Internal attributions for our achievements.         External attributions for our lack of achievement.</a:t>
            </a:r>
          </a:p>
          <a:p>
            <a:pPr marL="0" indent="0">
              <a:buNone/>
            </a:pPr>
            <a:endParaRPr lang="en-GB" altLang="en-US" sz="80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8000" dirty="0">
                <a:latin typeface="Aptos" panose="020B0004020202020204" pitchFamily="34" charset="0"/>
              </a:rPr>
              <a:t>Locus of control:  Internal and External</a:t>
            </a: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altLang="en-US" sz="8000" dirty="0">
                <a:latin typeface="Tahoma" panose="020B0604030504040204" pitchFamily="34" charset="0"/>
              </a:rPr>
              <a:t> </a:t>
            </a:r>
          </a:p>
          <a:p>
            <a:pPr>
              <a:buFontTx/>
              <a:buChar char="-"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8000" dirty="0">
                <a:latin typeface="Tahoma" panose="020B0604030504040204" pitchFamily="34" charset="0"/>
              </a:rPr>
              <a:t>							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 marL="0" indent="0">
              <a:buNone/>
            </a:pPr>
            <a:endParaRPr lang="en-GB" altLang="en-US" sz="80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	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                                               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                            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8000" dirty="0">
                <a:latin typeface="Tahoma" panose="020B0604030504040204" pitchFamily="34" charset="0"/>
              </a:rPr>
              <a:t>                                              </a:t>
            </a:r>
            <a:endParaRPr lang="en-GB" altLang="en-US" sz="1800" dirty="0">
              <a:latin typeface="Tahoma" panose="020B0604030504040204" pitchFamily="34" charset="0"/>
            </a:endParaRPr>
          </a:p>
        </p:txBody>
      </p:sp>
      <p:pic>
        <p:nvPicPr>
          <p:cNvPr id="49158" name="Picture 2">
            <a:extLst>
              <a:ext uri="{FF2B5EF4-FFF2-40B4-BE49-F238E27FC236}">
                <a16:creationId xmlns:a16="http://schemas.microsoft.com/office/drawing/2014/main" id="{6E52AE2E-3D8B-046B-F2FB-AA4FA9273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705" y="3120269"/>
            <a:ext cx="2993788" cy="2243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6" name="Picture 11" descr="blame">
            <a:extLst>
              <a:ext uri="{FF2B5EF4-FFF2-40B4-BE49-F238E27FC236}">
                <a16:creationId xmlns:a16="http://schemas.microsoft.com/office/drawing/2014/main" id="{36A97D8B-E6EE-55B8-5AAC-E19936516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697" y="2970200"/>
            <a:ext cx="3139529" cy="2441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49685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C722A3-ACAE-C62F-E276-803772878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74A9F63-343F-A189-F47C-022F4DD698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0965" y="691744"/>
            <a:ext cx="10044410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Self-serving attributions in sport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9812291-D1C2-0FE7-DD61-1AE09DC25A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3551F8FE-AC14-B8CC-5605-332D0048C4AD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9106F52C-2867-80FA-6F9F-F51A5D1E733F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575909" cy="39458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800" dirty="0">
              <a:latin typeface="Tahoma" panose="020B060403050404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C2707F-D169-A359-0E3A-05CCDA115BB9}"/>
              </a:ext>
            </a:extLst>
          </p:cNvPr>
          <p:cNvSpPr/>
          <p:nvPr/>
        </p:nvSpPr>
        <p:spPr>
          <a:xfrm>
            <a:off x="822169" y="2043467"/>
            <a:ext cx="10805054" cy="186992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Victories - athletes and coaches cite positive aspects of own teams or players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Lau and Russell (1980) - 80% of those interviewed did this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Losses - due to external causes, out of the team’s control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Self-serving attributions - more common for less experienced athletes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E81A036-114C-A42D-7D05-02327770567F}"/>
              </a:ext>
            </a:extLst>
          </p:cNvPr>
          <p:cNvSpPr/>
          <p:nvPr/>
        </p:nvSpPr>
        <p:spPr>
          <a:xfrm>
            <a:off x="822169" y="4207023"/>
            <a:ext cx="10856259" cy="19812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altLang="en-US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Likely to use external attributions if not very good at something and unlikely to be able to improve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This maintains an acceptable level of self-esteem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But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600" dirty="0">
              <a:solidFill>
                <a:schemeClr val="tx1"/>
              </a:solidFill>
              <a:latin typeface="Tahoma" panose="020B0604030504040204" pitchFamily="34" charset="0"/>
            </a:endParaRPr>
          </a:p>
          <a:p>
            <a:r>
              <a:rPr lang="en-GB" altLang="en-US" sz="1600" dirty="0">
                <a:solidFill>
                  <a:schemeClr val="tx1"/>
                </a:solidFill>
                <a:latin typeface="Tahoma" panose="020B0604030504040204" pitchFamily="34" charset="0"/>
              </a:rPr>
              <a:t>If we think that we can improve, we’re more likely to be open to internal attributions – to take on board good advice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5007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F9567813-D7CB-4815-8D6F-28E3C9D5A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A45F7C9-4421-4A23-B34E-99DE33301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EFEE6-E2A8-7780-D38A-A2AEF08E7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67" y="434024"/>
            <a:ext cx="5977937" cy="1666501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solidFill>
                  <a:schemeClr val="bg1"/>
                </a:solidFill>
              </a:rPr>
              <a:t>Defensive attributions </a:t>
            </a:r>
            <a:br>
              <a:rPr lang="en-GB" altLang="en-US" sz="37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27944-C899-9C07-EDE8-807774EB4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907" y="2534549"/>
            <a:ext cx="6028266" cy="36526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solidFill>
                  <a:schemeClr val="bg1"/>
                </a:solidFill>
                <a:latin typeface="Tahoma" panose="020B0604030504040204" pitchFamily="34" charset="0"/>
              </a:rPr>
              <a:t>‘Bad things only happen to bad people’  - or stupid people etc.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>
              <a:solidFill>
                <a:schemeClr val="bg1"/>
              </a:solidFill>
              <a:latin typeface="Tahoma" panose="020B0604030504040204" pitchFamily="34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1800" dirty="0">
                <a:solidFill>
                  <a:schemeClr val="bg1"/>
                </a:solidFill>
                <a:latin typeface="Tahoma" panose="020B0604030504040204" pitchFamily="34" charset="0"/>
              </a:rPr>
              <a:t>We look for the stupid mistakes or poor choices that they’ve made</a:t>
            </a:r>
          </a:p>
          <a:p>
            <a:pPr lvl="1" eaLnBrk="1" hangingPunct="1">
              <a:buFont typeface="Arial" charset="0"/>
              <a:buChar char="•"/>
              <a:defRPr/>
            </a:pPr>
            <a:endParaRPr lang="en-GB" altLang="en-US" sz="1100" dirty="0">
              <a:solidFill>
                <a:srgbClr val="FFFFFF"/>
              </a:solidFill>
              <a:latin typeface="Tahoma" pitchFamily="34" charset="0"/>
            </a:endParaRPr>
          </a:p>
          <a:p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68A890-151E-6715-F515-ABFACA12DB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928" r="-2" b="21746"/>
          <a:stretch>
            <a:fillRect/>
          </a:stretch>
        </p:blipFill>
        <p:spPr>
          <a:xfrm>
            <a:off x="7613443" y="10"/>
            <a:ext cx="4578557" cy="2285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8663BE7B-183A-4877-ABFF-D6E34952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741BC9-3727-4D80-EFC2-8FEE5F2A63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8063" b="22154"/>
          <a:stretch>
            <a:fillRect/>
          </a:stretch>
        </p:blipFill>
        <p:spPr>
          <a:xfrm>
            <a:off x="7611903" y="4572000"/>
            <a:ext cx="4580097" cy="2286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00FE43-C302-2D67-891E-B5751C02CA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247" r="-2" b="13257"/>
          <a:stretch>
            <a:fillRect/>
          </a:stretch>
        </p:blipFill>
        <p:spPr>
          <a:xfrm>
            <a:off x="7611902" y="2318167"/>
            <a:ext cx="4580098" cy="228600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92AE8945-E314-4E55-8834-47A77D9CE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2267112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6AA6BA4F-F7B6-4A5C-93D4-4AB4E476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4545792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0413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6A204-2295-1D94-6171-0B984B2A9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‘Just world’ hypothesis  (Lerner)</a:t>
            </a:r>
            <a:endParaRPr lang="en-GB" sz="3200" dirty="0"/>
          </a:p>
        </p:txBody>
      </p:sp>
      <p:pic>
        <p:nvPicPr>
          <p:cNvPr id="4" name="Content Placeholder 3" descr="A wooden sign in a grassy field&#10;&#10;AI-generated content may be incorrect.">
            <a:extLst>
              <a:ext uri="{FF2B5EF4-FFF2-40B4-BE49-F238E27FC236}">
                <a16:creationId xmlns:a16="http://schemas.microsoft.com/office/drawing/2014/main" id="{394BE1B9-0C81-440F-AF64-090DC6799B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" r="2" b="2"/>
          <a:stretch>
            <a:fillRect/>
          </a:stretch>
        </p:blipFill>
        <p:spPr>
          <a:xfrm>
            <a:off x="376497" y="941640"/>
            <a:ext cx="5787237" cy="4451037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886FC9-48C0-415A-9EFB-AD1100034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52273"/>
            <a:ext cx="5451627" cy="3882285"/>
          </a:xfrm>
        </p:spPr>
        <p:txBody>
          <a:bodyPr>
            <a:normAutofit/>
          </a:bodyPr>
          <a:lstStyle/>
          <a:p>
            <a:r>
              <a:rPr lang="en-GB" sz="1800" dirty="0"/>
              <a:t>Tendency to blame the victim</a:t>
            </a:r>
          </a:p>
          <a:p>
            <a:endParaRPr lang="en-GB" sz="1800" dirty="0"/>
          </a:p>
          <a:p>
            <a:r>
              <a:rPr lang="en-GB" sz="1800" dirty="0"/>
              <a:t>‘Battered wives’ seen as responsible for their husband’s behaviour   Assumption that people get what they deserve – and deserve what they get </a:t>
            </a:r>
          </a:p>
          <a:p>
            <a:endParaRPr lang="en-GB" sz="1800" dirty="0"/>
          </a:p>
          <a:p>
            <a:r>
              <a:rPr lang="en-GB" sz="1800" dirty="0"/>
              <a:t>This allows us to deny the level of randomness in life that we can’t predict  or control</a:t>
            </a:r>
          </a:p>
          <a:p>
            <a:r>
              <a:rPr lang="en-GB" sz="1800" dirty="0"/>
              <a:t>          </a:t>
            </a:r>
          </a:p>
          <a:p>
            <a:r>
              <a:rPr lang="en-GB" sz="1800" dirty="0"/>
              <a:t>Because we need a sense of predictability and safety</a:t>
            </a:r>
          </a:p>
          <a:p>
            <a:endParaRPr lang="en-US" sz="1700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695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401B96-F4C2-30D7-AB65-10285F651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F24AE81-FE00-C7F9-4AFD-C59C9B1039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4777" y="626711"/>
            <a:ext cx="9895951" cy="103366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solidFill>
                  <a:schemeClr val="tx1"/>
                </a:solidFill>
              </a:rPr>
              <a:t>Example Reading</a:t>
            </a:r>
            <a:endParaRPr lang="en-GB" sz="3400" dirty="0">
              <a:solidFill>
                <a:schemeClr val="tx1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F850FFD-7957-DA9A-E218-B1501D9298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58361" y="2043467"/>
            <a:ext cx="10157013" cy="4754956"/>
          </a:xfrm>
        </p:spPr>
        <p:txBody>
          <a:bodyPr anchor="ctr">
            <a:normAutofit/>
          </a:bodyPr>
          <a:lstStyle/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36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  <a:p>
            <a:pPr marL="609600" indent="-609600">
              <a:buNone/>
            </a:pPr>
            <a:endParaRPr lang="en-GB" altLang="en-US" sz="11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947F881-3259-3862-64E3-04C7E2893482}"/>
              </a:ext>
            </a:extLst>
          </p:cNvPr>
          <p:cNvSpPr txBox="1">
            <a:spLocks noChangeArrowheads="1"/>
          </p:cNvSpPr>
          <p:nvPr/>
        </p:nvSpPr>
        <p:spPr>
          <a:xfrm>
            <a:off x="770964" y="1983890"/>
            <a:ext cx="10856259" cy="4664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54B23E12-D708-F6AF-5FCA-B687C91B959F}"/>
              </a:ext>
            </a:extLst>
          </p:cNvPr>
          <p:cNvSpPr txBox="1">
            <a:spLocks noChangeArrowheads="1"/>
          </p:cNvSpPr>
          <p:nvPr/>
        </p:nvSpPr>
        <p:spPr>
          <a:xfrm>
            <a:off x="564777" y="1983890"/>
            <a:ext cx="11062446" cy="47549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ptos" panose="020B0004020202020204" pitchFamily="34" charset="0"/>
              </a:rPr>
              <a:t>Baron, R. A., &amp; Branscombe, N. R. (2014). </a:t>
            </a:r>
            <a:r>
              <a:rPr lang="en-GB" sz="1800" i="1" dirty="0">
                <a:latin typeface="Aptos" panose="020B0004020202020204" pitchFamily="34" charset="0"/>
              </a:rPr>
              <a:t>Social psychology</a:t>
            </a:r>
            <a:r>
              <a:rPr lang="en-GB" sz="1800" dirty="0">
                <a:latin typeface="Aptos" panose="020B0004020202020204" pitchFamily="34" charset="0"/>
              </a:rPr>
              <a:t> (Thirteenth edition.). Pearson Education.</a:t>
            </a:r>
          </a:p>
          <a:p>
            <a:pPr marL="0" indent="0">
              <a:buNone/>
            </a:pPr>
            <a:endParaRPr lang="en-GB" sz="18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ptos" panose="020B0004020202020204" pitchFamily="34" charset="0"/>
              </a:rPr>
              <a:t>Hogg, M. A., &amp; Vaughan, G. M. (2022). </a:t>
            </a:r>
            <a:r>
              <a:rPr lang="en-GB" sz="1800" i="1" dirty="0">
                <a:latin typeface="Aptos" panose="020B0004020202020204" pitchFamily="34" charset="0"/>
              </a:rPr>
              <a:t>Social psychology</a:t>
            </a:r>
            <a:r>
              <a:rPr lang="en-GB" sz="1800" dirty="0">
                <a:latin typeface="Aptos" panose="020B0004020202020204" pitchFamily="34" charset="0"/>
              </a:rPr>
              <a:t> (Ninth edition). Pearson Education Ltd.</a:t>
            </a: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ptos" panose="020B0004020202020204" pitchFamily="34" charset="0"/>
              </a:rPr>
              <a:t>Sutton, R., &amp; Douglas, K. (2020). </a:t>
            </a:r>
            <a:r>
              <a:rPr lang="en-GB" sz="1800" i="1" dirty="0">
                <a:latin typeface="Aptos" panose="020B0004020202020204" pitchFamily="34" charset="0"/>
              </a:rPr>
              <a:t>Social psychology</a:t>
            </a:r>
            <a:r>
              <a:rPr lang="en-GB" sz="1800" dirty="0">
                <a:latin typeface="Aptos" panose="020B0004020202020204" pitchFamily="34" charset="0"/>
              </a:rPr>
              <a:t> (Second edition.). Red Globe Press.</a:t>
            </a: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>
              <a:latin typeface="Aptos" panose="020B0004020202020204" pitchFamily="34" charset="0"/>
              <a:cs typeface="Tahoma" panose="020B060403050404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Do your </a:t>
            </a:r>
            <a:r>
              <a:rPr lang="en-GB" altLang="en-US" sz="1800" b="1" dirty="0">
                <a:latin typeface="Aptos" panose="020B0004020202020204" pitchFamily="34" charset="0"/>
                <a:cs typeface="Tahoma" panose="020B0604030504040204" pitchFamily="34" charset="0"/>
              </a:rPr>
              <a:t>own literature search </a:t>
            </a:r>
            <a:r>
              <a:rPr lang="en-GB" altLang="en-US" sz="1800" dirty="0">
                <a:latin typeface="Aptos" panose="020B0004020202020204" pitchFamily="34" charset="0"/>
                <a:cs typeface="Tahoma" panose="020B0604030504040204" pitchFamily="34" charset="0"/>
              </a:rPr>
              <a:t>to broaden your knowledge of this topic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600" i="1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76004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2149</Words>
  <Application>Microsoft Office PowerPoint</Application>
  <PresentationFormat>Widescreen</PresentationFormat>
  <Paragraphs>521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Aptos</vt:lpstr>
      <vt:lpstr>Arial</vt:lpstr>
      <vt:lpstr>Calibri</vt:lpstr>
      <vt:lpstr>Calibri Light</vt:lpstr>
      <vt:lpstr>Comic Sans MS</vt:lpstr>
      <vt:lpstr>Courier New</vt:lpstr>
      <vt:lpstr>Garamond</vt:lpstr>
      <vt:lpstr>Tahoma</vt:lpstr>
      <vt:lpstr>Wingdings</vt:lpstr>
      <vt:lpstr>Retrospect</vt:lpstr>
      <vt:lpstr>Social Psychology</vt:lpstr>
      <vt:lpstr>PowerPoint Presentation</vt:lpstr>
      <vt:lpstr>Assessment </vt:lpstr>
      <vt:lpstr>Assessment </vt:lpstr>
      <vt:lpstr>PowerPoint Presentation</vt:lpstr>
      <vt:lpstr>PowerPoint Presentation</vt:lpstr>
      <vt:lpstr>Mainstream and Critical Social Psychology</vt:lpstr>
      <vt:lpstr>Encoding social information</vt:lpstr>
      <vt:lpstr>Low effort thinking – Automatic pilot</vt:lpstr>
      <vt:lpstr> </vt:lpstr>
      <vt:lpstr>PowerPoint Presentation</vt:lpstr>
      <vt:lpstr>Causal Attribution</vt:lpstr>
      <vt:lpstr>The nature of the attribution process </vt:lpstr>
      <vt:lpstr>Internal / External attributions </vt:lpstr>
      <vt:lpstr>Correspondent Inference Theory   (Jones and Davies 1965) Correspondent Inference Theory   (Jones and Davies 1965) Correspondent Inference Theory   (Jones and Davies 1965) Correspondent Inference Theory   (Jones and Davies 1965)</vt:lpstr>
      <vt:lpstr>Covariation model / ANOVA model  (Kelley, 1967, 1973)</vt:lpstr>
      <vt:lpstr>Kelley (1967) - three key types of information </vt:lpstr>
      <vt:lpstr>       (actor)                                  (stimulus) In class, a lecturer shouts at a student – John </vt:lpstr>
      <vt:lpstr>Covariation model (Kelley, 1967)</vt:lpstr>
      <vt:lpstr>Assumptions of the covariation model</vt:lpstr>
      <vt:lpstr>Correspondence Bias</vt:lpstr>
      <vt:lpstr>Perceptual salience</vt:lpstr>
      <vt:lpstr>PowerPoint Presentation</vt:lpstr>
      <vt:lpstr>Culture and correspondence bias</vt:lpstr>
      <vt:lpstr>Actor/observer difference</vt:lpstr>
      <vt:lpstr>Self-serving attributions</vt:lpstr>
      <vt:lpstr>Self-serving attributions in sport</vt:lpstr>
      <vt:lpstr>Defensive attributions  </vt:lpstr>
      <vt:lpstr>‘Just world’ hypothesis  (Lerner)</vt:lpstr>
      <vt:lpstr>Example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Judith Marshall</dc:creator>
  <cp:lastModifiedBy>Judith Marshall</cp:lastModifiedBy>
  <cp:revision>2</cp:revision>
  <dcterms:created xsi:type="dcterms:W3CDTF">2025-08-12T10:01:50Z</dcterms:created>
  <dcterms:modified xsi:type="dcterms:W3CDTF">2025-09-23T07:58:22Z</dcterms:modified>
</cp:coreProperties>
</file>