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8" r:id="rId5"/>
    <p:sldId id="462" r:id="rId6"/>
    <p:sldId id="464" r:id="rId7"/>
    <p:sldId id="463" r:id="rId8"/>
    <p:sldId id="459" r:id="rId9"/>
    <p:sldId id="422" r:id="rId10"/>
    <p:sldId id="457" r:id="rId11"/>
    <p:sldId id="466" r:id="rId12"/>
    <p:sldId id="465" r:id="rId13"/>
    <p:sldId id="458" r:id="rId14"/>
    <p:sldId id="452" r:id="rId15"/>
    <p:sldId id="409" r:id="rId16"/>
    <p:sldId id="438" r:id="rId17"/>
    <p:sldId id="455" r:id="rId18"/>
    <p:sldId id="467" r:id="rId19"/>
    <p:sldId id="468" r:id="rId20"/>
    <p:sldId id="469" r:id="rId21"/>
    <p:sldId id="470" r:id="rId22"/>
    <p:sldId id="471" r:id="rId23"/>
    <p:sldId id="472" r:id="rId24"/>
    <p:sldId id="473" r:id="rId25"/>
  </p:sldIdLst>
  <p:sldSz cx="9144000" cy="6858000" type="screen4x3"/>
  <p:notesSz cx="688181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guide id="3" orient="horz" pos="3151">
          <p15:clr>
            <a:srgbClr val="A4A3A4"/>
          </p15:clr>
        </p15:guide>
        <p15:guide id="4" pos="2168">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08" autoAdjust="0"/>
    <p:restoredTop sz="80667" autoAdjust="0"/>
  </p:normalViewPr>
  <p:slideViewPr>
    <p:cSldViewPr>
      <p:cViewPr varScale="1">
        <p:scale>
          <a:sx n="94" d="100"/>
          <a:sy n="94" d="100"/>
        </p:scale>
        <p:origin x="2088" y="78"/>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468"/>
    </p:cViewPr>
  </p:sorterViewPr>
  <p:notesViewPr>
    <p:cSldViewPr>
      <p:cViewPr varScale="1">
        <p:scale>
          <a:sx n="82" d="100"/>
          <a:sy n="82" d="100"/>
        </p:scale>
        <p:origin x="3972" y="84"/>
      </p:cViewPr>
      <p:guideLst>
        <p:guide orient="horz" pos="3127"/>
        <p:guide pos="2141"/>
        <p:guide orient="horz" pos="3151"/>
        <p:guide pos="216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2309" tIns="46154" rIns="92309" bIns="46154" rtlCol="0"/>
          <a:lstStyle>
            <a:lvl1pPr algn="l">
              <a:defRPr sz="1200"/>
            </a:lvl1pPr>
          </a:lstStyle>
          <a:p>
            <a:endParaRPr lang="en-GB"/>
          </a:p>
        </p:txBody>
      </p:sp>
      <p:sp>
        <p:nvSpPr>
          <p:cNvPr id="3" name="Date Placeholder 2"/>
          <p:cNvSpPr>
            <a:spLocks noGrp="1"/>
          </p:cNvSpPr>
          <p:nvPr>
            <p:ph type="dt" sz="quarter" idx="1"/>
          </p:nvPr>
        </p:nvSpPr>
        <p:spPr>
          <a:xfrm>
            <a:off x="3898102" y="0"/>
            <a:ext cx="2982119" cy="500142"/>
          </a:xfrm>
          <a:prstGeom prst="rect">
            <a:avLst/>
          </a:prstGeom>
        </p:spPr>
        <p:txBody>
          <a:bodyPr vert="horz" lIns="92309" tIns="46154" rIns="92309" bIns="46154" rtlCol="0"/>
          <a:lstStyle>
            <a:lvl1pPr algn="r">
              <a:defRPr sz="1200"/>
            </a:lvl1pPr>
          </a:lstStyle>
          <a:p>
            <a:fld id="{96D292DE-8B7A-4254-AA83-74C1F4DD4AF0}" type="datetimeFigureOut">
              <a:rPr lang="en-GB" smtClean="0"/>
              <a:t>01/12/2016</a:t>
            </a:fld>
            <a:endParaRPr lang="en-GB"/>
          </a:p>
        </p:txBody>
      </p:sp>
      <p:sp>
        <p:nvSpPr>
          <p:cNvPr id="4" name="Footer Placeholder 3"/>
          <p:cNvSpPr>
            <a:spLocks noGrp="1"/>
          </p:cNvSpPr>
          <p:nvPr>
            <p:ph type="ftr" sz="quarter" idx="2"/>
          </p:nvPr>
        </p:nvSpPr>
        <p:spPr>
          <a:xfrm>
            <a:off x="0" y="9500960"/>
            <a:ext cx="2982119" cy="500142"/>
          </a:xfrm>
          <a:prstGeom prst="rect">
            <a:avLst/>
          </a:prstGeom>
        </p:spPr>
        <p:txBody>
          <a:bodyPr vert="horz" lIns="92309" tIns="46154" rIns="92309" bIns="46154" rtlCol="0" anchor="b"/>
          <a:lstStyle>
            <a:lvl1pPr algn="l">
              <a:defRPr sz="1200"/>
            </a:lvl1pPr>
          </a:lstStyle>
          <a:p>
            <a:endParaRPr lang="en-GB"/>
          </a:p>
        </p:txBody>
      </p:sp>
      <p:sp>
        <p:nvSpPr>
          <p:cNvPr id="5" name="Slide Number Placeholder 4"/>
          <p:cNvSpPr>
            <a:spLocks noGrp="1"/>
          </p:cNvSpPr>
          <p:nvPr>
            <p:ph type="sldNum" sz="quarter" idx="3"/>
          </p:nvPr>
        </p:nvSpPr>
        <p:spPr>
          <a:xfrm>
            <a:off x="3898102" y="9500960"/>
            <a:ext cx="2982119" cy="500142"/>
          </a:xfrm>
          <a:prstGeom prst="rect">
            <a:avLst/>
          </a:prstGeom>
        </p:spPr>
        <p:txBody>
          <a:bodyPr vert="horz" lIns="92309" tIns="46154" rIns="92309" bIns="46154"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500142"/>
          </a:xfrm>
          <a:prstGeom prst="rect">
            <a:avLst/>
          </a:prstGeom>
        </p:spPr>
        <p:txBody>
          <a:bodyPr vert="horz" lIns="92309" tIns="46154" rIns="92309" bIns="46154" rtlCol="0"/>
          <a:lstStyle>
            <a:lvl1pPr algn="l">
              <a:defRPr sz="1200"/>
            </a:lvl1pPr>
          </a:lstStyle>
          <a:p>
            <a:endParaRPr lang="en-GB"/>
          </a:p>
        </p:txBody>
      </p:sp>
      <p:sp>
        <p:nvSpPr>
          <p:cNvPr id="3" name="Date Placeholder 2"/>
          <p:cNvSpPr>
            <a:spLocks noGrp="1"/>
          </p:cNvSpPr>
          <p:nvPr>
            <p:ph type="dt" idx="1"/>
          </p:nvPr>
        </p:nvSpPr>
        <p:spPr>
          <a:xfrm>
            <a:off x="3898102" y="0"/>
            <a:ext cx="2982119" cy="500142"/>
          </a:xfrm>
          <a:prstGeom prst="rect">
            <a:avLst/>
          </a:prstGeom>
        </p:spPr>
        <p:txBody>
          <a:bodyPr vert="horz" lIns="92309" tIns="46154" rIns="92309" bIns="46154" rtlCol="0"/>
          <a:lstStyle>
            <a:lvl1pPr algn="r">
              <a:defRPr sz="1200"/>
            </a:lvl1pPr>
          </a:lstStyle>
          <a:p>
            <a:fld id="{7531DCF1-2867-4FFF-9837-71AAFE6A61B8}" type="datetimeFigureOut">
              <a:rPr lang="en-GB" smtClean="0"/>
              <a:t>01/12/2016</a:t>
            </a:fld>
            <a:endParaRPr lang="en-GB"/>
          </a:p>
        </p:txBody>
      </p:sp>
      <p:sp>
        <p:nvSpPr>
          <p:cNvPr id="4" name="Slide Image Placeholder 3"/>
          <p:cNvSpPr>
            <a:spLocks noGrp="1" noRot="1" noChangeAspect="1"/>
          </p:cNvSpPr>
          <p:nvPr>
            <p:ph type="sldImg" idx="2"/>
          </p:nvPr>
        </p:nvSpPr>
        <p:spPr>
          <a:xfrm>
            <a:off x="939800" y="750888"/>
            <a:ext cx="5002213" cy="3751262"/>
          </a:xfrm>
          <a:prstGeom prst="rect">
            <a:avLst/>
          </a:prstGeom>
          <a:noFill/>
          <a:ln w="12700">
            <a:solidFill>
              <a:prstClr val="black"/>
            </a:solidFill>
          </a:ln>
        </p:spPr>
        <p:txBody>
          <a:bodyPr vert="horz" lIns="92309" tIns="46154" rIns="92309" bIns="46154" rtlCol="0" anchor="ctr"/>
          <a:lstStyle/>
          <a:p>
            <a:endParaRPr lang="en-GB"/>
          </a:p>
        </p:txBody>
      </p:sp>
      <p:sp>
        <p:nvSpPr>
          <p:cNvPr id="5" name="Notes Placeholder 4"/>
          <p:cNvSpPr>
            <a:spLocks noGrp="1"/>
          </p:cNvSpPr>
          <p:nvPr>
            <p:ph type="body" sz="quarter" idx="3"/>
          </p:nvPr>
        </p:nvSpPr>
        <p:spPr>
          <a:xfrm>
            <a:off x="688182" y="4751349"/>
            <a:ext cx="5505450" cy="4501277"/>
          </a:xfrm>
          <a:prstGeom prst="rect">
            <a:avLst/>
          </a:prstGeom>
        </p:spPr>
        <p:txBody>
          <a:bodyPr vert="horz" lIns="92309" tIns="46154" rIns="92309" bIns="4615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500960"/>
            <a:ext cx="2982119" cy="500142"/>
          </a:xfrm>
          <a:prstGeom prst="rect">
            <a:avLst/>
          </a:prstGeom>
        </p:spPr>
        <p:txBody>
          <a:bodyPr vert="horz" lIns="92309" tIns="46154" rIns="92309" bIns="46154" rtlCol="0" anchor="b"/>
          <a:lstStyle>
            <a:lvl1pPr algn="l">
              <a:defRPr sz="1200"/>
            </a:lvl1pPr>
          </a:lstStyle>
          <a:p>
            <a:endParaRPr lang="en-GB"/>
          </a:p>
        </p:txBody>
      </p:sp>
      <p:sp>
        <p:nvSpPr>
          <p:cNvPr id="7" name="Slide Number Placeholder 6"/>
          <p:cNvSpPr>
            <a:spLocks noGrp="1"/>
          </p:cNvSpPr>
          <p:nvPr>
            <p:ph type="sldNum" sz="quarter" idx="5"/>
          </p:nvPr>
        </p:nvSpPr>
        <p:spPr>
          <a:xfrm>
            <a:off x="3898102" y="9500960"/>
            <a:ext cx="2982119" cy="500142"/>
          </a:xfrm>
          <a:prstGeom prst="rect">
            <a:avLst/>
          </a:prstGeom>
        </p:spPr>
        <p:txBody>
          <a:bodyPr vert="horz" lIns="92309" tIns="46154" rIns="92309" bIns="46154" rtlCol="0" anchor="b"/>
          <a:lstStyle>
            <a:lvl1pPr algn="r">
              <a:defRPr sz="1200"/>
            </a:lvl1pPr>
          </a:lstStyle>
          <a:p>
            <a:fld id="{576C5ECC-5BFB-40EB-825E-5B5FC7567EFE}" type="slidenum">
              <a:rPr lang="en-GB" smtClean="0"/>
              <a:t>‹#›</a:t>
            </a:fld>
            <a:endParaRPr lang="en-GB"/>
          </a:p>
        </p:txBody>
      </p:sp>
    </p:spTree>
    <p:extLst>
      <p:ext uri="{BB962C8B-B14F-4D97-AF65-F5344CB8AC3E}">
        <p14:creationId xmlns:p14="http://schemas.microsoft.com/office/powerpoint/2010/main" val="2364124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1</a:t>
            </a:fld>
            <a:endParaRPr lang="en-GB"/>
          </a:p>
        </p:txBody>
      </p:sp>
    </p:spTree>
    <p:extLst>
      <p:ext uri="{BB962C8B-B14F-4D97-AF65-F5344CB8AC3E}">
        <p14:creationId xmlns:p14="http://schemas.microsoft.com/office/powerpoint/2010/main" val="3122499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76C5ECC-5BFB-40EB-825E-5B5FC7567EFE}" type="slidenum">
              <a:rPr lang="en-GB" smtClean="0"/>
              <a:t>8</a:t>
            </a:fld>
            <a:endParaRPr lang="en-GB"/>
          </a:p>
        </p:txBody>
      </p:sp>
    </p:spTree>
    <p:extLst>
      <p:ext uri="{BB962C8B-B14F-4D97-AF65-F5344CB8AC3E}">
        <p14:creationId xmlns:p14="http://schemas.microsoft.com/office/powerpoint/2010/main" val="3603834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Fads are common in every area of education. The problem with fads is that even promising developments are quickly abandoned to make room for the next innovation. Educational innovations become fads partly because they are without a firm foundation in theories of learning, or because that foundation is not fully identified and communicated. </a:t>
            </a:r>
            <a:br>
              <a:rPr lang="en-GB" dirty="0" smtClean="0"/>
            </a:br>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9</a:t>
            </a:fld>
            <a:endParaRPr lang="en-GB"/>
          </a:p>
        </p:txBody>
      </p:sp>
    </p:spTree>
    <p:extLst>
      <p:ext uri="{BB962C8B-B14F-4D97-AF65-F5344CB8AC3E}">
        <p14:creationId xmlns:p14="http://schemas.microsoft.com/office/powerpoint/2010/main" val="2299897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76C5ECC-5BFB-40EB-825E-5B5FC7567EFE}" type="slidenum">
              <a:rPr lang="en-GB" smtClean="0"/>
              <a:t>19</a:t>
            </a:fld>
            <a:endParaRPr lang="en-GB"/>
          </a:p>
        </p:txBody>
      </p:sp>
    </p:spTree>
    <p:extLst>
      <p:ext uri="{BB962C8B-B14F-4D97-AF65-F5344CB8AC3E}">
        <p14:creationId xmlns:p14="http://schemas.microsoft.com/office/powerpoint/2010/main" val="1750794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01/12/2016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01/12/2016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01/12/2016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01/12/2016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01/12/2016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01/12/2016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01/12/2016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01/12/2016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01/12/2016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estyn.gov.wales/" TargetMode="External"/><Relationship Id="rId2" Type="http://schemas.openxmlformats.org/officeDocument/2006/relationships/hyperlink" Target="http://learning.gov.wales/news/post11newsletter/?lang=en" TargetMode="External"/><Relationship Id="rId1" Type="http://schemas.openxmlformats.org/officeDocument/2006/relationships/slideLayout" Target="../slideLayouts/slideLayout2.xml"/><Relationship Id="rId5" Type="http://schemas.openxmlformats.org/officeDocument/2006/relationships/hyperlink" Target="https://www.ted.com/topics/education" TargetMode="External"/><Relationship Id="rId4" Type="http://schemas.openxmlformats.org/officeDocument/2006/relationships/hyperlink" Target="https://www.tes.com/teaching-resourc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1052736"/>
            <a:ext cx="7128792" cy="1303734"/>
          </a:xfrm>
        </p:spPr>
        <p:txBody>
          <a:bodyPr>
            <a:normAutofit fontScale="90000"/>
          </a:bodyPr>
          <a:lstStyle/>
          <a:p>
            <a:pPr>
              <a:defRPr/>
            </a:pPr>
            <a:r>
              <a:rPr lang="en-GB" dirty="0" smtClean="0"/>
              <a:t>Creating a Strategic </a:t>
            </a:r>
            <a:r>
              <a:rPr lang="en-GB" dirty="0" smtClean="0"/>
              <a:t>Direction for school improvement</a:t>
            </a:r>
            <a:endParaRPr lang="en-GB" dirty="0"/>
          </a:p>
        </p:txBody>
      </p:sp>
      <p:sp>
        <p:nvSpPr>
          <p:cNvPr id="7171" name="Subtitle 2"/>
          <p:cNvSpPr>
            <a:spLocks noGrp="1"/>
          </p:cNvSpPr>
          <p:nvPr>
            <p:ph type="subTitle" idx="1"/>
          </p:nvPr>
        </p:nvSpPr>
        <p:spPr>
          <a:xfrm>
            <a:off x="323528" y="4581128"/>
            <a:ext cx="4104456" cy="864096"/>
          </a:xfrm>
        </p:spPr>
        <p:txBody>
          <a:bodyPr/>
          <a:lstStyle/>
          <a:p>
            <a:r>
              <a:rPr lang="en-GB" altLang="en-US" dirty="0" smtClean="0"/>
              <a:t>Session </a:t>
            </a:r>
            <a:r>
              <a:rPr lang="en-GB" altLang="en-US" dirty="0" smtClean="0"/>
              <a:t>4</a:t>
            </a:r>
            <a:endParaRPr lang="en-GB" altLang="en-US" dirty="0" smtClean="0"/>
          </a:p>
        </p:txBody>
      </p:sp>
    </p:spTree>
    <p:extLst>
      <p:ext uri="{BB962C8B-B14F-4D97-AF65-F5344CB8AC3E}">
        <p14:creationId xmlns:p14="http://schemas.microsoft.com/office/powerpoint/2010/main" val="18609387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62500" lnSpcReduction="20000"/>
          </a:bodyPr>
          <a:lstStyle/>
          <a:p>
            <a:r>
              <a:rPr lang="en-GB" b="1" dirty="0"/>
              <a:t>General guidelines:</a:t>
            </a:r>
            <a:endParaRPr lang="en-GB" sz="4000" b="1" dirty="0"/>
          </a:p>
          <a:p>
            <a:r>
              <a:rPr lang="en-GB" b="1" dirty="0"/>
              <a:t>Assessment Component 1 – </a:t>
            </a:r>
            <a:r>
              <a:rPr lang="en-GB" b="1" dirty="0" smtClean="0"/>
              <a:t>100%</a:t>
            </a:r>
            <a:r>
              <a:rPr lang="en-GB" dirty="0"/>
              <a:t> </a:t>
            </a:r>
            <a:r>
              <a:rPr lang="en-GB" dirty="0" smtClean="0"/>
              <a:t>Portfolio </a:t>
            </a:r>
            <a:r>
              <a:rPr lang="en-GB" dirty="0"/>
              <a:t>(5000 words or equivalent)</a:t>
            </a:r>
          </a:p>
          <a:p>
            <a:endParaRPr lang="en-GB" dirty="0"/>
          </a:p>
          <a:p>
            <a:r>
              <a:rPr lang="en-GB" dirty="0"/>
              <a:t>Identify an initiative you are leading or an area of responsibility and present the following as a portfolio of evidence of your approach to strategic planning and school improvement.</a:t>
            </a:r>
          </a:p>
          <a:p>
            <a:pPr lvl="1"/>
            <a:r>
              <a:rPr lang="en-GB" dirty="0"/>
              <a:t>Background and context of your school and a statement of intent outlining the strategic direction for your identified initiative/responsibility.</a:t>
            </a:r>
          </a:p>
          <a:p>
            <a:pPr lvl="1"/>
            <a:r>
              <a:rPr lang="en-GB" dirty="0"/>
              <a:t>An annotated strategic plan for your area of responsibility with a witness statement from your </a:t>
            </a:r>
            <a:r>
              <a:rPr lang="en-GB" dirty="0" smtClean="0"/>
              <a:t>head teacher </a:t>
            </a:r>
            <a:r>
              <a:rPr lang="en-GB" dirty="0"/>
              <a:t>confirming that this is aligned to school priorities and your own responsibility.  Guidance on the annotated plan will be provided in teaching sessions and will require reference to research and effective practice in school improvement planning.</a:t>
            </a:r>
          </a:p>
          <a:p>
            <a:pPr lvl="1"/>
            <a:r>
              <a:rPr lang="en-GB" dirty="0"/>
              <a:t>A brief report to the Governing Body/Senior Leadership Team outlining the impact of your work, using data and other evidence.</a:t>
            </a:r>
          </a:p>
          <a:p>
            <a:pPr lvl="1"/>
            <a:r>
              <a:rPr lang="en-GB" dirty="0"/>
              <a:t>An evaluation of your professional learning using the National Leadership Standards (Creating a Strategic Direction)</a:t>
            </a:r>
          </a:p>
          <a:p>
            <a:endParaRPr lang="en-GB" dirty="0"/>
          </a:p>
        </p:txBody>
      </p:sp>
    </p:spTree>
    <p:extLst>
      <p:ext uri="{BB962C8B-B14F-4D97-AF65-F5344CB8AC3E}">
        <p14:creationId xmlns:p14="http://schemas.microsoft.com/office/powerpoint/2010/main" val="36903444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1"/>
          </p:nvPr>
        </p:nvSpPr>
        <p:spPr>
          <a:xfrm>
            <a:off x="457200" y="404664"/>
            <a:ext cx="4038600" cy="5184577"/>
          </a:xfrm>
        </p:spPr>
        <p:txBody>
          <a:bodyPr>
            <a:normAutofit fontScale="70000" lnSpcReduction="20000"/>
          </a:bodyPr>
          <a:lstStyle/>
          <a:p>
            <a:r>
              <a:rPr lang="en-GB" dirty="0" smtClean="0"/>
              <a:t>Analyse </a:t>
            </a:r>
            <a:r>
              <a:rPr lang="en-GB" dirty="0"/>
              <a:t>critically the concepts and practicalities of strategic planning paying close attention to key policy drives that impact on school strategic planning and school improvement;</a:t>
            </a:r>
          </a:p>
          <a:p>
            <a:r>
              <a:rPr lang="en-GB" dirty="0"/>
              <a:t>Critically engage with national and local priorities and reflect on the impact of these on whole school and classroom practice;</a:t>
            </a:r>
          </a:p>
          <a:p>
            <a:r>
              <a:rPr lang="en-GB" dirty="0"/>
              <a:t>Evaluate a range of ways in which successful school leaders create and drive forward strategic direction;</a:t>
            </a:r>
          </a:p>
          <a:p>
            <a:r>
              <a:rPr lang="en-GB" dirty="0"/>
              <a:t>Critically evaluate the impact and effectiveness of school strategic direction on school improvement</a:t>
            </a:r>
          </a:p>
          <a:p>
            <a:endParaRPr lang="en-GB" dirty="0"/>
          </a:p>
        </p:txBody>
      </p:sp>
      <p:sp>
        <p:nvSpPr>
          <p:cNvPr id="8" name="Content Placeholder 7"/>
          <p:cNvSpPr>
            <a:spLocks noGrp="1"/>
          </p:cNvSpPr>
          <p:nvPr>
            <p:ph sz="half" idx="2"/>
          </p:nvPr>
        </p:nvSpPr>
        <p:spPr>
          <a:xfrm>
            <a:off x="4648200" y="476672"/>
            <a:ext cx="4038600" cy="5112569"/>
          </a:xfrm>
        </p:spPr>
        <p:txBody>
          <a:bodyPr>
            <a:normAutofit fontScale="70000" lnSpcReduction="20000"/>
          </a:bodyPr>
          <a:lstStyle/>
          <a:p>
            <a:pPr marL="514350" indent="-514350">
              <a:buFont typeface="+mj-lt"/>
              <a:buAutoNum type="arabicPeriod"/>
            </a:pPr>
            <a:r>
              <a:rPr lang="en-GB" dirty="0"/>
              <a:t>Discuss your School’s vision with your Headteacher. How is it communicated to all stakeholders? What is the school ethos? How do you fit into the school vision and ethos? </a:t>
            </a:r>
            <a:endParaRPr lang="en-GB" dirty="0" smtClean="0"/>
          </a:p>
          <a:p>
            <a:pPr marL="514350" indent="-514350">
              <a:buFont typeface="+mj-lt"/>
              <a:buAutoNum type="arabicPeriod"/>
            </a:pPr>
            <a:r>
              <a:rPr lang="en-GB" dirty="0"/>
              <a:t>Readings: (to be annotated and brought to the next session</a:t>
            </a:r>
            <a:r>
              <a:rPr lang="en-GB" dirty="0" smtClean="0"/>
              <a:t>)</a:t>
            </a:r>
          </a:p>
          <a:p>
            <a:pPr marL="514350" indent="-514350">
              <a:buFont typeface="+mj-lt"/>
              <a:buAutoNum type="arabicPeriod"/>
            </a:pPr>
            <a:r>
              <a:rPr lang="en-GB" dirty="0"/>
              <a:t>Look at the strategic plan for your area of responsibility and bring a copy to the session. </a:t>
            </a:r>
          </a:p>
          <a:p>
            <a:pPr marL="514350" indent="-514350">
              <a:buFont typeface="+mj-lt"/>
              <a:buAutoNum type="arabicPeriod"/>
            </a:pPr>
            <a:r>
              <a:rPr lang="en-GB" dirty="0"/>
              <a:t>Measuring impact – How do you measure the impact of your work? </a:t>
            </a:r>
          </a:p>
        </p:txBody>
      </p:sp>
      <p:sp>
        <p:nvSpPr>
          <p:cNvPr id="4" name="Date Placeholder 3"/>
          <p:cNvSpPr>
            <a:spLocks noGrp="1"/>
          </p:cNvSpPr>
          <p:nvPr>
            <p:ph type="dt" sz="half" idx="10"/>
          </p:nvPr>
        </p:nvSpPr>
        <p:spPr/>
        <p:txBody>
          <a:bodyPr/>
          <a:lstStyle/>
          <a:p>
            <a:fld id="{1A243CE4-8E3B-4874-95AC-4E10A1310988}" type="datetime1">
              <a:rPr lang="en-GB" smtClean="0"/>
              <a:t>01/12/2016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21945452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nvPr>
        </p:nvGraphicFramePr>
        <p:xfrm>
          <a:off x="755576" y="260648"/>
          <a:ext cx="7560840" cy="4994209"/>
        </p:xfrm>
        <a:graphic>
          <a:graphicData uri="http://schemas.openxmlformats.org/drawingml/2006/table">
            <a:tbl>
              <a:tblPr firstRow="1" firstCol="1" bandRow="1">
                <a:tableStyleId>{5C22544A-7EE6-4342-B048-85BDC9FD1C3A}</a:tableStyleId>
              </a:tblPr>
              <a:tblGrid>
                <a:gridCol w="1132244"/>
                <a:gridCol w="6428596"/>
              </a:tblGrid>
              <a:tr h="961440">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Task 1</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Discuss your School’s vision with your </a:t>
                      </a:r>
                      <a:r>
                        <a:rPr lang="en-GB" sz="1400" b="1" dirty="0" smtClean="0">
                          <a:solidFill>
                            <a:schemeClr val="tx1"/>
                          </a:solidFill>
                          <a:effectLst/>
                        </a:rPr>
                        <a:t>Head teacher</a:t>
                      </a:r>
                      <a:r>
                        <a:rPr lang="en-GB" sz="1400" b="1" dirty="0">
                          <a:solidFill>
                            <a:schemeClr val="tx1"/>
                          </a:solidFill>
                          <a:effectLst/>
                        </a:rPr>
                        <a:t>. How is it communicated to all stakeholders? What is the school ethos? How do you fit into the school vision and ethos? </a:t>
                      </a:r>
                    </a:p>
                    <a:p>
                      <a:pPr>
                        <a:spcAft>
                          <a:spcPts val="0"/>
                        </a:spcAft>
                      </a:pPr>
                      <a:r>
                        <a:rPr lang="en-GB" sz="1400" b="1" dirty="0">
                          <a:solidFill>
                            <a:schemeClr val="tx1"/>
                          </a:solidFill>
                          <a:effectLst/>
                        </a:rPr>
                        <a:t> </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r>
              <a:tr h="1153729">
                <a:tc>
                  <a:txBody>
                    <a:bodyPr/>
                    <a:lstStyle/>
                    <a:p>
                      <a:pPr>
                        <a:spcAft>
                          <a:spcPts val="0"/>
                        </a:spcAft>
                      </a:pPr>
                      <a:r>
                        <a:rPr lang="en-GB" sz="1400" b="1">
                          <a:solidFill>
                            <a:schemeClr val="tx1"/>
                          </a:solidFill>
                          <a:effectLst/>
                        </a:rPr>
                        <a:t> </a:t>
                      </a:r>
                    </a:p>
                    <a:p>
                      <a:pPr>
                        <a:spcAft>
                          <a:spcPts val="0"/>
                        </a:spcAft>
                      </a:pPr>
                      <a:r>
                        <a:rPr lang="en-GB" sz="1400" b="1">
                          <a:solidFill>
                            <a:schemeClr val="tx1"/>
                          </a:solidFill>
                          <a:effectLst/>
                        </a:rPr>
                        <a:t>Task 2</a:t>
                      </a:r>
                      <a:endParaRPr lang="en-GB" sz="1400" b="1">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Readings:  </a:t>
                      </a:r>
                    </a:p>
                    <a:p>
                      <a:pPr>
                        <a:spcAft>
                          <a:spcPts val="0"/>
                        </a:spcAft>
                      </a:pPr>
                      <a:r>
                        <a:rPr lang="en-GB" sz="1400" b="1" dirty="0">
                          <a:solidFill>
                            <a:schemeClr val="tx1"/>
                          </a:solidFill>
                          <a:effectLst/>
                        </a:rPr>
                        <a:t>Successful Futures (Donaldson, 2015)</a:t>
                      </a:r>
                    </a:p>
                    <a:p>
                      <a:pPr>
                        <a:spcAft>
                          <a:spcPts val="0"/>
                        </a:spcAft>
                      </a:pPr>
                      <a:r>
                        <a:rPr lang="en-GB" sz="1400" b="1" dirty="0">
                          <a:solidFill>
                            <a:schemeClr val="tx1"/>
                          </a:solidFill>
                          <a:effectLst/>
                        </a:rPr>
                        <a:t>The Power of Professional Capital (Hargreaves and Fullan 2012)</a:t>
                      </a:r>
                    </a:p>
                    <a:p>
                      <a:pPr>
                        <a:spcAft>
                          <a:spcPts val="0"/>
                        </a:spcAft>
                      </a:pPr>
                      <a:r>
                        <a:rPr lang="en-GB" sz="1400" b="1" dirty="0">
                          <a:solidFill>
                            <a:schemeClr val="tx1"/>
                          </a:solidFill>
                          <a:effectLst/>
                        </a:rPr>
                        <a:t> </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r>
              <a:tr h="1181197">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Task 3</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Look at the strategic plan for your area of responsibility and bring a copy to the session. </a:t>
                      </a:r>
                    </a:p>
                    <a:p>
                      <a:pPr>
                        <a:spcAft>
                          <a:spcPts val="0"/>
                        </a:spcAft>
                      </a:pPr>
                      <a:r>
                        <a:rPr lang="en-GB" sz="1400" b="1" dirty="0">
                          <a:solidFill>
                            <a:schemeClr val="tx1"/>
                          </a:solidFill>
                          <a:effectLst/>
                        </a:rPr>
                        <a:t>How does it link with the Estyn framework and current policies (national and local)?</a:t>
                      </a:r>
                    </a:p>
                    <a:p>
                      <a:pPr>
                        <a:spcAft>
                          <a:spcPts val="0"/>
                        </a:spcAft>
                      </a:pPr>
                      <a:r>
                        <a:rPr lang="en-GB" sz="1400" b="1" dirty="0">
                          <a:solidFill>
                            <a:schemeClr val="tx1"/>
                          </a:solidFill>
                          <a:effectLst/>
                        </a:rPr>
                        <a:t>What research based practices are you </a:t>
                      </a:r>
                      <a:r>
                        <a:rPr lang="en-GB" sz="1400" b="1" dirty="0" smtClean="0">
                          <a:solidFill>
                            <a:schemeClr val="tx1"/>
                          </a:solidFill>
                          <a:effectLst/>
                        </a:rPr>
                        <a:t>using/ </a:t>
                      </a:r>
                      <a:r>
                        <a:rPr lang="en-GB" sz="1400" b="1" dirty="0">
                          <a:solidFill>
                            <a:schemeClr val="tx1"/>
                          </a:solidFill>
                          <a:effectLst/>
                        </a:rPr>
                        <a:t>involved with currently?</a:t>
                      </a:r>
                    </a:p>
                    <a:p>
                      <a:pPr>
                        <a:spcAft>
                          <a:spcPts val="0"/>
                        </a:spcAft>
                      </a:pPr>
                      <a:r>
                        <a:rPr lang="en-GB" sz="1400" b="1" dirty="0">
                          <a:solidFill>
                            <a:schemeClr val="tx1"/>
                          </a:solidFill>
                          <a:effectLst/>
                        </a:rPr>
                        <a:t> </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r>
              <a:tr h="1153729">
                <a:tc>
                  <a:txBody>
                    <a:bodyPr/>
                    <a:lstStyle/>
                    <a:p>
                      <a:pPr>
                        <a:spcAft>
                          <a:spcPts val="0"/>
                        </a:spcAft>
                      </a:pPr>
                      <a:r>
                        <a:rPr lang="en-GB" sz="1400" b="1">
                          <a:solidFill>
                            <a:schemeClr val="tx1"/>
                          </a:solidFill>
                          <a:effectLst/>
                        </a:rPr>
                        <a:t> </a:t>
                      </a:r>
                    </a:p>
                    <a:p>
                      <a:pPr>
                        <a:spcAft>
                          <a:spcPts val="0"/>
                        </a:spcAft>
                      </a:pPr>
                      <a:r>
                        <a:rPr lang="en-GB" sz="1400" b="1">
                          <a:solidFill>
                            <a:schemeClr val="tx1"/>
                          </a:solidFill>
                          <a:effectLst/>
                        </a:rPr>
                        <a:t>Task 4</a:t>
                      </a:r>
                      <a:endParaRPr lang="en-GB" sz="1400" b="1">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c>
                  <a:txBody>
                    <a:bodyPr/>
                    <a:lstStyle/>
                    <a:p>
                      <a:pPr>
                        <a:spcAft>
                          <a:spcPts val="0"/>
                        </a:spcAft>
                      </a:pPr>
                      <a:r>
                        <a:rPr lang="en-GB" sz="1400" b="1" dirty="0">
                          <a:solidFill>
                            <a:schemeClr val="tx1"/>
                          </a:solidFill>
                          <a:effectLst/>
                        </a:rPr>
                        <a:t> </a:t>
                      </a:r>
                    </a:p>
                    <a:p>
                      <a:pPr>
                        <a:spcAft>
                          <a:spcPts val="0"/>
                        </a:spcAft>
                      </a:pPr>
                      <a:r>
                        <a:rPr lang="en-GB" sz="1400" b="1" dirty="0">
                          <a:solidFill>
                            <a:schemeClr val="tx1"/>
                          </a:solidFill>
                          <a:effectLst/>
                        </a:rPr>
                        <a:t>Measuring impact – How do you measure the impact of your work? </a:t>
                      </a:r>
                    </a:p>
                    <a:p>
                      <a:pPr>
                        <a:spcAft>
                          <a:spcPts val="0"/>
                        </a:spcAft>
                      </a:pPr>
                      <a:r>
                        <a:rPr lang="en-GB" sz="1400" b="1" dirty="0" smtClean="0">
                          <a:solidFill>
                            <a:schemeClr val="tx1"/>
                          </a:solidFill>
                          <a:effectLst/>
                        </a:rPr>
                        <a:t>What </a:t>
                      </a:r>
                      <a:r>
                        <a:rPr lang="en-GB" sz="1400" b="1" dirty="0">
                          <a:solidFill>
                            <a:schemeClr val="tx1"/>
                          </a:solidFill>
                          <a:effectLst/>
                        </a:rPr>
                        <a:t>evidence do you have?</a:t>
                      </a:r>
                    </a:p>
                    <a:p>
                      <a:pPr>
                        <a:spcAft>
                          <a:spcPts val="0"/>
                        </a:spcAft>
                      </a:pPr>
                      <a:r>
                        <a:rPr lang="en-GB" sz="1400" b="1" dirty="0">
                          <a:solidFill>
                            <a:schemeClr val="tx1"/>
                          </a:solidFill>
                          <a:effectLst/>
                        </a:rPr>
                        <a:t>Evaluation against the National Leadership Standards (Creating a Strategic Direction).  </a:t>
                      </a:r>
                    </a:p>
                    <a:p>
                      <a:pPr>
                        <a:spcAft>
                          <a:spcPts val="0"/>
                        </a:spcAft>
                      </a:pPr>
                      <a:r>
                        <a:rPr lang="en-GB" sz="1400" b="1" dirty="0">
                          <a:solidFill>
                            <a:schemeClr val="tx1"/>
                          </a:solidFill>
                          <a:effectLst/>
                        </a:rPr>
                        <a:t> </a:t>
                      </a:r>
                      <a:endParaRPr lang="en-GB" sz="1400" b="1" dirty="0">
                        <a:solidFill>
                          <a:schemeClr val="tx1"/>
                        </a:solidFill>
                        <a:effectLst/>
                        <a:latin typeface="Times New Roman" panose="02020603050405020304" pitchFamily="18" charset="0"/>
                        <a:ea typeface="Times New Roman" panose="02020603050405020304" pitchFamily="18" charset="0"/>
                      </a:endParaRPr>
                    </a:p>
                  </a:txBody>
                  <a:tcPr marL="61193" marR="61193" marT="0" marB="0">
                    <a:noFill/>
                  </a:tcPr>
                </a:tc>
              </a:tr>
            </a:tbl>
          </a:graphicData>
        </a:graphic>
      </p:graphicFrame>
    </p:spTree>
    <p:extLst>
      <p:ext uri="{BB962C8B-B14F-4D97-AF65-F5344CB8AC3E}">
        <p14:creationId xmlns:p14="http://schemas.microsoft.com/office/powerpoint/2010/main" val="8573921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much change; so little time</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88422" y="1600200"/>
            <a:ext cx="3367156" cy="3916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8926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282154"/>
          </a:xfrm>
        </p:spPr>
        <p:txBody>
          <a:bodyPr>
            <a:normAutofit fontScale="90000"/>
          </a:bodyPr>
          <a:lstStyle/>
          <a:p>
            <a:r>
              <a:rPr lang="en-GB" dirty="0" smtClean="0"/>
              <a:t>Moving from vision to reality: from strategic </a:t>
            </a:r>
            <a:r>
              <a:rPr lang="en-GB" dirty="0" smtClean="0">
                <a:solidFill>
                  <a:srgbClr val="FF0000"/>
                </a:solidFill>
              </a:rPr>
              <a:t>intent</a:t>
            </a:r>
            <a:r>
              <a:rPr lang="en-GB" dirty="0" smtClean="0"/>
              <a:t> to strategic </a:t>
            </a:r>
            <a:r>
              <a:rPr lang="en-GB" dirty="0" smtClean="0">
                <a:solidFill>
                  <a:srgbClr val="FFC000"/>
                </a:solidFill>
              </a:rPr>
              <a:t>plan</a:t>
            </a:r>
            <a:endParaRPr lang="en-GB" dirty="0">
              <a:solidFill>
                <a:srgbClr val="FFC000"/>
              </a:solidFill>
            </a:endParaRPr>
          </a:p>
        </p:txBody>
      </p:sp>
      <p:sp>
        <p:nvSpPr>
          <p:cNvPr id="6" name="Content Placeholder 5"/>
          <p:cNvSpPr>
            <a:spLocks noGrp="1"/>
          </p:cNvSpPr>
          <p:nvPr>
            <p:ph idx="1"/>
          </p:nvPr>
        </p:nvSpPr>
        <p:spPr>
          <a:xfrm>
            <a:off x="457200" y="1628800"/>
            <a:ext cx="8229600" cy="3888433"/>
          </a:xfrm>
        </p:spPr>
        <p:txBody>
          <a:bodyPr>
            <a:normAutofit lnSpcReduction="10000"/>
          </a:bodyPr>
          <a:lstStyle/>
          <a:p>
            <a:pPr marL="0" indent="0">
              <a:buNone/>
            </a:pPr>
            <a:r>
              <a:rPr lang="en-GB" dirty="0" smtClean="0"/>
              <a:t>Baseline data: </a:t>
            </a:r>
            <a:r>
              <a:rPr lang="en-GB" dirty="0" smtClean="0">
                <a:solidFill>
                  <a:srgbClr val="0070C0"/>
                </a:solidFill>
              </a:rPr>
              <a:t>Start with where the school is</a:t>
            </a:r>
          </a:p>
          <a:p>
            <a:pPr marL="0" indent="0">
              <a:buNone/>
            </a:pPr>
            <a:r>
              <a:rPr lang="en-GB" dirty="0" smtClean="0"/>
              <a:t>Stakeholder discussions: </a:t>
            </a:r>
            <a:r>
              <a:rPr lang="en-GB" dirty="0" smtClean="0">
                <a:solidFill>
                  <a:srgbClr val="0070C0"/>
                </a:solidFill>
              </a:rPr>
              <a:t>Where we want to be </a:t>
            </a:r>
            <a:r>
              <a:rPr lang="en-GB" dirty="0" smtClean="0"/>
              <a:t>&amp; </a:t>
            </a:r>
            <a:r>
              <a:rPr lang="en-GB" dirty="0" smtClean="0">
                <a:solidFill>
                  <a:srgbClr val="0070C0"/>
                </a:solidFill>
              </a:rPr>
              <a:t>How we are going to get there?</a:t>
            </a:r>
          </a:p>
          <a:p>
            <a:pPr marL="0" indent="0">
              <a:buNone/>
            </a:pPr>
            <a:r>
              <a:rPr lang="en-GB" dirty="0" smtClean="0"/>
              <a:t>Is the plan:</a:t>
            </a:r>
          </a:p>
          <a:p>
            <a:r>
              <a:rPr lang="en-GB" dirty="0" smtClean="0">
                <a:solidFill>
                  <a:srgbClr val="0070C0"/>
                </a:solidFill>
              </a:rPr>
              <a:t>Suitable?</a:t>
            </a:r>
          </a:p>
          <a:p>
            <a:r>
              <a:rPr lang="en-GB" dirty="0" smtClean="0">
                <a:solidFill>
                  <a:srgbClr val="0070C0"/>
                </a:solidFill>
              </a:rPr>
              <a:t>Acceptable?</a:t>
            </a:r>
          </a:p>
          <a:p>
            <a:r>
              <a:rPr lang="en-GB" dirty="0" smtClean="0"/>
              <a:t> </a:t>
            </a:r>
            <a:r>
              <a:rPr lang="en-GB" dirty="0" smtClean="0">
                <a:solidFill>
                  <a:srgbClr val="0070C0"/>
                </a:solidFill>
              </a:rPr>
              <a:t>Viable?</a:t>
            </a:r>
            <a:endParaRPr lang="en-GB" dirty="0">
              <a:solidFill>
                <a:srgbClr val="0070C0"/>
              </a:solidFill>
            </a:endParaRPr>
          </a:p>
        </p:txBody>
      </p:sp>
    </p:spTree>
    <p:extLst>
      <p:ext uri="{BB962C8B-B14F-4D97-AF65-F5344CB8AC3E}">
        <p14:creationId xmlns:p14="http://schemas.microsoft.com/office/powerpoint/2010/main" val="35049082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altLang="en-US" dirty="0"/>
              <a:t>There’s no point in engaging in the evaluative process if you intend to ignore the outcomes and do </a:t>
            </a:r>
            <a:r>
              <a:rPr lang="en-GB" altLang="en-US" dirty="0" smtClean="0"/>
              <a:t>nothing</a:t>
            </a:r>
            <a:endParaRPr lang="en-GB" altLang="en-US" dirty="0"/>
          </a:p>
          <a:p>
            <a:endParaRPr lang="en-GB" dirty="0"/>
          </a:p>
        </p:txBody>
      </p:sp>
    </p:spTree>
    <p:extLst>
      <p:ext uri="{BB962C8B-B14F-4D97-AF65-F5344CB8AC3E}">
        <p14:creationId xmlns:p14="http://schemas.microsoft.com/office/powerpoint/2010/main" val="1155903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b="1" dirty="0"/>
              <a:t>The Teaching and Learning Research Programme (TLRP) in </a:t>
            </a:r>
            <a:r>
              <a:rPr lang="en-GB" sz="3200" b="1" dirty="0" smtClean="0"/>
              <a:t>Wales </a:t>
            </a:r>
            <a:br>
              <a:rPr lang="en-GB" sz="3200" b="1" dirty="0" smtClean="0"/>
            </a:br>
            <a:r>
              <a:rPr lang="en-GB" sz="2000" dirty="0" smtClean="0"/>
              <a:t>Release </a:t>
            </a:r>
            <a:r>
              <a:rPr lang="en-GB" sz="2000" dirty="0"/>
              <a:t>date: 6 December 2010</a:t>
            </a:r>
          </a:p>
        </p:txBody>
      </p:sp>
      <p:sp>
        <p:nvSpPr>
          <p:cNvPr id="3" name="Content Placeholder 2"/>
          <p:cNvSpPr>
            <a:spLocks noGrp="1"/>
          </p:cNvSpPr>
          <p:nvPr>
            <p:ph idx="1"/>
          </p:nvPr>
        </p:nvSpPr>
        <p:spPr/>
        <p:txBody>
          <a:bodyPr/>
          <a:lstStyle/>
          <a:p>
            <a:pPr marL="0" indent="0">
              <a:buNone/>
            </a:pPr>
            <a:r>
              <a:rPr lang="en-GB" b="1" dirty="0"/>
              <a:t>This is the largest single programme of educational research ever commissioned in the UK.</a:t>
            </a:r>
          </a:p>
          <a:p>
            <a:pPr marL="0" indent="0">
              <a:buNone/>
            </a:pPr>
            <a:r>
              <a:rPr lang="en-GB" dirty="0"/>
              <a:t>The programme consisted of 52 separate large scale projects, covering every part of the education system from early years to lifelong learning.</a:t>
            </a:r>
          </a:p>
          <a:p>
            <a:endParaRPr lang="en-GB" dirty="0"/>
          </a:p>
        </p:txBody>
      </p:sp>
      <p:sp>
        <p:nvSpPr>
          <p:cNvPr id="4" name="Date Placeholder 3"/>
          <p:cNvSpPr>
            <a:spLocks noGrp="1"/>
          </p:cNvSpPr>
          <p:nvPr>
            <p:ph type="dt" sz="half" idx="10"/>
          </p:nvPr>
        </p:nvSpPr>
        <p:spPr/>
        <p:txBody>
          <a:bodyPr/>
          <a:lstStyle/>
          <a:p>
            <a:fld id="{1A243CE4-8E3B-4874-95AC-4E10A1310988}" type="datetime1">
              <a:rPr lang="en-GB" smtClean="0"/>
              <a:t>01/12/2016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41819186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Current educational thinking</a:t>
            </a:r>
            <a:br>
              <a:rPr lang="en-GB" dirty="0" smtClean="0"/>
            </a:br>
            <a:r>
              <a:rPr lang="en-GB" dirty="0" smtClean="0"/>
              <a:t>or fads?</a:t>
            </a:r>
            <a:endParaRPr lang="en-GB" dirty="0"/>
          </a:p>
        </p:txBody>
      </p:sp>
      <p:sp>
        <p:nvSpPr>
          <p:cNvPr id="3" name="Content Placeholder 2"/>
          <p:cNvSpPr>
            <a:spLocks noGrp="1"/>
          </p:cNvSpPr>
          <p:nvPr>
            <p:ph sz="half" idx="1"/>
          </p:nvPr>
        </p:nvSpPr>
        <p:spPr/>
        <p:txBody>
          <a:bodyPr>
            <a:normAutofit fontScale="55000" lnSpcReduction="20000"/>
          </a:bodyPr>
          <a:lstStyle/>
          <a:p>
            <a:r>
              <a:rPr lang="en-GB" sz="4000" dirty="0" smtClean="0"/>
              <a:t>Bloom’s </a:t>
            </a:r>
            <a:r>
              <a:rPr lang="en-GB" sz="4000" dirty="0"/>
              <a:t>Taxonomy</a:t>
            </a:r>
          </a:p>
          <a:p>
            <a:r>
              <a:rPr lang="en-GB" sz="4000" dirty="0"/>
              <a:t>Brain-Based Teaching &amp; Learning</a:t>
            </a:r>
          </a:p>
          <a:p>
            <a:r>
              <a:rPr lang="en-GB" sz="4000" dirty="0" smtClean="0"/>
              <a:t>Creative </a:t>
            </a:r>
            <a:r>
              <a:rPr lang="en-GB" sz="4000" dirty="0"/>
              <a:t>Thinking</a:t>
            </a:r>
          </a:p>
          <a:p>
            <a:r>
              <a:rPr lang="en-GB" sz="4000" dirty="0"/>
              <a:t>Critical Thinking</a:t>
            </a:r>
          </a:p>
          <a:p>
            <a:r>
              <a:rPr lang="en-GB" sz="4000" dirty="0" smtClean="0"/>
              <a:t>Emotional </a:t>
            </a:r>
            <a:r>
              <a:rPr lang="en-GB" sz="4000" dirty="0"/>
              <a:t>Intelligence</a:t>
            </a:r>
          </a:p>
          <a:p>
            <a:r>
              <a:rPr lang="en-GB" sz="4000" dirty="0"/>
              <a:t>Feminist &amp; Gender Issues</a:t>
            </a:r>
          </a:p>
          <a:p>
            <a:r>
              <a:rPr lang="en-GB" sz="4000" dirty="0" smtClean="0"/>
              <a:t>Global Education</a:t>
            </a:r>
          </a:p>
          <a:p>
            <a:r>
              <a:rPr lang="en-GB" sz="4000" dirty="0" smtClean="0"/>
              <a:t>Growth mindset theory</a:t>
            </a:r>
            <a:endParaRPr lang="en-GB" sz="4000" dirty="0"/>
          </a:p>
          <a:p>
            <a:r>
              <a:rPr lang="en-GB" sz="4000" dirty="0"/>
              <a:t>Inquiry-Based Teaching</a:t>
            </a:r>
          </a:p>
          <a:p>
            <a:pPr marL="0" indent="0">
              <a:buNone/>
            </a:pPr>
            <a:endParaRPr lang="en-GB" dirty="0"/>
          </a:p>
        </p:txBody>
      </p:sp>
      <p:sp>
        <p:nvSpPr>
          <p:cNvPr id="5" name="Content Placeholder 4"/>
          <p:cNvSpPr>
            <a:spLocks noGrp="1"/>
          </p:cNvSpPr>
          <p:nvPr>
            <p:ph sz="half" idx="2"/>
          </p:nvPr>
        </p:nvSpPr>
        <p:spPr/>
        <p:txBody>
          <a:bodyPr>
            <a:normAutofit fontScale="55000" lnSpcReduction="20000"/>
          </a:bodyPr>
          <a:lstStyle/>
          <a:p>
            <a:r>
              <a:rPr lang="en-GB" sz="4000" dirty="0" smtClean="0"/>
              <a:t>Learning </a:t>
            </a:r>
            <a:r>
              <a:rPr lang="en-GB" sz="4000" dirty="0"/>
              <a:t>Styles</a:t>
            </a:r>
          </a:p>
          <a:p>
            <a:r>
              <a:rPr lang="en-GB" sz="4000" dirty="0"/>
              <a:t>Multiculturalism</a:t>
            </a:r>
          </a:p>
          <a:p>
            <a:r>
              <a:rPr lang="en-GB" sz="4000" dirty="0"/>
              <a:t>Multiple Intelligences</a:t>
            </a:r>
          </a:p>
          <a:p>
            <a:r>
              <a:rPr lang="en-GB" sz="4000" dirty="0" smtClean="0"/>
              <a:t>Outcome-Based </a:t>
            </a:r>
            <a:r>
              <a:rPr lang="en-GB" sz="4000" dirty="0"/>
              <a:t>Education (or Standards-Based Education)</a:t>
            </a:r>
          </a:p>
          <a:p>
            <a:r>
              <a:rPr lang="en-GB" sz="4000" dirty="0"/>
              <a:t>Phonics vs. Whole Language</a:t>
            </a:r>
          </a:p>
          <a:p>
            <a:r>
              <a:rPr lang="en-GB" sz="4000" dirty="0" smtClean="0"/>
              <a:t>Problem </a:t>
            </a:r>
            <a:r>
              <a:rPr lang="en-GB" sz="4000" dirty="0"/>
              <a:t>Solving</a:t>
            </a:r>
          </a:p>
          <a:p>
            <a:r>
              <a:rPr lang="en-GB" sz="4000" dirty="0" smtClean="0"/>
              <a:t>Thematic Curriculum</a:t>
            </a:r>
          </a:p>
          <a:p>
            <a:endParaRPr lang="en-GB" dirty="0"/>
          </a:p>
        </p:txBody>
      </p:sp>
      <p:sp>
        <p:nvSpPr>
          <p:cNvPr id="2" name="Date Placeholder 1"/>
          <p:cNvSpPr>
            <a:spLocks noGrp="1"/>
          </p:cNvSpPr>
          <p:nvPr>
            <p:ph type="dt" sz="half" idx="10"/>
          </p:nvPr>
        </p:nvSpPr>
        <p:spPr/>
        <p:txBody>
          <a:bodyPr/>
          <a:lstStyle/>
          <a:p>
            <a:fld id="{00A05520-D515-4F5D-AC4A-D9BE11D9586A}" type="datetime1">
              <a:rPr lang="en-GB" smtClean="0"/>
              <a:t>01/12/2016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4161708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Reading</a:t>
            </a:r>
            <a:endParaRPr lang="en-GB" dirty="0"/>
          </a:p>
        </p:txBody>
      </p:sp>
      <p:sp>
        <p:nvSpPr>
          <p:cNvPr id="3" name="Content Placeholder 2"/>
          <p:cNvSpPr>
            <a:spLocks noGrp="1"/>
          </p:cNvSpPr>
          <p:nvPr>
            <p:ph idx="1"/>
          </p:nvPr>
        </p:nvSpPr>
        <p:spPr/>
        <p:txBody>
          <a:bodyPr>
            <a:normAutofit lnSpcReduction="10000"/>
          </a:bodyPr>
          <a:lstStyle/>
          <a:p>
            <a:r>
              <a:rPr lang="en-GB" dirty="0" smtClean="0"/>
              <a:t>What have you read this week relating to education?</a:t>
            </a:r>
          </a:p>
          <a:p>
            <a:pPr marL="0" indent="0">
              <a:buNone/>
            </a:pPr>
            <a:endParaRPr lang="en-GB" dirty="0" smtClean="0"/>
          </a:p>
          <a:p>
            <a:r>
              <a:rPr lang="en-GB" dirty="0" err="1" smtClean="0"/>
              <a:t>Dysg</a:t>
            </a:r>
            <a:r>
              <a:rPr lang="en-GB" dirty="0"/>
              <a:t> - </a:t>
            </a:r>
            <a:r>
              <a:rPr lang="en-GB" sz="1700" dirty="0">
                <a:hlinkClick r:id="rId2"/>
              </a:rPr>
              <a:t>http://learning.gov.wales/news/post11newsletter/?</a:t>
            </a:r>
            <a:r>
              <a:rPr lang="en-GB" sz="1700" dirty="0" smtClean="0">
                <a:hlinkClick r:id="rId2"/>
              </a:rPr>
              <a:t>lang=en</a:t>
            </a:r>
            <a:endParaRPr lang="en-GB" sz="1700" dirty="0" smtClean="0"/>
          </a:p>
          <a:p>
            <a:r>
              <a:rPr lang="en-GB" dirty="0"/>
              <a:t>Estyn - </a:t>
            </a:r>
            <a:r>
              <a:rPr lang="en-GB" sz="1600" dirty="0">
                <a:hlinkClick r:id="rId3"/>
              </a:rPr>
              <a:t>https://www.estyn.gov.wales</a:t>
            </a:r>
            <a:r>
              <a:rPr lang="en-GB" sz="1600" dirty="0" smtClean="0">
                <a:hlinkClick r:id="rId3"/>
              </a:rPr>
              <a:t>/</a:t>
            </a:r>
            <a:endParaRPr lang="en-GB" dirty="0" smtClean="0"/>
          </a:p>
          <a:p>
            <a:r>
              <a:rPr lang="en-GB" dirty="0" smtClean="0"/>
              <a:t>TES </a:t>
            </a:r>
            <a:r>
              <a:rPr lang="en-GB" dirty="0"/>
              <a:t>- </a:t>
            </a:r>
            <a:r>
              <a:rPr lang="en-GB" sz="1700" dirty="0">
                <a:hlinkClick r:id="rId4"/>
              </a:rPr>
              <a:t>https://</a:t>
            </a:r>
            <a:r>
              <a:rPr lang="en-GB" sz="1700" dirty="0" smtClean="0">
                <a:hlinkClick r:id="rId4"/>
              </a:rPr>
              <a:t>www.tes.com/teaching-resources</a:t>
            </a:r>
            <a:endParaRPr lang="en-GB" dirty="0" smtClean="0"/>
          </a:p>
          <a:p>
            <a:r>
              <a:rPr lang="en-GB" dirty="0" smtClean="0"/>
              <a:t>TED </a:t>
            </a:r>
            <a:r>
              <a:rPr lang="en-GB" dirty="0"/>
              <a:t>- </a:t>
            </a:r>
            <a:r>
              <a:rPr lang="en-GB" sz="1600" dirty="0">
                <a:hlinkClick r:id="rId5"/>
              </a:rPr>
              <a:t>https://</a:t>
            </a:r>
            <a:r>
              <a:rPr lang="en-GB" sz="1600" dirty="0" smtClean="0">
                <a:hlinkClick r:id="rId5"/>
              </a:rPr>
              <a:t>www.ted.com/topics/education</a:t>
            </a:r>
            <a:endParaRPr lang="en-GB" sz="1600" dirty="0" smtClean="0"/>
          </a:p>
          <a:p>
            <a:endParaRPr lang="en-GB" dirty="0"/>
          </a:p>
        </p:txBody>
      </p:sp>
    </p:spTree>
    <p:extLst>
      <p:ext uri="{BB962C8B-B14F-4D97-AF65-F5344CB8AC3E}">
        <p14:creationId xmlns:p14="http://schemas.microsoft.com/office/powerpoint/2010/main" val="4285675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282154"/>
          </a:xfrm>
        </p:spPr>
        <p:txBody>
          <a:bodyPr>
            <a:normAutofit fontScale="90000"/>
          </a:bodyPr>
          <a:lstStyle/>
          <a:p>
            <a:r>
              <a:rPr lang="en-GB" dirty="0" smtClean="0"/>
              <a:t>Moving from vision to reality: from strategic </a:t>
            </a:r>
            <a:r>
              <a:rPr lang="en-GB" dirty="0" smtClean="0">
                <a:solidFill>
                  <a:srgbClr val="FF0000"/>
                </a:solidFill>
              </a:rPr>
              <a:t>intent</a:t>
            </a:r>
            <a:r>
              <a:rPr lang="en-GB" dirty="0" smtClean="0"/>
              <a:t> to strategic </a:t>
            </a:r>
            <a:r>
              <a:rPr lang="en-GB" dirty="0" smtClean="0">
                <a:solidFill>
                  <a:srgbClr val="FFC000"/>
                </a:solidFill>
              </a:rPr>
              <a:t>plan</a:t>
            </a:r>
            <a:endParaRPr lang="en-GB" dirty="0">
              <a:solidFill>
                <a:srgbClr val="FFC000"/>
              </a:solidFill>
            </a:endParaRPr>
          </a:p>
        </p:txBody>
      </p:sp>
      <p:sp>
        <p:nvSpPr>
          <p:cNvPr id="6" name="Content Placeholder 5"/>
          <p:cNvSpPr>
            <a:spLocks noGrp="1"/>
          </p:cNvSpPr>
          <p:nvPr>
            <p:ph idx="1"/>
          </p:nvPr>
        </p:nvSpPr>
        <p:spPr>
          <a:xfrm>
            <a:off x="179512" y="1628800"/>
            <a:ext cx="8712968" cy="4032447"/>
          </a:xfrm>
        </p:spPr>
        <p:txBody>
          <a:bodyPr>
            <a:noAutofit/>
          </a:bodyPr>
          <a:lstStyle/>
          <a:p>
            <a:pPr marL="0" indent="0">
              <a:buNone/>
            </a:pPr>
            <a:r>
              <a:rPr lang="en-GB" sz="2800" dirty="0" smtClean="0"/>
              <a:t>Baseline data: </a:t>
            </a:r>
            <a:r>
              <a:rPr lang="en-GB" sz="2800" dirty="0" smtClean="0">
                <a:solidFill>
                  <a:srgbClr val="0070C0"/>
                </a:solidFill>
              </a:rPr>
              <a:t>Start with where </a:t>
            </a:r>
            <a:r>
              <a:rPr lang="en-GB" sz="2800" dirty="0" smtClean="0">
                <a:solidFill>
                  <a:srgbClr val="FF0000"/>
                </a:solidFill>
              </a:rPr>
              <a:t>my area </a:t>
            </a:r>
            <a:r>
              <a:rPr lang="en-GB" sz="2800" dirty="0" smtClean="0">
                <a:solidFill>
                  <a:srgbClr val="0070C0"/>
                </a:solidFill>
              </a:rPr>
              <a:t>is</a:t>
            </a:r>
          </a:p>
          <a:p>
            <a:pPr marL="0" indent="0">
              <a:buNone/>
            </a:pPr>
            <a:r>
              <a:rPr lang="en-GB" sz="2800" dirty="0" smtClean="0">
                <a:solidFill>
                  <a:srgbClr val="FF0000"/>
                </a:solidFill>
              </a:rPr>
              <a:t>Stakeholder</a:t>
            </a:r>
            <a:r>
              <a:rPr lang="en-GB" sz="2800" dirty="0" smtClean="0"/>
              <a:t> discussions: </a:t>
            </a:r>
            <a:r>
              <a:rPr lang="en-GB" sz="2800" dirty="0" smtClean="0">
                <a:solidFill>
                  <a:srgbClr val="0070C0"/>
                </a:solidFill>
              </a:rPr>
              <a:t>Where </a:t>
            </a:r>
            <a:r>
              <a:rPr lang="en-GB" sz="2800" dirty="0" smtClean="0">
                <a:solidFill>
                  <a:srgbClr val="FF0000"/>
                </a:solidFill>
              </a:rPr>
              <a:t>we</a:t>
            </a:r>
            <a:r>
              <a:rPr lang="en-GB" sz="2800" dirty="0" smtClean="0">
                <a:solidFill>
                  <a:srgbClr val="0070C0"/>
                </a:solidFill>
              </a:rPr>
              <a:t> want to be </a:t>
            </a:r>
            <a:r>
              <a:rPr lang="en-GB" sz="2800" dirty="0" smtClean="0"/>
              <a:t>&amp; </a:t>
            </a:r>
            <a:r>
              <a:rPr lang="en-GB" sz="2800" dirty="0" smtClean="0">
                <a:solidFill>
                  <a:srgbClr val="0070C0"/>
                </a:solidFill>
              </a:rPr>
              <a:t>How </a:t>
            </a:r>
            <a:r>
              <a:rPr lang="en-GB" sz="2800" dirty="0" smtClean="0">
                <a:solidFill>
                  <a:srgbClr val="FF0000"/>
                </a:solidFill>
              </a:rPr>
              <a:t>we</a:t>
            </a:r>
            <a:r>
              <a:rPr lang="en-GB" sz="2800" dirty="0" smtClean="0">
                <a:solidFill>
                  <a:srgbClr val="0070C0"/>
                </a:solidFill>
              </a:rPr>
              <a:t> are going to get there?</a:t>
            </a:r>
          </a:p>
          <a:p>
            <a:pPr marL="0" indent="0">
              <a:buNone/>
            </a:pPr>
            <a:r>
              <a:rPr lang="en-GB" sz="2800" dirty="0" smtClean="0"/>
              <a:t>Is the plan:</a:t>
            </a:r>
          </a:p>
          <a:p>
            <a:r>
              <a:rPr lang="en-GB" sz="2800" dirty="0" smtClean="0">
                <a:solidFill>
                  <a:srgbClr val="0070C0"/>
                </a:solidFill>
              </a:rPr>
              <a:t>Suitable?			worth</a:t>
            </a:r>
          </a:p>
          <a:p>
            <a:r>
              <a:rPr lang="en-GB" sz="2800" dirty="0" smtClean="0">
                <a:solidFill>
                  <a:srgbClr val="0070C0"/>
                </a:solidFill>
              </a:rPr>
              <a:t>Acceptable?			risk</a:t>
            </a:r>
          </a:p>
          <a:p>
            <a:r>
              <a:rPr lang="en-GB" sz="2800" dirty="0" smtClean="0"/>
              <a:t> </a:t>
            </a:r>
            <a:r>
              <a:rPr lang="en-GB" sz="2800" dirty="0" smtClean="0">
                <a:solidFill>
                  <a:srgbClr val="0070C0"/>
                </a:solidFill>
              </a:rPr>
              <a:t>Viable?				resources</a:t>
            </a:r>
          </a:p>
          <a:p>
            <a:pPr marL="0" indent="0" algn="ctr">
              <a:buNone/>
            </a:pPr>
            <a:r>
              <a:rPr lang="en-GB" sz="2800" dirty="0" smtClean="0"/>
              <a:t>Internal and external factors</a:t>
            </a:r>
            <a:endParaRPr lang="en-GB" sz="2800" dirty="0"/>
          </a:p>
        </p:txBody>
      </p:sp>
    </p:spTree>
    <p:extLst>
      <p:ext uri="{BB962C8B-B14F-4D97-AF65-F5344CB8AC3E}">
        <p14:creationId xmlns:p14="http://schemas.microsoft.com/office/powerpoint/2010/main" val="10501093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23728" y="980728"/>
            <a:ext cx="5976664" cy="1470025"/>
          </a:xfrm>
        </p:spPr>
        <p:txBody>
          <a:bodyPr/>
          <a:lstStyle/>
          <a:p>
            <a:r>
              <a:rPr lang="en-GB" dirty="0" smtClean="0"/>
              <a:t>Plenary: </a:t>
            </a:r>
            <a:r>
              <a:rPr lang="en-GB" dirty="0" smtClean="0"/>
              <a:t/>
            </a:r>
            <a:br>
              <a:rPr lang="en-GB" dirty="0" smtClean="0"/>
            </a:br>
            <a:r>
              <a:rPr lang="en-GB" dirty="0" smtClean="0"/>
              <a:t>Trust group discussion</a:t>
            </a:r>
            <a:endParaRPr lang="en-GB" dirty="0"/>
          </a:p>
        </p:txBody>
      </p:sp>
    </p:spTree>
    <p:extLst>
      <p:ext uri="{BB962C8B-B14F-4D97-AF65-F5344CB8AC3E}">
        <p14:creationId xmlns:p14="http://schemas.microsoft.com/office/powerpoint/2010/main" val="18387824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r>
              <a:rPr lang="en-GB" sz="2800" dirty="0" smtClean="0"/>
              <a:t>What </a:t>
            </a:r>
            <a:r>
              <a:rPr lang="en-GB" sz="2800" dirty="0"/>
              <a:t>do we mean by evidence? </a:t>
            </a:r>
            <a:endParaRPr lang="en-GB" sz="2800" dirty="0" smtClean="0"/>
          </a:p>
          <a:p>
            <a:pPr marL="45720" indent="0">
              <a:buNone/>
            </a:pPr>
            <a:endParaRPr lang="en-GB" sz="2800" dirty="0" smtClean="0"/>
          </a:p>
          <a:p>
            <a:r>
              <a:rPr lang="en-GB" sz="2800" dirty="0" smtClean="0"/>
              <a:t>What </a:t>
            </a:r>
            <a:r>
              <a:rPr lang="en-GB" sz="2800" dirty="0"/>
              <a:t>can be considered as evidence</a:t>
            </a:r>
            <a:r>
              <a:rPr lang="en-GB" sz="2800" dirty="0" smtClean="0"/>
              <a:t>?</a:t>
            </a:r>
          </a:p>
          <a:p>
            <a:pPr marL="45720" indent="0">
              <a:buNone/>
            </a:pPr>
            <a:r>
              <a:rPr lang="en-GB" sz="2800" dirty="0" smtClean="0"/>
              <a:t> </a:t>
            </a:r>
          </a:p>
          <a:p>
            <a:r>
              <a:rPr lang="en-GB" sz="2800" dirty="0" smtClean="0"/>
              <a:t>When </a:t>
            </a:r>
            <a:r>
              <a:rPr lang="en-GB" sz="2800" dirty="0"/>
              <a:t>and why is evidence important?</a:t>
            </a:r>
          </a:p>
        </p:txBody>
      </p:sp>
      <p:sp>
        <p:nvSpPr>
          <p:cNvPr id="3" name="Date Placeholder 2"/>
          <p:cNvSpPr>
            <a:spLocks noGrp="1"/>
          </p:cNvSpPr>
          <p:nvPr>
            <p:ph type="dt" sz="half" idx="10"/>
          </p:nvPr>
        </p:nvSpPr>
        <p:spPr/>
        <p:txBody>
          <a:bodyPr/>
          <a:lstStyle/>
          <a:p>
            <a:fld id="{27DB84FE-2162-4AF1-852C-46DAAD57CBE8}" type="datetime1">
              <a:rPr lang="en-GB" smtClean="0"/>
              <a:t>01/12/2016</a:t>
            </a:fld>
            <a:endParaRPr lang="en-GB"/>
          </a:p>
        </p:txBody>
      </p:sp>
      <p:sp>
        <p:nvSpPr>
          <p:cNvPr id="5" name="Slide Number Placeholder 4"/>
          <p:cNvSpPr>
            <a:spLocks noGrp="1"/>
          </p:cNvSpPr>
          <p:nvPr>
            <p:ph type="sldNum" sz="quarter" idx="12"/>
          </p:nvPr>
        </p:nvSpPr>
        <p:spPr/>
        <p:txBody>
          <a:bodyPr/>
          <a:lstStyle/>
          <a:p>
            <a:fld id="{35FB482E-5403-4575-9428-14580146F4BD}" type="slidenum">
              <a:rPr lang="en-GB" smtClean="0"/>
              <a:t>13</a:t>
            </a:fld>
            <a:endParaRPr lang="en-GB"/>
          </a:p>
        </p:txBody>
      </p:sp>
      <p:sp>
        <p:nvSpPr>
          <p:cNvPr id="6" name="Title 5"/>
          <p:cNvSpPr>
            <a:spLocks noGrp="1"/>
          </p:cNvSpPr>
          <p:nvPr>
            <p:ph type="title"/>
          </p:nvPr>
        </p:nvSpPr>
        <p:spPr/>
        <p:txBody>
          <a:bodyPr/>
          <a:lstStyle/>
          <a:p>
            <a:r>
              <a:rPr lang="en-GB" dirty="0" smtClean="0"/>
              <a:t>Evidence?</a:t>
            </a:r>
            <a:endParaRPr lang="en-GB" dirty="0"/>
          </a:p>
        </p:txBody>
      </p:sp>
    </p:spTree>
    <p:extLst>
      <p:ext uri="{BB962C8B-B14F-4D97-AF65-F5344CB8AC3E}">
        <p14:creationId xmlns:p14="http://schemas.microsoft.com/office/powerpoint/2010/main" val="32388657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Intersessional task 4</a:t>
            </a:r>
            <a:endParaRPr lang="en-GB" dirty="0"/>
          </a:p>
        </p:txBody>
      </p:sp>
      <p:sp>
        <p:nvSpPr>
          <p:cNvPr id="3" name="Content Placeholder 2"/>
          <p:cNvSpPr>
            <a:spLocks noGrp="1"/>
          </p:cNvSpPr>
          <p:nvPr>
            <p:ph idx="1"/>
          </p:nvPr>
        </p:nvSpPr>
        <p:spPr/>
        <p:txBody>
          <a:bodyPr/>
          <a:lstStyle/>
          <a:p>
            <a:r>
              <a:rPr lang="en-GB" dirty="0"/>
              <a:t>Measuring impact – How do you measure the impact of your work? </a:t>
            </a:r>
          </a:p>
          <a:p>
            <a:r>
              <a:rPr lang="en-GB" dirty="0"/>
              <a:t>What evidence do you have?</a:t>
            </a:r>
          </a:p>
          <a:p>
            <a:r>
              <a:rPr lang="en-GB" dirty="0"/>
              <a:t>Evaluation against the National Leadership Standards (Creating a Strategic Direction).  </a:t>
            </a:r>
          </a:p>
          <a:p>
            <a:endParaRPr lang="en-GB" dirty="0"/>
          </a:p>
        </p:txBody>
      </p:sp>
    </p:spTree>
    <p:extLst>
      <p:ext uri="{BB962C8B-B14F-4D97-AF65-F5344CB8AC3E}">
        <p14:creationId xmlns:p14="http://schemas.microsoft.com/office/powerpoint/2010/main" val="20963408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Plenary: Next steps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600456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re-visit</a:t>
            </a:r>
            <a:endParaRPr lang="en-GB" dirty="0"/>
          </a:p>
        </p:txBody>
      </p:sp>
      <p:sp>
        <p:nvSpPr>
          <p:cNvPr id="3" name="Content Placeholder 2"/>
          <p:cNvSpPr>
            <a:spLocks noGrp="1"/>
          </p:cNvSpPr>
          <p:nvPr>
            <p:ph idx="1"/>
          </p:nvPr>
        </p:nvSpPr>
        <p:spPr/>
        <p:txBody>
          <a:bodyPr/>
          <a:lstStyle/>
          <a:p>
            <a:r>
              <a:rPr lang="en-GB" dirty="0" smtClean="0"/>
              <a:t>Handbooks</a:t>
            </a:r>
          </a:p>
          <a:p>
            <a:r>
              <a:rPr lang="en-GB" dirty="0" smtClean="0"/>
              <a:t>Moodle</a:t>
            </a:r>
            <a:endParaRPr lang="en-GB" dirty="0"/>
          </a:p>
        </p:txBody>
      </p:sp>
    </p:spTree>
    <p:extLst>
      <p:ext uri="{BB962C8B-B14F-4D97-AF65-F5344CB8AC3E}">
        <p14:creationId xmlns:p14="http://schemas.microsoft.com/office/powerpoint/2010/main" val="17555639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a:stretch>
            <a:fillRect/>
          </a:stretch>
        </p:blipFill>
        <p:spPr>
          <a:xfrm>
            <a:off x="0" y="0"/>
            <a:ext cx="9144000" cy="5949280"/>
          </a:xfrm>
          <a:prstGeom prst="rect">
            <a:avLst/>
          </a:prstGeom>
        </p:spPr>
      </p:pic>
    </p:spTree>
    <p:extLst>
      <p:ext uri="{BB962C8B-B14F-4D97-AF65-F5344CB8AC3E}">
        <p14:creationId xmlns:p14="http://schemas.microsoft.com/office/powerpoint/2010/main" val="3724596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0" y="0"/>
            <a:ext cx="9144000" cy="5733256"/>
          </a:xfrm>
          <a:prstGeom prst="rect">
            <a:avLst/>
          </a:prstGeom>
        </p:spPr>
      </p:pic>
    </p:spTree>
    <p:extLst>
      <p:ext uri="{BB962C8B-B14F-4D97-AF65-F5344CB8AC3E}">
        <p14:creationId xmlns:p14="http://schemas.microsoft.com/office/powerpoint/2010/main" val="24130386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9036496" cy="5733256"/>
          </a:xfrm>
          <a:prstGeom prst="rect">
            <a:avLst/>
          </a:prstGeom>
        </p:spPr>
      </p:pic>
    </p:spTree>
    <p:extLst>
      <p:ext uri="{BB962C8B-B14F-4D97-AF65-F5344CB8AC3E}">
        <p14:creationId xmlns:p14="http://schemas.microsoft.com/office/powerpoint/2010/main" val="4289528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specification</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290011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016684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metadata/properties"/>
    <ds:schemaRef ds:uri="http://purl.org/dc/dcmitype/"/>
    <ds:schemaRef ds:uri="http://www.w3.org/XML/1998/namespace"/>
    <ds:schemaRef ds:uri="http://purl.org/dc/terms/"/>
    <ds:schemaRef ds:uri="http://schemas.microsoft.com/office/infopath/2007/PartnerControls"/>
    <ds:schemaRef ds:uri="http://purl.org/dc/elements/1.1/"/>
    <ds:schemaRef ds:uri="http://schemas.microsoft.com/office/2006/documentManagement/types"/>
    <ds:schemaRef ds:uri="303dbf9b-b85b-46a0-94f1-894078c07ecd"/>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484</TotalTime>
  <Words>713</Words>
  <Application>Microsoft Office PowerPoint</Application>
  <PresentationFormat>On-screen Show (4:3)</PresentationFormat>
  <Paragraphs>118</Paragraphs>
  <Slides>21</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Times New Roman</vt:lpstr>
      <vt:lpstr>20140311PresentationUWTSDTemplate</vt:lpstr>
      <vt:lpstr>Creating a Strategic Direction for school improvement</vt:lpstr>
      <vt:lpstr>PowerPoint Presentation</vt:lpstr>
      <vt:lpstr>PowerPoint Presentation</vt:lpstr>
      <vt:lpstr>PowerPoint Presentation</vt:lpstr>
      <vt:lpstr>So much change; so little time</vt:lpstr>
      <vt:lpstr>Moving from vision to reality: from strategic intent to strategic plan</vt:lpstr>
      <vt:lpstr>PowerPoint Presentation</vt:lpstr>
      <vt:lpstr>The Teaching and Learning Research Programme (TLRP) in Wales  Release date: 6 December 2010</vt:lpstr>
      <vt:lpstr>Current educational thinking or fads?</vt:lpstr>
      <vt:lpstr>Professional Reading</vt:lpstr>
      <vt:lpstr>Moving from vision to reality: from strategic intent to strategic plan</vt:lpstr>
      <vt:lpstr>Plenary:  Trust group discussion</vt:lpstr>
      <vt:lpstr>Evidence?</vt:lpstr>
      <vt:lpstr>Intersessional task 4</vt:lpstr>
      <vt:lpstr>Plenary: Next steps</vt:lpstr>
      <vt:lpstr>Assignment re-visit</vt:lpstr>
      <vt:lpstr>PowerPoint Presentation</vt:lpstr>
      <vt:lpstr>PowerPoint Presentation</vt:lpstr>
      <vt:lpstr>PowerPoint Presentation</vt:lpstr>
      <vt:lpstr>Assignment specification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James</cp:lastModifiedBy>
  <cp:revision>43</cp:revision>
  <cp:lastPrinted>2015-11-10T11:22:31Z</cp:lastPrinted>
  <dcterms:created xsi:type="dcterms:W3CDTF">2015-04-14T15:21:28Z</dcterms:created>
  <dcterms:modified xsi:type="dcterms:W3CDTF">2016-12-01T13:14:06Z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