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9"/>
  </p:notesMasterIdLst>
  <p:sldIdLst>
    <p:sldId id="256" r:id="rId2"/>
    <p:sldId id="257" r:id="rId3"/>
    <p:sldId id="259" r:id="rId4"/>
    <p:sldId id="260" r:id="rId5"/>
    <p:sldId id="261" r:id="rId6"/>
    <p:sldId id="262" r:id="rId7"/>
    <p:sldId id="258"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063"/>
    <p:restoredTop sz="94775"/>
  </p:normalViewPr>
  <p:slideViewPr>
    <p:cSldViewPr snapToGrid="0">
      <p:cViewPr varScale="1">
        <p:scale>
          <a:sx n="125" d="100"/>
          <a:sy n="125" d="100"/>
        </p:scale>
        <p:origin x="103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91E656-C936-0240-B69E-162A1BFCDB3F}" type="datetimeFigureOut">
              <a:rPr lang="en-US" smtClean="0"/>
              <a:t>4/23/26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28FE33-D0E8-F54F-91AD-58484F89C92E}" type="slidenum">
              <a:rPr lang="en-US" smtClean="0"/>
              <a:t>‹#›</a:t>
            </a:fld>
            <a:endParaRPr lang="en-US" dirty="0"/>
          </a:p>
        </p:txBody>
      </p:sp>
    </p:spTree>
    <p:extLst>
      <p:ext uri="{BB962C8B-B14F-4D97-AF65-F5344CB8AC3E}">
        <p14:creationId xmlns:p14="http://schemas.microsoft.com/office/powerpoint/2010/main" val="21604685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dirty="0"/>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28FE33-D0E8-F54F-91AD-58484F89C92E}" type="slidenum">
              <a:rPr lang="en-US" smtClean="0"/>
              <a:t>1</a:t>
            </a:fld>
            <a:endParaRPr lang="en-US" dirty="0"/>
          </a:p>
        </p:txBody>
      </p:sp>
    </p:spTree>
    <p:extLst>
      <p:ext uri="{BB962C8B-B14F-4D97-AF65-F5344CB8AC3E}">
        <p14:creationId xmlns:p14="http://schemas.microsoft.com/office/powerpoint/2010/main" val="18757241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dirty="0"/>
          </a:p>
        </p:txBody>
      </p:sp>
      <p:sp>
        <p:nvSpPr>
          <p:cNvPr id="3" name="Notes Placeholder 2"/>
          <p:cNvSpPr>
            <a:spLocks noGrp="1"/>
          </p:cNvSpPr>
          <p:nvPr>
            <p:ph type="body" idx="1"/>
          </p:nvPr>
        </p:nvSpPr>
        <p:spPr/>
        <p:txBody>
          <a:bodyPr/>
          <a:lstStyle/>
          <a:p>
            <a:r>
              <a:rPr lang="en-US" dirty="0"/>
              <a:t>The purpose of my study is to determine whether approach speed affects the knee flexion angle at initial contact during a 45-degree direction change.</a:t>
            </a:r>
          </a:p>
          <a:p>
            <a:r>
              <a:rPr lang="en-US" dirty="0"/>
              <a:t>The goal is to comprehend how the plant leg's landing posture is impacted by increasing approach speed.</a:t>
            </a:r>
          </a:p>
          <a:p>
            <a:endParaRPr lang="en-US" dirty="0"/>
          </a:p>
          <a:p>
            <a:r>
              <a:rPr lang="en-GB" sz="1200" b="0" i="0" kern="1200" dirty="0">
                <a:solidFill>
                  <a:schemeClr val="tx1"/>
                </a:solidFill>
                <a:effectLst/>
                <a:latin typeface="+mn-lt"/>
                <a:ea typeface="+mn-ea"/>
                <a:cs typeface="+mn-cs"/>
              </a:rPr>
              <a:t>hinge of direction (COD) movements require athletes to rapidly decelerate, plant, and re‑accelerate. The moment of </a:t>
            </a:r>
            <a:r>
              <a:rPr lang="en-GB" sz="1200" b="1" i="0" kern="1200" dirty="0">
                <a:solidFill>
                  <a:schemeClr val="tx1"/>
                </a:solidFill>
                <a:effectLst/>
                <a:latin typeface="+mn-lt"/>
                <a:ea typeface="+mn-ea"/>
                <a:cs typeface="+mn-cs"/>
              </a:rPr>
              <a:t>initial contact</a:t>
            </a:r>
            <a:r>
              <a:rPr lang="en-GB" sz="1200" b="0" i="0" kern="1200" dirty="0">
                <a:solidFill>
                  <a:schemeClr val="tx1"/>
                </a:solidFill>
                <a:effectLst/>
                <a:latin typeface="+mn-lt"/>
                <a:ea typeface="+mn-ea"/>
                <a:cs typeface="+mn-cs"/>
              </a:rPr>
              <a:t> is critical because knee flexion angle strongly influences force absorption and joint loading.</a:t>
            </a:r>
          </a:p>
          <a:p>
            <a:r>
              <a:rPr lang="en-GB" sz="1200" b="0" i="0" kern="1200" dirty="0">
                <a:solidFill>
                  <a:schemeClr val="tx1"/>
                </a:solidFill>
                <a:effectLst/>
                <a:latin typeface="+mn-lt"/>
                <a:ea typeface="+mn-ea"/>
                <a:cs typeface="+mn-cs"/>
              </a:rPr>
              <a:t>Research shows that </a:t>
            </a:r>
            <a:r>
              <a:rPr lang="en-GB" sz="1200" b="1" i="0" kern="1200" dirty="0">
                <a:solidFill>
                  <a:schemeClr val="tx1"/>
                </a:solidFill>
                <a:effectLst/>
                <a:latin typeface="+mn-lt"/>
                <a:ea typeface="+mn-ea"/>
                <a:cs typeface="+mn-cs"/>
              </a:rPr>
              <a:t>reduced knee flexion at initial contact increases knee joint loading and ACL strain</a:t>
            </a:r>
            <a:r>
              <a:rPr lang="en-GB" sz="1200" b="0" i="0" kern="1200" dirty="0">
                <a:solidFill>
                  <a:schemeClr val="tx1"/>
                </a:solidFill>
                <a:effectLst/>
                <a:latin typeface="+mn-lt"/>
                <a:ea typeface="+mn-ea"/>
                <a:cs typeface="+mn-cs"/>
              </a:rPr>
              <a:t> (Bates et al., 2020; Hewett et al., 2005). Faster approach speeds increase momentum, which increases braking demands and can challenge an athlete’s ability to maintain safe knee mechanics (Dos ’Santos et al., 2019).</a:t>
            </a:r>
          </a:p>
          <a:p>
            <a:endParaRPr lang="en-US" dirty="0"/>
          </a:p>
          <a:p>
            <a:r>
              <a:rPr lang="en-US" dirty="0"/>
              <a:t>According to Jones et al. (2017), athletes who maintain sufficient knee flexion at higher speeds are better able to decelerate and make quicker, more controlled direction changes.</a:t>
            </a:r>
          </a:p>
          <a:p>
            <a:r>
              <a:rPr lang="en-US" dirty="0"/>
              <a:t>Reduced knee flexion during cutting is a recognized risk factor for ACL injury from the standpoint of injury prevention, particularly in high-speed tasks (Hewett et al., 2005; Dempsey et al., 2007).</a:t>
            </a:r>
          </a:p>
          <a:p>
            <a:r>
              <a:rPr lang="en-US" dirty="0"/>
              <a:t>Coaches can create training that strengthens safe mechanics, increases COD performance, and improves deceleration ability by knowing how approach speed impacts knee posture.</a:t>
            </a:r>
          </a:p>
        </p:txBody>
      </p:sp>
      <p:sp>
        <p:nvSpPr>
          <p:cNvPr id="4" name="Slide Number Placeholder 3"/>
          <p:cNvSpPr>
            <a:spLocks noGrp="1"/>
          </p:cNvSpPr>
          <p:nvPr>
            <p:ph type="sldNum" sz="quarter" idx="5"/>
          </p:nvPr>
        </p:nvSpPr>
        <p:spPr/>
        <p:txBody>
          <a:bodyPr/>
          <a:lstStyle/>
          <a:p>
            <a:fld id="{7928FE33-D0E8-F54F-91AD-58484F89C92E}" type="slidenum">
              <a:rPr lang="en-US" smtClean="0"/>
              <a:t>2</a:t>
            </a:fld>
            <a:endParaRPr lang="en-US" dirty="0"/>
          </a:p>
        </p:txBody>
      </p:sp>
    </p:spTree>
    <p:extLst>
      <p:ext uri="{BB962C8B-B14F-4D97-AF65-F5344CB8AC3E}">
        <p14:creationId xmlns:p14="http://schemas.microsoft.com/office/powerpoint/2010/main" val="35931477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dirty="0"/>
          </a:p>
        </p:txBody>
      </p:sp>
      <p:sp>
        <p:nvSpPr>
          <p:cNvPr id="3" name="Notes Placeholder 2"/>
          <p:cNvSpPr>
            <a:spLocks noGrp="1"/>
          </p:cNvSpPr>
          <p:nvPr>
            <p:ph type="body" idx="1"/>
          </p:nvPr>
        </p:nvSpPr>
        <p:spPr/>
        <p:txBody>
          <a:bodyPr/>
          <a:lstStyle/>
          <a:p>
            <a:r>
              <a:rPr lang="en-US" dirty="0"/>
              <a:t>In order to investigate how approach speed affects knee flexion angle at initial contact, we employed a pre-planned 45-degree change of direction task. Every participant underwent multiple trials in which they approached the cutting point at varying speeds. This made it possible for us to compare the effects of slower and faster entry speeds on their knee posture during the plant step. Using video analysis, the movement was captured, and the first frame in which the plant foot touched the ground was used to calculate the knee flexion angle at initial contact.</a:t>
            </a:r>
          </a:p>
          <a:p>
            <a:endParaRPr lang="en-US" dirty="0"/>
          </a:p>
          <a:p>
            <a:r>
              <a:rPr lang="en-GB" sz="1200" b="0" i="0" u="none" strike="noStrike" kern="1200" dirty="0">
                <a:solidFill>
                  <a:schemeClr val="tx1"/>
                </a:solidFill>
                <a:effectLst/>
                <a:latin typeface="+mn-lt"/>
                <a:ea typeface="+mn-ea"/>
                <a:cs typeface="+mn-cs"/>
              </a:rPr>
              <a:t>Our participants were healthy university students with no recent lower‑limb injuries, which helped ensure that movement patterns were not influenced by pain or previous damage. The independent variable in this study was approach speed, which we manipulated by instructing participants to perform slower and faster approaches. The dependent variable was knee flexion angle at initial contact, which we measured consistently across all trials. All participants performed the same cutting angle, wore similar footwear, and completed the task on the same surface to keep conditions standardised.</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Although the setup allowed us to collect useful data, there were some methodological limitations. One limitation is that approach speed can vary slightly between trials, even when participants are given clear instructions. This means that some natural variability is unavoidable. Another limitation is the use of two‑dimensional video analysis, which is less accurate than three‑dimensional motion capture and may not capture all aspects of knee movement. Our sample size was also relatively small, which limits how widely the findings can be applied. Finally, the task involved a pre‑planned change of direction, which does not fully replicate the reactive, unpredictable movements seen in real sport situations.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Despite these limitations, the methods used were appropriate for exploring how approach speed influences knee flexion at initial contact, and they provided a controlled way to analyse the key biomechanical variables relevant to this research question.</a:t>
            </a: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7928FE33-D0E8-F54F-91AD-58484F89C92E}" type="slidenum">
              <a:rPr lang="en-US" smtClean="0"/>
              <a:t>3</a:t>
            </a:fld>
            <a:endParaRPr lang="en-US" dirty="0"/>
          </a:p>
        </p:txBody>
      </p:sp>
    </p:spTree>
    <p:extLst>
      <p:ext uri="{BB962C8B-B14F-4D97-AF65-F5344CB8AC3E}">
        <p14:creationId xmlns:p14="http://schemas.microsoft.com/office/powerpoint/2010/main" val="40579539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dirty="0"/>
          </a:p>
        </p:txBody>
      </p:sp>
      <p:sp>
        <p:nvSpPr>
          <p:cNvPr id="3" name="Notes Placeholder 2"/>
          <p:cNvSpPr>
            <a:spLocks noGrp="1"/>
          </p:cNvSpPr>
          <p:nvPr>
            <p:ph type="body" idx="1"/>
          </p:nvPr>
        </p:nvSpPr>
        <p:spPr/>
        <p:txBody>
          <a:bodyPr/>
          <a:lstStyle/>
          <a:p>
            <a:r>
              <a:rPr lang="en-US" dirty="0"/>
              <a:t>The main conclusions from the information I gathered during the 45-degree change of direction task will be discussed in this section. I used SPSS to perform a Pearson correlation and make a scatter plot illustrating the interaction between approach speed and knee flexion at plant for each of the twenty participants.</a:t>
            </a:r>
          </a:p>
          <a:p>
            <a:r>
              <a:rPr lang="en-US" dirty="0"/>
              <a:t>Each participant's approach speed on the x-axis and knee flexion angle at first contact on the y-axis are visually represented in the scatter plot on the left. To help show the general pattern in the data, I included a linear trendline. The two variables appear to have a weakly positive relationship, as evidenced by the slight upward slope. To put it another way, individuals in this sample who approached the cut a little quicker tended to exhibit slightly more knee flexion at plant.</a:t>
            </a:r>
          </a:p>
          <a:p>
            <a:r>
              <a:rPr lang="en-US" dirty="0"/>
              <a:t>The correlation table on the right displays the statistical results from SPSS to provide visual support for this. A very weak positive relationship is indicated by the Pearson correlation coefficient of r =.177. The relationship between approach speed and knee flexion was not statistically significant in this dataset, as indicated by the p-value of.455, which is significantly higher than the traditional significance threshold of.05.</a:t>
            </a:r>
          </a:p>
          <a:p>
            <a:endParaRPr lang="en-US" dirty="0"/>
          </a:p>
          <a:p>
            <a:r>
              <a:rPr lang="en-US" dirty="0"/>
              <a:t>This is intriguing from a biomechanical standpoint because prior research frequently indicates that higher approach speeds result in less knee flexion at plant because of increased braking demands and stiffer landing mechanics. The data from this practical, however, did not exhibit the anticipated pattern. Rather, the overall trend was weak and non-significant, and participant variability was quite high. This could be caused by a number of things, including individual variations in strength, technique, or confidence as well as the limitations of 2D video analysis, which might not be able to capture joint angles as accurately as 3D motion capture.</a:t>
            </a:r>
          </a:p>
          <a:p>
            <a:r>
              <a:rPr lang="en-US" dirty="0"/>
              <a:t>The findings nevertheless offer important information about the interaction between approach speed and knee mechanics during cutting movements, even in the absence of a significant relationship. Even at comparable speeds, participants employed a variety of knee flexion techniques, as demonstrated by the visual data presentation. This implies that factors other than approach speed, such as trunk position, hip mechanics, or movement strategy, may have an impact on knee flexion at plant.</a:t>
            </a:r>
          </a:p>
          <a:p>
            <a:r>
              <a:rPr lang="en-US" dirty="0"/>
              <a:t>The main conclusion from these findings is that, in this sample, approach speed did not significantly predict knee flexion angle at initial contact. This conclusion is supported by the scatter plot and correlation analysis, which when combined offer a clear statistical and visual depiction of the results.</a:t>
            </a:r>
          </a:p>
        </p:txBody>
      </p:sp>
      <p:sp>
        <p:nvSpPr>
          <p:cNvPr id="4" name="Slide Number Placeholder 3"/>
          <p:cNvSpPr>
            <a:spLocks noGrp="1"/>
          </p:cNvSpPr>
          <p:nvPr>
            <p:ph type="sldNum" sz="quarter" idx="5"/>
          </p:nvPr>
        </p:nvSpPr>
        <p:spPr/>
        <p:txBody>
          <a:bodyPr/>
          <a:lstStyle/>
          <a:p>
            <a:fld id="{7928FE33-D0E8-F54F-91AD-58484F89C92E}" type="slidenum">
              <a:rPr lang="en-US" smtClean="0"/>
              <a:t>4</a:t>
            </a:fld>
            <a:endParaRPr lang="en-US" dirty="0"/>
          </a:p>
        </p:txBody>
      </p:sp>
    </p:spTree>
    <p:extLst>
      <p:ext uri="{BB962C8B-B14F-4D97-AF65-F5344CB8AC3E}">
        <p14:creationId xmlns:p14="http://schemas.microsoft.com/office/powerpoint/2010/main" val="5020176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2B3B4-2FCD-C28F-71EE-D0D2D3E5776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81473FC-CB27-3DC7-20EA-A7895143E6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898E461-7210-C122-5E9A-0341D558CB47}"/>
              </a:ext>
            </a:extLst>
          </p:cNvPr>
          <p:cNvSpPr>
            <a:spLocks noGrp="1"/>
          </p:cNvSpPr>
          <p:nvPr>
            <p:ph type="dt" sz="half" idx="10"/>
          </p:nvPr>
        </p:nvSpPr>
        <p:spPr/>
        <p:txBody>
          <a:bodyPr/>
          <a:lstStyle/>
          <a:p>
            <a:fld id="{3EFBB762-27AA-A745-A3FF-FE687DA4768B}" type="datetimeFigureOut">
              <a:rPr lang="en-US" smtClean="0"/>
              <a:t>4/23/26</a:t>
            </a:fld>
            <a:endParaRPr lang="en-US" dirty="0"/>
          </a:p>
        </p:txBody>
      </p:sp>
      <p:sp>
        <p:nvSpPr>
          <p:cNvPr id="5" name="Footer Placeholder 4">
            <a:extLst>
              <a:ext uri="{FF2B5EF4-FFF2-40B4-BE49-F238E27FC236}">
                <a16:creationId xmlns:a16="http://schemas.microsoft.com/office/drawing/2014/main" id="{7BA052F2-193D-D523-C95F-349CC8667E7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571CC58-EC77-EE32-FEC6-6D44F287527F}"/>
              </a:ext>
            </a:extLst>
          </p:cNvPr>
          <p:cNvSpPr>
            <a:spLocks noGrp="1"/>
          </p:cNvSpPr>
          <p:nvPr>
            <p:ph type="sldNum" sz="quarter" idx="12"/>
          </p:nvPr>
        </p:nvSpPr>
        <p:spPr/>
        <p:txBody>
          <a:bodyPr/>
          <a:lstStyle/>
          <a:p>
            <a:fld id="{D090344C-52CF-F94A-90A6-3BE3EBD85580}" type="slidenum">
              <a:rPr lang="en-US" smtClean="0"/>
              <a:t>‹#›</a:t>
            </a:fld>
            <a:endParaRPr lang="en-US" dirty="0"/>
          </a:p>
        </p:txBody>
      </p:sp>
    </p:spTree>
    <p:extLst>
      <p:ext uri="{BB962C8B-B14F-4D97-AF65-F5344CB8AC3E}">
        <p14:creationId xmlns:p14="http://schemas.microsoft.com/office/powerpoint/2010/main" val="4085625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38F9E-4554-45D6-DBA8-2DDEE90007B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04D9B55-9F73-CE90-4FD5-8A2A96BDB21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7C2FF75-56DF-8E47-C61B-F6594D127BA6}"/>
              </a:ext>
            </a:extLst>
          </p:cNvPr>
          <p:cNvSpPr>
            <a:spLocks noGrp="1"/>
          </p:cNvSpPr>
          <p:nvPr>
            <p:ph type="dt" sz="half" idx="10"/>
          </p:nvPr>
        </p:nvSpPr>
        <p:spPr/>
        <p:txBody>
          <a:bodyPr/>
          <a:lstStyle/>
          <a:p>
            <a:fld id="{3EFBB762-27AA-A745-A3FF-FE687DA4768B}" type="datetimeFigureOut">
              <a:rPr lang="en-US" smtClean="0"/>
              <a:t>4/23/26</a:t>
            </a:fld>
            <a:endParaRPr lang="en-US" dirty="0"/>
          </a:p>
        </p:txBody>
      </p:sp>
      <p:sp>
        <p:nvSpPr>
          <p:cNvPr id="5" name="Footer Placeholder 4">
            <a:extLst>
              <a:ext uri="{FF2B5EF4-FFF2-40B4-BE49-F238E27FC236}">
                <a16:creationId xmlns:a16="http://schemas.microsoft.com/office/drawing/2014/main" id="{5EB705E6-8165-04A6-4AE0-8387A055A22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5648E79-0F77-172F-64D3-DDF8E03701A3}"/>
              </a:ext>
            </a:extLst>
          </p:cNvPr>
          <p:cNvSpPr>
            <a:spLocks noGrp="1"/>
          </p:cNvSpPr>
          <p:nvPr>
            <p:ph type="sldNum" sz="quarter" idx="12"/>
          </p:nvPr>
        </p:nvSpPr>
        <p:spPr/>
        <p:txBody>
          <a:bodyPr/>
          <a:lstStyle/>
          <a:p>
            <a:fld id="{D090344C-52CF-F94A-90A6-3BE3EBD85580}" type="slidenum">
              <a:rPr lang="en-US" smtClean="0"/>
              <a:t>‹#›</a:t>
            </a:fld>
            <a:endParaRPr lang="en-US" dirty="0"/>
          </a:p>
        </p:txBody>
      </p:sp>
    </p:spTree>
    <p:extLst>
      <p:ext uri="{BB962C8B-B14F-4D97-AF65-F5344CB8AC3E}">
        <p14:creationId xmlns:p14="http://schemas.microsoft.com/office/powerpoint/2010/main" val="3579831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BD226-3B92-D8EB-17A7-5B9ACA4C28D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82F35D2-03E8-732A-6DE5-08213B87314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4672AEE-2C22-D03A-9B19-FC72805797A7}"/>
              </a:ext>
            </a:extLst>
          </p:cNvPr>
          <p:cNvSpPr>
            <a:spLocks noGrp="1"/>
          </p:cNvSpPr>
          <p:nvPr>
            <p:ph type="dt" sz="half" idx="10"/>
          </p:nvPr>
        </p:nvSpPr>
        <p:spPr/>
        <p:txBody>
          <a:bodyPr/>
          <a:lstStyle/>
          <a:p>
            <a:fld id="{3EFBB762-27AA-A745-A3FF-FE687DA4768B}" type="datetimeFigureOut">
              <a:rPr lang="en-US" smtClean="0"/>
              <a:t>4/23/26</a:t>
            </a:fld>
            <a:endParaRPr lang="en-US" dirty="0"/>
          </a:p>
        </p:txBody>
      </p:sp>
      <p:sp>
        <p:nvSpPr>
          <p:cNvPr id="5" name="Footer Placeholder 4">
            <a:extLst>
              <a:ext uri="{FF2B5EF4-FFF2-40B4-BE49-F238E27FC236}">
                <a16:creationId xmlns:a16="http://schemas.microsoft.com/office/drawing/2014/main" id="{CA615954-9C89-8886-E104-78B71D06860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2BACDC8-1F61-CD48-B3C6-C72F7B11A746}"/>
              </a:ext>
            </a:extLst>
          </p:cNvPr>
          <p:cNvSpPr>
            <a:spLocks noGrp="1"/>
          </p:cNvSpPr>
          <p:nvPr>
            <p:ph type="sldNum" sz="quarter" idx="12"/>
          </p:nvPr>
        </p:nvSpPr>
        <p:spPr/>
        <p:txBody>
          <a:bodyPr/>
          <a:lstStyle/>
          <a:p>
            <a:fld id="{D090344C-52CF-F94A-90A6-3BE3EBD85580}" type="slidenum">
              <a:rPr lang="en-US" smtClean="0"/>
              <a:t>‹#›</a:t>
            </a:fld>
            <a:endParaRPr lang="en-US" dirty="0"/>
          </a:p>
        </p:txBody>
      </p:sp>
    </p:spTree>
    <p:extLst>
      <p:ext uri="{BB962C8B-B14F-4D97-AF65-F5344CB8AC3E}">
        <p14:creationId xmlns:p14="http://schemas.microsoft.com/office/powerpoint/2010/main" val="37623148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BD6B3-CBF0-EEF4-6CCE-629FF0FF4F5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63D2FE9-4299-061C-C7B0-4BD5084C1AC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F2516A0-B818-100D-DF06-6D10A7B167A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72E80D2-990B-63B4-86E6-5E7B16608038}"/>
              </a:ext>
            </a:extLst>
          </p:cNvPr>
          <p:cNvSpPr>
            <a:spLocks noGrp="1"/>
          </p:cNvSpPr>
          <p:nvPr>
            <p:ph type="dt" sz="half" idx="10"/>
          </p:nvPr>
        </p:nvSpPr>
        <p:spPr/>
        <p:txBody>
          <a:bodyPr/>
          <a:lstStyle/>
          <a:p>
            <a:fld id="{3EFBB762-27AA-A745-A3FF-FE687DA4768B}" type="datetimeFigureOut">
              <a:rPr lang="en-US" smtClean="0"/>
              <a:t>4/23/26</a:t>
            </a:fld>
            <a:endParaRPr lang="en-US" dirty="0"/>
          </a:p>
        </p:txBody>
      </p:sp>
      <p:sp>
        <p:nvSpPr>
          <p:cNvPr id="6" name="Footer Placeholder 5">
            <a:extLst>
              <a:ext uri="{FF2B5EF4-FFF2-40B4-BE49-F238E27FC236}">
                <a16:creationId xmlns:a16="http://schemas.microsoft.com/office/drawing/2014/main" id="{DB5E4255-2F01-56E4-B06E-2943D70535F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0F89B4F-781F-2CE9-90C4-DB7C13A4FF42}"/>
              </a:ext>
            </a:extLst>
          </p:cNvPr>
          <p:cNvSpPr>
            <a:spLocks noGrp="1"/>
          </p:cNvSpPr>
          <p:nvPr>
            <p:ph type="sldNum" sz="quarter" idx="12"/>
          </p:nvPr>
        </p:nvSpPr>
        <p:spPr/>
        <p:txBody>
          <a:bodyPr/>
          <a:lstStyle/>
          <a:p>
            <a:fld id="{D090344C-52CF-F94A-90A6-3BE3EBD85580}" type="slidenum">
              <a:rPr lang="en-US" smtClean="0"/>
              <a:t>‹#›</a:t>
            </a:fld>
            <a:endParaRPr lang="en-US" dirty="0"/>
          </a:p>
        </p:txBody>
      </p:sp>
    </p:spTree>
    <p:extLst>
      <p:ext uri="{BB962C8B-B14F-4D97-AF65-F5344CB8AC3E}">
        <p14:creationId xmlns:p14="http://schemas.microsoft.com/office/powerpoint/2010/main" val="3788709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E7386-0B3A-D787-53B4-345583AC0EC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8D5F044-78A0-CDC5-0532-D9E01B2E8B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A1FDF4B-D509-9091-DD01-88CB1A11C62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1113D69-E638-8B3A-C8D8-8A578C12F8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AC40017-2964-169D-6005-569AE5C231B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E56B5A2-ACCA-382F-EF77-3A2BB1EC769D}"/>
              </a:ext>
            </a:extLst>
          </p:cNvPr>
          <p:cNvSpPr>
            <a:spLocks noGrp="1"/>
          </p:cNvSpPr>
          <p:nvPr>
            <p:ph type="dt" sz="half" idx="10"/>
          </p:nvPr>
        </p:nvSpPr>
        <p:spPr/>
        <p:txBody>
          <a:bodyPr/>
          <a:lstStyle/>
          <a:p>
            <a:fld id="{3EFBB762-27AA-A745-A3FF-FE687DA4768B}" type="datetimeFigureOut">
              <a:rPr lang="en-US" smtClean="0"/>
              <a:t>4/23/26</a:t>
            </a:fld>
            <a:endParaRPr lang="en-US" dirty="0"/>
          </a:p>
        </p:txBody>
      </p:sp>
      <p:sp>
        <p:nvSpPr>
          <p:cNvPr id="8" name="Footer Placeholder 7">
            <a:extLst>
              <a:ext uri="{FF2B5EF4-FFF2-40B4-BE49-F238E27FC236}">
                <a16:creationId xmlns:a16="http://schemas.microsoft.com/office/drawing/2014/main" id="{015DBFB4-C068-7D7C-7B97-EDF298E2A4B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7761E2CB-F106-2D97-C848-2E2B69D43E21}"/>
              </a:ext>
            </a:extLst>
          </p:cNvPr>
          <p:cNvSpPr>
            <a:spLocks noGrp="1"/>
          </p:cNvSpPr>
          <p:nvPr>
            <p:ph type="sldNum" sz="quarter" idx="12"/>
          </p:nvPr>
        </p:nvSpPr>
        <p:spPr/>
        <p:txBody>
          <a:bodyPr/>
          <a:lstStyle/>
          <a:p>
            <a:fld id="{D090344C-52CF-F94A-90A6-3BE3EBD85580}" type="slidenum">
              <a:rPr lang="en-US" smtClean="0"/>
              <a:t>‹#›</a:t>
            </a:fld>
            <a:endParaRPr lang="en-US" dirty="0"/>
          </a:p>
        </p:txBody>
      </p:sp>
    </p:spTree>
    <p:extLst>
      <p:ext uri="{BB962C8B-B14F-4D97-AF65-F5344CB8AC3E}">
        <p14:creationId xmlns:p14="http://schemas.microsoft.com/office/powerpoint/2010/main" val="480592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C3701-B95A-7B02-6200-EB377B6249A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693109-0F34-3E15-0AA2-705AC44344F2}"/>
              </a:ext>
            </a:extLst>
          </p:cNvPr>
          <p:cNvSpPr>
            <a:spLocks noGrp="1"/>
          </p:cNvSpPr>
          <p:nvPr>
            <p:ph type="dt" sz="half" idx="10"/>
          </p:nvPr>
        </p:nvSpPr>
        <p:spPr/>
        <p:txBody>
          <a:bodyPr/>
          <a:lstStyle/>
          <a:p>
            <a:fld id="{3EFBB762-27AA-A745-A3FF-FE687DA4768B}" type="datetimeFigureOut">
              <a:rPr lang="en-US" smtClean="0"/>
              <a:t>4/23/26</a:t>
            </a:fld>
            <a:endParaRPr lang="en-US" dirty="0"/>
          </a:p>
        </p:txBody>
      </p:sp>
      <p:sp>
        <p:nvSpPr>
          <p:cNvPr id="4" name="Footer Placeholder 3">
            <a:extLst>
              <a:ext uri="{FF2B5EF4-FFF2-40B4-BE49-F238E27FC236}">
                <a16:creationId xmlns:a16="http://schemas.microsoft.com/office/drawing/2014/main" id="{C1361AC4-D34F-4092-8BD9-07988106F6D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C7D037D-35EF-B45B-2E97-3B1005D9C100}"/>
              </a:ext>
            </a:extLst>
          </p:cNvPr>
          <p:cNvSpPr>
            <a:spLocks noGrp="1"/>
          </p:cNvSpPr>
          <p:nvPr>
            <p:ph type="sldNum" sz="quarter" idx="12"/>
          </p:nvPr>
        </p:nvSpPr>
        <p:spPr/>
        <p:txBody>
          <a:bodyPr/>
          <a:lstStyle/>
          <a:p>
            <a:fld id="{D090344C-52CF-F94A-90A6-3BE3EBD85580}" type="slidenum">
              <a:rPr lang="en-US" smtClean="0"/>
              <a:t>‹#›</a:t>
            </a:fld>
            <a:endParaRPr lang="en-US" dirty="0"/>
          </a:p>
        </p:txBody>
      </p:sp>
    </p:spTree>
    <p:extLst>
      <p:ext uri="{BB962C8B-B14F-4D97-AF65-F5344CB8AC3E}">
        <p14:creationId xmlns:p14="http://schemas.microsoft.com/office/powerpoint/2010/main" val="40675429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299B9C-2BE2-51F4-CD7A-0645E61D8BCD}"/>
              </a:ext>
            </a:extLst>
          </p:cNvPr>
          <p:cNvSpPr>
            <a:spLocks noGrp="1"/>
          </p:cNvSpPr>
          <p:nvPr>
            <p:ph type="dt" sz="half" idx="10"/>
          </p:nvPr>
        </p:nvSpPr>
        <p:spPr/>
        <p:txBody>
          <a:bodyPr/>
          <a:lstStyle/>
          <a:p>
            <a:fld id="{3EFBB762-27AA-A745-A3FF-FE687DA4768B}" type="datetimeFigureOut">
              <a:rPr lang="en-US" smtClean="0"/>
              <a:t>4/23/26</a:t>
            </a:fld>
            <a:endParaRPr lang="en-US" dirty="0"/>
          </a:p>
        </p:txBody>
      </p:sp>
      <p:sp>
        <p:nvSpPr>
          <p:cNvPr id="3" name="Footer Placeholder 2">
            <a:extLst>
              <a:ext uri="{FF2B5EF4-FFF2-40B4-BE49-F238E27FC236}">
                <a16:creationId xmlns:a16="http://schemas.microsoft.com/office/drawing/2014/main" id="{F0A94F56-5B93-0DFD-8DD2-103D419038F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21448E64-F001-0001-AAED-B8E85F3A49EE}"/>
              </a:ext>
            </a:extLst>
          </p:cNvPr>
          <p:cNvSpPr>
            <a:spLocks noGrp="1"/>
          </p:cNvSpPr>
          <p:nvPr>
            <p:ph type="sldNum" sz="quarter" idx="12"/>
          </p:nvPr>
        </p:nvSpPr>
        <p:spPr/>
        <p:txBody>
          <a:bodyPr/>
          <a:lstStyle/>
          <a:p>
            <a:fld id="{D090344C-52CF-F94A-90A6-3BE3EBD85580}" type="slidenum">
              <a:rPr lang="en-US" smtClean="0"/>
              <a:t>‹#›</a:t>
            </a:fld>
            <a:endParaRPr lang="en-US" dirty="0"/>
          </a:p>
        </p:txBody>
      </p:sp>
    </p:spTree>
    <p:extLst>
      <p:ext uri="{BB962C8B-B14F-4D97-AF65-F5344CB8AC3E}">
        <p14:creationId xmlns:p14="http://schemas.microsoft.com/office/powerpoint/2010/main" val="32070138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C17DB-1647-716D-4B31-C6AE4E1C45E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D370B6A-E6D2-5C20-BEB6-36ADE1F6670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C6A1BBA-653A-8BB8-B188-B914394C93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86792E7-D047-CF16-659E-B835D30516B0}"/>
              </a:ext>
            </a:extLst>
          </p:cNvPr>
          <p:cNvSpPr>
            <a:spLocks noGrp="1"/>
          </p:cNvSpPr>
          <p:nvPr>
            <p:ph type="dt" sz="half" idx="10"/>
          </p:nvPr>
        </p:nvSpPr>
        <p:spPr/>
        <p:txBody>
          <a:bodyPr/>
          <a:lstStyle/>
          <a:p>
            <a:fld id="{3EFBB762-27AA-A745-A3FF-FE687DA4768B}" type="datetimeFigureOut">
              <a:rPr lang="en-US" smtClean="0"/>
              <a:t>4/23/26</a:t>
            </a:fld>
            <a:endParaRPr lang="en-US" dirty="0"/>
          </a:p>
        </p:txBody>
      </p:sp>
      <p:sp>
        <p:nvSpPr>
          <p:cNvPr id="6" name="Footer Placeholder 5">
            <a:extLst>
              <a:ext uri="{FF2B5EF4-FFF2-40B4-BE49-F238E27FC236}">
                <a16:creationId xmlns:a16="http://schemas.microsoft.com/office/drawing/2014/main" id="{FB2131ED-C7E8-0FEC-5940-18A108B7768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7A2DE19-EDC4-DC60-A96C-9C7E3F07AD01}"/>
              </a:ext>
            </a:extLst>
          </p:cNvPr>
          <p:cNvSpPr>
            <a:spLocks noGrp="1"/>
          </p:cNvSpPr>
          <p:nvPr>
            <p:ph type="sldNum" sz="quarter" idx="12"/>
          </p:nvPr>
        </p:nvSpPr>
        <p:spPr/>
        <p:txBody>
          <a:bodyPr/>
          <a:lstStyle/>
          <a:p>
            <a:fld id="{D090344C-52CF-F94A-90A6-3BE3EBD85580}" type="slidenum">
              <a:rPr lang="en-US" smtClean="0"/>
              <a:t>‹#›</a:t>
            </a:fld>
            <a:endParaRPr lang="en-US" dirty="0"/>
          </a:p>
        </p:txBody>
      </p:sp>
    </p:spTree>
    <p:extLst>
      <p:ext uri="{BB962C8B-B14F-4D97-AF65-F5344CB8AC3E}">
        <p14:creationId xmlns:p14="http://schemas.microsoft.com/office/powerpoint/2010/main" val="35429164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45164-F917-C4AC-719C-D577A3FCA82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83F3873-7781-0F04-8494-914CC17AA76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BE4008A1-E4C2-105F-0063-3EA103A5F5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D89DFE6-DEB7-542B-0CF3-FE89EC9F26C7}"/>
              </a:ext>
            </a:extLst>
          </p:cNvPr>
          <p:cNvSpPr>
            <a:spLocks noGrp="1"/>
          </p:cNvSpPr>
          <p:nvPr>
            <p:ph type="dt" sz="half" idx="10"/>
          </p:nvPr>
        </p:nvSpPr>
        <p:spPr/>
        <p:txBody>
          <a:bodyPr/>
          <a:lstStyle/>
          <a:p>
            <a:fld id="{3EFBB762-27AA-A745-A3FF-FE687DA4768B}" type="datetimeFigureOut">
              <a:rPr lang="en-US" smtClean="0"/>
              <a:t>4/23/26</a:t>
            </a:fld>
            <a:endParaRPr lang="en-US" dirty="0"/>
          </a:p>
        </p:txBody>
      </p:sp>
      <p:sp>
        <p:nvSpPr>
          <p:cNvPr id="6" name="Footer Placeholder 5">
            <a:extLst>
              <a:ext uri="{FF2B5EF4-FFF2-40B4-BE49-F238E27FC236}">
                <a16:creationId xmlns:a16="http://schemas.microsoft.com/office/drawing/2014/main" id="{B8BF584E-B87A-4146-F091-2F8E23E565D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6CA006C-FDD7-2947-B20B-F64DFFDC21AE}"/>
              </a:ext>
            </a:extLst>
          </p:cNvPr>
          <p:cNvSpPr>
            <a:spLocks noGrp="1"/>
          </p:cNvSpPr>
          <p:nvPr>
            <p:ph type="sldNum" sz="quarter" idx="12"/>
          </p:nvPr>
        </p:nvSpPr>
        <p:spPr/>
        <p:txBody>
          <a:bodyPr/>
          <a:lstStyle/>
          <a:p>
            <a:fld id="{D090344C-52CF-F94A-90A6-3BE3EBD85580}" type="slidenum">
              <a:rPr lang="en-US" smtClean="0"/>
              <a:t>‹#›</a:t>
            </a:fld>
            <a:endParaRPr lang="en-US" dirty="0"/>
          </a:p>
        </p:txBody>
      </p:sp>
    </p:spTree>
    <p:extLst>
      <p:ext uri="{BB962C8B-B14F-4D97-AF65-F5344CB8AC3E}">
        <p14:creationId xmlns:p14="http://schemas.microsoft.com/office/powerpoint/2010/main" val="6283359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1ABAE-D449-1C85-85CB-F496A4FA0F7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D58BD01-48D8-F4DB-D701-05B5E189C11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BADED5-6E3A-F10C-A473-2474FA1EE4F8}"/>
              </a:ext>
            </a:extLst>
          </p:cNvPr>
          <p:cNvSpPr>
            <a:spLocks noGrp="1"/>
          </p:cNvSpPr>
          <p:nvPr>
            <p:ph type="dt" sz="half" idx="10"/>
          </p:nvPr>
        </p:nvSpPr>
        <p:spPr/>
        <p:txBody>
          <a:bodyPr/>
          <a:lstStyle/>
          <a:p>
            <a:fld id="{3EFBB762-27AA-A745-A3FF-FE687DA4768B}" type="datetimeFigureOut">
              <a:rPr lang="en-US" smtClean="0"/>
              <a:t>4/23/26</a:t>
            </a:fld>
            <a:endParaRPr lang="en-US" dirty="0"/>
          </a:p>
        </p:txBody>
      </p:sp>
      <p:sp>
        <p:nvSpPr>
          <p:cNvPr id="5" name="Footer Placeholder 4">
            <a:extLst>
              <a:ext uri="{FF2B5EF4-FFF2-40B4-BE49-F238E27FC236}">
                <a16:creationId xmlns:a16="http://schemas.microsoft.com/office/drawing/2014/main" id="{421E73D2-79D6-4D2E-5087-84A9E8F148F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3FEC6CF-66EB-EE5C-FD5F-E91CAC2C87BC}"/>
              </a:ext>
            </a:extLst>
          </p:cNvPr>
          <p:cNvSpPr>
            <a:spLocks noGrp="1"/>
          </p:cNvSpPr>
          <p:nvPr>
            <p:ph type="sldNum" sz="quarter" idx="12"/>
          </p:nvPr>
        </p:nvSpPr>
        <p:spPr/>
        <p:txBody>
          <a:bodyPr/>
          <a:lstStyle/>
          <a:p>
            <a:fld id="{D090344C-52CF-F94A-90A6-3BE3EBD85580}" type="slidenum">
              <a:rPr lang="en-US" smtClean="0"/>
              <a:t>‹#›</a:t>
            </a:fld>
            <a:endParaRPr lang="en-US" dirty="0"/>
          </a:p>
        </p:txBody>
      </p:sp>
    </p:spTree>
    <p:extLst>
      <p:ext uri="{BB962C8B-B14F-4D97-AF65-F5344CB8AC3E}">
        <p14:creationId xmlns:p14="http://schemas.microsoft.com/office/powerpoint/2010/main" val="38487091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5B3E4B-2B82-D059-2798-030244F8241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9E943D3-E1B7-65B6-F05B-6A53C542391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CBC243E-5F0B-97CD-0DA1-6BCB17678D3E}"/>
              </a:ext>
            </a:extLst>
          </p:cNvPr>
          <p:cNvSpPr>
            <a:spLocks noGrp="1"/>
          </p:cNvSpPr>
          <p:nvPr>
            <p:ph type="dt" sz="half" idx="10"/>
          </p:nvPr>
        </p:nvSpPr>
        <p:spPr/>
        <p:txBody>
          <a:bodyPr/>
          <a:lstStyle/>
          <a:p>
            <a:fld id="{3EFBB762-27AA-A745-A3FF-FE687DA4768B}" type="datetimeFigureOut">
              <a:rPr lang="en-US" smtClean="0"/>
              <a:t>4/23/26</a:t>
            </a:fld>
            <a:endParaRPr lang="en-US" dirty="0"/>
          </a:p>
        </p:txBody>
      </p:sp>
      <p:sp>
        <p:nvSpPr>
          <p:cNvPr id="5" name="Footer Placeholder 4">
            <a:extLst>
              <a:ext uri="{FF2B5EF4-FFF2-40B4-BE49-F238E27FC236}">
                <a16:creationId xmlns:a16="http://schemas.microsoft.com/office/drawing/2014/main" id="{50431C30-616D-AB24-A244-6AB611B0FA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D7187CD-A4A0-A02B-7EB5-CE8AAEAEE10B}"/>
              </a:ext>
            </a:extLst>
          </p:cNvPr>
          <p:cNvSpPr>
            <a:spLocks noGrp="1"/>
          </p:cNvSpPr>
          <p:nvPr>
            <p:ph type="sldNum" sz="quarter" idx="12"/>
          </p:nvPr>
        </p:nvSpPr>
        <p:spPr/>
        <p:txBody>
          <a:bodyPr/>
          <a:lstStyle/>
          <a:p>
            <a:fld id="{D090344C-52CF-F94A-90A6-3BE3EBD85580}" type="slidenum">
              <a:rPr lang="en-US" smtClean="0"/>
              <a:t>‹#›</a:t>
            </a:fld>
            <a:endParaRPr lang="en-US" dirty="0"/>
          </a:p>
        </p:txBody>
      </p:sp>
    </p:spTree>
    <p:extLst>
      <p:ext uri="{BB962C8B-B14F-4D97-AF65-F5344CB8AC3E}">
        <p14:creationId xmlns:p14="http://schemas.microsoft.com/office/powerpoint/2010/main" val="13086922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2F3A7E-FE4B-A618-0781-BE40041901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668EFFE-12ED-7591-A503-520B01FE68A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7F64B70-27E2-7E3B-C7CD-A446FFC9545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EFBB762-27AA-A745-A3FF-FE687DA4768B}" type="datetimeFigureOut">
              <a:rPr lang="en-US" smtClean="0"/>
              <a:t>4/23/26</a:t>
            </a:fld>
            <a:endParaRPr lang="en-US" dirty="0"/>
          </a:p>
        </p:txBody>
      </p:sp>
      <p:sp>
        <p:nvSpPr>
          <p:cNvPr id="5" name="Footer Placeholder 4">
            <a:extLst>
              <a:ext uri="{FF2B5EF4-FFF2-40B4-BE49-F238E27FC236}">
                <a16:creationId xmlns:a16="http://schemas.microsoft.com/office/drawing/2014/main" id="{65B4E168-43B2-04CF-38AA-D1377E3895A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C00A8CE1-C073-2211-755F-E55583C561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090344C-52CF-F94A-90A6-3BE3EBD85580}" type="slidenum">
              <a:rPr lang="en-US" smtClean="0"/>
              <a:t>‹#›</a:t>
            </a:fld>
            <a:endParaRPr lang="en-US" dirty="0"/>
          </a:p>
        </p:txBody>
      </p:sp>
    </p:spTree>
    <p:extLst>
      <p:ext uri="{BB962C8B-B14F-4D97-AF65-F5344CB8AC3E}">
        <p14:creationId xmlns:p14="http://schemas.microsoft.com/office/powerpoint/2010/main" val="20625567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tif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NULL" TargetMode="External"/><Relationship Id="rId13" Type="http://schemas.openxmlformats.org/officeDocument/2006/relationships/hyperlink" Target="https://doi.org/10.1007/s40279-021-01448-3.%5bAccessed:16th" TargetMode="External"/><Relationship Id="rId18" Type="http://schemas.openxmlformats.org/officeDocument/2006/relationships/hyperlink" Target="https://eprints.glos.ac.uk/10556/8/10556-de-Ste-Croix-%282021%29-Criterion-related-validity-of-2-dimensional-measures-publ.pdf." TargetMode="External"/><Relationship Id="rId3" Type="http://schemas.openxmlformats.org/officeDocument/2006/relationships/hyperlink" Target="https://doi.org/10.1177/2325967120957646." TargetMode="External"/><Relationship Id="rId7" Type="http://schemas.openxmlformats.org/officeDocument/2006/relationships/hyperlink" Target="https://doi.org/10.1519/jsc.0000000000003439." TargetMode="External"/><Relationship Id="rId12" Type="http://schemas.openxmlformats.org/officeDocument/2006/relationships/hyperlink" Target="https://doi.org/10.1080/02640414.2021.1948258" TargetMode="External"/><Relationship Id="rId17" Type="http://schemas.openxmlformats.org/officeDocument/2006/relationships/hyperlink" Target="https://pmc.ncbi.nlm.nih.gov/articles/PMC1725240/pdf/v039p00355.pdf" TargetMode="External"/><Relationship Id="rId2" Type="http://schemas.openxmlformats.org/officeDocument/2006/relationships/hyperlink" Target="https://pmc.ncbi.nlm.nih.gov/articles/PMC7764947/pdf/nihms-1649777.pdf" TargetMode="External"/><Relationship Id="rId16" Type="http://schemas.openxmlformats.org/officeDocument/2006/relationships/hyperlink" Target="https://journals.lww.com/acsm-msse/fulltext/2004/05001/neuromuscular_control_and_valgus_loading_of_the.1376.aspx" TargetMode="External"/><Relationship Id="rId20" Type="http://schemas.openxmlformats.org/officeDocument/2006/relationships/hyperlink" Target="https://doi.org/10.1080/02640414.2017.1346270." TargetMode="External"/><Relationship Id="rId1" Type="http://schemas.openxmlformats.org/officeDocument/2006/relationships/slideLayout" Target="../slideLayouts/slideLayout2.xml"/><Relationship Id="rId6" Type="http://schemas.openxmlformats.org/officeDocument/2006/relationships/hyperlink" Target="https://research-repository.griffith.edu.au/server/api/core/bitstreams/9247d1cc-34f5-48cc-894c-6bb5d0436b0a/content" TargetMode="External"/><Relationship Id="rId11" Type="http://schemas.openxmlformats.org/officeDocument/2006/relationships/hyperlink" Target="NULL" TargetMode="External"/><Relationship Id="rId5" Type="http://schemas.openxmlformats.org/officeDocument/2006/relationships/hyperlink" Target="https://d1wqtxts1xzle7.cloudfront.net/1592313/Dempsey_et_al_Am_J_Sports_Med_2009-libre.pdf?1390821441=&amp;response-content-disposition=inline%3B+filename%3DChanging_Sidestep_Cutting_Technique_Redu.pdf&amp;Expires=1776932795&amp;Signature=ZjbU9AcXk-ThNSU5Q8N4Wm1NegITSHaVZ2UVzJhO21MwI2ekRLwP78SDzhYXknnvkYy8gIyAzNZ8PqDITCRXjxKPh3hzVMXyn1wB0vAIL331N59RiqqEJfsnOcsuG~3BrqMpyIXUKVbmPoJzTOzsLI7UpIxo8kL6XK4tqxmaRBaPBvrfN~MeBQ1MhLdHR4cEgY7cEizRPMSSXkCOaqHABGh~5eF5wfegrAA~UlpivmaHfeifp6zJKrZIEE0a7ovE4YlnL2xqz6xMD3SQzgF7DjnFVFpRLmTU-udMjZFLm3TAzZOeqXm2fFN4A7lBLnB01BxuRGzEu~Ygu2wRwuQIIQ__&amp;Key-Pair-Id=APKAJLOHF5GGSLRBV4ZA" TargetMode="External"/><Relationship Id="rId15" Type="http://schemas.openxmlformats.org/officeDocument/2006/relationships/hyperlink" Target="https://pmc.ncbi.nlm.nih.gov/articles/PMC5505503/pdf/nihms873396.pdf" TargetMode="External"/><Relationship Id="rId10" Type="http://schemas.openxmlformats.org/officeDocument/2006/relationships/hyperlink" Target="NULL" TargetMode="External"/><Relationship Id="rId19" Type="http://schemas.openxmlformats.org/officeDocument/2006/relationships/hyperlink" Target="https://doi.org/10.1016/j.clinbiomech.2007.04.003." TargetMode="External"/><Relationship Id="rId4" Type="http://schemas.openxmlformats.org/officeDocument/2006/relationships/hyperlink" Target="https://doi.org/10.1007/s40279-019-01052-6." TargetMode="External"/><Relationship Id="rId9" Type="http://schemas.openxmlformats.org/officeDocument/2006/relationships/hyperlink" Target="NULL" TargetMode="External"/><Relationship Id="rId14" Type="http://schemas.openxmlformats.org/officeDocument/2006/relationships/hyperlink" Target="https://doi.org/10.1007/s40279-022-0169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0C0CCF94-9536-4A63-8FF2-E37827C92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C970655A-F4C2-4D7E-BAB6-D3BFC5CAE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8174"/>
            <a:ext cx="12192000" cy="4939827"/>
          </a:xfrm>
          <a:custGeom>
            <a:avLst/>
            <a:gdLst>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499101 w 12192000"/>
              <a:gd name="connsiteY144" fmla="*/ 232983 h 4939827"/>
              <a:gd name="connsiteX145" fmla="*/ 4558432 w 12192000"/>
              <a:gd name="connsiteY145" fmla="*/ 269194 h 4939827"/>
              <a:gd name="connsiteX146" fmla="*/ 4635061 w 12192000"/>
              <a:gd name="connsiteY146" fmla="*/ 280682 h 4939827"/>
              <a:gd name="connsiteX147" fmla="*/ 4680829 w 12192000"/>
              <a:gd name="connsiteY147" fmla="*/ 287953 h 4939827"/>
              <a:gd name="connsiteX148" fmla="*/ 4807427 w 12192000"/>
              <a:gd name="connsiteY148" fmla="*/ 276835 h 4939827"/>
              <a:gd name="connsiteX149" fmla="*/ 5028933 w 12192000"/>
              <a:gd name="connsiteY149" fmla="*/ 183887 h 4939827"/>
              <a:gd name="connsiteX150" fmla="*/ 5093642 w 12192000"/>
              <a:gd name="connsiteY150" fmla="*/ 177214 h 4939827"/>
              <a:gd name="connsiteX151" fmla="*/ 5102642 w 12192000"/>
              <a:gd name="connsiteY151" fmla="*/ 186816 h 4939827"/>
              <a:gd name="connsiteX152" fmla="*/ 5193590 w 12192000"/>
              <a:gd name="connsiteY152" fmla="*/ 136361 h 4939827"/>
              <a:gd name="connsiteX153" fmla="*/ 5323922 w 12192000"/>
              <a:gd name="connsiteY153" fmla="*/ 146332 h 4939827"/>
              <a:gd name="connsiteX154" fmla="*/ 5421860 w 12192000"/>
              <a:gd name="connsiteY154" fmla="*/ 167298 h 4939827"/>
              <a:gd name="connsiteX155" fmla="*/ 5476948 w 12192000"/>
              <a:gd name="connsiteY155" fmla="*/ 173249 h 4939827"/>
              <a:gd name="connsiteX156" fmla="*/ 5516842 w 12192000"/>
              <a:gd name="connsiteY156" fmla="*/ 184018 h 4939827"/>
              <a:gd name="connsiteX157" fmla="*/ 5619415 w 12192000"/>
              <a:gd name="connsiteY157" fmla="*/ 176781 h 4939827"/>
              <a:gd name="connsiteX158" fmla="*/ 5789867 w 12192000"/>
              <a:gd name="connsiteY158" fmla="*/ 150304 h 4939827"/>
              <a:gd name="connsiteX159" fmla="*/ 5825953 w 12192000"/>
              <a:gd name="connsiteY159" fmla="*/ 147907 h 4939827"/>
              <a:gd name="connsiteX160" fmla="*/ 5856168 w 12192000"/>
              <a:gd name="connsiteY160" fmla="*/ 158719 h 4939827"/>
              <a:gd name="connsiteX161" fmla="*/ 5862476 w 12192000"/>
              <a:gd name="connsiteY161" fmla="*/ 172447 h 4939827"/>
              <a:gd name="connsiteX162" fmla="*/ 5882195 w 12192000"/>
              <a:gd name="connsiteY162" fmla="*/ 173195 h 4939827"/>
              <a:gd name="connsiteX163" fmla="*/ 5887271 w 12192000"/>
              <a:gd name="connsiteY163" fmla="*/ 176084 h 4939827"/>
              <a:gd name="connsiteX164" fmla="*/ 5916552 w 12192000"/>
              <a:gd name="connsiteY164" fmla="*/ 189955 h 4939827"/>
              <a:gd name="connsiteX165" fmla="*/ 5983240 w 12192000"/>
              <a:gd name="connsiteY165" fmla="*/ 152755 h 4939827"/>
              <a:gd name="connsiteX166" fmla="*/ 6061852 w 12192000"/>
              <a:gd name="connsiteY166" fmla="*/ 161953 h 4939827"/>
              <a:gd name="connsiteX167" fmla="*/ 6408386 w 12192000"/>
              <a:gd name="connsiteY167" fmla="*/ 157590 h 4939827"/>
              <a:gd name="connsiteX168" fmla="*/ 6531386 w 12192000"/>
              <a:gd name="connsiteY168" fmla="*/ 156103 h 4939827"/>
              <a:gd name="connsiteX169" fmla="*/ 6721509 w 12192000"/>
              <a:gd name="connsiteY169" fmla="*/ 54829 h 4939827"/>
              <a:gd name="connsiteX170" fmla="*/ 6947884 w 12192000"/>
              <a:gd name="connsiteY170" fmla="*/ 47587 h 4939827"/>
              <a:gd name="connsiteX171" fmla="*/ 6965101 w 12192000"/>
              <a:gd name="connsiteY171" fmla="*/ 25718 h 4939827"/>
              <a:gd name="connsiteX172" fmla="*/ 6986370 w 12192000"/>
              <a:gd name="connsiteY172" fmla="*/ 12659 h 4939827"/>
              <a:gd name="connsiteX173" fmla="*/ 6989536 w 12192000"/>
              <a:gd name="connsiteY173" fmla="*/ 14528 h 4939827"/>
              <a:gd name="connsiteX174" fmla="*/ 7015933 w 12192000"/>
              <a:gd name="connsiteY174" fmla="*/ 9653 h 4939827"/>
              <a:gd name="connsiteX175" fmla="*/ 7020592 w 12192000"/>
              <a:gd name="connsiteY175" fmla="*/ 1651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558432 w 12192000"/>
              <a:gd name="connsiteY144" fmla="*/ 269194 h 4939827"/>
              <a:gd name="connsiteX145" fmla="*/ 4635061 w 12192000"/>
              <a:gd name="connsiteY145" fmla="*/ 280682 h 4939827"/>
              <a:gd name="connsiteX146" fmla="*/ 4680829 w 12192000"/>
              <a:gd name="connsiteY146" fmla="*/ 287953 h 4939827"/>
              <a:gd name="connsiteX147" fmla="*/ 4807427 w 12192000"/>
              <a:gd name="connsiteY147" fmla="*/ 276835 h 4939827"/>
              <a:gd name="connsiteX148" fmla="*/ 5028933 w 12192000"/>
              <a:gd name="connsiteY148" fmla="*/ 183887 h 4939827"/>
              <a:gd name="connsiteX149" fmla="*/ 5093642 w 12192000"/>
              <a:gd name="connsiteY149" fmla="*/ 177214 h 4939827"/>
              <a:gd name="connsiteX150" fmla="*/ 5102642 w 12192000"/>
              <a:gd name="connsiteY150" fmla="*/ 186816 h 4939827"/>
              <a:gd name="connsiteX151" fmla="*/ 5193590 w 12192000"/>
              <a:gd name="connsiteY151" fmla="*/ 136361 h 4939827"/>
              <a:gd name="connsiteX152" fmla="*/ 5323922 w 12192000"/>
              <a:gd name="connsiteY152" fmla="*/ 146332 h 4939827"/>
              <a:gd name="connsiteX153" fmla="*/ 5421860 w 12192000"/>
              <a:gd name="connsiteY153" fmla="*/ 167298 h 4939827"/>
              <a:gd name="connsiteX154" fmla="*/ 5476948 w 12192000"/>
              <a:gd name="connsiteY154" fmla="*/ 173249 h 4939827"/>
              <a:gd name="connsiteX155" fmla="*/ 5516842 w 12192000"/>
              <a:gd name="connsiteY155" fmla="*/ 184018 h 4939827"/>
              <a:gd name="connsiteX156" fmla="*/ 5619415 w 12192000"/>
              <a:gd name="connsiteY156" fmla="*/ 176781 h 4939827"/>
              <a:gd name="connsiteX157" fmla="*/ 5789867 w 12192000"/>
              <a:gd name="connsiteY157" fmla="*/ 150304 h 4939827"/>
              <a:gd name="connsiteX158" fmla="*/ 5825953 w 12192000"/>
              <a:gd name="connsiteY158" fmla="*/ 147907 h 4939827"/>
              <a:gd name="connsiteX159" fmla="*/ 5856168 w 12192000"/>
              <a:gd name="connsiteY159" fmla="*/ 158719 h 4939827"/>
              <a:gd name="connsiteX160" fmla="*/ 5862476 w 12192000"/>
              <a:gd name="connsiteY160" fmla="*/ 172447 h 4939827"/>
              <a:gd name="connsiteX161" fmla="*/ 5882195 w 12192000"/>
              <a:gd name="connsiteY161" fmla="*/ 173195 h 4939827"/>
              <a:gd name="connsiteX162" fmla="*/ 5887271 w 12192000"/>
              <a:gd name="connsiteY162" fmla="*/ 176084 h 4939827"/>
              <a:gd name="connsiteX163" fmla="*/ 5916552 w 12192000"/>
              <a:gd name="connsiteY163" fmla="*/ 189955 h 4939827"/>
              <a:gd name="connsiteX164" fmla="*/ 5983240 w 12192000"/>
              <a:gd name="connsiteY164" fmla="*/ 152755 h 4939827"/>
              <a:gd name="connsiteX165" fmla="*/ 6061852 w 12192000"/>
              <a:gd name="connsiteY165" fmla="*/ 161953 h 4939827"/>
              <a:gd name="connsiteX166" fmla="*/ 6408386 w 12192000"/>
              <a:gd name="connsiteY166" fmla="*/ 157590 h 4939827"/>
              <a:gd name="connsiteX167" fmla="*/ 6531386 w 12192000"/>
              <a:gd name="connsiteY167" fmla="*/ 156103 h 4939827"/>
              <a:gd name="connsiteX168" fmla="*/ 6721509 w 12192000"/>
              <a:gd name="connsiteY168" fmla="*/ 54829 h 4939827"/>
              <a:gd name="connsiteX169" fmla="*/ 6947884 w 12192000"/>
              <a:gd name="connsiteY169" fmla="*/ 47587 h 4939827"/>
              <a:gd name="connsiteX170" fmla="*/ 6965101 w 12192000"/>
              <a:gd name="connsiteY170" fmla="*/ 25718 h 4939827"/>
              <a:gd name="connsiteX171" fmla="*/ 6986370 w 12192000"/>
              <a:gd name="connsiteY171" fmla="*/ 12659 h 4939827"/>
              <a:gd name="connsiteX172" fmla="*/ 6989536 w 12192000"/>
              <a:gd name="connsiteY172" fmla="*/ 14528 h 4939827"/>
              <a:gd name="connsiteX173" fmla="*/ 7015933 w 12192000"/>
              <a:gd name="connsiteY173" fmla="*/ 9653 h 4939827"/>
              <a:gd name="connsiteX174" fmla="*/ 7020592 w 12192000"/>
              <a:gd name="connsiteY174" fmla="*/ 1651 h 4939827"/>
              <a:gd name="connsiteX175" fmla="*/ 7025905 w 12192000"/>
              <a:gd name="connsiteY17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680829 w 12192000"/>
              <a:gd name="connsiteY145" fmla="*/ 287953 h 4939827"/>
              <a:gd name="connsiteX146" fmla="*/ 4807427 w 12192000"/>
              <a:gd name="connsiteY146" fmla="*/ 276835 h 4939827"/>
              <a:gd name="connsiteX147" fmla="*/ 5028933 w 12192000"/>
              <a:gd name="connsiteY147" fmla="*/ 183887 h 4939827"/>
              <a:gd name="connsiteX148" fmla="*/ 5093642 w 12192000"/>
              <a:gd name="connsiteY148" fmla="*/ 177214 h 4939827"/>
              <a:gd name="connsiteX149" fmla="*/ 5102642 w 12192000"/>
              <a:gd name="connsiteY149" fmla="*/ 186816 h 4939827"/>
              <a:gd name="connsiteX150" fmla="*/ 5193590 w 12192000"/>
              <a:gd name="connsiteY150" fmla="*/ 136361 h 4939827"/>
              <a:gd name="connsiteX151" fmla="*/ 5323922 w 12192000"/>
              <a:gd name="connsiteY151" fmla="*/ 146332 h 4939827"/>
              <a:gd name="connsiteX152" fmla="*/ 5421860 w 12192000"/>
              <a:gd name="connsiteY152" fmla="*/ 167298 h 4939827"/>
              <a:gd name="connsiteX153" fmla="*/ 5476948 w 12192000"/>
              <a:gd name="connsiteY153" fmla="*/ 173249 h 4939827"/>
              <a:gd name="connsiteX154" fmla="*/ 5516842 w 12192000"/>
              <a:gd name="connsiteY154" fmla="*/ 184018 h 4939827"/>
              <a:gd name="connsiteX155" fmla="*/ 5619415 w 12192000"/>
              <a:gd name="connsiteY155" fmla="*/ 176781 h 4939827"/>
              <a:gd name="connsiteX156" fmla="*/ 5789867 w 12192000"/>
              <a:gd name="connsiteY156" fmla="*/ 150304 h 4939827"/>
              <a:gd name="connsiteX157" fmla="*/ 5825953 w 12192000"/>
              <a:gd name="connsiteY157" fmla="*/ 147907 h 4939827"/>
              <a:gd name="connsiteX158" fmla="*/ 5856168 w 12192000"/>
              <a:gd name="connsiteY158" fmla="*/ 158719 h 4939827"/>
              <a:gd name="connsiteX159" fmla="*/ 5862476 w 12192000"/>
              <a:gd name="connsiteY159" fmla="*/ 172447 h 4939827"/>
              <a:gd name="connsiteX160" fmla="*/ 5882195 w 12192000"/>
              <a:gd name="connsiteY160" fmla="*/ 173195 h 4939827"/>
              <a:gd name="connsiteX161" fmla="*/ 5887271 w 12192000"/>
              <a:gd name="connsiteY161" fmla="*/ 176084 h 4939827"/>
              <a:gd name="connsiteX162" fmla="*/ 5916552 w 12192000"/>
              <a:gd name="connsiteY162" fmla="*/ 189955 h 4939827"/>
              <a:gd name="connsiteX163" fmla="*/ 5983240 w 12192000"/>
              <a:gd name="connsiteY163" fmla="*/ 152755 h 4939827"/>
              <a:gd name="connsiteX164" fmla="*/ 6061852 w 12192000"/>
              <a:gd name="connsiteY164" fmla="*/ 161953 h 4939827"/>
              <a:gd name="connsiteX165" fmla="*/ 6408386 w 12192000"/>
              <a:gd name="connsiteY165" fmla="*/ 157590 h 4939827"/>
              <a:gd name="connsiteX166" fmla="*/ 6531386 w 12192000"/>
              <a:gd name="connsiteY166" fmla="*/ 156103 h 4939827"/>
              <a:gd name="connsiteX167" fmla="*/ 6721509 w 12192000"/>
              <a:gd name="connsiteY167" fmla="*/ 54829 h 4939827"/>
              <a:gd name="connsiteX168" fmla="*/ 6947884 w 12192000"/>
              <a:gd name="connsiteY168" fmla="*/ 47587 h 4939827"/>
              <a:gd name="connsiteX169" fmla="*/ 6965101 w 12192000"/>
              <a:gd name="connsiteY169" fmla="*/ 25718 h 4939827"/>
              <a:gd name="connsiteX170" fmla="*/ 6986370 w 12192000"/>
              <a:gd name="connsiteY170" fmla="*/ 12659 h 4939827"/>
              <a:gd name="connsiteX171" fmla="*/ 6989536 w 12192000"/>
              <a:gd name="connsiteY171" fmla="*/ 14528 h 4939827"/>
              <a:gd name="connsiteX172" fmla="*/ 7015933 w 12192000"/>
              <a:gd name="connsiteY172" fmla="*/ 9653 h 4939827"/>
              <a:gd name="connsiteX173" fmla="*/ 7020592 w 12192000"/>
              <a:gd name="connsiteY173" fmla="*/ 1651 h 4939827"/>
              <a:gd name="connsiteX174" fmla="*/ 7025905 w 12192000"/>
              <a:gd name="connsiteY17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08386 w 12192000"/>
              <a:gd name="connsiteY164" fmla="*/ 157590 h 4939827"/>
              <a:gd name="connsiteX165" fmla="*/ 6531386 w 12192000"/>
              <a:gd name="connsiteY165" fmla="*/ 156103 h 4939827"/>
              <a:gd name="connsiteX166" fmla="*/ 6721509 w 12192000"/>
              <a:gd name="connsiteY166" fmla="*/ 54829 h 4939827"/>
              <a:gd name="connsiteX167" fmla="*/ 6947884 w 12192000"/>
              <a:gd name="connsiteY167" fmla="*/ 47587 h 4939827"/>
              <a:gd name="connsiteX168" fmla="*/ 6965101 w 12192000"/>
              <a:gd name="connsiteY168" fmla="*/ 25718 h 4939827"/>
              <a:gd name="connsiteX169" fmla="*/ 6986370 w 12192000"/>
              <a:gd name="connsiteY169" fmla="*/ 12659 h 4939827"/>
              <a:gd name="connsiteX170" fmla="*/ 6989536 w 12192000"/>
              <a:gd name="connsiteY170" fmla="*/ 14528 h 4939827"/>
              <a:gd name="connsiteX171" fmla="*/ 7015933 w 12192000"/>
              <a:gd name="connsiteY171" fmla="*/ 9653 h 4939827"/>
              <a:gd name="connsiteX172" fmla="*/ 7020592 w 12192000"/>
              <a:gd name="connsiteY172" fmla="*/ 1651 h 4939827"/>
              <a:gd name="connsiteX173" fmla="*/ 7025905 w 12192000"/>
              <a:gd name="connsiteY17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21509 w 12192000"/>
              <a:gd name="connsiteY165" fmla="*/ 54829 h 4939827"/>
              <a:gd name="connsiteX166" fmla="*/ 6947884 w 12192000"/>
              <a:gd name="connsiteY166" fmla="*/ 47587 h 4939827"/>
              <a:gd name="connsiteX167" fmla="*/ 6965101 w 12192000"/>
              <a:gd name="connsiteY167" fmla="*/ 25718 h 4939827"/>
              <a:gd name="connsiteX168" fmla="*/ 6986370 w 12192000"/>
              <a:gd name="connsiteY168" fmla="*/ 12659 h 4939827"/>
              <a:gd name="connsiteX169" fmla="*/ 6989536 w 12192000"/>
              <a:gd name="connsiteY169" fmla="*/ 14528 h 4939827"/>
              <a:gd name="connsiteX170" fmla="*/ 7015933 w 12192000"/>
              <a:gd name="connsiteY170" fmla="*/ 9653 h 4939827"/>
              <a:gd name="connsiteX171" fmla="*/ 7020592 w 12192000"/>
              <a:gd name="connsiteY171" fmla="*/ 1651 h 4939827"/>
              <a:gd name="connsiteX172" fmla="*/ 7025905 w 12192000"/>
              <a:gd name="connsiteY17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947884 w 12192000"/>
              <a:gd name="connsiteY165" fmla="*/ 47587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152287 w 12192000"/>
              <a:gd name="connsiteY163" fmla="*/ 116736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56458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922756 w 12192000"/>
              <a:gd name="connsiteY135" fmla="*/ 194044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98001 w 12192000"/>
              <a:gd name="connsiteY124" fmla="*/ 231941 h 4939827"/>
              <a:gd name="connsiteX125" fmla="*/ 3561557 w 12192000"/>
              <a:gd name="connsiteY125" fmla="*/ 228095 h 4939827"/>
              <a:gd name="connsiteX126" fmla="*/ 3611920 w 12192000"/>
              <a:gd name="connsiteY126" fmla="*/ 218094 h 4939827"/>
              <a:gd name="connsiteX127" fmla="*/ 3620528 w 12192000"/>
              <a:gd name="connsiteY127" fmla="*/ 218788 h 4939827"/>
              <a:gd name="connsiteX128" fmla="*/ 3620766 w 12192000"/>
              <a:gd name="connsiteY128" fmla="*/ 218511 h 4939827"/>
              <a:gd name="connsiteX129" fmla="*/ 3629977 w 12192000"/>
              <a:gd name="connsiteY129" fmla="*/ 218664 h 4939827"/>
              <a:gd name="connsiteX130" fmla="*/ 3636217 w 12192000"/>
              <a:gd name="connsiteY130" fmla="*/ 220048 h 4939827"/>
              <a:gd name="connsiteX131" fmla="*/ 3709484 w 12192000"/>
              <a:gd name="connsiteY131" fmla="*/ 186927 h 4939827"/>
              <a:gd name="connsiteX132" fmla="*/ 3761342 w 12192000"/>
              <a:gd name="connsiteY132" fmla="*/ 177474 h 4939827"/>
              <a:gd name="connsiteX133" fmla="*/ 3799748 w 12192000"/>
              <a:gd name="connsiteY133" fmla="*/ 167154 h 4939827"/>
              <a:gd name="connsiteX134" fmla="*/ 3922756 w 12192000"/>
              <a:gd name="connsiteY134" fmla="*/ 194044 h 4939827"/>
              <a:gd name="connsiteX135" fmla="*/ 4028476 w 12192000"/>
              <a:gd name="connsiteY135" fmla="*/ 223679 h 4939827"/>
              <a:gd name="connsiteX136" fmla="*/ 4191582 w 12192000"/>
              <a:gd name="connsiteY136" fmla="*/ 238952 h 4939827"/>
              <a:gd name="connsiteX137" fmla="*/ 4251024 w 12192000"/>
              <a:gd name="connsiteY137" fmla="*/ 240874 h 4939827"/>
              <a:gd name="connsiteX138" fmla="*/ 4355275 w 12192000"/>
              <a:gd name="connsiteY138" fmla="*/ 260205 h 4939827"/>
              <a:gd name="connsiteX139" fmla="*/ 4423807 w 12192000"/>
              <a:gd name="connsiteY139" fmla="*/ 270366 h 4939827"/>
              <a:gd name="connsiteX140" fmla="*/ 4558432 w 12192000"/>
              <a:gd name="connsiteY140" fmla="*/ 269194 h 4939827"/>
              <a:gd name="connsiteX141" fmla="*/ 4635061 w 12192000"/>
              <a:gd name="connsiteY141" fmla="*/ 280682 h 4939827"/>
              <a:gd name="connsiteX142" fmla="*/ 4807427 w 12192000"/>
              <a:gd name="connsiteY142" fmla="*/ 276835 h 4939827"/>
              <a:gd name="connsiteX143" fmla="*/ 5028933 w 12192000"/>
              <a:gd name="connsiteY143" fmla="*/ 183887 h 4939827"/>
              <a:gd name="connsiteX144" fmla="*/ 5093642 w 12192000"/>
              <a:gd name="connsiteY144" fmla="*/ 177214 h 4939827"/>
              <a:gd name="connsiteX145" fmla="*/ 5102642 w 12192000"/>
              <a:gd name="connsiteY145" fmla="*/ 186816 h 4939827"/>
              <a:gd name="connsiteX146" fmla="*/ 5193590 w 12192000"/>
              <a:gd name="connsiteY146" fmla="*/ 156458 h 4939827"/>
              <a:gd name="connsiteX147" fmla="*/ 5323922 w 12192000"/>
              <a:gd name="connsiteY147" fmla="*/ 146332 h 4939827"/>
              <a:gd name="connsiteX148" fmla="*/ 5421860 w 12192000"/>
              <a:gd name="connsiteY148" fmla="*/ 167298 h 4939827"/>
              <a:gd name="connsiteX149" fmla="*/ 5476948 w 12192000"/>
              <a:gd name="connsiteY149" fmla="*/ 173249 h 4939827"/>
              <a:gd name="connsiteX150" fmla="*/ 5516842 w 12192000"/>
              <a:gd name="connsiteY150" fmla="*/ 184018 h 4939827"/>
              <a:gd name="connsiteX151" fmla="*/ 5619415 w 12192000"/>
              <a:gd name="connsiteY151" fmla="*/ 176781 h 4939827"/>
              <a:gd name="connsiteX152" fmla="*/ 5789867 w 12192000"/>
              <a:gd name="connsiteY152" fmla="*/ 150304 h 4939827"/>
              <a:gd name="connsiteX153" fmla="*/ 5825953 w 12192000"/>
              <a:gd name="connsiteY153" fmla="*/ 147907 h 4939827"/>
              <a:gd name="connsiteX154" fmla="*/ 5856168 w 12192000"/>
              <a:gd name="connsiteY154" fmla="*/ 158719 h 4939827"/>
              <a:gd name="connsiteX155" fmla="*/ 5862476 w 12192000"/>
              <a:gd name="connsiteY155" fmla="*/ 172447 h 4939827"/>
              <a:gd name="connsiteX156" fmla="*/ 5882195 w 12192000"/>
              <a:gd name="connsiteY156" fmla="*/ 173195 h 4939827"/>
              <a:gd name="connsiteX157" fmla="*/ 5887271 w 12192000"/>
              <a:gd name="connsiteY157" fmla="*/ 176084 h 4939827"/>
              <a:gd name="connsiteX158" fmla="*/ 5921577 w 12192000"/>
              <a:gd name="connsiteY158" fmla="*/ 169858 h 4939827"/>
              <a:gd name="connsiteX159" fmla="*/ 5983240 w 12192000"/>
              <a:gd name="connsiteY159" fmla="*/ 152755 h 4939827"/>
              <a:gd name="connsiteX160" fmla="*/ 6152287 w 12192000"/>
              <a:gd name="connsiteY160" fmla="*/ 116736 h 4939827"/>
              <a:gd name="connsiteX161" fmla="*/ 6415830 w 12192000"/>
              <a:gd name="connsiteY161" fmla="*/ 136006 h 4939827"/>
              <a:gd name="connsiteX162" fmla="*/ 6756965 w 12192000"/>
              <a:gd name="connsiteY162" fmla="*/ 57636 h 4939827"/>
              <a:gd name="connsiteX163" fmla="*/ 6819400 w 12192000"/>
              <a:gd name="connsiteY163" fmla="*/ 30742 h 4939827"/>
              <a:gd name="connsiteX164" fmla="*/ 6986370 w 12192000"/>
              <a:gd name="connsiteY164" fmla="*/ 12659 h 4939827"/>
              <a:gd name="connsiteX165" fmla="*/ 6989536 w 12192000"/>
              <a:gd name="connsiteY165" fmla="*/ 14528 h 4939827"/>
              <a:gd name="connsiteX166" fmla="*/ 7015933 w 12192000"/>
              <a:gd name="connsiteY166" fmla="*/ 9653 h 4939827"/>
              <a:gd name="connsiteX167" fmla="*/ 7020592 w 12192000"/>
              <a:gd name="connsiteY167" fmla="*/ 1651 h 4939827"/>
              <a:gd name="connsiteX168" fmla="*/ 7025905 w 12192000"/>
              <a:gd name="connsiteY16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30844 w 12192000"/>
              <a:gd name="connsiteY115" fmla="*/ 225861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3030844 w 12192000"/>
              <a:gd name="connsiteY114" fmla="*/ 225861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87089 w 12192000"/>
              <a:gd name="connsiteY55" fmla="*/ 303891 h 4939827"/>
              <a:gd name="connsiteX56" fmla="*/ 9371484 w 12192000"/>
              <a:gd name="connsiteY56" fmla="*/ 329634 h 4939827"/>
              <a:gd name="connsiteX57" fmla="*/ 9404829 w 12192000"/>
              <a:gd name="connsiteY57" fmla="*/ 339038 h 4939827"/>
              <a:gd name="connsiteX58" fmla="*/ 9427021 w 12192000"/>
              <a:gd name="connsiteY58" fmla="*/ 358784 h 4939827"/>
              <a:gd name="connsiteX59" fmla="*/ 9670844 w 12192000"/>
              <a:gd name="connsiteY59" fmla="*/ 405128 h 4939827"/>
              <a:gd name="connsiteX60" fmla="*/ 9816083 w 12192000"/>
              <a:gd name="connsiteY60" fmla="*/ 416573 h 4939827"/>
              <a:gd name="connsiteX61" fmla="*/ 9936741 w 12192000"/>
              <a:gd name="connsiteY61" fmla="*/ 437044 h 4939827"/>
              <a:gd name="connsiteX62" fmla="*/ 10050093 w 12192000"/>
              <a:gd name="connsiteY62" fmla="*/ 443783 h 4939827"/>
              <a:gd name="connsiteX63" fmla="*/ 10130090 w 12192000"/>
              <a:gd name="connsiteY63" fmla="*/ 459520 h 4939827"/>
              <a:gd name="connsiteX64" fmla="*/ 10173456 w 12192000"/>
              <a:gd name="connsiteY64" fmla="*/ 457749 h 4939827"/>
              <a:gd name="connsiteX65" fmla="*/ 10218232 w 12192000"/>
              <a:gd name="connsiteY65" fmla="*/ 459820 h 4939827"/>
              <a:gd name="connsiteX66" fmla="*/ 10354176 w 12192000"/>
              <a:gd name="connsiteY66" fmla="*/ 471377 h 4939827"/>
              <a:gd name="connsiteX67" fmla="*/ 10430681 w 12192000"/>
              <a:gd name="connsiteY67" fmla="*/ 481226 h 4939827"/>
              <a:gd name="connsiteX68" fmla="*/ 10478169 w 12192000"/>
              <a:gd name="connsiteY68" fmla="*/ 481774 h 4939827"/>
              <a:gd name="connsiteX69" fmla="*/ 10540907 w 12192000"/>
              <a:gd name="connsiteY69" fmla="*/ 485607 h 4939827"/>
              <a:gd name="connsiteX70" fmla="*/ 10614941 w 12192000"/>
              <a:gd name="connsiteY70" fmla="*/ 487592 h 4939827"/>
              <a:gd name="connsiteX71" fmla="*/ 10674098 w 12192000"/>
              <a:gd name="connsiteY71" fmla="*/ 521656 h 4939827"/>
              <a:gd name="connsiteX72" fmla="*/ 10874834 w 12192000"/>
              <a:gd name="connsiteY72" fmla="*/ 574867 h 4939827"/>
              <a:gd name="connsiteX73" fmla="*/ 10944981 w 12192000"/>
              <a:gd name="connsiteY73" fmla="*/ 615042 h 4939827"/>
              <a:gd name="connsiteX74" fmla="*/ 11006376 w 12192000"/>
              <a:gd name="connsiteY74" fmla="*/ 645957 h 4939827"/>
              <a:gd name="connsiteX75" fmla="*/ 11076308 w 12192000"/>
              <a:gd name="connsiteY75" fmla="*/ 675698 h 4939827"/>
              <a:gd name="connsiteX76" fmla="*/ 11148789 w 12192000"/>
              <a:gd name="connsiteY76" fmla="*/ 685041 h 4939827"/>
              <a:gd name="connsiteX77" fmla="*/ 11249129 w 12192000"/>
              <a:gd name="connsiteY77" fmla="*/ 684218 h 4939827"/>
              <a:gd name="connsiteX78" fmla="*/ 11299915 w 12192000"/>
              <a:gd name="connsiteY78" fmla="*/ 692177 h 4939827"/>
              <a:gd name="connsiteX79" fmla="*/ 11386973 w 12192000"/>
              <a:gd name="connsiteY79" fmla="*/ 708209 h 4939827"/>
              <a:gd name="connsiteX80" fmla="*/ 11500105 w 12192000"/>
              <a:gd name="connsiteY80" fmla="*/ 735014 h 4939827"/>
              <a:gd name="connsiteX81" fmla="*/ 11621735 w 12192000"/>
              <a:gd name="connsiteY81" fmla="*/ 789584 h 4939827"/>
              <a:gd name="connsiteX82" fmla="*/ 11691200 w 12192000"/>
              <a:gd name="connsiteY82" fmla="*/ 867902 h 4939827"/>
              <a:gd name="connsiteX83" fmla="*/ 11819427 w 12192000"/>
              <a:gd name="connsiteY83" fmla="*/ 911634 h 4939827"/>
              <a:gd name="connsiteX84" fmla="*/ 11969720 w 12192000"/>
              <a:gd name="connsiteY84" fmla="*/ 964737 h 4939827"/>
              <a:gd name="connsiteX85" fmla="*/ 12055766 w 12192000"/>
              <a:gd name="connsiteY85" fmla="*/ 991268 h 4939827"/>
              <a:gd name="connsiteX86" fmla="*/ 12171539 w 12192000"/>
              <a:gd name="connsiteY86" fmla="*/ 995427 h 4939827"/>
              <a:gd name="connsiteX87" fmla="*/ 12187831 w 12192000"/>
              <a:gd name="connsiteY87" fmla="*/ 996580 h 4939827"/>
              <a:gd name="connsiteX88" fmla="*/ 12192000 w 12192000"/>
              <a:gd name="connsiteY88" fmla="*/ 996726 h 4939827"/>
              <a:gd name="connsiteX89" fmla="*/ 12192000 w 12192000"/>
              <a:gd name="connsiteY89" fmla="*/ 4939827 h 4939827"/>
              <a:gd name="connsiteX90" fmla="*/ 0 w 12192000"/>
              <a:gd name="connsiteY90" fmla="*/ 4939827 h 4939827"/>
              <a:gd name="connsiteX91" fmla="*/ 0 w 12192000"/>
              <a:gd name="connsiteY91" fmla="*/ 512043 h 4939827"/>
              <a:gd name="connsiteX92" fmla="*/ 7381 w 12192000"/>
              <a:gd name="connsiteY92" fmla="*/ 512580 h 4939827"/>
              <a:gd name="connsiteX93" fmla="*/ 100029 w 12192000"/>
              <a:gd name="connsiteY93" fmla="*/ 504758 h 4939827"/>
              <a:gd name="connsiteX94" fmla="*/ 155244 w 12192000"/>
              <a:gd name="connsiteY94" fmla="*/ 525130 h 4939827"/>
              <a:gd name="connsiteX95" fmla="*/ 254366 w 12192000"/>
              <a:gd name="connsiteY95" fmla="*/ 534449 h 4939827"/>
              <a:gd name="connsiteX96" fmla="*/ 447292 w 12192000"/>
              <a:gd name="connsiteY96" fmla="*/ 542725 h 4939827"/>
              <a:gd name="connsiteX97" fmla="*/ 628105 w 12192000"/>
              <a:gd name="connsiteY97" fmla="*/ 547853 h 4939827"/>
              <a:gd name="connsiteX98" fmla="*/ 783146 w 12192000"/>
              <a:gd name="connsiteY98" fmla="*/ 591799 h 4939827"/>
              <a:gd name="connsiteX99" fmla="*/ 1043676 w 12192000"/>
              <a:gd name="connsiteY99" fmla="*/ 591887 h 4939827"/>
              <a:gd name="connsiteX100" fmla="*/ 1281816 w 12192000"/>
              <a:gd name="connsiteY100" fmla="*/ 520946 h 4939827"/>
              <a:gd name="connsiteX101" fmla="*/ 1486347 w 12192000"/>
              <a:gd name="connsiteY101" fmla="*/ 487310 h 4939827"/>
              <a:gd name="connsiteX102" fmla="*/ 1568079 w 12192000"/>
              <a:gd name="connsiteY102" fmla="*/ 462531 h 4939827"/>
              <a:gd name="connsiteX103" fmla="*/ 1622516 w 12192000"/>
              <a:gd name="connsiteY103" fmla="*/ 466058 h 4939827"/>
              <a:gd name="connsiteX104" fmla="*/ 1655457 w 12192000"/>
              <a:gd name="connsiteY104" fmla="*/ 465359 h 4939827"/>
              <a:gd name="connsiteX105" fmla="*/ 1717454 w 12192000"/>
              <a:gd name="connsiteY105" fmla="*/ 417203 h 4939827"/>
              <a:gd name="connsiteX106" fmla="*/ 1913794 w 12192000"/>
              <a:gd name="connsiteY106" fmla="*/ 365255 h 4939827"/>
              <a:gd name="connsiteX107" fmla="*/ 2129762 w 12192000"/>
              <a:gd name="connsiteY107" fmla="*/ 367832 h 4939827"/>
              <a:gd name="connsiteX108" fmla="*/ 2376970 w 12192000"/>
              <a:gd name="connsiteY108" fmla="*/ 350129 h 4939827"/>
              <a:gd name="connsiteX109" fmla="*/ 2480155 w 12192000"/>
              <a:gd name="connsiteY109" fmla="*/ 359227 h 4939827"/>
              <a:gd name="connsiteX110" fmla="*/ 2586782 w 12192000"/>
              <a:gd name="connsiteY110" fmla="*/ 339352 h 4939827"/>
              <a:gd name="connsiteX111" fmla="*/ 2679617 w 12192000"/>
              <a:gd name="connsiteY111" fmla="*/ 305383 h 4939827"/>
              <a:gd name="connsiteX112" fmla="*/ 2788947 w 12192000"/>
              <a:gd name="connsiteY112" fmla="*/ 250375 h 4939827"/>
              <a:gd name="connsiteX113" fmla="*/ 2965530 w 12192000"/>
              <a:gd name="connsiteY113" fmla="*/ 245958 h 4939827"/>
              <a:gd name="connsiteX114" fmla="*/ 3103677 w 12192000"/>
              <a:gd name="connsiteY114" fmla="*/ 209527 h 4939827"/>
              <a:gd name="connsiteX115" fmla="*/ 3126759 w 12192000"/>
              <a:gd name="connsiteY115" fmla="*/ 211226 h 4939827"/>
              <a:gd name="connsiteX116" fmla="*/ 3164020 w 12192000"/>
              <a:gd name="connsiteY116" fmla="*/ 212779 h 4939827"/>
              <a:gd name="connsiteX117" fmla="*/ 3285019 w 12192000"/>
              <a:gd name="connsiteY117" fmla="*/ 220535 h 4939827"/>
              <a:gd name="connsiteX118" fmla="*/ 3365154 w 12192000"/>
              <a:gd name="connsiteY118" fmla="*/ 226416 h 4939827"/>
              <a:gd name="connsiteX119" fmla="*/ 3367507 w 12192000"/>
              <a:gd name="connsiteY119" fmla="*/ 225416 h 4939827"/>
              <a:gd name="connsiteX120" fmla="*/ 3387567 w 12192000"/>
              <a:gd name="connsiteY120" fmla="*/ 227103 h 4939827"/>
              <a:gd name="connsiteX121" fmla="*/ 3498001 w 12192000"/>
              <a:gd name="connsiteY121" fmla="*/ 231941 h 4939827"/>
              <a:gd name="connsiteX122" fmla="*/ 3561557 w 12192000"/>
              <a:gd name="connsiteY122" fmla="*/ 228095 h 4939827"/>
              <a:gd name="connsiteX123" fmla="*/ 3611920 w 12192000"/>
              <a:gd name="connsiteY123" fmla="*/ 218094 h 4939827"/>
              <a:gd name="connsiteX124" fmla="*/ 3620528 w 12192000"/>
              <a:gd name="connsiteY124" fmla="*/ 218788 h 4939827"/>
              <a:gd name="connsiteX125" fmla="*/ 3620766 w 12192000"/>
              <a:gd name="connsiteY125" fmla="*/ 218511 h 4939827"/>
              <a:gd name="connsiteX126" fmla="*/ 3629977 w 12192000"/>
              <a:gd name="connsiteY126" fmla="*/ 218664 h 4939827"/>
              <a:gd name="connsiteX127" fmla="*/ 3636217 w 12192000"/>
              <a:gd name="connsiteY127" fmla="*/ 220048 h 4939827"/>
              <a:gd name="connsiteX128" fmla="*/ 3709484 w 12192000"/>
              <a:gd name="connsiteY128" fmla="*/ 186927 h 4939827"/>
              <a:gd name="connsiteX129" fmla="*/ 3761342 w 12192000"/>
              <a:gd name="connsiteY129" fmla="*/ 177474 h 4939827"/>
              <a:gd name="connsiteX130" fmla="*/ 3799748 w 12192000"/>
              <a:gd name="connsiteY130" fmla="*/ 167154 h 4939827"/>
              <a:gd name="connsiteX131" fmla="*/ 3922756 w 12192000"/>
              <a:gd name="connsiteY131" fmla="*/ 194044 h 4939827"/>
              <a:gd name="connsiteX132" fmla="*/ 4028476 w 12192000"/>
              <a:gd name="connsiteY132" fmla="*/ 223679 h 4939827"/>
              <a:gd name="connsiteX133" fmla="*/ 4191582 w 12192000"/>
              <a:gd name="connsiteY133" fmla="*/ 238952 h 4939827"/>
              <a:gd name="connsiteX134" fmla="*/ 4251024 w 12192000"/>
              <a:gd name="connsiteY134" fmla="*/ 240874 h 4939827"/>
              <a:gd name="connsiteX135" fmla="*/ 4355275 w 12192000"/>
              <a:gd name="connsiteY135" fmla="*/ 260205 h 4939827"/>
              <a:gd name="connsiteX136" fmla="*/ 4423807 w 12192000"/>
              <a:gd name="connsiteY136" fmla="*/ 270366 h 4939827"/>
              <a:gd name="connsiteX137" fmla="*/ 4558432 w 12192000"/>
              <a:gd name="connsiteY137" fmla="*/ 269194 h 4939827"/>
              <a:gd name="connsiteX138" fmla="*/ 4635061 w 12192000"/>
              <a:gd name="connsiteY138" fmla="*/ 280682 h 4939827"/>
              <a:gd name="connsiteX139" fmla="*/ 4807427 w 12192000"/>
              <a:gd name="connsiteY139" fmla="*/ 276835 h 4939827"/>
              <a:gd name="connsiteX140" fmla="*/ 5028933 w 12192000"/>
              <a:gd name="connsiteY140" fmla="*/ 183887 h 4939827"/>
              <a:gd name="connsiteX141" fmla="*/ 5093642 w 12192000"/>
              <a:gd name="connsiteY141" fmla="*/ 177214 h 4939827"/>
              <a:gd name="connsiteX142" fmla="*/ 5102642 w 12192000"/>
              <a:gd name="connsiteY142" fmla="*/ 186816 h 4939827"/>
              <a:gd name="connsiteX143" fmla="*/ 5193590 w 12192000"/>
              <a:gd name="connsiteY143" fmla="*/ 156458 h 4939827"/>
              <a:gd name="connsiteX144" fmla="*/ 5323922 w 12192000"/>
              <a:gd name="connsiteY144" fmla="*/ 146332 h 4939827"/>
              <a:gd name="connsiteX145" fmla="*/ 5421860 w 12192000"/>
              <a:gd name="connsiteY145" fmla="*/ 167298 h 4939827"/>
              <a:gd name="connsiteX146" fmla="*/ 5476948 w 12192000"/>
              <a:gd name="connsiteY146" fmla="*/ 173249 h 4939827"/>
              <a:gd name="connsiteX147" fmla="*/ 5516842 w 12192000"/>
              <a:gd name="connsiteY147" fmla="*/ 184018 h 4939827"/>
              <a:gd name="connsiteX148" fmla="*/ 5619415 w 12192000"/>
              <a:gd name="connsiteY148" fmla="*/ 176781 h 4939827"/>
              <a:gd name="connsiteX149" fmla="*/ 5789867 w 12192000"/>
              <a:gd name="connsiteY149" fmla="*/ 150304 h 4939827"/>
              <a:gd name="connsiteX150" fmla="*/ 5825953 w 12192000"/>
              <a:gd name="connsiteY150" fmla="*/ 147907 h 4939827"/>
              <a:gd name="connsiteX151" fmla="*/ 5856168 w 12192000"/>
              <a:gd name="connsiteY151" fmla="*/ 158719 h 4939827"/>
              <a:gd name="connsiteX152" fmla="*/ 5862476 w 12192000"/>
              <a:gd name="connsiteY152" fmla="*/ 172447 h 4939827"/>
              <a:gd name="connsiteX153" fmla="*/ 5882195 w 12192000"/>
              <a:gd name="connsiteY153" fmla="*/ 173195 h 4939827"/>
              <a:gd name="connsiteX154" fmla="*/ 5887271 w 12192000"/>
              <a:gd name="connsiteY154" fmla="*/ 176084 h 4939827"/>
              <a:gd name="connsiteX155" fmla="*/ 5921577 w 12192000"/>
              <a:gd name="connsiteY155" fmla="*/ 169858 h 4939827"/>
              <a:gd name="connsiteX156" fmla="*/ 5983240 w 12192000"/>
              <a:gd name="connsiteY156" fmla="*/ 152755 h 4939827"/>
              <a:gd name="connsiteX157" fmla="*/ 6152287 w 12192000"/>
              <a:gd name="connsiteY157" fmla="*/ 116736 h 4939827"/>
              <a:gd name="connsiteX158" fmla="*/ 6415830 w 12192000"/>
              <a:gd name="connsiteY158" fmla="*/ 136006 h 4939827"/>
              <a:gd name="connsiteX159" fmla="*/ 6756965 w 12192000"/>
              <a:gd name="connsiteY159" fmla="*/ 57636 h 4939827"/>
              <a:gd name="connsiteX160" fmla="*/ 6819400 w 12192000"/>
              <a:gd name="connsiteY160" fmla="*/ 30742 h 4939827"/>
              <a:gd name="connsiteX161" fmla="*/ 6986370 w 12192000"/>
              <a:gd name="connsiteY161" fmla="*/ 12659 h 4939827"/>
              <a:gd name="connsiteX162" fmla="*/ 6989536 w 12192000"/>
              <a:gd name="connsiteY162" fmla="*/ 14528 h 4939827"/>
              <a:gd name="connsiteX163" fmla="*/ 7015933 w 12192000"/>
              <a:gd name="connsiteY163" fmla="*/ 9653 h 4939827"/>
              <a:gd name="connsiteX164" fmla="*/ 7020592 w 12192000"/>
              <a:gd name="connsiteY164" fmla="*/ 1651 h 4939827"/>
              <a:gd name="connsiteX165" fmla="*/ 7025905 w 12192000"/>
              <a:gd name="connsiteY16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371484 w 12192000"/>
              <a:gd name="connsiteY55" fmla="*/ 329634 h 4939827"/>
              <a:gd name="connsiteX56" fmla="*/ 9404829 w 12192000"/>
              <a:gd name="connsiteY56" fmla="*/ 339038 h 4939827"/>
              <a:gd name="connsiteX57" fmla="*/ 9427021 w 12192000"/>
              <a:gd name="connsiteY57" fmla="*/ 358784 h 4939827"/>
              <a:gd name="connsiteX58" fmla="*/ 9670844 w 12192000"/>
              <a:gd name="connsiteY58" fmla="*/ 405128 h 4939827"/>
              <a:gd name="connsiteX59" fmla="*/ 9816083 w 12192000"/>
              <a:gd name="connsiteY59" fmla="*/ 416573 h 4939827"/>
              <a:gd name="connsiteX60" fmla="*/ 9936741 w 12192000"/>
              <a:gd name="connsiteY60" fmla="*/ 437044 h 4939827"/>
              <a:gd name="connsiteX61" fmla="*/ 10050093 w 12192000"/>
              <a:gd name="connsiteY61" fmla="*/ 443783 h 4939827"/>
              <a:gd name="connsiteX62" fmla="*/ 10130090 w 12192000"/>
              <a:gd name="connsiteY62" fmla="*/ 459520 h 4939827"/>
              <a:gd name="connsiteX63" fmla="*/ 10173456 w 12192000"/>
              <a:gd name="connsiteY63" fmla="*/ 457749 h 4939827"/>
              <a:gd name="connsiteX64" fmla="*/ 10218232 w 12192000"/>
              <a:gd name="connsiteY64" fmla="*/ 459820 h 4939827"/>
              <a:gd name="connsiteX65" fmla="*/ 10354176 w 12192000"/>
              <a:gd name="connsiteY65" fmla="*/ 471377 h 4939827"/>
              <a:gd name="connsiteX66" fmla="*/ 10430681 w 12192000"/>
              <a:gd name="connsiteY66" fmla="*/ 481226 h 4939827"/>
              <a:gd name="connsiteX67" fmla="*/ 10478169 w 12192000"/>
              <a:gd name="connsiteY67" fmla="*/ 481774 h 4939827"/>
              <a:gd name="connsiteX68" fmla="*/ 10540907 w 12192000"/>
              <a:gd name="connsiteY68" fmla="*/ 485607 h 4939827"/>
              <a:gd name="connsiteX69" fmla="*/ 10614941 w 12192000"/>
              <a:gd name="connsiteY69" fmla="*/ 487592 h 4939827"/>
              <a:gd name="connsiteX70" fmla="*/ 10674098 w 12192000"/>
              <a:gd name="connsiteY70" fmla="*/ 521656 h 4939827"/>
              <a:gd name="connsiteX71" fmla="*/ 10874834 w 12192000"/>
              <a:gd name="connsiteY71" fmla="*/ 574867 h 4939827"/>
              <a:gd name="connsiteX72" fmla="*/ 10944981 w 12192000"/>
              <a:gd name="connsiteY72" fmla="*/ 615042 h 4939827"/>
              <a:gd name="connsiteX73" fmla="*/ 11006376 w 12192000"/>
              <a:gd name="connsiteY73" fmla="*/ 645957 h 4939827"/>
              <a:gd name="connsiteX74" fmla="*/ 11076308 w 12192000"/>
              <a:gd name="connsiteY74" fmla="*/ 675698 h 4939827"/>
              <a:gd name="connsiteX75" fmla="*/ 11148789 w 12192000"/>
              <a:gd name="connsiteY75" fmla="*/ 685041 h 4939827"/>
              <a:gd name="connsiteX76" fmla="*/ 11249129 w 12192000"/>
              <a:gd name="connsiteY76" fmla="*/ 684218 h 4939827"/>
              <a:gd name="connsiteX77" fmla="*/ 11299915 w 12192000"/>
              <a:gd name="connsiteY77" fmla="*/ 692177 h 4939827"/>
              <a:gd name="connsiteX78" fmla="*/ 11386973 w 12192000"/>
              <a:gd name="connsiteY78" fmla="*/ 708209 h 4939827"/>
              <a:gd name="connsiteX79" fmla="*/ 11500105 w 12192000"/>
              <a:gd name="connsiteY79" fmla="*/ 735014 h 4939827"/>
              <a:gd name="connsiteX80" fmla="*/ 11621735 w 12192000"/>
              <a:gd name="connsiteY80" fmla="*/ 789584 h 4939827"/>
              <a:gd name="connsiteX81" fmla="*/ 11691200 w 12192000"/>
              <a:gd name="connsiteY81" fmla="*/ 867902 h 4939827"/>
              <a:gd name="connsiteX82" fmla="*/ 11819427 w 12192000"/>
              <a:gd name="connsiteY82" fmla="*/ 911634 h 4939827"/>
              <a:gd name="connsiteX83" fmla="*/ 11969720 w 12192000"/>
              <a:gd name="connsiteY83" fmla="*/ 964737 h 4939827"/>
              <a:gd name="connsiteX84" fmla="*/ 12055766 w 12192000"/>
              <a:gd name="connsiteY84" fmla="*/ 991268 h 4939827"/>
              <a:gd name="connsiteX85" fmla="*/ 12171539 w 12192000"/>
              <a:gd name="connsiteY85" fmla="*/ 995427 h 4939827"/>
              <a:gd name="connsiteX86" fmla="*/ 12187831 w 12192000"/>
              <a:gd name="connsiteY86" fmla="*/ 996580 h 4939827"/>
              <a:gd name="connsiteX87" fmla="*/ 12192000 w 12192000"/>
              <a:gd name="connsiteY87" fmla="*/ 996726 h 4939827"/>
              <a:gd name="connsiteX88" fmla="*/ 12192000 w 12192000"/>
              <a:gd name="connsiteY88" fmla="*/ 4939827 h 4939827"/>
              <a:gd name="connsiteX89" fmla="*/ 0 w 12192000"/>
              <a:gd name="connsiteY89" fmla="*/ 4939827 h 4939827"/>
              <a:gd name="connsiteX90" fmla="*/ 0 w 12192000"/>
              <a:gd name="connsiteY90" fmla="*/ 512043 h 4939827"/>
              <a:gd name="connsiteX91" fmla="*/ 7381 w 12192000"/>
              <a:gd name="connsiteY91" fmla="*/ 512580 h 4939827"/>
              <a:gd name="connsiteX92" fmla="*/ 100029 w 12192000"/>
              <a:gd name="connsiteY92" fmla="*/ 504758 h 4939827"/>
              <a:gd name="connsiteX93" fmla="*/ 155244 w 12192000"/>
              <a:gd name="connsiteY93" fmla="*/ 525130 h 4939827"/>
              <a:gd name="connsiteX94" fmla="*/ 254366 w 12192000"/>
              <a:gd name="connsiteY94" fmla="*/ 534449 h 4939827"/>
              <a:gd name="connsiteX95" fmla="*/ 447292 w 12192000"/>
              <a:gd name="connsiteY95" fmla="*/ 542725 h 4939827"/>
              <a:gd name="connsiteX96" fmla="*/ 628105 w 12192000"/>
              <a:gd name="connsiteY96" fmla="*/ 547853 h 4939827"/>
              <a:gd name="connsiteX97" fmla="*/ 783146 w 12192000"/>
              <a:gd name="connsiteY97" fmla="*/ 591799 h 4939827"/>
              <a:gd name="connsiteX98" fmla="*/ 1043676 w 12192000"/>
              <a:gd name="connsiteY98" fmla="*/ 591887 h 4939827"/>
              <a:gd name="connsiteX99" fmla="*/ 1281816 w 12192000"/>
              <a:gd name="connsiteY99" fmla="*/ 520946 h 4939827"/>
              <a:gd name="connsiteX100" fmla="*/ 1486347 w 12192000"/>
              <a:gd name="connsiteY100" fmla="*/ 487310 h 4939827"/>
              <a:gd name="connsiteX101" fmla="*/ 1568079 w 12192000"/>
              <a:gd name="connsiteY101" fmla="*/ 462531 h 4939827"/>
              <a:gd name="connsiteX102" fmla="*/ 1622516 w 12192000"/>
              <a:gd name="connsiteY102" fmla="*/ 466058 h 4939827"/>
              <a:gd name="connsiteX103" fmla="*/ 1655457 w 12192000"/>
              <a:gd name="connsiteY103" fmla="*/ 465359 h 4939827"/>
              <a:gd name="connsiteX104" fmla="*/ 1717454 w 12192000"/>
              <a:gd name="connsiteY104" fmla="*/ 417203 h 4939827"/>
              <a:gd name="connsiteX105" fmla="*/ 1913794 w 12192000"/>
              <a:gd name="connsiteY105" fmla="*/ 365255 h 4939827"/>
              <a:gd name="connsiteX106" fmla="*/ 2129762 w 12192000"/>
              <a:gd name="connsiteY106" fmla="*/ 367832 h 4939827"/>
              <a:gd name="connsiteX107" fmla="*/ 2376970 w 12192000"/>
              <a:gd name="connsiteY107" fmla="*/ 350129 h 4939827"/>
              <a:gd name="connsiteX108" fmla="*/ 2480155 w 12192000"/>
              <a:gd name="connsiteY108" fmla="*/ 359227 h 4939827"/>
              <a:gd name="connsiteX109" fmla="*/ 2586782 w 12192000"/>
              <a:gd name="connsiteY109" fmla="*/ 339352 h 4939827"/>
              <a:gd name="connsiteX110" fmla="*/ 2679617 w 12192000"/>
              <a:gd name="connsiteY110" fmla="*/ 305383 h 4939827"/>
              <a:gd name="connsiteX111" fmla="*/ 2788947 w 12192000"/>
              <a:gd name="connsiteY111" fmla="*/ 250375 h 4939827"/>
              <a:gd name="connsiteX112" fmla="*/ 2965530 w 12192000"/>
              <a:gd name="connsiteY112" fmla="*/ 245958 h 4939827"/>
              <a:gd name="connsiteX113" fmla="*/ 3103677 w 12192000"/>
              <a:gd name="connsiteY113" fmla="*/ 209527 h 4939827"/>
              <a:gd name="connsiteX114" fmla="*/ 3126759 w 12192000"/>
              <a:gd name="connsiteY114" fmla="*/ 211226 h 4939827"/>
              <a:gd name="connsiteX115" fmla="*/ 3164020 w 12192000"/>
              <a:gd name="connsiteY115" fmla="*/ 212779 h 4939827"/>
              <a:gd name="connsiteX116" fmla="*/ 3285019 w 12192000"/>
              <a:gd name="connsiteY116" fmla="*/ 220535 h 4939827"/>
              <a:gd name="connsiteX117" fmla="*/ 3365154 w 12192000"/>
              <a:gd name="connsiteY117" fmla="*/ 226416 h 4939827"/>
              <a:gd name="connsiteX118" fmla="*/ 3367507 w 12192000"/>
              <a:gd name="connsiteY118" fmla="*/ 225416 h 4939827"/>
              <a:gd name="connsiteX119" fmla="*/ 3387567 w 12192000"/>
              <a:gd name="connsiteY119" fmla="*/ 227103 h 4939827"/>
              <a:gd name="connsiteX120" fmla="*/ 3498001 w 12192000"/>
              <a:gd name="connsiteY120" fmla="*/ 231941 h 4939827"/>
              <a:gd name="connsiteX121" fmla="*/ 3561557 w 12192000"/>
              <a:gd name="connsiteY121" fmla="*/ 228095 h 4939827"/>
              <a:gd name="connsiteX122" fmla="*/ 3611920 w 12192000"/>
              <a:gd name="connsiteY122" fmla="*/ 218094 h 4939827"/>
              <a:gd name="connsiteX123" fmla="*/ 3620528 w 12192000"/>
              <a:gd name="connsiteY123" fmla="*/ 218788 h 4939827"/>
              <a:gd name="connsiteX124" fmla="*/ 3620766 w 12192000"/>
              <a:gd name="connsiteY124" fmla="*/ 218511 h 4939827"/>
              <a:gd name="connsiteX125" fmla="*/ 3629977 w 12192000"/>
              <a:gd name="connsiteY125" fmla="*/ 218664 h 4939827"/>
              <a:gd name="connsiteX126" fmla="*/ 3636217 w 12192000"/>
              <a:gd name="connsiteY126" fmla="*/ 220048 h 4939827"/>
              <a:gd name="connsiteX127" fmla="*/ 3709484 w 12192000"/>
              <a:gd name="connsiteY127" fmla="*/ 186927 h 4939827"/>
              <a:gd name="connsiteX128" fmla="*/ 3761342 w 12192000"/>
              <a:gd name="connsiteY128" fmla="*/ 177474 h 4939827"/>
              <a:gd name="connsiteX129" fmla="*/ 3799748 w 12192000"/>
              <a:gd name="connsiteY129" fmla="*/ 167154 h 4939827"/>
              <a:gd name="connsiteX130" fmla="*/ 3922756 w 12192000"/>
              <a:gd name="connsiteY130" fmla="*/ 194044 h 4939827"/>
              <a:gd name="connsiteX131" fmla="*/ 4028476 w 12192000"/>
              <a:gd name="connsiteY131" fmla="*/ 223679 h 4939827"/>
              <a:gd name="connsiteX132" fmla="*/ 4191582 w 12192000"/>
              <a:gd name="connsiteY132" fmla="*/ 238952 h 4939827"/>
              <a:gd name="connsiteX133" fmla="*/ 4251024 w 12192000"/>
              <a:gd name="connsiteY133" fmla="*/ 240874 h 4939827"/>
              <a:gd name="connsiteX134" fmla="*/ 4355275 w 12192000"/>
              <a:gd name="connsiteY134" fmla="*/ 260205 h 4939827"/>
              <a:gd name="connsiteX135" fmla="*/ 4423807 w 12192000"/>
              <a:gd name="connsiteY135" fmla="*/ 270366 h 4939827"/>
              <a:gd name="connsiteX136" fmla="*/ 4558432 w 12192000"/>
              <a:gd name="connsiteY136" fmla="*/ 269194 h 4939827"/>
              <a:gd name="connsiteX137" fmla="*/ 4635061 w 12192000"/>
              <a:gd name="connsiteY137" fmla="*/ 280682 h 4939827"/>
              <a:gd name="connsiteX138" fmla="*/ 4807427 w 12192000"/>
              <a:gd name="connsiteY138" fmla="*/ 276835 h 4939827"/>
              <a:gd name="connsiteX139" fmla="*/ 5028933 w 12192000"/>
              <a:gd name="connsiteY139" fmla="*/ 183887 h 4939827"/>
              <a:gd name="connsiteX140" fmla="*/ 5093642 w 12192000"/>
              <a:gd name="connsiteY140" fmla="*/ 177214 h 4939827"/>
              <a:gd name="connsiteX141" fmla="*/ 5102642 w 12192000"/>
              <a:gd name="connsiteY141" fmla="*/ 186816 h 4939827"/>
              <a:gd name="connsiteX142" fmla="*/ 5193590 w 12192000"/>
              <a:gd name="connsiteY142" fmla="*/ 156458 h 4939827"/>
              <a:gd name="connsiteX143" fmla="*/ 5323922 w 12192000"/>
              <a:gd name="connsiteY143" fmla="*/ 146332 h 4939827"/>
              <a:gd name="connsiteX144" fmla="*/ 5421860 w 12192000"/>
              <a:gd name="connsiteY144" fmla="*/ 167298 h 4939827"/>
              <a:gd name="connsiteX145" fmla="*/ 5476948 w 12192000"/>
              <a:gd name="connsiteY145" fmla="*/ 173249 h 4939827"/>
              <a:gd name="connsiteX146" fmla="*/ 5516842 w 12192000"/>
              <a:gd name="connsiteY146" fmla="*/ 184018 h 4939827"/>
              <a:gd name="connsiteX147" fmla="*/ 5619415 w 12192000"/>
              <a:gd name="connsiteY147" fmla="*/ 176781 h 4939827"/>
              <a:gd name="connsiteX148" fmla="*/ 5789867 w 12192000"/>
              <a:gd name="connsiteY148" fmla="*/ 150304 h 4939827"/>
              <a:gd name="connsiteX149" fmla="*/ 5825953 w 12192000"/>
              <a:gd name="connsiteY149" fmla="*/ 147907 h 4939827"/>
              <a:gd name="connsiteX150" fmla="*/ 5856168 w 12192000"/>
              <a:gd name="connsiteY150" fmla="*/ 158719 h 4939827"/>
              <a:gd name="connsiteX151" fmla="*/ 5862476 w 12192000"/>
              <a:gd name="connsiteY151" fmla="*/ 172447 h 4939827"/>
              <a:gd name="connsiteX152" fmla="*/ 5882195 w 12192000"/>
              <a:gd name="connsiteY152" fmla="*/ 173195 h 4939827"/>
              <a:gd name="connsiteX153" fmla="*/ 5887271 w 12192000"/>
              <a:gd name="connsiteY153" fmla="*/ 176084 h 4939827"/>
              <a:gd name="connsiteX154" fmla="*/ 5921577 w 12192000"/>
              <a:gd name="connsiteY154" fmla="*/ 169858 h 4939827"/>
              <a:gd name="connsiteX155" fmla="*/ 5983240 w 12192000"/>
              <a:gd name="connsiteY155" fmla="*/ 152755 h 4939827"/>
              <a:gd name="connsiteX156" fmla="*/ 6152287 w 12192000"/>
              <a:gd name="connsiteY156" fmla="*/ 116736 h 4939827"/>
              <a:gd name="connsiteX157" fmla="*/ 6415830 w 12192000"/>
              <a:gd name="connsiteY157" fmla="*/ 136006 h 4939827"/>
              <a:gd name="connsiteX158" fmla="*/ 6756965 w 12192000"/>
              <a:gd name="connsiteY158" fmla="*/ 57636 h 4939827"/>
              <a:gd name="connsiteX159" fmla="*/ 6819400 w 12192000"/>
              <a:gd name="connsiteY159" fmla="*/ 30742 h 4939827"/>
              <a:gd name="connsiteX160" fmla="*/ 6986370 w 12192000"/>
              <a:gd name="connsiteY160" fmla="*/ 12659 h 4939827"/>
              <a:gd name="connsiteX161" fmla="*/ 6989536 w 12192000"/>
              <a:gd name="connsiteY161" fmla="*/ 14528 h 4939827"/>
              <a:gd name="connsiteX162" fmla="*/ 7015933 w 12192000"/>
              <a:gd name="connsiteY162" fmla="*/ 9653 h 4939827"/>
              <a:gd name="connsiteX163" fmla="*/ 7020592 w 12192000"/>
              <a:gd name="connsiteY163" fmla="*/ 1651 h 4939827"/>
              <a:gd name="connsiteX164" fmla="*/ 7025905 w 12192000"/>
              <a:gd name="connsiteY16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877301 w 12192000"/>
              <a:gd name="connsiteY15" fmla="*/ 186153 h 4939827"/>
              <a:gd name="connsiteX16" fmla="*/ 7952584 w 12192000"/>
              <a:gd name="connsiteY16" fmla="*/ 170181 h 4939827"/>
              <a:gd name="connsiteX17" fmla="*/ 8009534 w 12192000"/>
              <a:gd name="connsiteY17" fmla="*/ 176441 h 4939827"/>
              <a:gd name="connsiteX18" fmla="*/ 8058681 w 12192000"/>
              <a:gd name="connsiteY18" fmla="*/ 219431 h 4939827"/>
              <a:gd name="connsiteX19" fmla="*/ 8126175 w 12192000"/>
              <a:gd name="connsiteY19" fmla="*/ 240005 h 4939827"/>
              <a:gd name="connsiteX20" fmla="*/ 8166439 w 12192000"/>
              <a:gd name="connsiteY20" fmla="*/ 252699 h 4939827"/>
              <a:gd name="connsiteX21" fmla="*/ 8281371 w 12192000"/>
              <a:gd name="connsiteY21" fmla="*/ 256875 h 4939827"/>
              <a:gd name="connsiteX22" fmla="*/ 8381609 w 12192000"/>
              <a:gd name="connsiteY22" fmla="*/ 240618 h 4939827"/>
              <a:gd name="connsiteX23" fmla="*/ 8406759 w 12192000"/>
              <a:gd name="connsiteY23" fmla="*/ 232517 h 4939827"/>
              <a:gd name="connsiteX24" fmla="*/ 8426506 w 12192000"/>
              <a:gd name="connsiteY24" fmla="*/ 241842 h 4939827"/>
              <a:gd name="connsiteX25" fmla="*/ 8427949 w 12192000"/>
              <a:gd name="connsiteY25" fmla="*/ 240981 h 4939827"/>
              <a:gd name="connsiteX26" fmla="*/ 8441468 w 12192000"/>
              <a:gd name="connsiteY26" fmla="*/ 241157 h 4939827"/>
              <a:gd name="connsiteX27" fmla="*/ 8565757 w 12192000"/>
              <a:gd name="connsiteY27" fmla="*/ 255317 h 4939827"/>
              <a:gd name="connsiteX28" fmla="*/ 8573171 w 12192000"/>
              <a:gd name="connsiteY28" fmla="*/ 258426 h 4939827"/>
              <a:gd name="connsiteX29" fmla="*/ 8573548 w 12192000"/>
              <a:gd name="connsiteY29" fmla="*/ 258241 h 4939827"/>
              <a:gd name="connsiteX30" fmla="*/ 8581827 w 12192000"/>
              <a:gd name="connsiteY30" fmla="*/ 261028 h 4939827"/>
              <a:gd name="connsiteX31" fmla="*/ 8586687 w 12192000"/>
              <a:gd name="connsiteY31" fmla="*/ 264089 h 4939827"/>
              <a:gd name="connsiteX32" fmla="*/ 8601067 w 12192000"/>
              <a:gd name="connsiteY32" fmla="*/ 270114 h 4939827"/>
              <a:gd name="connsiteX33" fmla="*/ 8672650 w 12192000"/>
              <a:gd name="connsiteY33" fmla="*/ 254821 h 4939827"/>
              <a:gd name="connsiteX34" fmla="*/ 8785543 w 12192000"/>
              <a:gd name="connsiteY34" fmla="*/ 263406 h 4939827"/>
              <a:gd name="connsiteX35" fmla="*/ 8830588 w 12192000"/>
              <a:gd name="connsiteY35" fmla="*/ 265483 h 4939827"/>
              <a:gd name="connsiteX36" fmla="*/ 8905142 w 12192000"/>
              <a:gd name="connsiteY36" fmla="*/ 264958 h 4939827"/>
              <a:gd name="connsiteX37" fmla="*/ 8968582 w 12192000"/>
              <a:gd name="connsiteY37" fmla="*/ 262728 h 4939827"/>
              <a:gd name="connsiteX38" fmla="*/ 8972994 w 12192000"/>
              <a:gd name="connsiteY38" fmla="*/ 263284 h 4939827"/>
              <a:gd name="connsiteX39" fmla="*/ 9004605 w 12192000"/>
              <a:gd name="connsiteY39" fmla="*/ 258041 h 4939827"/>
              <a:gd name="connsiteX40" fmla="*/ 9016165 w 12192000"/>
              <a:gd name="connsiteY40" fmla="*/ 261258 h 4939827"/>
              <a:gd name="connsiteX41" fmla="*/ 9043297 w 12192000"/>
              <a:gd name="connsiteY41" fmla="*/ 281547 h 4939827"/>
              <a:gd name="connsiteX42" fmla="*/ 9048315 w 12192000"/>
              <a:gd name="connsiteY42" fmla="*/ 279264 h 4939827"/>
              <a:gd name="connsiteX43" fmla="*/ 9054706 w 12192000"/>
              <a:gd name="connsiteY43" fmla="*/ 278538 h 4939827"/>
              <a:gd name="connsiteX44" fmla="*/ 9070919 w 12192000"/>
              <a:gd name="connsiteY44" fmla="*/ 281810 h 4939827"/>
              <a:gd name="connsiteX45" fmla="*/ 9076813 w 12192000"/>
              <a:gd name="connsiteY45" fmla="*/ 283909 h 4939827"/>
              <a:gd name="connsiteX46" fmla="*/ 9085871 w 12192000"/>
              <a:gd name="connsiteY46" fmla="*/ 285133 h 4939827"/>
              <a:gd name="connsiteX47" fmla="*/ 9086159 w 12192000"/>
              <a:gd name="connsiteY47" fmla="*/ 284887 h 4939827"/>
              <a:gd name="connsiteX48" fmla="*/ 9134606 w 12192000"/>
              <a:gd name="connsiteY48" fmla="*/ 288168 h 4939827"/>
              <a:gd name="connsiteX49" fmla="*/ 9195590 w 12192000"/>
              <a:gd name="connsiteY49" fmla="*/ 279568 h 4939827"/>
              <a:gd name="connsiteX50" fmla="*/ 9219336 w 12192000"/>
              <a:gd name="connsiteY50" fmla="*/ 278133 h 4939827"/>
              <a:gd name="connsiteX51" fmla="*/ 9232362 w 12192000"/>
              <a:gd name="connsiteY51" fmla="*/ 275894 h 4939827"/>
              <a:gd name="connsiteX52" fmla="*/ 9233396 w 12192000"/>
              <a:gd name="connsiteY52" fmla="*/ 274803 h 4939827"/>
              <a:gd name="connsiteX53" fmla="*/ 9256213 w 12192000"/>
              <a:gd name="connsiteY53" fmla="*/ 281576 h 4939827"/>
              <a:gd name="connsiteX54" fmla="*/ 9371484 w 12192000"/>
              <a:gd name="connsiteY54" fmla="*/ 329634 h 4939827"/>
              <a:gd name="connsiteX55" fmla="*/ 9404829 w 12192000"/>
              <a:gd name="connsiteY55" fmla="*/ 339038 h 4939827"/>
              <a:gd name="connsiteX56" fmla="*/ 9427021 w 12192000"/>
              <a:gd name="connsiteY56" fmla="*/ 358784 h 4939827"/>
              <a:gd name="connsiteX57" fmla="*/ 9670844 w 12192000"/>
              <a:gd name="connsiteY57" fmla="*/ 405128 h 4939827"/>
              <a:gd name="connsiteX58" fmla="*/ 9816083 w 12192000"/>
              <a:gd name="connsiteY58" fmla="*/ 416573 h 4939827"/>
              <a:gd name="connsiteX59" fmla="*/ 9936741 w 12192000"/>
              <a:gd name="connsiteY59" fmla="*/ 437044 h 4939827"/>
              <a:gd name="connsiteX60" fmla="*/ 10050093 w 12192000"/>
              <a:gd name="connsiteY60" fmla="*/ 443783 h 4939827"/>
              <a:gd name="connsiteX61" fmla="*/ 10130090 w 12192000"/>
              <a:gd name="connsiteY61" fmla="*/ 459520 h 4939827"/>
              <a:gd name="connsiteX62" fmla="*/ 10173456 w 12192000"/>
              <a:gd name="connsiteY62" fmla="*/ 457749 h 4939827"/>
              <a:gd name="connsiteX63" fmla="*/ 10218232 w 12192000"/>
              <a:gd name="connsiteY63" fmla="*/ 459820 h 4939827"/>
              <a:gd name="connsiteX64" fmla="*/ 10354176 w 12192000"/>
              <a:gd name="connsiteY64" fmla="*/ 471377 h 4939827"/>
              <a:gd name="connsiteX65" fmla="*/ 10430681 w 12192000"/>
              <a:gd name="connsiteY65" fmla="*/ 481226 h 4939827"/>
              <a:gd name="connsiteX66" fmla="*/ 10478169 w 12192000"/>
              <a:gd name="connsiteY66" fmla="*/ 481774 h 4939827"/>
              <a:gd name="connsiteX67" fmla="*/ 10540907 w 12192000"/>
              <a:gd name="connsiteY67" fmla="*/ 485607 h 4939827"/>
              <a:gd name="connsiteX68" fmla="*/ 10614941 w 12192000"/>
              <a:gd name="connsiteY68" fmla="*/ 487592 h 4939827"/>
              <a:gd name="connsiteX69" fmla="*/ 10674098 w 12192000"/>
              <a:gd name="connsiteY69" fmla="*/ 521656 h 4939827"/>
              <a:gd name="connsiteX70" fmla="*/ 10874834 w 12192000"/>
              <a:gd name="connsiteY70" fmla="*/ 574867 h 4939827"/>
              <a:gd name="connsiteX71" fmla="*/ 10944981 w 12192000"/>
              <a:gd name="connsiteY71" fmla="*/ 615042 h 4939827"/>
              <a:gd name="connsiteX72" fmla="*/ 11006376 w 12192000"/>
              <a:gd name="connsiteY72" fmla="*/ 645957 h 4939827"/>
              <a:gd name="connsiteX73" fmla="*/ 11076308 w 12192000"/>
              <a:gd name="connsiteY73" fmla="*/ 675698 h 4939827"/>
              <a:gd name="connsiteX74" fmla="*/ 11148789 w 12192000"/>
              <a:gd name="connsiteY74" fmla="*/ 685041 h 4939827"/>
              <a:gd name="connsiteX75" fmla="*/ 11249129 w 12192000"/>
              <a:gd name="connsiteY75" fmla="*/ 684218 h 4939827"/>
              <a:gd name="connsiteX76" fmla="*/ 11299915 w 12192000"/>
              <a:gd name="connsiteY76" fmla="*/ 692177 h 4939827"/>
              <a:gd name="connsiteX77" fmla="*/ 11386973 w 12192000"/>
              <a:gd name="connsiteY77" fmla="*/ 708209 h 4939827"/>
              <a:gd name="connsiteX78" fmla="*/ 11500105 w 12192000"/>
              <a:gd name="connsiteY78" fmla="*/ 735014 h 4939827"/>
              <a:gd name="connsiteX79" fmla="*/ 11621735 w 12192000"/>
              <a:gd name="connsiteY79" fmla="*/ 789584 h 4939827"/>
              <a:gd name="connsiteX80" fmla="*/ 11691200 w 12192000"/>
              <a:gd name="connsiteY80" fmla="*/ 867902 h 4939827"/>
              <a:gd name="connsiteX81" fmla="*/ 11819427 w 12192000"/>
              <a:gd name="connsiteY81" fmla="*/ 911634 h 4939827"/>
              <a:gd name="connsiteX82" fmla="*/ 11969720 w 12192000"/>
              <a:gd name="connsiteY82" fmla="*/ 964737 h 4939827"/>
              <a:gd name="connsiteX83" fmla="*/ 12055766 w 12192000"/>
              <a:gd name="connsiteY83" fmla="*/ 991268 h 4939827"/>
              <a:gd name="connsiteX84" fmla="*/ 12171539 w 12192000"/>
              <a:gd name="connsiteY84" fmla="*/ 995427 h 4939827"/>
              <a:gd name="connsiteX85" fmla="*/ 12187831 w 12192000"/>
              <a:gd name="connsiteY85" fmla="*/ 996580 h 4939827"/>
              <a:gd name="connsiteX86" fmla="*/ 12192000 w 12192000"/>
              <a:gd name="connsiteY86" fmla="*/ 996726 h 4939827"/>
              <a:gd name="connsiteX87" fmla="*/ 12192000 w 12192000"/>
              <a:gd name="connsiteY87" fmla="*/ 4939827 h 4939827"/>
              <a:gd name="connsiteX88" fmla="*/ 0 w 12192000"/>
              <a:gd name="connsiteY88" fmla="*/ 4939827 h 4939827"/>
              <a:gd name="connsiteX89" fmla="*/ 0 w 12192000"/>
              <a:gd name="connsiteY89" fmla="*/ 512043 h 4939827"/>
              <a:gd name="connsiteX90" fmla="*/ 7381 w 12192000"/>
              <a:gd name="connsiteY90" fmla="*/ 512580 h 4939827"/>
              <a:gd name="connsiteX91" fmla="*/ 100029 w 12192000"/>
              <a:gd name="connsiteY91" fmla="*/ 504758 h 4939827"/>
              <a:gd name="connsiteX92" fmla="*/ 155244 w 12192000"/>
              <a:gd name="connsiteY92" fmla="*/ 525130 h 4939827"/>
              <a:gd name="connsiteX93" fmla="*/ 254366 w 12192000"/>
              <a:gd name="connsiteY93" fmla="*/ 534449 h 4939827"/>
              <a:gd name="connsiteX94" fmla="*/ 447292 w 12192000"/>
              <a:gd name="connsiteY94" fmla="*/ 542725 h 4939827"/>
              <a:gd name="connsiteX95" fmla="*/ 628105 w 12192000"/>
              <a:gd name="connsiteY95" fmla="*/ 547853 h 4939827"/>
              <a:gd name="connsiteX96" fmla="*/ 783146 w 12192000"/>
              <a:gd name="connsiteY96" fmla="*/ 591799 h 4939827"/>
              <a:gd name="connsiteX97" fmla="*/ 1043676 w 12192000"/>
              <a:gd name="connsiteY97" fmla="*/ 591887 h 4939827"/>
              <a:gd name="connsiteX98" fmla="*/ 1281816 w 12192000"/>
              <a:gd name="connsiteY98" fmla="*/ 520946 h 4939827"/>
              <a:gd name="connsiteX99" fmla="*/ 1486347 w 12192000"/>
              <a:gd name="connsiteY99" fmla="*/ 487310 h 4939827"/>
              <a:gd name="connsiteX100" fmla="*/ 1568079 w 12192000"/>
              <a:gd name="connsiteY100" fmla="*/ 462531 h 4939827"/>
              <a:gd name="connsiteX101" fmla="*/ 1622516 w 12192000"/>
              <a:gd name="connsiteY101" fmla="*/ 466058 h 4939827"/>
              <a:gd name="connsiteX102" fmla="*/ 1655457 w 12192000"/>
              <a:gd name="connsiteY102" fmla="*/ 465359 h 4939827"/>
              <a:gd name="connsiteX103" fmla="*/ 1717454 w 12192000"/>
              <a:gd name="connsiteY103" fmla="*/ 417203 h 4939827"/>
              <a:gd name="connsiteX104" fmla="*/ 1913794 w 12192000"/>
              <a:gd name="connsiteY104" fmla="*/ 365255 h 4939827"/>
              <a:gd name="connsiteX105" fmla="*/ 2129762 w 12192000"/>
              <a:gd name="connsiteY105" fmla="*/ 367832 h 4939827"/>
              <a:gd name="connsiteX106" fmla="*/ 2376970 w 12192000"/>
              <a:gd name="connsiteY106" fmla="*/ 350129 h 4939827"/>
              <a:gd name="connsiteX107" fmla="*/ 2480155 w 12192000"/>
              <a:gd name="connsiteY107" fmla="*/ 359227 h 4939827"/>
              <a:gd name="connsiteX108" fmla="*/ 2586782 w 12192000"/>
              <a:gd name="connsiteY108" fmla="*/ 339352 h 4939827"/>
              <a:gd name="connsiteX109" fmla="*/ 2679617 w 12192000"/>
              <a:gd name="connsiteY109" fmla="*/ 305383 h 4939827"/>
              <a:gd name="connsiteX110" fmla="*/ 2788947 w 12192000"/>
              <a:gd name="connsiteY110" fmla="*/ 250375 h 4939827"/>
              <a:gd name="connsiteX111" fmla="*/ 2965530 w 12192000"/>
              <a:gd name="connsiteY111" fmla="*/ 245958 h 4939827"/>
              <a:gd name="connsiteX112" fmla="*/ 3103677 w 12192000"/>
              <a:gd name="connsiteY112" fmla="*/ 209527 h 4939827"/>
              <a:gd name="connsiteX113" fmla="*/ 3126759 w 12192000"/>
              <a:gd name="connsiteY113" fmla="*/ 211226 h 4939827"/>
              <a:gd name="connsiteX114" fmla="*/ 3164020 w 12192000"/>
              <a:gd name="connsiteY114" fmla="*/ 212779 h 4939827"/>
              <a:gd name="connsiteX115" fmla="*/ 3285019 w 12192000"/>
              <a:gd name="connsiteY115" fmla="*/ 220535 h 4939827"/>
              <a:gd name="connsiteX116" fmla="*/ 3365154 w 12192000"/>
              <a:gd name="connsiteY116" fmla="*/ 226416 h 4939827"/>
              <a:gd name="connsiteX117" fmla="*/ 3367507 w 12192000"/>
              <a:gd name="connsiteY117" fmla="*/ 225416 h 4939827"/>
              <a:gd name="connsiteX118" fmla="*/ 3387567 w 12192000"/>
              <a:gd name="connsiteY118" fmla="*/ 227103 h 4939827"/>
              <a:gd name="connsiteX119" fmla="*/ 3498001 w 12192000"/>
              <a:gd name="connsiteY119" fmla="*/ 231941 h 4939827"/>
              <a:gd name="connsiteX120" fmla="*/ 3561557 w 12192000"/>
              <a:gd name="connsiteY120" fmla="*/ 228095 h 4939827"/>
              <a:gd name="connsiteX121" fmla="*/ 3611920 w 12192000"/>
              <a:gd name="connsiteY121" fmla="*/ 218094 h 4939827"/>
              <a:gd name="connsiteX122" fmla="*/ 3620528 w 12192000"/>
              <a:gd name="connsiteY122" fmla="*/ 218788 h 4939827"/>
              <a:gd name="connsiteX123" fmla="*/ 3620766 w 12192000"/>
              <a:gd name="connsiteY123" fmla="*/ 218511 h 4939827"/>
              <a:gd name="connsiteX124" fmla="*/ 3629977 w 12192000"/>
              <a:gd name="connsiteY124" fmla="*/ 218664 h 4939827"/>
              <a:gd name="connsiteX125" fmla="*/ 3636217 w 12192000"/>
              <a:gd name="connsiteY125" fmla="*/ 220048 h 4939827"/>
              <a:gd name="connsiteX126" fmla="*/ 3709484 w 12192000"/>
              <a:gd name="connsiteY126" fmla="*/ 186927 h 4939827"/>
              <a:gd name="connsiteX127" fmla="*/ 3761342 w 12192000"/>
              <a:gd name="connsiteY127" fmla="*/ 177474 h 4939827"/>
              <a:gd name="connsiteX128" fmla="*/ 3799748 w 12192000"/>
              <a:gd name="connsiteY128" fmla="*/ 167154 h 4939827"/>
              <a:gd name="connsiteX129" fmla="*/ 3922756 w 12192000"/>
              <a:gd name="connsiteY129" fmla="*/ 194044 h 4939827"/>
              <a:gd name="connsiteX130" fmla="*/ 4028476 w 12192000"/>
              <a:gd name="connsiteY130" fmla="*/ 223679 h 4939827"/>
              <a:gd name="connsiteX131" fmla="*/ 4191582 w 12192000"/>
              <a:gd name="connsiteY131" fmla="*/ 238952 h 4939827"/>
              <a:gd name="connsiteX132" fmla="*/ 4251024 w 12192000"/>
              <a:gd name="connsiteY132" fmla="*/ 240874 h 4939827"/>
              <a:gd name="connsiteX133" fmla="*/ 4355275 w 12192000"/>
              <a:gd name="connsiteY133" fmla="*/ 260205 h 4939827"/>
              <a:gd name="connsiteX134" fmla="*/ 4423807 w 12192000"/>
              <a:gd name="connsiteY134" fmla="*/ 270366 h 4939827"/>
              <a:gd name="connsiteX135" fmla="*/ 4558432 w 12192000"/>
              <a:gd name="connsiteY135" fmla="*/ 269194 h 4939827"/>
              <a:gd name="connsiteX136" fmla="*/ 4635061 w 12192000"/>
              <a:gd name="connsiteY136" fmla="*/ 280682 h 4939827"/>
              <a:gd name="connsiteX137" fmla="*/ 4807427 w 12192000"/>
              <a:gd name="connsiteY137" fmla="*/ 276835 h 4939827"/>
              <a:gd name="connsiteX138" fmla="*/ 5028933 w 12192000"/>
              <a:gd name="connsiteY138" fmla="*/ 183887 h 4939827"/>
              <a:gd name="connsiteX139" fmla="*/ 5093642 w 12192000"/>
              <a:gd name="connsiteY139" fmla="*/ 177214 h 4939827"/>
              <a:gd name="connsiteX140" fmla="*/ 5102642 w 12192000"/>
              <a:gd name="connsiteY140" fmla="*/ 186816 h 4939827"/>
              <a:gd name="connsiteX141" fmla="*/ 5193590 w 12192000"/>
              <a:gd name="connsiteY141" fmla="*/ 156458 h 4939827"/>
              <a:gd name="connsiteX142" fmla="*/ 5323922 w 12192000"/>
              <a:gd name="connsiteY142" fmla="*/ 146332 h 4939827"/>
              <a:gd name="connsiteX143" fmla="*/ 5421860 w 12192000"/>
              <a:gd name="connsiteY143" fmla="*/ 167298 h 4939827"/>
              <a:gd name="connsiteX144" fmla="*/ 5476948 w 12192000"/>
              <a:gd name="connsiteY144" fmla="*/ 173249 h 4939827"/>
              <a:gd name="connsiteX145" fmla="*/ 5516842 w 12192000"/>
              <a:gd name="connsiteY145" fmla="*/ 184018 h 4939827"/>
              <a:gd name="connsiteX146" fmla="*/ 5619415 w 12192000"/>
              <a:gd name="connsiteY146" fmla="*/ 176781 h 4939827"/>
              <a:gd name="connsiteX147" fmla="*/ 5789867 w 12192000"/>
              <a:gd name="connsiteY147" fmla="*/ 150304 h 4939827"/>
              <a:gd name="connsiteX148" fmla="*/ 5825953 w 12192000"/>
              <a:gd name="connsiteY148" fmla="*/ 147907 h 4939827"/>
              <a:gd name="connsiteX149" fmla="*/ 5856168 w 12192000"/>
              <a:gd name="connsiteY149" fmla="*/ 158719 h 4939827"/>
              <a:gd name="connsiteX150" fmla="*/ 5862476 w 12192000"/>
              <a:gd name="connsiteY150" fmla="*/ 172447 h 4939827"/>
              <a:gd name="connsiteX151" fmla="*/ 5882195 w 12192000"/>
              <a:gd name="connsiteY151" fmla="*/ 173195 h 4939827"/>
              <a:gd name="connsiteX152" fmla="*/ 5887271 w 12192000"/>
              <a:gd name="connsiteY152" fmla="*/ 176084 h 4939827"/>
              <a:gd name="connsiteX153" fmla="*/ 5921577 w 12192000"/>
              <a:gd name="connsiteY153" fmla="*/ 169858 h 4939827"/>
              <a:gd name="connsiteX154" fmla="*/ 5983240 w 12192000"/>
              <a:gd name="connsiteY154" fmla="*/ 152755 h 4939827"/>
              <a:gd name="connsiteX155" fmla="*/ 6152287 w 12192000"/>
              <a:gd name="connsiteY155" fmla="*/ 116736 h 4939827"/>
              <a:gd name="connsiteX156" fmla="*/ 6415830 w 12192000"/>
              <a:gd name="connsiteY156" fmla="*/ 136006 h 4939827"/>
              <a:gd name="connsiteX157" fmla="*/ 6756965 w 12192000"/>
              <a:gd name="connsiteY157" fmla="*/ 57636 h 4939827"/>
              <a:gd name="connsiteX158" fmla="*/ 6819400 w 12192000"/>
              <a:gd name="connsiteY158" fmla="*/ 30742 h 4939827"/>
              <a:gd name="connsiteX159" fmla="*/ 6986370 w 12192000"/>
              <a:gd name="connsiteY159" fmla="*/ 12659 h 4939827"/>
              <a:gd name="connsiteX160" fmla="*/ 6989536 w 12192000"/>
              <a:gd name="connsiteY160" fmla="*/ 14528 h 4939827"/>
              <a:gd name="connsiteX161" fmla="*/ 7015933 w 12192000"/>
              <a:gd name="connsiteY161" fmla="*/ 9653 h 4939827"/>
              <a:gd name="connsiteX162" fmla="*/ 7020592 w 12192000"/>
              <a:gd name="connsiteY162" fmla="*/ 1651 h 4939827"/>
              <a:gd name="connsiteX163" fmla="*/ 7025905 w 12192000"/>
              <a:gd name="connsiteY16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152287 w 12192000"/>
              <a:gd name="connsiteY154" fmla="*/ 116736 h 4939827"/>
              <a:gd name="connsiteX155" fmla="*/ 6415830 w 12192000"/>
              <a:gd name="connsiteY155" fmla="*/ 136006 h 4939827"/>
              <a:gd name="connsiteX156" fmla="*/ 6756965 w 12192000"/>
              <a:gd name="connsiteY156" fmla="*/ 57636 h 4939827"/>
              <a:gd name="connsiteX157" fmla="*/ 6819400 w 12192000"/>
              <a:gd name="connsiteY157" fmla="*/ 30742 h 4939827"/>
              <a:gd name="connsiteX158" fmla="*/ 6986370 w 12192000"/>
              <a:gd name="connsiteY158" fmla="*/ 12659 h 4939827"/>
              <a:gd name="connsiteX159" fmla="*/ 6989536 w 12192000"/>
              <a:gd name="connsiteY159" fmla="*/ 14528 h 4939827"/>
              <a:gd name="connsiteX160" fmla="*/ 7015933 w 12192000"/>
              <a:gd name="connsiteY160" fmla="*/ 9653 h 4939827"/>
              <a:gd name="connsiteX161" fmla="*/ 7020592 w 12192000"/>
              <a:gd name="connsiteY161" fmla="*/ 1651 h 4939827"/>
              <a:gd name="connsiteX162" fmla="*/ 7025905 w 12192000"/>
              <a:gd name="connsiteY16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256213 w 12192000"/>
              <a:gd name="connsiteY51" fmla="*/ 281576 h 4939827"/>
              <a:gd name="connsiteX52" fmla="*/ 9371484 w 12192000"/>
              <a:gd name="connsiteY52" fmla="*/ 329634 h 4939827"/>
              <a:gd name="connsiteX53" fmla="*/ 9404829 w 12192000"/>
              <a:gd name="connsiteY53" fmla="*/ 339038 h 4939827"/>
              <a:gd name="connsiteX54" fmla="*/ 9427021 w 12192000"/>
              <a:gd name="connsiteY54" fmla="*/ 358784 h 4939827"/>
              <a:gd name="connsiteX55" fmla="*/ 9670844 w 12192000"/>
              <a:gd name="connsiteY55" fmla="*/ 405128 h 4939827"/>
              <a:gd name="connsiteX56" fmla="*/ 9816083 w 12192000"/>
              <a:gd name="connsiteY56" fmla="*/ 416573 h 4939827"/>
              <a:gd name="connsiteX57" fmla="*/ 9936741 w 12192000"/>
              <a:gd name="connsiteY57" fmla="*/ 437044 h 4939827"/>
              <a:gd name="connsiteX58" fmla="*/ 10050093 w 12192000"/>
              <a:gd name="connsiteY58" fmla="*/ 443783 h 4939827"/>
              <a:gd name="connsiteX59" fmla="*/ 10130090 w 12192000"/>
              <a:gd name="connsiteY59" fmla="*/ 459520 h 4939827"/>
              <a:gd name="connsiteX60" fmla="*/ 10173456 w 12192000"/>
              <a:gd name="connsiteY60" fmla="*/ 457749 h 4939827"/>
              <a:gd name="connsiteX61" fmla="*/ 10218232 w 12192000"/>
              <a:gd name="connsiteY61" fmla="*/ 459820 h 4939827"/>
              <a:gd name="connsiteX62" fmla="*/ 10354176 w 12192000"/>
              <a:gd name="connsiteY62" fmla="*/ 471377 h 4939827"/>
              <a:gd name="connsiteX63" fmla="*/ 10430681 w 12192000"/>
              <a:gd name="connsiteY63" fmla="*/ 481226 h 4939827"/>
              <a:gd name="connsiteX64" fmla="*/ 10478169 w 12192000"/>
              <a:gd name="connsiteY64" fmla="*/ 481774 h 4939827"/>
              <a:gd name="connsiteX65" fmla="*/ 10540907 w 12192000"/>
              <a:gd name="connsiteY65" fmla="*/ 485607 h 4939827"/>
              <a:gd name="connsiteX66" fmla="*/ 10614941 w 12192000"/>
              <a:gd name="connsiteY66" fmla="*/ 487592 h 4939827"/>
              <a:gd name="connsiteX67" fmla="*/ 10674098 w 12192000"/>
              <a:gd name="connsiteY67" fmla="*/ 521656 h 4939827"/>
              <a:gd name="connsiteX68" fmla="*/ 10874834 w 12192000"/>
              <a:gd name="connsiteY68" fmla="*/ 574867 h 4939827"/>
              <a:gd name="connsiteX69" fmla="*/ 10944981 w 12192000"/>
              <a:gd name="connsiteY69" fmla="*/ 615042 h 4939827"/>
              <a:gd name="connsiteX70" fmla="*/ 11006376 w 12192000"/>
              <a:gd name="connsiteY70" fmla="*/ 645957 h 4939827"/>
              <a:gd name="connsiteX71" fmla="*/ 11076308 w 12192000"/>
              <a:gd name="connsiteY71" fmla="*/ 675698 h 4939827"/>
              <a:gd name="connsiteX72" fmla="*/ 11148789 w 12192000"/>
              <a:gd name="connsiteY72" fmla="*/ 685041 h 4939827"/>
              <a:gd name="connsiteX73" fmla="*/ 11249129 w 12192000"/>
              <a:gd name="connsiteY73" fmla="*/ 684218 h 4939827"/>
              <a:gd name="connsiteX74" fmla="*/ 11299915 w 12192000"/>
              <a:gd name="connsiteY74" fmla="*/ 692177 h 4939827"/>
              <a:gd name="connsiteX75" fmla="*/ 11386973 w 12192000"/>
              <a:gd name="connsiteY75" fmla="*/ 708209 h 4939827"/>
              <a:gd name="connsiteX76" fmla="*/ 11500105 w 12192000"/>
              <a:gd name="connsiteY76" fmla="*/ 735014 h 4939827"/>
              <a:gd name="connsiteX77" fmla="*/ 11621735 w 12192000"/>
              <a:gd name="connsiteY77" fmla="*/ 789584 h 4939827"/>
              <a:gd name="connsiteX78" fmla="*/ 11691200 w 12192000"/>
              <a:gd name="connsiteY78" fmla="*/ 867902 h 4939827"/>
              <a:gd name="connsiteX79" fmla="*/ 11819427 w 12192000"/>
              <a:gd name="connsiteY79" fmla="*/ 911634 h 4939827"/>
              <a:gd name="connsiteX80" fmla="*/ 11969720 w 12192000"/>
              <a:gd name="connsiteY80" fmla="*/ 964737 h 4939827"/>
              <a:gd name="connsiteX81" fmla="*/ 12055766 w 12192000"/>
              <a:gd name="connsiteY81" fmla="*/ 991268 h 4939827"/>
              <a:gd name="connsiteX82" fmla="*/ 12171539 w 12192000"/>
              <a:gd name="connsiteY82" fmla="*/ 995427 h 4939827"/>
              <a:gd name="connsiteX83" fmla="*/ 12187831 w 12192000"/>
              <a:gd name="connsiteY83" fmla="*/ 996580 h 4939827"/>
              <a:gd name="connsiteX84" fmla="*/ 12192000 w 12192000"/>
              <a:gd name="connsiteY84" fmla="*/ 996726 h 4939827"/>
              <a:gd name="connsiteX85" fmla="*/ 12192000 w 12192000"/>
              <a:gd name="connsiteY85" fmla="*/ 4939827 h 4939827"/>
              <a:gd name="connsiteX86" fmla="*/ 0 w 12192000"/>
              <a:gd name="connsiteY86" fmla="*/ 4939827 h 4939827"/>
              <a:gd name="connsiteX87" fmla="*/ 0 w 12192000"/>
              <a:gd name="connsiteY87" fmla="*/ 512043 h 4939827"/>
              <a:gd name="connsiteX88" fmla="*/ 7381 w 12192000"/>
              <a:gd name="connsiteY88" fmla="*/ 512580 h 4939827"/>
              <a:gd name="connsiteX89" fmla="*/ 100029 w 12192000"/>
              <a:gd name="connsiteY89" fmla="*/ 504758 h 4939827"/>
              <a:gd name="connsiteX90" fmla="*/ 155244 w 12192000"/>
              <a:gd name="connsiteY90" fmla="*/ 525130 h 4939827"/>
              <a:gd name="connsiteX91" fmla="*/ 254366 w 12192000"/>
              <a:gd name="connsiteY91" fmla="*/ 534449 h 4939827"/>
              <a:gd name="connsiteX92" fmla="*/ 447292 w 12192000"/>
              <a:gd name="connsiteY92" fmla="*/ 542725 h 4939827"/>
              <a:gd name="connsiteX93" fmla="*/ 628105 w 12192000"/>
              <a:gd name="connsiteY93" fmla="*/ 547853 h 4939827"/>
              <a:gd name="connsiteX94" fmla="*/ 783146 w 12192000"/>
              <a:gd name="connsiteY94" fmla="*/ 591799 h 4939827"/>
              <a:gd name="connsiteX95" fmla="*/ 1043676 w 12192000"/>
              <a:gd name="connsiteY95" fmla="*/ 591887 h 4939827"/>
              <a:gd name="connsiteX96" fmla="*/ 1281816 w 12192000"/>
              <a:gd name="connsiteY96" fmla="*/ 520946 h 4939827"/>
              <a:gd name="connsiteX97" fmla="*/ 1486347 w 12192000"/>
              <a:gd name="connsiteY97" fmla="*/ 487310 h 4939827"/>
              <a:gd name="connsiteX98" fmla="*/ 1568079 w 12192000"/>
              <a:gd name="connsiteY98" fmla="*/ 462531 h 4939827"/>
              <a:gd name="connsiteX99" fmla="*/ 1622516 w 12192000"/>
              <a:gd name="connsiteY99" fmla="*/ 466058 h 4939827"/>
              <a:gd name="connsiteX100" fmla="*/ 1655457 w 12192000"/>
              <a:gd name="connsiteY100" fmla="*/ 465359 h 4939827"/>
              <a:gd name="connsiteX101" fmla="*/ 1717454 w 12192000"/>
              <a:gd name="connsiteY101" fmla="*/ 417203 h 4939827"/>
              <a:gd name="connsiteX102" fmla="*/ 1913794 w 12192000"/>
              <a:gd name="connsiteY102" fmla="*/ 365255 h 4939827"/>
              <a:gd name="connsiteX103" fmla="*/ 2129762 w 12192000"/>
              <a:gd name="connsiteY103" fmla="*/ 367832 h 4939827"/>
              <a:gd name="connsiteX104" fmla="*/ 2376970 w 12192000"/>
              <a:gd name="connsiteY104" fmla="*/ 350129 h 4939827"/>
              <a:gd name="connsiteX105" fmla="*/ 2480155 w 12192000"/>
              <a:gd name="connsiteY105" fmla="*/ 359227 h 4939827"/>
              <a:gd name="connsiteX106" fmla="*/ 2586782 w 12192000"/>
              <a:gd name="connsiteY106" fmla="*/ 339352 h 4939827"/>
              <a:gd name="connsiteX107" fmla="*/ 2679617 w 12192000"/>
              <a:gd name="connsiteY107" fmla="*/ 305383 h 4939827"/>
              <a:gd name="connsiteX108" fmla="*/ 2788947 w 12192000"/>
              <a:gd name="connsiteY108" fmla="*/ 250375 h 4939827"/>
              <a:gd name="connsiteX109" fmla="*/ 2965530 w 12192000"/>
              <a:gd name="connsiteY109" fmla="*/ 245958 h 4939827"/>
              <a:gd name="connsiteX110" fmla="*/ 3103677 w 12192000"/>
              <a:gd name="connsiteY110" fmla="*/ 209527 h 4939827"/>
              <a:gd name="connsiteX111" fmla="*/ 3126759 w 12192000"/>
              <a:gd name="connsiteY111" fmla="*/ 211226 h 4939827"/>
              <a:gd name="connsiteX112" fmla="*/ 3164020 w 12192000"/>
              <a:gd name="connsiteY112" fmla="*/ 212779 h 4939827"/>
              <a:gd name="connsiteX113" fmla="*/ 3285019 w 12192000"/>
              <a:gd name="connsiteY113" fmla="*/ 220535 h 4939827"/>
              <a:gd name="connsiteX114" fmla="*/ 3365154 w 12192000"/>
              <a:gd name="connsiteY114" fmla="*/ 226416 h 4939827"/>
              <a:gd name="connsiteX115" fmla="*/ 3367507 w 12192000"/>
              <a:gd name="connsiteY115" fmla="*/ 225416 h 4939827"/>
              <a:gd name="connsiteX116" fmla="*/ 3387567 w 12192000"/>
              <a:gd name="connsiteY116" fmla="*/ 227103 h 4939827"/>
              <a:gd name="connsiteX117" fmla="*/ 3498001 w 12192000"/>
              <a:gd name="connsiteY117" fmla="*/ 231941 h 4939827"/>
              <a:gd name="connsiteX118" fmla="*/ 3561557 w 12192000"/>
              <a:gd name="connsiteY118" fmla="*/ 228095 h 4939827"/>
              <a:gd name="connsiteX119" fmla="*/ 3611920 w 12192000"/>
              <a:gd name="connsiteY119" fmla="*/ 218094 h 4939827"/>
              <a:gd name="connsiteX120" fmla="*/ 3620528 w 12192000"/>
              <a:gd name="connsiteY120" fmla="*/ 218788 h 4939827"/>
              <a:gd name="connsiteX121" fmla="*/ 3620766 w 12192000"/>
              <a:gd name="connsiteY121" fmla="*/ 218511 h 4939827"/>
              <a:gd name="connsiteX122" fmla="*/ 3629977 w 12192000"/>
              <a:gd name="connsiteY122" fmla="*/ 218664 h 4939827"/>
              <a:gd name="connsiteX123" fmla="*/ 3636217 w 12192000"/>
              <a:gd name="connsiteY123" fmla="*/ 220048 h 4939827"/>
              <a:gd name="connsiteX124" fmla="*/ 3709484 w 12192000"/>
              <a:gd name="connsiteY124" fmla="*/ 186927 h 4939827"/>
              <a:gd name="connsiteX125" fmla="*/ 3761342 w 12192000"/>
              <a:gd name="connsiteY125" fmla="*/ 177474 h 4939827"/>
              <a:gd name="connsiteX126" fmla="*/ 3799748 w 12192000"/>
              <a:gd name="connsiteY126" fmla="*/ 167154 h 4939827"/>
              <a:gd name="connsiteX127" fmla="*/ 3922756 w 12192000"/>
              <a:gd name="connsiteY127" fmla="*/ 194044 h 4939827"/>
              <a:gd name="connsiteX128" fmla="*/ 4028476 w 12192000"/>
              <a:gd name="connsiteY128" fmla="*/ 223679 h 4939827"/>
              <a:gd name="connsiteX129" fmla="*/ 4191582 w 12192000"/>
              <a:gd name="connsiteY129" fmla="*/ 238952 h 4939827"/>
              <a:gd name="connsiteX130" fmla="*/ 4251024 w 12192000"/>
              <a:gd name="connsiteY130" fmla="*/ 240874 h 4939827"/>
              <a:gd name="connsiteX131" fmla="*/ 4355275 w 12192000"/>
              <a:gd name="connsiteY131" fmla="*/ 260205 h 4939827"/>
              <a:gd name="connsiteX132" fmla="*/ 4423807 w 12192000"/>
              <a:gd name="connsiteY132" fmla="*/ 270366 h 4939827"/>
              <a:gd name="connsiteX133" fmla="*/ 4558432 w 12192000"/>
              <a:gd name="connsiteY133" fmla="*/ 269194 h 4939827"/>
              <a:gd name="connsiteX134" fmla="*/ 4635061 w 12192000"/>
              <a:gd name="connsiteY134" fmla="*/ 280682 h 4939827"/>
              <a:gd name="connsiteX135" fmla="*/ 4807427 w 12192000"/>
              <a:gd name="connsiteY135" fmla="*/ 276835 h 4939827"/>
              <a:gd name="connsiteX136" fmla="*/ 5028933 w 12192000"/>
              <a:gd name="connsiteY136" fmla="*/ 183887 h 4939827"/>
              <a:gd name="connsiteX137" fmla="*/ 5093642 w 12192000"/>
              <a:gd name="connsiteY137" fmla="*/ 177214 h 4939827"/>
              <a:gd name="connsiteX138" fmla="*/ 5102642 w 12192000"/>
              <a:gd name="connsiteY138" fmla="*/ 186816 h 4939827"/>
              <a:gd name="connsiteX139" fmla="*/ 5193590 w 12192000"/>
              <a:gd name="connsiteY139" fmla="*/ 156458 h 4939827"/>
              <a:gd name="connsiteX140" fmla="*/ 5323922 w 12192000"/>
              <a:gd name="connsiteY140" fmla="*/ 146332 h 4939827"/>
              <a:gd name="connsiteX141" fmla="*/ 5421860 w 12192000"/>
              <a:gd name="connsiteY141" fmla="*/ 167298 h 4939827"/>
              <a:gd name="connsiteX142" fmla="*/ 5476948 w 12192000"/>
              <a:gd name="connsiteY142" fmla="*/ 173249 h 4939827"/>
              <a:gd name="connsiteX143" fmla="*/ 5516842 w 12192000"/>
              <a:gd name="connsiteY143" fmla="*/ 184018 h 4939827"/>
              <a:gd name="connsiteX144" fmla="*/ 5619415 w 12192000"/>
              <a:gd name="connsiteY144" fmla="*/ 176781 h 4939827"/>
              <a:gd name="connsiteX145" fmla="*/ 5789867 w 12192000"/>
              <a:gd name="connsiteY145" fmla="*/ 150304 h 4939827"/>
              <a:gd name="connsiteX146" fmla="*/ 5825953 w 12192000"/>
              <a:gd name="connsiteY146" fmla="*/ 147907 h 4939827"/>
              <a:gd name="connsiteX147" fmla="*/ 5856168 w 12192000"/>
              <a:gd name="connsiteY147" fmla="*/ 158719 h 4939827"/>
              <a:gd name="connsiteX148" fmla="*/ 5862476 w 12192000"/>
              <a:gd name="connsiteY148" fmla="*/ 172447 h 4939827"/>
              <a:gd name="connsiteX149" fmla="*/ 5882195 w 12192000"/>
              <a:gd name="connsiteY149" fmla="*/ 173195 h 4939827"/>
              <a:gd name="connsiteX150" fmla="*/ 5952585 w 12192000"/>
              <a:gd name="connsiteY150" fmla="*/ 161012 h 4939827"/>
              <a:gd name="connsiteX151" fmla="*/ 6001964 w 12192000"/>
              <a:gd name="connsiteY151" fmla="*/ 154786 h 4939827"/>
              <a:gd name="connsiteX152" fmla="*/ 6184207 w 12192000"/>
              <a:gd name="connsiteY152" fmla="*/ 132658 h 4939827"/>
              <a:gd name="connsiteX153" fmla="*/ 6415830 w 12192000"/>
              <a:gd name="connsiteY153" fmla="*/ 136006 h 4939827"/>
              <a:gd name="connsiteX154" fmla="*/ 6756965 w 12192000"/>
              <a:gd name="connsiteY154" fmla="*/ 57636 h 4939827"/>
              <a:gd name="connsiteX155" fmla="*/ 6819400 w 12192000"/>
              <a:gd name="connsiteY155" fmla="*/ 30742 h 4939827"/>
              <a:gd name="connsiteX156" fmla="*/ 6986370 w 12192000"/>
              <a:gd name="connsiteY156" fmla="*/ 12659 h 4939827"/>
              <a:gd name="connsiteX157" fmla="*/ 6989536 w 12192000"/>
              <a:gd name="connsiteY157" fmla="*/ 14528 h 4939827"/>
              <a:gd name="connsiteX158" fmla="*/ 7015933 w 12192000"/>
              <a:gd name="connsiteY158" fmla="*/ 9653 h 4939827"/>
              <a:gd name="connsiteX159" fmla="*/ 7020592 w 12192000"/>
              <a:gd name="connsiteY159" fmla="*/ 1651 h 4939827"/>
              <a:gd name="connsiteX160" fmla="*/ 7025905 w 12192000"/>
              <a:gd name="connsiteY16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83638 w 12192000"/>
              <a:gd name="connsiteY50" fmla="*/ 299924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622021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281371 w 12192000"/>
              <a:gd name="connsiteY19" fmla="*/ 256875 h 4939827"/>
              <a:gd name="connsiteX20" fmla="*/ 8381609 w 12192000"/>
              <a:gd name="connsiteY20" fmla="*/ 240618 h 4939827"/>
              <a:gd name="connsiteX21" fmla="*/ 8406759 w 12192000"/>
              <a:gd name="connsiteY21" fmla="*/ 232517 h 4939827"/>
              <a:gd name="connsiteX22" fmla="*/ 8426506 w 12192000"/>
              <a:gd name="connsiteY22" fmla="*/ 241842 h 4939827"/>
              <a:gd name="connsiteX23" fmla="*/ 8427949 w 12192000"/>
              <a:gd name="connsiteY23" fmla="*/ 240981 h 4939827"/>
              <a:gd name="connsiteX24" fmla="*/ 8441468 w 12192000"/>
              <a:gd name="connsiteY24" fmla="*/ 241157 h 4939827"/>
              <a:gd name="connsiteX25" fmla="*/ 8565757 w 12192000"/>
              <a:gd name="connsiteY25" fmla="*/ 255317 h 4939827"/>
              <a:gd name="connsiteX26" fmla="*/ 8573171 w 12192000"/>
              <a:gd name="connsiteY26" fmla="*/ 258426 h 4939827"/>
              <a:gd name="connsiteX27" fmla="*/ 8573548 w 12192000"/>
              <a:gd name="connsiteY27" fmla="*/ 258241 h 4939827"/>
              <a:gd name="connsiteX28" fmla="*/ 8622021 w 12192000"/>
              <a:gd name="connsiteY28" fmla="*/ 261028 h 4939827"/>
              <a:gd name="connsiteX29" fmla="*/ 8672650 w 12192000"/>
              <a:gd name="connsiteY29" fmla="*/ 254821 h 4939827"/>
              <a:gd name="connsiteX30" fmla="*/ 8785543 w 12192000"/>
              <a:gd name="connsiteY30" fmla="*/ 263406 h 4939827"/>
              <a:gd name="connsiteX31" fmla="*/ 8830588 w 12192000"/>
              <a:gd name="connsiteY31" fmla="*/ 265483 h 4939827"/>
              <a:gd name="connsiteX32" fmla="*/ 8905142 w 12192000"/>
              <a:gd name="connsiteY32" fmla="*/ 264958 h 4939827"/>
              <a:gd name="connsiteX33" fmla="*/ 8968582 w 12192000"/>
              <a:gd name="connsiteY33" fmla="*/ 262728 h 4939827"/>
              <a:gd name="connsiteX34" fmla="*/ 8972994 w 12192000"/>
              <a:gd name="connsiteY34" fmla="*/ 263284 h 4939827"/>
              <a:gd name="connsiteX35" fmla="*/ 9004605 w 12192000"/>
              <a:gd name="connsiteY35" fmla="*/ 258041 h 4939827"/>
              <a:gd name="connsiteX36" fmla="*/ 9016165 w 12192000"/>
              <a:gd name="connsiteY36" fmla="*/ 261258 h 4939827"/>
              <a:gd name="connsiteX37" fmla="*/ 9043297 w 12192000"/>
              <a:gd name="connsiteY37" fmla="*/ 281547 h 4939827"/>
              <a:gd name="connsiteX38" fmla="*/ 9048315 w 12192000"/>
              <a:gd name="connsiteY38" fmla="*/ 279264 h 4939827"/>
              <a:gd name="connsiteX39" fmla="*/ 9054706 w 12192000"/>
              <a:gd name="connsiteY39" fmla="*/ 278538 h 4939827"/>
              <a:gd name="connsiteX40" fmla="*/ 9070919 w 12192000"/>
              <a:gd name="connsiteY40" fmla="*/ 281810 h 4939827"/>
              <a:gd name="connsiteX41" fmla="*/ 9076813 w 12192000"/>
              <a:gd name="connsiteY41" fmla="*/ 283909 h 4939827"/>
              <a:gd name="connsiteX42" fmla="*/ 9085871 w 12192000"/>
              <a:gd name="connsiteY42" fmla="*/ 285133 h 4939827"/>
              <a:gd name="connsiteX43" fmla="*/ 9086159 w 12192000"/>
              <a:gd name="connsiteY43" fmla="*/ 284887 h 4939827"/>
              <a:gd name="connsiteX44" fmla="*/ 9134606 w 12192000"/>
              <a:gd name="connsiteY44" fmla="*/ 288168 h 4939827"/>
              <a:gd name="connsiteX45" fmla="*/ 9195590 w 12192000"/>
              <a:gd name="connsiteY45" fmla="*/ 279568 h 4939827"/>
              <a:gd name="connsiteX46" fmla="*/ 9219336 w 12192000"/>
              <a:gd name="connsiteY46" fmla="*/ 278133 h 4939827"/>
              <a:gd name="connsiteX47" fmla="*/ 9232362 w 12192000"/>
              <a:gd name="connsiteY47" fmla="*/ 275894 h 4939827"/>
              <a:gd name="connsiteX48" fmla="*/ 9283638 w 12192000"/>
              <a:gd name="connsiteY48" fmla="*/ 299924 h 4939827"/>
              <a:gd name="connsiteX49" fmla="*/ 9371484 w 12192000"/>
              <a:gd name="connsiteY49" fmla="*/ 329634 h 4939827"/>
              <a:gd name="connsiteX50" fmla="*/ 9404829 w 12192000"/>
              <a:gd name="connsiteY50" fmla="*/ 339038 h 4939827"/>
              <a:gd name="connsiteX51" fmla="*/ 9427021 w 12192000"/>
              <a:gd name="connsiteY51" fmla="*/ 358784 h 4939827"/>
              <a:gd name="connsiteX52" fmla="*/ 9670844 w 12192000"/>
              <a:gd name="connsiteY52" fmla="*/ 405128 h 4939827"/>
              <a:gd name="connsiteX53" fmla="*/ 9816083 w 12192000"/>
              <a:gd name="connsiteY53" fmla="*/ 416573 h 4939827"/>
              <a:gd name="connsiteX54" fmla="*/ 9936741 w 12192000"/>
              <a:gd name="connsiteY54" fmla="*/ 437044 h 4939827"/>
              <a:gd name="connsiteX55" fmla="*/ 10050093 w 12192000"/>
              <a:gd name="connsiteY55" fmla="*/ 443783 h 4939827"/>
              <a:gd name="connsiteX56" fmla="*/ 10130090 w 12192000"/>
              <a:gd name="connsiteY56" fmla="*/ 459520 h 4939827"/>
              <a:gd name="connsiteX57" fmla="*/ 10173456 w 12192000"/>
              <a:gd name="connsiteY57" fmla="*/ 457749 h 4939827"/>
              <a:gd name="connsiteX58" fmla="*/ 10218232 w 12192000"/>
              <a:gd name="connsiteY58" fmla="*/ 459820 h 4939827"/>
              <a:gd name="connsiteX59" fmla="*/ 10354176 w 12192000"/>
              <a:gd name="connsiteY59" fmla="*/ 471377 h 4939827"/>
              <a:gd name="connsiteX60" fmla="*/ 10430681 w 12192000"/>
              <a:gd name="connsiteY60" fmla="*/ 481226 h 4939827"/>
              <a:gd name="connsiteX61" fmla="*/ 10478169 w 12192000"/>
              <a:gd name="connsiteY61" fmla="*/ 481774 h 4939827"/>
              <a:gd name="connsiteX62" fmla="*/ 10540907 w 12192000"/>
              <a:gd name="connsiteY62" fmla="*/ 485607 h 4939827"/>
              <a:gd name="connsiteX63" fmla="*/ 10614941 w 12192000"/>
              <a:gd name="connsiteY63" fmla="*/ 487592 h 4939827"/>
              <a:gd name="connsiteX64" fmla="*/ 10674098 w 12192000"/>
              <a:gd name="connsiteY64" fmla="*/ 521656 h 4939827"/>
              <a:gd name="connsiteX65" fmla="*/ 10874834 w 12192000"/>
              <a:gd name="connsiteY65" fmla="*/ 574867 h 4939827"/>
              <a:gd name="connsiteX66" fmla="*/ 10944981 w 12192000"/>
              <a:gd name="connsiteY66" fmla="*/ 615042 h 4939827"/>
              <a:gd name="connsiteX67" fmla="*/ 11006376 w 12192000"/>
              <a:gd name="connsiteY67" fmla="*/ 645957 h 4939827"/>
              <a:gd name="connsiteX68" fmla="*/ 11076308 w 12192000"/>
              <a:gd name="connsiteY68" fmla="*/ 675698 h 4939827"/>
              <a:gd name="connsiteX69" fmla="*/ 11148789 w 12192000"/>
              <a:gd name="connsiteY69" fmla="*/ 685041 h 4939827"/>
              <a:gd name="connsiteX70" fmla="*/ 11249129 w 12192000"/>
              <a:gd name="connsiteY70" fmla="*/ 684218 h 4939827"/>
              <a:gd name="connsiteX71" fmla="*/ 11299915 w 12192000"/>
              <a:gd name="connsiteY71" fmla="*/ 692177 h 4939827"/>
              <a:gd name="connsiteX72" fmla="*/ 11386973 w 12192000"/>
              <a:gd name="connsiteY72" fmla="*/ 708209 h 4939827"/>
              <a:gd name="connsiteX73" fmla="*/ 11500105 w 12192000"/>
              <a:gd name="connsiteY73" fmla="*/ 735014 h 4939827"/>
              <a:gd name="connsiteX74" fmla="*/ 11621735 w 12192000"/>
              <a:gd name="connsiteY74" fmla="*/ 789584 h 4939827"/>
              <a:gd name="connsiteX75" fmla="*/ 11691200 w 12192000"/>
              <a:gd name="connsiteY75" fmla="*/ 867902 h 4939827"/>
              <a:gd name="connsiteX76" fmla="*/ 11819427 w 12192000"/>
              <a:gd name="connsiteY76" fmla="*/ 911634 h 4939827"/>
              <a:gd name="connsiteX77" fmla="*/ 11969720 w 12192000"/>
              <a:gd name="connsiteY77" fmla="*/ 964737 h 4939827"/>
              <a:gd name="connsiteX78" fmla="*/ 12055766 w 12192000"/>
              <a:gd name="connsiteY78" fmla="*/ 991268 h 4939827"/>
              <a:gd name="connsiteX79" fmla="*/ 12171539 w 12192000"/>
              <a:gd name="connsiteY79" fmla="*/ 995427 h 4939827"/>
              <a:gd name="connsiteX80" fmla="*/ 12187831 w 12192000"/>
              <a:gd name="connsiteY80" fmla="*/ 996580 h 4939827"/>
              <a:gd name="connsiteX81" fmla="*/ 12192000 w 12192000"/>
              <a:gd name="connsiteY81" fmla="*/ 996726 h 4939827"/>
              <a:gd name="connsiteX82" fmla="*/ 12192000 w 12192000"/>
              <a:gd name="connsiteY82" fmla="*/ 4939827 h 4939827"/>
              <a:gd name="connsiteX83" fmla="*/ 0 w 12192000"/>
              <a:gd name="connsiteY83" fmla="*/ 4939827 h 4939827"/>
              <a:gd name="connsiteX84" fmla="*/ 0 w 12192000"/>
              <a:gd name="connsiteY84" fmla="*/ 512043 h 4939827"/>
              <a:gd name="connsiteX85" fmla="*/ 7381 w 12192000"/>
              <a:gd name="connsiteY85" fmla="*/ 512580 h 4939827"/>
              <a:gd name="connsiteX86" fmla="*/ 100029 w 12192000"/>
              <a:gd name="connsiteY86" fmla="*/ 504758 h 4939827"/>
              <a:gd name="connsiteX87" fmla="*/ 155244 w 12192000"/>
              <a:gd name="connsiteY87" fmla="*/ 525130 h 4939827"/>
              <a:gd name="connsiteX88" fmla="*/ 254366 w 12192000"/>
              <a:gd name="connsiteY88" fmla="*/ 534449 h 4939827"/>
              <a:gd name="connsiteX89" fmla="*/ 447292 w 12192000"/>
              <a:gd name="connsiteY89" fmla="*/ 542725 h 4939827"/>
              <a:gd name="connsiteX90" fmla="*/ 628105 w 12192000"/>
              <a:gd name="connsiteY90" fmla="*/ 547853 h 4939827"/>
              <a:gd name="connsiteX91" fmla="*/ 783146 w 12192000"/>
              <a:gd name="connsiteY91" fmla="*/ 591799 h 4939827"/>
              <a:gd name="connsiteX92" fmla="*/ 1043676 w 12192000"/>
              <a:gd name="connsiteY92" fmla="*/ 591887 h 4939827"/>
              <a:gd name="connsiteX93" fmla="*/ 1281816 w 12192000"/>
              <a:gd name="connsiteY93" fmla="*/ 520946 h 4939827"/>
              <a:gd name="connsiteX94" fmla="*/ 1486347 w 12192000"/>
              <a:gd name="connsiteY94" fmla="*/ 487310 h 4939827"/>
              <a:gd name="connsiteX95" fmla="*/ 1568079 w 12192000"/>
              <a:gd name="connsiteY95" fmla="*/ 462531 h 4939827"/>
              <a:gd name="connsiteX96" fmla="*/ 1622516 w 12192000"/>
              <a:gd name="connsiteY96" fmla="*/ 466058 h 4939827"/>
              <a:gd name="connsiteX97" fmla="*/ 1655457 w 12192000"/>
              <a:gd name="connsiteY97" fmla="*/ 465359 h 4939827"/>
              <a:gd name="connsiteX98" fmla="*/ 1717454 w 12192000"/>
              <a:gd name="connsiteY98" fmla="*/ 417203 h 4939827"/>
              <a:gd name="connsiteX99" fmla="*/ 1913794 w 12192000"/>
              <a:gd name="connsiteY99" fmla="*/ 365255 h 4939827"/>
              <a:gd name="connsiteX100" fmla="*/ 2129762 w 12192000"/>
              <a:gd name="connsiteY100" fmla="*/ 367832 h 4939827"/>
              <a:gd name="connsiteX101" fmla="*/ 2376970 w 12192000"/>
              <a:gd name="connsiteY101" fmla="*/ 350129 h 4939827"/>
              <a:gd name="connsiteX102" fmla="*/ 2480155 w 12192000"/>
              <a:gd name="connsiteY102" fmla="*/ 359227 h 4939827"/>
              <a:gd name="connsiteX103" fmla="*/ 2586782 w 12192000"/>
              <a:gd name="connsiteY103" fmla="*/ 339352 h 4939827"/>
              <a:gd name="connsiteX104" fmla="*/ 2679617 w 12192000"/>
              <a:gd name="connsiteY104" fmla="*/ 305383 h 4939827"/>
              <a:gd name="connsiteX105" fmla="*/ 2788947 w 12192000"/>
              <a:gd name="connsiteY105" fmla="*/ 250375 h 4939827"/>
              <a:gd name="connsiteX106" fmla="*/ 2965530 w 12192000"/>
              <a:gd name="connsiteY106" fmla="*/ 245958 h 4939827"/>
              <a:gd name="connsiteX107" fmla="*/ 3103677 w 12192000"/>
              <a:gd name="connsiteY107" fmla="*/ 209527 h 4939827"/>
              <a:gd name="connsiteX108" fmla="*/ 3126759 w 12192000"/>
              <a:gd name="connsiteY108" fmla="*/ 211226 h 4939827"/>
              <a:gd name="connsiteX109" fmla="*/ 3164020 w 12192000"/>
              <a:gd name="connsiteY109" fmla="*/ 212779 h 4939827"/>
              <a:gd name="connsiteX110" fmla="*/ 3285019 w 12192000"/>
              <a:gd name="connsiteY110" fmla="*/ 220535 h 4939827"/>
              <a:gd name="connsiteX111" fmla="*/ 3365154 w 12192000"/>
              <a:gd name="connsiteY111" fmla="*/ 226416 h 4939827"/>
              <a:gd name="connsiteX112" fmla="*/ 3367507 w 12192000"/>
              <a:gd name="connsiteY112" fmla="*/ 225416 h 4939827"/>
              <a:gd name="connsiteX113" fmla="*/ 3387567 w 12192000"/>
              <a:gd name="connsiteY113" fmla="*/ 227103 h 4939827"/>
              <a:gd name="connsiteX114" fmla="*/ 3498001 w 12192000"/>
              <a:gd name="connsiteY114" fmla="*/ 231941 h 4939827"/>
              <a:gd name="connsiteX115" fmla="*/ 3561557 w 12192000"/>
              <a:gd name="connsiteY115" fmla="*/ 228095 h 4939827"/>
              <a:gd name="connsiteX116" fmla="*/ 3611920 w 12192000"/>
              <a:gd name="connsiteY116" fmla="*/ 218094 h 4939827"/>
              <a:gd name="connsiteX117" fmla="*/ 3620528 w 12192000"/>
              <a:gd name="connsiteY117" fmla="*/ 218788 h 4939827"/>
              <a:gd name="connsiteX118" fmla="*/ 3620766 w 12192000"/>
              <a:gd name="connsiteY118" fmla="*/ 218511 h 4939827"/>
              <a:gd name="connsiteX119" fmla="*/ 3629977 w 12192000"/>
              <a:gd name="connsiteY119" fmla="*/ 218664 h 4939827"/>
              <a:gd name="connsiteX120" fmla="*/ 3636217 w 12192000"/>
              <a:gd name="connsiteY120" fmla="*/ 220048 h 4939827"/>
              <a:gd name="connsiteX121" fmla="*/ 3709484 w 12192000"/>
              <a:gd name="connsiteY121" fmla="*/ 186927 h 4939827"/>
              <a:gd name="connsiteX122" fmla="*/ 3761342 w 12192000"/>
              <a:gd name="connsiteY122" fmla="*/ 177474 h 4939827"/>
              <a:gd name="connsiteX123" fmla="*/ 3799748 w 12192000"/>
              <a:gd name="connsiteY123" fmla="*/ 167154 h 4939827"/>
              <a:gd name="connsiteX124" fmla="*/ 3922756 w 12192000"/>
              <a:gd name="connsiteY124" fmla="*/ 194044 h 4939827"/>
              <a:gd name="connsiteX125" fmla="*/ 4028476 w 12192000"/>
              <a:gd name="connsiteY125" fmla="*/ 223679 h 4939827"/>
              <a:gd name="connsiteX126" fmla="*/ 4191582 w 12192000"/>
              <a:gd name="connsiteY126" fmla="*/ 238952 h 4939827"/>
              <a:gd name="connsiteX127" fmla="*/ 4251024 w 12192000"/>
              <a:gd name="connsiteY127" fmla="*/ 240874 h 4939827"/>
              <a:gd name="connsiteX128" fmla="*/ 4355275 w 12192000"/>
              <a:gd name="connsiteY128" fmla="*/ 260205 h 4939827"/>
              <a:gd name="connsiteX129" fmla="*/ 4423807 w 12192000"/>
              <a:gd name="connsiteY129" fmla="*/ 270366 h 4939827"/>
              <a:gd name="connsiteX130" fmla="*/ 4558432 w 12192000"/>
              <a:gd name="connsiteY130" fmla="*/ 269194 h 4939827"/>
              <a:gd name="connsiteX131" fmla="*/ 4635061 w 12192000"/>
              <a:gd name="connsiteY131" fmla="*/ 280682 h 4939827"/>
              <a:gd name="connsiteX132" fmla="*/ 4807427 w 12192000"/>
              <a:gd name="connsiteY132" fmla="*/ 276835 h 4939827"/>
              <a:gd name="connsiteX133" fmla="*/ 5028933 w 12192000"/>
              <a:gd name="connsiteY133" fmla="*/ 183887 h 4939827"/>
              <a:gd name="connsiteX134" fmla="*/ 5093642 w 12192000"/>
              <a:gd name="connsiteY134" fmla="*/ 177214 h 4939827"/>
              <a:gd name="connsiteX135" fmla="*/ 5102642 w 12192000"/>
              <a:gd name="connsiteY135" fmla="*/ 186816 h 4939827"/>
              <a:gd name="connsiteX136" fmla="*/ 5193590 w 12192000"/>
              <a:gd name="connsiteY136" fmla="*/ 156458 h 4939827"/>
              <a:gd name="connsiteX137" fmla="*/ 5323922 w 12192000"/>
              <a:gd name="connsiteY137" fmla="*/ 146332 h 4939827"/>
              <a:gd name="connsiteX138" fmla="*/ 5421860 w 12192000"/>
              <a:gd name="connsiteY138" fmla="*/ 167298 h 4939827"/>
              <a:gd name="connsiteX139" fmla="*/ 5476948 w 12192000"/>
              <a:gd name="connsiteY139" fmla="*/ 173249 h 4939827"/>
              <a:gd name="connsiteX140" fmla="*/ 5516842 w 12192000"/>
              <a:gd name="connsiteY140" fmla="*/ 184018 h 4939827"/>
              <a:gd name="connsiteX141" fmla="*/ 5619415 w 12192000"/>
              <a:gd name="connsiteY141" fmla="*/ 176781 h 4939827"/>
              <a:gd name="connsiteX142" fmla="*/ 5789867 w 12192000"/>
              <a:gd name="connsiteY142" fmla="*/ 150304 h 4939827"/>
              <a:gd name="connsiteX143" fmla="*/ 5825953 w 12192000"/>
              <a:gd name="connsiteY143" fmla="*/ 147907 h 4939827"/>
              <a:gd name="connsiteX144" fmla="*/ 5856168 w 12192000"/>
              <a:gd name="connsiteY144" fmla="*/ 158719 h 4939827"/>
              <a:gd name="connsiteX145" fmla="*/ 5862476 w 12192000"/>
              <a:gd name="connsiteY145" fmla="*/ 172447 h 4939827"/>
              <a:gd name="connsiteX146" fmla="*/ 5882195 w 12192000"/>
              <a:gd name="connsiteY146" fmla="*/ 173195 h 4939827"/>
              <a:gd name="connsiteX147" fmla="*/ 5952585 w 12192000"/>
              <a:gd name="connsiteY147" fmla="*/ 161012 h 4939827"/>
              <a:gd name="connsiteX148" fmla="*/ 6001964 w 12192000"/>
              <a:gd name="connsiteY148" fmla="*/ 154786 h 4939827"/>
              <a:gd name="connsiteX149" fmla="*/ 6184207 w 12192000"/>
              <a:gd name="connsiteY149" fmla="*/ 132658 h 4939827"/>
              <a:gd name="connsiteX150" fmla="*/ 6415830 w 12192000"/>
              <a:gd name="connsiteY150" fmla="*/ 136006 h 4939827"/>
              <a:gd name="connsiteX151" fmla="*/ 6756965 w 12192000"/>
              <a:gd name="connsiteY151" fmla="*/ 57636 h 4939827"/>
              <a:gd name="connsiteX152" fmla="*/ 6819400 w 12192000"/>
              <a:gd name="connsiteY152" fmla="*/ 30742 h 4939827"/>
              <a:gd name="connsiteX153" fmla="*/ 6986370 w 12192000"/>
              <a:gd name="connsiteY153" fmla="*/ 12659 h 4939827"/>
              <a:gd name="connsiteX154" fmla="*/ 6989536 w 12192000"/>
              <a:gd name="connsiteY154" fmla="*/ 14528 h 4939827"/>
              <a:gd name="connsiteX155" fmla="*/ 7015933 w 12192000"/>
              <a:gd name="connsiteY155" fmla="*/ 9653 h 4939827"/>
              <a:gd name="connsiteX156" fmla="*/ 7020592 w 12192000"/>
              <a:gd name="connsiteY156" fmla="*/ 1651 h 4939827"/>
              <a:gd name="connsiteX157" fmla="*/ 7025905 w 12192000"/>
              <a:gd name="connsiteY15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58681 w 12192000"/>
              <a:gd name="connsiteY16" fmla="*/ 219431 h 4939827"/>
              <a:gd name="connsiteX17" fmla="*/ 8126175 w 12192000"/>
              <a:gd name="connsiteY17" fmla="*/ 240005 h 4939827"/>
              <a:gd name="connsiteX18" fmla="*/ 8281371 w 12192000"/>
              <a:gd name="connsiteY18" fmla="*/ 256875 h 4939827"/>
              <a:gd name="connsiteX19" fmla="*/ 8381609 w 12192000"/>
              <a:gd name="connsiteY19" fmla="*/ 240618 h 4939827"/>
              <a:gd name="connsiteX20" fmla="*/ 8406759 w 12192000"/>
              <a:gd name="connsiteY20" fmla="*/ 232517 h 4939827"/>
              <a:gd name="connsiteX21" fmla="*/ 8426506 w 12192000"/>
              <a:gd name="connsiteY21" fmla="*/ 241842 h 4939827"/>
              <a:gd name="connsiteX22" fmla="*/ 8427949 w 12192000"/>
              <a:gd name="connsiteY22" fmla="*/ 240981 h 4939827"/>
              <a:gd name="connsiteX23" fmla="*/ 8441468 w 12192000"/>
              <a:gd name="connsiteY23" fmla="*/ 241157 h 4939827"/>
              <a:gd name="connsiteX24" fmla="*/ 8565757 w 12192000"/>
              <a:gd name="connsiteY24" fmla="*/ 255317 h 4939827"/>
              <a:gd name="connsiteX25" fmla="*/ 8573171 w 12192000"/>
              <a:gd name="connsiteY25" fmla="*/ 258426 h 4939827"/>
              <a:gd name="connsiteX26" fmla="*/ 8573548 w 12192000"/>
              <a:gd name="connsiteY26" fmla="*/ 258241 h 4939827"/>
              <a:gd name="connsiteX27" fmla="*/ 8622021 w 12192000"/>
              <a:gd name="connsiteY27" fmla="*/ 261028 h 4939827"/>
              <a:gd name="connsiteX28" fmla="*/ 8672650 w 12192000"/>
              <a:gd name="connsiteY28" fmla="*/ 254821 h 4939827"/>
              <a:gd name="connsiteX29" fmla="*/ 8785543 w 12192000"/>
              <a:gd name="connsiteY29" fmla="*/ 263406 h 4939827"/>
              <a:gd name="connsiteX30" fmla="*/ 8830588 w 12192000"/>
              <a:gd name="connsiteY30" fmla="*/ 265483 h 4939827"/>
              <a:gd name="connsiteX31" fmla="*/ 8905142 w 12192000"/>
              <a:gd name="connsiteY31" fmla="*/ 264958 h 4939827"/>
              <a:gd name="connsiteX32" fmla="*/ 8968582 w 12192000"/>
              <a:gd name="connsiteY32" fmla="*/ 262728 h 4939827"/>
              <a:gd name="connsiteX33" fmla="*/ 8972994 w 12192000"/>
              <a:gd name="connsiteY33" fmla="*/ 263284 h 4939827"/>
              <a:gd name="connsiteX34" fmla="*/ 9004605 w 12192000"/>
              <a:gd name="connsiteY34" fmla="*/ 258041 h 4939827"/>
              <a:gd name="connsiteX35" fmla="*/ 9016165 w 12192000"/>
              <a:gd name="connsiteY35" fmla="*/ 261258 h 4939827"/>
              <a:gd name="connsiteX36" fmla="*/ 9043297 w 12192000"/>
              <a:gd name="connsiteY36" fmla="*/ 281547 h 4939827"/>
              <a:gd name="connsiteX37" fmla="*/ 9048315 w 12192000"/>
              <a:gd name="connsiteY37" fmla="*/ 279264 h 4939827"/>
              <a:gd name="connsiteX38" fmla="*/ 9054706 w 12192000"/>
              <a:gd name="connsiteY38" fmla="*/ 278538 h 4939827"/>
              <a:gd name="connsiteX39" fmla="*/ 9070919 w 12192000"/>
              <a:gd name="connsiteY39" fmla="*/ 281810 h 4939827"/>
              <a:gd name="connsiteX40" fmla="*/ 9076813 w 12192000"/>
              <a:gd name="connsiteY40" fmla="*/ 283909 h 4939827"/>
              <a:gd name="connsiteX41" fmla="*/ 9085871 w 12192000"/>
              <a:gd name="connsiteY41" fmla="*/ 285133 h 4939827"/>
              <a:gd name="connsiteX42" fmla="*/ 9086159 w 12192000"/>
              <a:gd name="connsiteY42" fmla="*/ 284887 h 4939827"/>
              <a:gd name="connsiteX43" fmla="*/ 9134606 w 12192000"/>
              <a:gd name="connsiteY43" fmla="*/ 288168 h 4939827"/>
              <a:gd name="connsiteX44" fmla="*/ 9195590 w 12192000"/>
              <a:gd name="connsiteY44" fmla="*/ 279568 h 4939827"/>
              <a:gd name="connsiteX45" fmla="*/ 9219336 w 12192000"/>
              <a:gd name="connsiteY45" fmla="*/ 278133 h 4939827"/>
              <a:gd name="connsiteX46" fmla="*/ 9232362 w 12192000"/>
              <a:gd name="connsiteY46" fmla="*/ 275894 h 4939827"/>
              <a:gd name="connsiteX47" fmla="*/ 9283638 w 12192000"/>
              <a:gd name="connsiteY47" fmla="*/ 299924 h 4939827"/>
              <a:gd name="connsiteX48" fmla="*/ 9371484 w 12192000"/>
              <a:gd name="connsiteY48" fmla="*/ 329634 h 4939827"/>
              <a:gd name="connsiteX49" fmla="*/ 9404829 w 12192000"/>
              <a:gd name="connsiteY49" fmla="*/ 339038 h 4939827"/>
              <a:gd name="connsiteX50" fmla="*/ 9427021 w 12192000"/>
              <a:gd name="connsiteY50" fmla="*/ 358784 h 4939827"/>
              <a:gd name="connsiteX51" fmla="*/ 9670844 w 12192000"/>
              <a:gd name="connsiteY51" fmla="*/ 405128 h 4939827"/>
              <a:gd name="connsiteX52" fmla="*/ 9816083 w 12192000"/>
              <a:gd name="connsiteY52" fmla="*/ 416573 h 4939827"/>
              <a:gd name="connsiteX53" fmla="*/ 9936741 w 12192000"/>
              <a:gd name="connsiteY53" fmla="*/ 437044 h 4939827"/>
              <a:gd name="connsiteX54" fmla="*/ 10050093 w 12192000"/>
              <a:gd name="connsiteY54" fmla="*/ 443783 h 4939827"/>
              <a:gd name="connsiteX55" fmla="*/ 10130090 w 12192000"/>
              <a:gd name="connsiteY55" fmla="*/ 459520 h 4939827"/>
              <a:gd name="connsiteX56" fmla="*/ 10173456 w 12192000"/>
              <a:gd name="connsiteY56" fmla="*/ 457749 h 4939827"/>
              <a:gd name="connsiteX57" fmla="*/ 10218232 w 12192000"/>
              <a:gd name="connsiteY57" fmla="*/ 459820 h 4939827"/>
              <a:gd name="connsiteX58" fmla="*/ 10354176 w 12192000"/>
              <a:gd name="connsiteY58" fmla="*/ 471377 h 4939827"/>
              <a:gd name="connsiteX59" fmla="*/ 10430681 w 12192000"/>
              <a:gd name="connsiteY59" fmla="*/ 481226 h 4939827"/>
              <a:gd name="connsiteX60" fmla="*/ 10478169 w 12192000"/>
              <a:gd name="connsiteY60" fmla="*/ 481774 h 4939827"/>
              <a:gd name="connsiteX61" fmla="*/ 10540907 w 12192000"/>
              <a:gd name="connsiteY61" fmla="*/ 485607 h 4939827"/>
              <a:gd name="connsiteX62" fmla="*/ 10614941 w 12192000"/>
              <a:gd name="connsiteY62" fmla="*/ 487592 h 4939827"/>
              <a:gd name="connsiteX63" fmla="*/ 10674098 w 12192000"/>
              <a:gd name="connsiteY63" fmla="*/ 521656 h 4939827"/>
              <a:gd name="connsiteX64" fmla="*/ 10874834 w 12192000"/>
              <a:gd name="connsiteY64" fmla="*/ 574867 h 4939827"/>
              <a:gd name="connsiteX65" fmla="*/ 10944981 w 12192000"/>
              <a:gd name="connsiteY65" fmla="*/ 615042 h 4939827"/>
              <a:gd name="connsiteX66" fmla="*/ 11006376 w 12192000"/>
              <a:gd name="connsiteY66" fmla="*/ 645957 h 4939827"/>
              <a:gd name="connsiteX67" fmla="*/ 11076308 w 12192000"/>
              <a:gd name="connsiteY67" fmla="*/ 675698 h 4939827"/>
              <a:gd name="connsiteX68" fmla="*/ 11148789 w 12192000"/>
              <a:gd name="connsiteY68" fmla="*/ 685041 h 4939827"/>
              <a:gd name="connsiteX69" fmla="*/ 11249129 w 12192000"/>
              <a:gd name="connsiteY69" fmla="*/ 684218 h 4939827"/>
              <a:gd name="connsiteX70" fmla="*/ 11299915 w 12192000"/>
              <a:gd name="connsiteY70" fmla="*/ 692177 h 4939827"/>
              <a:gd name="connsiteX71" fmla="*/ 11386973 w 12192000"/>
              <a:gd name="connsiteY71" fmla="*/ 708209 h 4939827"/>
              <a:gd name="connsiteX72" fmla="*/ 11500105 w 12192000"/>
              <a:gd name="connsiteY72" fmla="*/ 735014 h 4939827"/>
              <a:gd name="connsiteX73" fmla="*/ 11621735 w 12192000"/>
              <a:gd name="connsiteY73" fmla="*/ 789584 h 4939827"/>
              <a:gd name="connsiteX74" fmla="*/ 11691200 w 12192000"/>
              <a:gd name="connsiteY74" fmla="*/ 867902 h 4939827"/>
              <a:gd name="connsiteX75" fmla="*/ 11819427 w 12192000"/>
              <a:gd name="connsiteY75" fmla="*/ 911634 h 4939827"/>
              <a:gd name="connsiteX76" fmla="*/ 11969720 w 12192000"/>
              <a:gd name="connsiteY76" fmla="*/ 964737 h 4939827"/>
              <a:gd name="connsiteX77" fmla="*/ 12055766 w 12192000"/>
              <a:gd name="connsiteY77" fmla="*/ 991268 h 4939827"/>
              <a:gd name="connsiteX78" fmla="*/ 12171539 w 12192000"/>
              <a:gd name="connsiteY78" fmla="*/ 995427 h 4939827"/>
              <a:gd name="connsiteX79" fmla="*/ 12187831 w 12192000"/>
              <a:gd name="connsiteY79" fmla="*/ 996580 h 4939827"/>
              <a:gd name="connsiteX80" fmla="*/ 12192000 w 12192000"/>
              <a:gd name="connsiteY80" fmla="*/ 996726 h 4939827"/>
              <a:gd name="connsiteX81" fmla="*/ 12192000 w 12192000"/>
              <a:gd name="connsiteY81" fmla="*/ 4939827 h 4939827"/>
              <a:gd name="connsiteX82" fmla="*/ 0 w 12192000"/>
              <a:gd name="connsiteY82" fmla="*/ 4939827 h 4939827"/>
              <a:gd name="connsiteX83" fmla="*/ 0 w 12192000"/>
              <a:gd name="connsiteY83" fmla="*/ 512043 h 4939827"/>
              <a:gd name="connsiteX84" fmla="*/ 7381 w 12192000"/>
              <a:gd name="connsiteY84" fmla="*/ 512580 h 4939827"/>
              <a:gd name="connsiteX85" fmla="*/ 100029 w 12192000"/>
              <a:gd name="connsiteY85" fmla="*/ 504758 h 4939827"/>
              <a:gd name="connsiteX86" fmla="*/ 155244 w 12192000"/>
              <a:gd name="connsiteY86" fmla="*/ 525130 h 4939827"/>
              <a:gd name="connsiteX87" fmla="*/ 254366 w 12192000"/>
              <a:gd name="connsiteY87" fmla="*/ 534449 h 4939827"/>
              <a:gd name="connsiteX88" fmla="*/ 447292 w 12192000"/>
              <a:gd name="connsiteY88" fmla="*/ 542725 h 4939827"/>
              <a:gd name="connsiteX89" fmla="*/ 628105 w 12192000"/>
              <a:gd name="connsiteY89" fmla="*/ 547853 h 4939827"/>
              <a:gd name="connsiteX90" fmla="*/ 783146 w 12192000"/>
              <a:gd name="connsiteY90" fmla="*/ 591799 h 4939827"/>
              <a:gd name="connsiteX91" fmla="*/ 1043676 w 12192000"/>
              <a:gd name="connsiteY91" fmla="*/ 591887 h 4939827"/>
              <a:gd name="connsiteX92" fmla="*/ 1281816 w 12192000"/>
              <a:gd name="connsiteY92" fmla="*/ 520946 h 4939827"/>
              <a:gd name="connsiteX93" fmla="*/ 1486347 w 12192000"/>
              <a:gd name="connsiteY93" fmla="*/ 487310 h 4939827"/>
              <a:gd name="connsiteX94" fmla="*/ 1568079 w 12192000"/>
              <a:gd name="connsiteY94" fmla="*/ 462531 h 4939827"/>
              <a:gd name="connsiteX95" fmla="*/ 1622516 w 12192000"/>
              <a:gd name="connsiteY95" fmla="*/ 466058 h 4939827"/>
              <a:gd name="connsiteX96" fmla="*/ 1655457 w 12192000"/>
              <a:gd name="connsiteY96" fmla="*/ 465359 h 4939827"/>
              <a:gd name="connsiteX97" fmla="*/ 1717454 w 12192000"/>
              <a:gd name="connsiteY97" fmla="*/ 417203 h 4939827"/>
              <a:gd name="connsiteX98" fmla="*/ 1913794 w 12192000"/>
              <a:gd name="connsiteY98" fmla="*/ 365255 h 4939827"/>
              <a:gd name="connsiteX99" fmla="*/ 2129762 w 12192000"/>
              <a:gd name="connsiteY99" fmla="*/ 367832 h 4939827"/>
              <a:gd name="connsiteX100" fmla="*/ 2376970 w 12192000"/>
              <a:gd name="connsiteY100" fmla="*/ 350129 h 4939827"/>
              <a:gd name="connsiteX101" fmla="*/ 2480155 w 12192000"/>
              <a:gd name="connsiteY101" fmla="*/ 359227 h 4939827"/>
              <a:gd name="connsiteX102" fmla="*/ 2586782 w 12192000"/>
              <a:gd name="connsiteY102" fmla="*/ 339352 h 4939827"/>
              <a:gd name="connsiteX103" fmla="*/ 2679617 w 12192000"/>
              <a:gd name="connsiteY103" fmla="*/ 305383 h 4939827"/>
              <a:gd name="connsiteX104" fmla="*/ 2788947 w 12192000"/>
              <a:gd name="connsiteY104" fmla="*/ 250375 h 4939827"/>
              <a:gd name="connsiteX105" fmla="*/ 2965530 w 12192000"/>
              <a:gd name="connsiteY105" fmla="*/ 245958 h 4939827"/>
              <a:gd name="connsiteX106" fmla="*/ 3103677 w 12192000"/>
              <a:gd name="connsiteY106" fmla="*/ 209527 h 4939827"/>
              <a:gd name="connsiteX107" fmla="*/ 3126759 w 12192000"/>
              <a:gd name="connsiteY107" fmla="*/ 211226 h 4939827"/>
              <a:gd name="connsiteX108" fmla="*/ 3164020 w 12192000"/>
              <a:gd name="connsiteY108" fmla="*/ 212779 h 4939827"/>
              <a:gd name="connsiteX109" fmla="*/ 3285019 w 12192000"/>
              <a:gd name="connsiteY109" fmla="*/ 220535 h 4939827"/>
              <a:gd name="connsiteX110" fmla="*/ 3365154 w 12192000"/>
              <a:gd name="connsiteY110" fmla="*/ 226416 h 4939827"/>
              <a:gd name="connsiteX111" fmla="*/ 3367507 w 12192000"/>
              <a:gd name="connsiteY111" fmla="*/ 225416 h 4939827"/>
              <a:gd name="connsiteX112" fmla="*/ 3387567 w 12192000"/>
              <a:gd name="connsiteY112" fmla="*/ 227103 h 4939827"/>
              <a:gd name="connsiteX113" fmla="*/ 3498001 w 12192000"/>
              <a:gd name="connsiteY113" fmla="*/ 231941 h 4939827"/>
              <a:gd name="connsiteX114" fmla="*/ 3561557 w 12192000"/>
              <a:gd name="connsiteY114" fmla="*/ 228095 h 4939827"/>
              <a:gd name="connsiteX115" fmla="*/ 3611920 w 12192000"/>
              <a:gd name="connsiteY115" fmla="*/ 218094 h 4939827"/>
              <a:gd name="connsiteX116" fmla="*/ 3620528 w 12192000"/>
              <a:gd name="connsiteY116" fmla="*/ 218788 h 4939827"/>
              <a:gd name="connsiteX117" fmla="*/ 3620766 w 12192000"/>
              <a:gd name="connsiteY117" fmla="*/ 218511 h 4939827"/>
              <a:gd name="connsiteX118" fmla="*/ 3629977 w 12192000"/>
              <a:gd name="connsiteY118" fmla="*/ 218664 h 4939827"/>
              <a:gd name="connsiteX119" fmla="*/ 3636217 w 12192000"/>
              <a:gd name="connsiteY119" fmla="*/ 220048 h 4939827"/>
              <a:gd name="connsiteX120" fmla="*/ 3709484 w 12192000"/>
              <a:gd name="connsiteY120" fmla="*/ 186927 h 4939827"/>
              <a:gd name="connsiteX121" fmla="*/ 3761342 w 12192000"/>
              <a:gd name="connsiteY121" fmla="*/ 177474 h 4939827"/>
              <a:gd name="connsiteX122" fmla="*/ 3799748 w 12192000"/>
              <a:gd name="connsiteY122" fmla="*/ 167154 h 4939827"/>
              <a:gd name="connsiteX123" fmla="*/ 3922756 w 12192000"/>
              <a:gd name="connsiteY123" fmla="*/ 194044 h 4939827"/>
              <a:gd name="connsiteX124" fmla="*/ 4028476 w 12192000"/>
              <a:gd name="connsiteY124" fmla="*/ 223679 h 4939827"/>
              <a:gd name="connsiteX125" fmla="*/ 4191582 w 12192000"/>
              <a:gd name="connsiteY125" fmla="*/ 238952 h 4939827"/>
              <a:gd name="connsiteX126" fmla="*/ 4251024 w 12192000"/>
              <a:gd name="connsiteY126" fmla="*/ 240874 h 4939827"/>
              <a:gd name="connsiteX127" fmla="*/ 4355275 w 12192000"/>
              <a:gd name="connsiteY127" fmla="*/ 260205 h 4939827"/>
              <a:gd name="connsiteX128" fmla="*/ 4423807 w 12192000"/>
              <a:gd name="connsiteY128" fmla="*/ 270366 h 4939827"/>
              <a:gd name="connsiteX129" fmla="*/ 4558432 w 12192000"/>
              <a:gd name="connsiteY129" fmla="*/ 269194 h 4939827"/>
              <a:gd name="connsiteX130" fmla="*/ 4635061 w 12192000"/>
              <a:gd name="connsiteY130" fmla="*/ 280682 h 4939827"/>
              <a:gd name="connsiteX131" fmla="*/ 4807427 w 12192000"/>
              <a:gd name="connsiteY131" fmla="*/ 276835 h 4939827"/>
              <a:gd name="connsiteX132" fmla="*/ 5028933 w 12192000"/>
              <a:gd name="connsiteY132" fmla="*/ 183887 h 4939827"/>
              <a:gd name="connsiteX133" fmla="*/ 5093642 w 12192000"/>
              <a:gd name="connsiteY133" fmla="*/ 177214 h 4939827"/>
              <a:gd name="connsiteX134" fmla="*/ 5102642 w 12192000"/>
              <a:gd name="connsiteY134" fmla="*/ 186816 h 4939827"/>
              <a:gd name="connsiteX135" fmla="*/ 5193590 w 12192000"/>
              <a:gd name="connsiteY135" fmla="*/ 156458 h 4939827"/>
              <a:gd name="connsiteX136" fmla="*/ 5323922 w 12192000"/>
              <a:gd name="connsiteY136" fmla="*/ 146332 h 4939827"/>
              <a:gd name="connsiteX137" fmla="*/ 5421860 w 12192000"/>
              <a:gd name="connsiteY137" fmla="*/ 167298 h 4939827"/>
              <a:gd name="connsiteX138" fmla="*/ 5476948 w 12192000"/>
              <a:gd name="connsiteY138" fmla="*/ 173249 h 4939827"/>
              <a:gd name="connsiteX139" fmla="*/ 5516842 w 12192000"/>
              <a:gd name="connsiteY139" fmla="*/ 184018 h 4939827"/>
              <a:gd name="connsiteX140" fmla="*/ 5619415 w 12192000"/>
              <a:gd name="connsiteY140" fmla="*/ 176781 h 4939827"/>
              <a:gd name="connsiteX141" fmla="*/ 5789867 w 12192000"/>
              <a:gd name="connsiteY141" fmla="*/ 150304 h 4939827"/>
              <a:gd name="connsiteX142" fmla="*/ 5825953 w 12192000"/>
              <a:gd name="connsiteY142" fmla="*/ 147907 h 4939827"/>
              <a:gd name="connsiteX143" fmla="*/ 5856168 w 12192000"/>
              <a:gd name="connsiteY143" fmla="*/ 158719 h 4939827"/>
              <a:gd name="connsiteX144" fmla="*/ 5862476 w 12192000"/>
              <a:gd name="connsiteY144" fmla="*/ 172447 h 4939827"/>
              <a:gd name="connsiteX145" fmla="*/ 5882195 w 12192000"/>
              <a:gd name="connsiteY145" fmla="*/ 173195 h 4939827"/>
              <a:gd name="connsiteX146" fmla="*/ 5952585 w 12192000"/>
              <a:gd name="connsiteY146" fmla="*/ 161012 h 4939827"/>
              <a:gd name="connsiteX147" fmla="*/ 6001964 w 12192000"/>
              <a:gd name="connsiteY147" fmla="*/ 154786 h 4939827"/>
              <a:gd name="connsiteX148" fmla="*/ 6184207 w 12192000"/>
              <a:gd name="connsiteY148" fmla="*/ 132658 h 4939827"/>
              <a:gd name="connsiteX149" fmla="*/ 6415830 w 12192000"/>
              <a:gd name="connsiteY149" fmla="*/ 136006 h 4939827"/>
              <a:gd name="connsiteX150" fmla="*/ 6756965 w 12192000"/>
              <a:gd name="connsiteY150" fmla="*/ 57636 h 4939827"/>
              <a:gd name="connsiteX151" fmla="*/ 6819400 w 12192000"/>
              <a:gd name="connsiteY151" fmla="*/ 30742 h 4939827"/>
              <a:gd name="connsiteX152" fmla="*/ 6986370 w 12192000"/>
              <a:gd name="connsiteY152" fmla="*/ 12659 h 4939827"/>
              <a:gd name="connsiteX153" fmla="*/ 6989536 w 12192000"/>
              <a:gd name="connsiteY153" fmla="*/ 14528 h 4939827"/>
              <a:gd name="connsiteX154" fmla="*/ 7015933 w 12192000"/>
              <a:gd name="connsiteY154" fmla="*/ 9653 h 4939827"/>
              <a:gd name="connsiteX155" fmla="*/ 7020592 w 12192000"/>
              <a:gd name="connsiteY155" fmla="*/ 1651 h 4939827"/>
              <a:gd name="connsiteX156" fmla="*/ 7025905 w 12192000"/>
              <a:gd name="connsiteY156" fmla="*/ 0 h 493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Lst>
            <a:rect l="l" t="t" r="r" b="b"/>
            <a:pathLst>
              <a:path w="12192000" h="4939827">
                <a:moveTo>
                  <a:pt x="7025905" y="0"/>
                </a:moveTo>
                <a:lnTo>
                  <a:pt x="7032579" y="2808"/>
                </a:lnTo>
                <a:cubicBezTo>
                  <a:pt x="7044119" y="6590"/>
                  <a:pt x="7059062" y="10207"/>
                  <a:pt x="7079505" y="12971"/>
                </a:cubicBezTo>
                <a:cubicBezTo>
                  <a:pt x="7111522" y="10537"/>
                  <a:pt x="7122591" y="11519"/>
                  <a:pt x="7158791" y="12462"/>
                </a:cubicBezTo>
                <a:lnTo>
                  <a:pt x="7233338" y="24846"/>
                </a:lnTo>
                <a:cubicBezTo>
                  <a:pt x="7247177" y="23787"/>
                  <a:pt x="7254856" y="25962"/>
                  <a:pt x="7259791" y="29557"/>
                </a:cubicBezTo>
                <a:lnTo>
                  <a:pt x="7263923" y="35029"/>
                </a:lnTo>
                <a:lnTo>
                  <a:pt x="7281549" y="39654"/>
                </a:lnTo>
                <a:lnTo>
                  <a:pt x="7374735" y="65326"/>
                </a:lnTo>
                <a:lnTo>
                  <a:pt x="7376078" y="63849"/>
                </a:lnTo>
                <a:lnTo>
                  <a:pt x="7402026" y="60308"/>
                </a:lnTo>
                <a:lnTo>
                  <a:pt x="7415091" y="77403"/>
                </a:lnTo>
                <a:cubicBezTo>
                  <a:pt x="7421672" y="79965"/>
                  <a:pt x="7475806" y="92960"/>
                  <a:pt x="7488682" y="83440"/>
                </a:cubicBezTo>
                <a:cubicBezTo>
                  <a:pt x="7541625" y="94782"/>
                  <a:pt x="7683214" y="133614"/>
                  <a:pt x="7732750" y="145456"/>
                </a:cubicBezTo>
                <a:cubicBezTo>
                  <a:pt x="7748318" y="162765"/>
                  <a:pt x="7764581" y="171696"/>
                  <a:pt x="7785900" y="154493"/>
                </a:cubicBezTo>
                <a:cubicBezTo>
                  <a:pt x="7822539" y="158614"/>
                  <a:pt x="7915312" y="166523"/>
                  <a:pt x="7952584" y="170181"/>
                </a:cubicBezTo>
                <a:cubicBezTo>
                  <a:pt x="7998047" y="181004"/>
                  <a:pt x="8029749" y="207794"/>
                  <a:pt x="8058681" y="219431"/>
                </a:cubicBezTo>
                <a:cubicBezTo>
                  <a:pt x="8095466" y="185885"/>
                  <a:pt x="8090835" y="241759"/>
                  <a:pt x="8126175" y="240005"/>
                </a:cubicBezTo>
                <a:cubicBezTo>
                  <a:pt x="8163290" y="246246"/>
                  <a:pt x="8238799" y="256773"/>
                  <a:pt x="8281371" y="256875"/>
                </a:cubicBezTo>
                <a:cubicBezTo>
                  <a:pt x="8313651" y="251026"/>
                  <a:pt x="8346882" y="248570"/>
                  <a:pt x="8381609" y="240618"/>
                </a:cubicBezTo>
                <a:lnTo>
                  <a:pt x="8406759" y="232517"/>
                </a:lnTo>
                <a:lnTo>
                  <a:pt x="8426506" y="241842"/>
                </a:lnTo>
                <a:lnTo>
                  <a:pt x="8427949" y="240981"/>
                </a:lnTo>
                <a:cubicBezTo>
                  <a:pt x="8431925" y="239458"/>
                  <a:pt x="8436260" y="239096"/>
                  <a:pt x="8441468" y="241157"/>
                </a:cubicBezTo>
                <a:lnTo>
                  <a:pt x="8565757" y="255317"/>
                </a:lnTo>
                <a:lnTo>
                  <a:pt x="8573171" y="258426"/>
                </a:lnTo>
                <a:lnTo>
                  <a:pt x="8573548" y="258241"/>
                </a:lnTo>
                <a:cubicBezTo>
                  <a:pt x="8575650" y="258391"/>
                  <a:pt x="8618469" y="259217"/>
                  <a:pt x="8622021" y="261028"/>
                </a:cubicBezTo>
                <a:lnTo>
                  <a:pt x="8672650" y="254821"/>
                </a:lnTo>
                <a:cubicBezTo>
                  <a:pt x="8716151" y="260353"/>
                  <a:pt x="8748971" y="243487"/>
                  <a:pt x="8785543" y="263406"/>
                </a:cubicBezTo>
                <a:cubicBezTo>
                  <a:pt x="8826293" y="268498"/>
                  <a:pt x="8797654" y="254573"/>
                  <a:pt x="8830588" y="265483"/>
                </a:cubicBezTo>
                <a:cubicBezTo>
                  <a:pt x="8849202" y="267272"/>
                  <a:pt x="8877544" y="266277"/>
                  <a:pt x="8905142" y="264958"/>
                </a:cubicBezTo>
                <a:lnTo>
                  <a:pt x="8968582" y="262728"/>
                </a:lnTo>
                <a:lnTo>
                  <a:pt x="8972994" y="263284"/>
                </a:lnTo>
                <a:lnTo>
                  <a:pt x="9004605" y="258041"/>
                </a:lnTo>
                <a:lnTo>
                  <a:pt x="9016165" y="261258"/>
                </a:lnTo>
                <a:cubicBezTo>
                  <a:pt x="9028775" y="267579"/>
                  <a:pt x="9039083" y="277488"/>
                  <a:pt x="9043297" y="281547"/>
                </a:cubicBezTo>
                <a:lnTo>
                  <a:pt x="9048315" y="279264"/>
                </a:lnTo>
                <a:lnTo>
                  <a:pt x="9054706" y="278538"/>
                </a:lnTo>
                <a:lnTo>
                  <a:pt x="9070919" y="281810"/>
                </a:lnTo>
                <a:lnTo>
                  <a:pt x="9076813" y="283909"/>
                </a:lnTo>
                <a:cubicBezTo>
                  <a:pt x="9080948" y="285030"/>
                  <a:pt x="9083794" y="285362"/>
                  <a:pt x="9085871" y="285133"/>
                </a:cubicBezTo>
                <a:lnTo>
                  <a:pt x="9086159" y="284887"/>
                </a:lnTo>
                <a:lnTo>
                  <a:pt x="9134606" y="288168"/>
                </a:lnTo>
                <a:cubicBezTo>
                  <a:pt x="9149441" y="274272"/>
                  <a:pt x="9194106" y="309414"/>
                  <a:pt x="9195590" y="279568"/>
                </a:cubicBezTo>
                <a:cubicBezTo>
                  <a:pt x="9212898" y="284479"/>
                  <a:pt x="9220866" y="298055"/>
                  <a:pt x="9219336" y="278133"/>
                </a:cubicBezTo>
                <a:cubicBezTo>
                  <a:pt x="9225159" y="279201"/>
                  <a:pt x="9229164" y="278078"/>
                  <a:pt x="9232362" y="275894"/>
                </a:cubicBezTo>
                <a:lnTo>
                  <a:pt x="9283638" y="299924"/>
                </a:lnTo>
                <a:lnTo>
                  <a:pt x="9371484" y="329634"/>
                </a:lnTo>
                <a:lnTo>
                  <a:pt x="9404829" y="339038"/>
                </a:lnTo>
                <a:lnTo>
                  <a:pt x="9427021" y="358784"/>
                </a:lnTo>
                <a:cubicBezTo>
                  <a:pt x="9500124" y="364086"/>
                  <a:pt x="9604652" y="390635"/>
                  <a:pt x="9670844" y="405128"/>
                </a:cubicBezTo>
                <a:cubicBezTo>
                  <a:pt x="9688531" y="417998"/>
                  <a:pt x="9762277" y="426463"/>
                  <a:pt x="9816083" y="416573"/>
                </a:cubicBezTo>
                <a:lnTo>
                  <a:pt x="9936741" y="437044"/>
                </a:lnTo>
                <a:cubicBezTo>
                  <a:pt x="9978091" y="447025"/>
                  <a:pt x="10008641" y="443705"/>
                  <a:pt x="10050093" y="443783"/>
                </a:cubicBezTo>
                <a:cubicBezTo>
                  <a:pt x="10074709" y="448779"/>
                  <a:pt x="10088915" y="449258"/>
                  <a:pt x="10130090" y="459520"/>
                </a:cubicBezTo>
                <a:cubicBezTo>
                  <a:pt x="10137791" y="458564"/>
                  <a:pt x="10165777" y="459877"/>
                  <a:pt x="10173456" y="457749"/>
                </a:cubicBezTo>
                <a:lnTo>
                  <a:pt x="10218232" y="459820"/>
                </a:lnTo>
                <a:lnTo>
                  <a:pt x="10354176" y="471377"/>
                </a:lnTo>
                <a:cubicBezTo>
                  <a:pt x="10367946" y="478917"/>
                  <a:pt x="10417270" y="488110"/>
                  <a:pt x="10430681" y="481226"/>
                </a:cubicBezTo>
                <a:cubicBezTo>
                  <a:pt x="10441804" y="481366"/>
                  <a:pt x="10469025" y="490181"/>
                  <a:pt x="10478169" y="481774"/>
                </a:cubicBezTo>
                <a:cubicBezTo>
                  <a:pt x="10503830" y="488972"/>
                  <a:pt x="10531359" y="489751"/>
                  <a:pt x="10540907" y="485607"/>
                </a:cubicBezTo>
                <a:cubicBezTo>
                  <a:pt x="10569054" y="475472"/>
                  <a:pt x="10590882" y="489185"/>
                  <a:pt x="10614941" y="487592"/>
                </a:cubicBezTo>
                <a:cubicBezTo>
                  <a:pt x="10654657" y="492458"/>
                  <a:pt x="10645652" y="516778"/>
                  <a:pt x="10674098" y="521656"/>
                </a:cubicBezTo>
                <a:cubicBezTo>
                  <a:pt x="10737163" y="537583"/>
                  <a:pt x="10829686" y="559302"/>
                  <a:pt x="10874834" y="574867"/>
                </a:cubicBezTo>
                <a:cubicBezTo>
                  <a:pt x="10919981" y="590432"/>
                  <a:pt x="10878682" y="577481"/>
                  <a:pt x="10944981" y="615042"/>
                </a:cubicBezTo>
                <a:cubicBezTo>
                  <a:pt x="10976235" y="616974"/>
                  <a:pt x="10982969" y="648568"/>
                  <a:pt x="11006376" y="645957"/>
                </a:cubicBezTo>
                <a:cubicBezTo>
                  <a:pt x="11005343" y="630631"/>
                  <a:pt x="11047577" y="676048"/>
                  <a:pt x="11076308" y="675698"/>
                </a:cubicBezTo>
                <a:cubicBezTo>
                  <a:pt x="11093142" y="677175"/>
                  <a:pt x="11131116" y="681348"/>
                  <a:pt x="11148789" y="685041"/>
                </a:cubicBezTo>
                <a:cubicBezTo>
                  <a:pt x="11177310" y="688243"/>
                  <a:pt x="11217768" y="714725"/>
                  <a:pt x="11249129" y="684218"/>
                </a:cubicBezTo>
                <a:cubicBezTo>
                  <a:pt x="11276269" y="697037"/>
                  <a:pt x="11257432" y="693670"/>
                  <a:pt x="11299915" y="692177"/>
                </a:cubicBezTo>
                <a:cubicBezTo>
                  <a:pt x="11314401" y="703224"/>
                  <a:pt x="11371412" y="714421"/>
                  <a:pt x="11386973" y="708209"/>
                </a:cubicBezTo>
                <a:cubicBezTo>
                  <a:pt x="11425657" y="716286"/>
                  <a:pt x="11454555" y="715485"/>
                  <a:pt x="11500105" y="735014"/>
                </a:cubicBezTo>
                <a:cubicBezTo>
                  <a:pt x="11545172" y="751781"/>
                  <a:pt x="11573053" y="787789"/>
                  <a:pt x="11621735" y="789584"/>
                </a:cubicBezTo>
                <a:lnTo>
                  <a:pt x="11691200" y="867902"/>
                </a:lnTo>
                <a:cubicBezTo>
                  <a:pt x="11734106" y="911360"/>
                  <a:pt x="11773008" y="895495"/>
                  <a:pt x="11819427" y="911634"/>
                </a:cubicBezTo>
                <a:lnTo>
                  <a:pt x="11969720" y="964737"/>
                </a:lnTo>
                <a:cubicBezTo>
                  <a:pt x="12009110" y="978008"/>
                  <a:pt x="12010206" y="989588"/>
                  <a:pt x="12055766" y="991268"/>
                </a:cubicBezTo>
                <a:cubicBezTo>
                  <a:pt x="12105723" y="1003445"/>
                  <a:pt x="12068493" y="1020292"/>
                  <a:pt x="12171539" y="995427"/>
                </a:cubicBezTo>
                <a:cubicBezTo>
                  <a:pt x="12174929" y="995822"/>
                  <a:pt x="12180763" y="996228"/>
                  <a:pt x="12187831" y="996580"/>
                </a:cubicBezTo>
                <a:lnTo>
                  <a:pt x="12192000" y="996726"/>
                </a:lnTo>
                <a:lnTo>
                  <a:pt x="12192000" y="4939827"/>
                </a:lnTo>
                <a:lnTo>
                  <a:pt x="0" y="4939827"/>
                </a:lnTo>
                <a:lnTo>
                  <a:pt x="0" y="512043"/>
                </a:lnTo>
                <a:lnTo>
                  <a:pt x="7381" y="512580"/>
                </a:lnTo>
                <a:cubicBezTo>
                  <a:pt x="39359" y="514524"/>
                  <a:pt x="72732" y="514144"/>
                  <a:pt x="100029" y="504758"/>
                </a:cubicBezTo>
                <a:cubicBezTo>
                  <a:pt x="115935" y="525779"/>
                  <a:pt x="143126" y="489229"/>
                  <a:pt x="155244" y="525130"/>
                </a:cubicBezTo>
                <a:cubicBezTo>
                  <a:pt x="173881" y="522487"/>
                  <a:pt x="242791" y="514086"/>
                  <a:pt x="254366" y="534449"/>
                </a:cubicBezTo>
                <a:cubicBezTo>
                  <a:pt x="303041" y="537382"/>
                  <a:pt x="380161" y="541650"/>
                  <a:pt x="447292" y="542725"/>
                </a:cubicBezTo>
                <a:cubicBezTo>
                  <a:pt x="530282" y="553078"/>
                  <a:pt x="572130" y="539673"/>
                  <a:pt x="628105" y="547853"/>
                </a:cubicBezTo>
                <a:cubicBezTo>
                  <a:pt x="661608" y="509671"/>
                  <a:pt x="746152" y="605137"/>
                  <a:pt x="783146" y="591799"/>
                </a:cubicBezTo>
                <a:cubicBezTo>
                  <a:pt x="862499" y="590113"/>
                  <a:pt x="949481" y="579142"/>
                  <a:pt x="1043676" y="591887"/>
                </a:cubicBezTo>
                <a:cubicBezTo>
                  <a:pt x="1120353" y="576991"/>
                  <a:pt x="1172004" y="553592"/>
                  <a:pt x="1281816" y="520946"/>
                </a:cubicBezTo>
                <a:cubicBezTo>
                  <a:pt x="1339915" y="511282"/>
                  <a:pt x="1459480" y="554579"/>
                  <a:pt x="1486347" y="487310"/>
                </a:cubicBezTo>
                <a:cubicBezTo>
                  <a:pt x="1507765" y="532008"/>
                  <a:pt x="1539168" y="465954"/>
                  <a:pt x="1568079" y="462531"/>
                </a:cubicBezTo>
                <a:cubicBezTo>
                  <a:pt x="1587821" y="491525"/>
                  <a:pt x="1601468" y="469316"/>
                  <a:pt x="1622516" y="466058"/>
                </a:cubicBezTo>
                <a:cubicBezTo>
                  <a:pt x="1630056" y="483510"/>
                  <a:pt x="1647504" y="484261"/>
                  <a:pt x="1655457" y="465359"/>
                </a:cubicBezTo>
                <a:cubicBezTo>
                  <a:pt x="1651800" y="419723"/>
                  <a:pt x="1709718" y="447719"/>
                  <a:pt x="1717454" y="417203"/>
                </a:cubicBezTo>
                <a:cubicBezTo>
                  <a:pt x="1753115" y="414011"/>
                  <a:pt x="1882851" y="412376"/>
                  <a:pt x="1913794" y="365255"/>
                </a:cubicBezTo>
                <a:cubicBezTo>
                  <a:pt x="2001060" y="361067"/>
                  <a:pt x="2099559" y="366414"/>
                  <a:pt x="2129762" y="367832"/>
                </a:cubicBezTo>
                <a:cubicBezTo>
                  <a:pt x="2215380" y="355065"/>
                  <a:pt x="2248807" y="343296"/>
                  <a:pt x="2376970" y="350129"/>
                </a:cubicBezTo>
                <a:cubicBezTo>
                  <a:pt x="2393251" y="360463"/>
                  <a:pt x="2473371" y="379419"/>
                  <a:pt x="2480155" y="359227"/>
                </a:cubicBezTo>
                <a:cubicBezTo>
                  <a:pt x="2520060" y="359505"/>
                  <a:pt x="2561270" y="311415"/>
                  <a:pt x="2586782" y="339352"/>
                </a:cubicBezTo>
                <a:cubicBezTo>
                  <a:pt x="2585230" y="294982"/>
                  <a:pt x="2653633" y="316689"/>
                  <a:pt x="2679617" y="305383"/>
                </a:cubicBezTo>
                <a:cubicBezTo>
                  <a:pt x="2721434" y="266011"/>
                  <a:pt x="2746765" y="276002"/>
                  <a:pt x="2788947" y="250375"/>
                </a:cubicBezTo>
                <a:cubicBezTo>
                  <a:pt x="2851672" y="235447"/>
                  <a:pt x="2913075" y="252766"/>
                  <a:pt x="2965530" y="245958"/>
                </a:cubicBezTo>
                <a:cubicBezTo>
                  <a:pt x="3001911" y="238336"/>
                  <a:pt x="3090203" y="217828"/>
                  <a:pt x="3103677" y="209527"/>
                </a:cubicBezTo>
                <a:lnTo>
                  <a:pt x="3126759" y="211226"/>
                </a:lnTo>
                <a:cubicBezTo>
                  <a:pt x="3136908" y="211889"/>
                  <a:pt x="3148903" y="212490"/>
                  <a:pt x="3164020" y="212779"/>
                </a:cubicBezTo>
                <a:cubicBezTo>
                  <a:pt x="3225474" y="210084"/>
                  <a:pt x="3231859" y="218227"/>
                  <a:pt x="3285019" y="220535"/>
                </a:cubicBezTo>
                <a:cubicBezTo>
                  <a:pt x="3318541" y="222809"/>
                  <a:pt x="3359787" y="223898"/>
                  <a:pt x="3365154" y="226416"/>
                </a:cubicBezTo>
                <a:lnTo>
                  <a:pt x="3367507" y="225416"/>
                </a:lnTo>
                <a:cubicBezTo>
                  <a:pt x="3377583" y="223667"/>
                  <a:pt x="3383502" y="224760"/>
                  <a:pt x="3387567" y="227103"/>
                </a:cubicBezTo>
                <a:lnTo>
                  <a:pt x="3498001" y="231941"/>
                </a:lnTo>
                <a:cubicBezTo>
                  <a:pt x="3513569" y="226158"/>
                  <a:pt x="3539132" y="232525"/>
                  <a:pt x="3561557" y="228095"/>
                </a:cubicBezTo>
                <a:cubicBezTo>
                  <a:pt x="3574944" y="230843"/>
                  <a:pt x="3597426" y="216287"/>
                  <a:pt x="3611920" y="218094"/>
                </a:cubicBezTo>
                <a:lnTo>
                  <a:pt x="3620528" y="218788"/>
                </a:lnTo>
                <a:lnTo>
                  <a:pt x="3620766" y="218511"/>
                </a:lnTo>
                <a:cubicBezTo>
                  <a:pt x="3622780" y="218042"/>
                  <a:pt x="3625663" y="218038"/>
                  <a:pt x="3629977" y="218664"/>
                </a:cubicBezTo>
                <a:lnTo>
                  <a:pt x="3636217" y="220048"/>
                </a:lnTo>
                <a:lnTo>
                  <a:pt x="3709484" y="186927"/>
                </a:lnTo>
                <a:cubicBezTo>
                  <a:pt x="3731015" y="183190"/>
                  <a:pt x="3745790" y="180810"/>
                  <a:pt x="3761342" y="177474"/>
                </a:cubicBezTo>
                <a:lnTo>
                  <a:pt x="3799748" y="167154"/>
                </a:lnTo>
                <a:lnTo>
                  <a:pt x="3922756" y="194044"/>
                </a:lnTo>
                <a:cubicBezTo>
                  <a:pt x="3960877" y="203465"/>
                  <a:pt x="3965250" y="215357"/>
                  <a:pt x="4028476" y="223679"/>
                </a:cubicBezTo>
                <a:cubicBezTo>
                  <a:pt x="4088751" y="228019"/>
                  <a:pt x="4139112" y="248870"/>
                  <a:pt x="4191582" y="238952"/>
                </a:cubicBezTo>
                <a:cubicBezTo>
                  <a:pt x="4210842" y="254091"/>
                  <a:pt x="4229809" y="260810"/>
                  <a:pt x="4251024" y="240874"/>
                </a:cubicBezTo>
                <a:cubicBezTo>
                  <a:pt x="4306627" y="250935"/>
                  <a:pt x="4317066" y="281625"/>
                  <a:pt x="4355275" y="260205"/>
                </a:cubicBezTo>
                <a:cubicBezTo>
                  <a:pt x="4390577" y="327090"/>
                  <a:pt x="4385658" y="272111"/>
                  <a:pt x="4423807" y="270366"/>
                </a:cubicBezTo>
                <a:cubicBezTo>
                  <a:pt x="4457666" y="271864"/>
                  <a:pt x="4523223" y="267475"/>
                  <a:pt x="4558432" y="269194"/>
                </a:cubicBezTo>
                <a:cubicBezTo>
                  <a:pt x="4594553" y="230955"/>
                  <a:pt x="4596517" y="287120"/>
                  <a:pt x="4635061" y="280682"/>
                </a:cubicBezTo>
                <a:cubicBezTo>
                  <a:pt x="4676560" y="281955"/>
                  <a:pt x="4741782" y="292968"/>
                  <a:pt x="4807427" y="276835"/>
                </a:cubicBezTo>
                <a:cubicBezTo>
                  <a:pt x="4876769" y="256626"/>
                  <a:pt x="4951997" y="249407"/>
                  <a:pt x="5028933" y="183887"/>
                </a:cubicBezTo>
                <a:cubicBezTo>
                  <a:pt x="5044713" y="164149"/>
                  <a:pt x="5073685" y="161161"/>
                  <a:pt x="5093642" y="177214"/>
                </a:cubicBezTo>
                <a:cubicBezTo>
                  <a:pt x="5097077" y="179978"/>
                  <a:pt x="5100108" y="183212"/>
                  <a:pt x="5102642" y="186816"/>
                </a:cubicBezTo>
                <a:cubicBezTo>
                  <a:pt x="5150234" y="139156"/>
                  <a:pt x="5169674" y="190314"/>
                  <a:pt x="5193590" y="156458"/>
                </a:cubicBezTo>
                <a:cubicBezTo>
                  <a:pt x="5257854" y="151722"/>
                  <a:pt x="5301917" y="175841"/>
                  <a:pt x="5323922" y="146332"/>
                </a:cubicBezTo>
                <a:cubicBezTo>
                  <a:pt x="5355266" y="153538"/>
                  <a:pt x="5392601" y="198271"/>
                  <a:pt x="5421860" y="167298"/>
                </a:cubicBezTo>
                <a:cubicBezTo>
                  <a:pt x="5420630" y="196364"/>
                  <a:pt x="5461576" y="151467"/>
                  <a:pt x="5476948" y="173249"/>
                </a:cubicBezTo>
                <a:cubicBezTo>
                  <a:pt x="5487334" y="191763"/>
                  <a:pt x="5502178" y="182456"/>
                  <a:pt x="5516842" y="184018"/>
                </a:cubicBezTo>
                <a:cubicBezTo>
                  <a:pt x="5533140" y="200158"/>
                  <a:pt x="5599828" y="189750"/>
                  <a:pt x="5619415" y="176781"/>
                </a:cubicBezTo>
                <a:cubicBezTo>
                  <a:pt x="5690073" y="168499"/>
                  <a:pt x="5748631" y="186964"/>
                  <a:pt x="5789867" y="150304"/>
                </a:cubicBezTo>
                <a:cubicBezTo>
                  <a:pt x="5802836" y="146282"/>
                  <a:pt x="5814753" y="145947"/>
                  <a:pt x="5825953" y="147907"/>
                </a:cubicBezTo>
                <a:lnTo>
                  <a:pt x="5856168" y="158719"/>
                </a:lnTo>
                <a:lnTo>
                  <a:pt x="5862476" y="172447"/>
                </a:lnTo>
                <a:lnTo>
                  <a:pt x="5882195" y="173195"/>
                </a:lnTo>
                <a:lnTo>
                  <a:pt x="5952585" y="161012"/>
                </a:lnTo>
                <a:cubicBezTo>
                  <a:pt x="5962273" y="166588"/>
                  <a:pt x="5992020" y="151579"/>
                  <a:pt x="6001964" y="154786"/>
                </a:cubicBezTo>
                <a:cubicBezTo>
                  <a:pt x="6061748" y="122178"/>
                  <a:pt x="6101539" y="131534"/>
                  <a:pt x="6184207" y="132658"/>
                </a:cubicBezTo>
                <a:cubicBezTo>
                  <a:pt x="6266582" y="127016"/>
                  <a:pt x="6286876" y="151859"/>
                  <a:pt x="6415830" y="136006"/>
                </a:cubicBezTo>
                <a:cubicBezTo>
                  <a:pt x="6563502" y="116945"/>
                  <a:pt x="6684679" y="79367"/>
                  <a:pt x="6756965" y="57636"/>
                </a:cubicBezTo>
                <a:cubicBezTo>
                  <a:pt x="6761544" y="48663"/>
                  <a:pt x="6812642" y="36519"/>
                  <a:pt x="6819400" y="30742"/>
                </a:cubicBezTo>
                <a:lnTo>
                  <a:pt x="6986370" y="12659"/>
                </a:lnTo>
                <a:lnTo>
                  <a:pt x="6989536" y="14528"/>
                </a:lnTo>
                <a:cubicBezTo>
                  <a:pt x="7002946" y="17364"/>
                  <a:pt x="7010700" y="14716"/>
                  <a:pt x="7015933" y="9653"/>
                </a:cubicBezTo>
                <a:lnTo>
                  <a:pt x="7020592" y="1651"/>
                </a:lnTo>
                <a:lnTo>
                  <a:pt x="702590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Rectangle 2">
            <a:extLst>
              <a:ext uri="{FF2B5EF4-FFF2-40B4-BE49-F238E27FC236}">
                <a16:creationId xmlns:a16="http://schemas.microsoft.com/office/drawing/2014/main" id="{06FE0FBA-4310-C1BD-29B9-11AE1619BC7D}"/>
              </a:ext>
            </a:extLst>
          </p:cNvPr>
          <p:cNvSpPr>
            <a:spLocks noGrp="1" noChangeArrowheads="1"/>
          </p:cNvSpPr>
          <p:nvPr>
            <p:ph type="ctrTitle"/>
          </p:nvPr>
        </p:nvSpPr>
        <p:spPr bwMode="auto">
          <a:xfrm>
            <a:off x="1165693" y="5507161"/>
            <a:ext cx="9859618" cy="64279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Autofit/>
          </a:bodyPr>
          <a:lstStyle/>
          <a:p>
            <a:pPr marL="0" marR="0" lvl="0" indent="0" defTabSz="914400" rtl="0" eaLnBrk="0" fontAlgn="base" latinLnBrk="0" hangingPunct="0">
              <a:spcBef>
                <a:spcPct val="0"/>
              </a:spcBef>
              <a:spcAft>
                <a:spcPct val="0"/>
              </a:spcAft>
              <a:buClrTx/>
              <a:buSzTx/>
              <a:buFontTx/>
              <a:buNone/>
              <a:tabLst/>
            </a:pPr>
            <a:r>
              <a:rPr kumimoji="0" lang="en-US" altLang="en-US" sz="3200" b="0" i="0" u="none" strike="noStrike" cap="none" normalizeH="0" baseline="0" dirty="0">
                <a:ln>
                  <a:noFill/>
                </a:ln>
                <a:effectLst/>
                <a:latin typeface="+mn-lt"/>
              </a:rPr>
              <a:t>Does approach speed affect knee flexion angle at initial contact during a 45°change of direction?</a:t>
            </a:r>
          </a:p>
        </p:txBody>
      </p:sp>
      <p:sp>
        <p:nvSpPr>
          <p:cNvPr id="38" name="Freeform: Shape 37">
            <a:extLst>
              <a:ext uri="{FF2B5EF4-FFF2-40B4-BE49-F238E27FC236}">
                <a16:creationId xmlns:a16="http://schemas.microsoft.com/office/drawing/2014/main" id="{3389D0BC-BA1D-4360-88F9-D9ECCBDAB5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7950" y="647758"/>
            <a:ext cx="8355105" cy="439265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2" name="Picture 1" descr="A person running in a blue tank top and grey shorts&#10;&#10;AI-generated content may be incorrect.">
            <a:extLst>
              <a:ext uri="{FF2B5EF4-FFF2-40B4-BE49-F238E27FC236}">
                <a16:creationId xmlns:a16="http://schemas.microsoft.com/office/drawing/2014/main" id="{CDB01095-752E-3999-EC99-2F31E57D3175}"/>
              </a:ext>
            </a:extLst>
          </p:cNvPr>
          <p:cNvPicPr>
            <a:picLocks noChangeAspect="1"/>
          </p:cNvPicPr>
          <p:nvPr/>
        </p:nvPicPr>
        <p:blipFill>
          <a:blip r:embed="rId3"/>
          <a:srcRect t="4714" r="2" b="4716"/>
          <a:stretch>
            <a:fillRect/>
          </a:stretch>
        </p:blipFill>
        <p:spPr>
          <a:xfrm>
            <a:off x="2079812" y="825836"/>
            <a:ext cx="8032376" cy="4074026"/>
          </a:xfrm>
          <a:prstGeom prst="rect">
            <a:avLst/>
          </a:prstGeom>
        </p:spPr>
      </p:pic>
    </p:spTree>
    <p:extLst>
      <p:ext uri="{BB962C8B-B14F-4D97-AF65-F5344CB8AC3E}">
        <p14:creationId xmlns:p14="http://schemas.microsoft.com/office/powerpoint/2010/main" val="637463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09916475-BA0B-B8D5-450C-BA359CF3C1C7}"/>
              </a:ext>
            </a:extLst>
          </p:cNvPr>
          <p:cNvSpPr>
            <a:spLocks noGrp="1"/>
          </p:cNvSpPr>
          <p:nvPr>
            <p:ph type="title"/>
          </p:nvPr>
        </p:nvSpPr>
        <p:spPr>
          <a:xfrm>
            <a:off x="838199" y="1743496"/>
            <a:ext cx="3154680" cy="3371008"/>
          </a:xfrm>
        </p:spPr>
        <p:txBody>
          <a:bodyPr>
            <a:normAutofit/>
          </a:bodyPr>
          <a:lstStyle/>
          <a:p>
            <a:r>
              <a:rPr lang="en-US" dirty="0"/>
              <a:t>Introduction:</a:t>
            </a:r>
          </a:p>
        </p:txBody>
      </p:sp>
      <p:sp>
        <p:nvSpPr>
          <p:cNvPr id="3" name="Content Placeholder 2">
            <a:extLst>
              <a:ext uri="{FF2B5EF4-FFF2-40B4-BE49-F238E27FC236}">
                <a16:creationId xmlns:a16="http://schemas.microsoft.com/office/drawing/2014/main" id="{5D65DA33-C59D-E306-B16C-EA6FD43F327A}"/>
              </a:ext>
            </a:extLst>
          </p:cNvPr>
          <p:cNvSpPr>
            <a:spLocks noGrp="1"/>
          </p:cNvSpPr>
          <p:nvPr>
            <p:ph idx="1"/>
          </p:nvPr>
        </p:nvSpPr>
        <p:spPr>
          <a:xfrm>
            <a:off x="4297681" y="508000"/>
            <a:ext cx="7056120" cy="6238240"/>
          </a:xfrm>
        </p:spPr>
        <p:txBody>
          <a:bodyPr anchor="ctr">
            <a:noAutofit/>
          </a:bodyPr>
          <a:lstStyle/>
          <a:p>
            <a:pPr marL="0" indent="0" algn="ctr">
              <a:buNone/>
            </a:pPr>
            <a:r>
              <a:rPr lang="en-US" sz="1800" dirty="0"/>
              <a:t>Research Question/ Aim:</a:t>
            </a:r>
          </a:p>
          <a:p>
            <a:pPr algn="ctr">
              <a:buFontTx/>
              <a:buChar char="-"/>
            </a:pPr>
            <a:r>
              <a:rPr lang="en-US" sz="1800" dirty="0"/>
              <a:t>Does approach speed affect knee flexion angle at initial contact during a 45 degree COD?</a:t>
            </a:r>
          </a:p>
          <a:p>
            <a:pPr algn="ctr">
              <a:buFontTx/>
              <a:buChar char="-"/>
            </a:pPr>
            <a:r>
              <a:rPr lang="en-US" sz="1800" dirty="0"/>
              <a:t>Aim= Examine how approach speed influences knee posture during cutting.</a:t>
            </a:r>
          </a:p>
          <a:p>
            <a:pPr algn="ctr">
              <a:buFontTx/>
              <a:buChar char="-"/>
            </a:pPr>
            <a:endParaRPr lang="en-US" sz="1800" dirty="0"/>
          </a:p>
          <a:p>
            <a:pPr marL="0" indent="0" algn="ctr">
              <a:buNone/>
            </a:pPr>
            <a:r>
              <a:rPr lang="en-US" sz="1800" dirty="0"/>
              <a:t>Biomechanical Background:</a:t>
            </a:r>
          </a:p>
          <a:p>
            <a:pPr algn="ctr">
              <a:buFontTx/>
              <a:buChar char="-"/>
            </a:pPr>
            <a:r>
              <a:rPr lang="en-US" sz="1800" dirty="0"/>
              <a:t>Rapid deceleration and acceleration are necessary when changing directions.</a:t>
            </a:r>
          </a:p>
          <a:p>
            <a:pPr algn="ctr">
              <a:buFontTx/>
              <a:buChar char="-"/>
            </a:pPr>
            <a:r>
              <a:rPr lang="en-US" sz="1800" dirty="0"/>
              <a:t>At first contact, knee flexion aids in force absorption and lessens joint loading.</a:t>
            </a:r>
          </a:p>
          <a:p>
            <a:pPr algn="ctr">
              <a:buFontTx/>
              <a:buChar char="-"/>
            </a:pPr>
            <a:r>
              <a:rPr lang="en-GB" sz="1800" dirty="0"/>
              <a:t>Reduced knee flexion increases stiffness, ground reaction forces, and ACL strain (Bates et al., 2020; Hewett et al., 2005).</a:t>
            </a:r>
          </a:p>
          <a:p>
            <a:pPr algn="ctr">
              <a:buFontTx/>
              <a:buChar char="-"/>
            </a:pPr>
            <a:endParaRPr lang="en-GB" sz="1800" dirty="0"/>
          </a:p>
          <a:p>
            <a:pPr marL="0" indent="0" algn="ctr">
              <a:buNone/>
            </a:pPr>
            <a:r>
              <a:rPr lang="en-GB" sz="1800" dirty="0"/>
              <a:t>Relevance to Performance and Injury:</a:t>
            </a:r>
          </a:p>
          <a:p>
            <a:pPr algn="ctr">
              <a:buFontTx/>
              <a:buChar char="-"/>
            </a:pPr>
            <a:r>
              <a:rPr lang="en-GB" sz="1800" dirty="0"/>
              <a:t>Greater knee flexion supports quicker and more controlled direction changes (Jones et al., 2017).</a:t>
            </a:r>
          </a:p>
          <a:p>
            <a:pPr algn="ctr">
              <a:buFontTx/>
              <a:buChar char="-"/>
            </a:pPr>
            <a:r>
              <a:rPr lang="en-GB" sz="1800" dirty="0"/>
              <a:t>Reduced knee flexion during cutting is linked to higher ACL injury risk, especially at high speeds (Dempsey et al., 2007).</a:t>
            </a:r>
            <a:endParaRPr lang="en-US" sz="1800" dirty="0"/>
          </a:p>
        </p:txBody>
      </p:sp>
    </p:spTree>
    <p:extLst>
      <p:ext uri="{BB962C8B-B14F-4D97-AF65-F5344CB8AC3E}">
        <p14:creationId xmlns:p14="http://schemas.microsoft.com/office/powerpoint/2010/main" val="30705973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chemeClr val="bg2">
              <a:alpha val="50000"/>
            </a:schemeClr>
          </a:solidFill>
          <a:ln w="32707" cap="flat">
            <a:noFill/>
            <a:prstDash val="solid"/>
            <a:miter/>
          </a:ln>
        </p:spPr>
        <p:txBody>
          <a:bodyPr rtlCol="0" anchor="ctr"/>
          <a:lstStyle/>
          <a:p>
            <a:endParaRPr lang="en-US" dirty="0">
              <a:solidFill>
                <a:schemeClr val="tx1"/>
              </a:solidFill>
            </a:endParaRPr>
          </a:p>
        </p:txBody>
      </p:sp>
      <p:sp>
        <p:nvSpPr>
          <p:cNvPr id="2" name="Title 1">
            <a:extLst>
              <a:ext uri="{FF2B5EF4-FFF2-40B4-BE49-F238E27FC236}">
                <a16:creationId xmlns:a16="http://schemas.microsoft.com/office/drawing/2014/main" id="{3C690C2C-1203-0C43-C8B1-588C60504245}"/>
              </a:ext>
            </a:extLst>
          </p:cNvPr>
          <p:cNvSpPr>
            <a:spLocks noGrp="1"/>
          </p:cNvSpPr>
          <p:nvPr>
            <p:ph type="title"/>
          </p:nvPr>
        </p:nvSpPr>
        <p:spPr>
          <a:xfrm>
            <a:off x="838199" y="1721594"/>
            <a:ext cx="2607705" cy="3414811"/>
          </a:xfrm>
        </p:spPr>
        <p:txBody>
          <a:bodyPr>
            <a:normAutofit/>
          </a:bodyPr>
          <a:lstStyle/>
          <a:p>
            <a:r>
              <a:rPr lang="en-US" dirty="0"/>
              <a:t>Methods:</a:t>
            </a:r>
          </a:p>
        </p:txBody>
      </p:sp>
      <p:sp>
        <p:nvSpPr>
          <p:cNvPr id="3" name="Content Placeholder 2">
            <a:extLst>
              <a:ext uri="{FF2B5EF4-FFF2-40B4-BE49-F238E27FC236}">
                <a16:creationId xmlns:a16="http://schemas.microsoft.com/office/drawing/2014/main" id="{A44B0716-B798-6CB8-C177-489CBBA3E770}"/>
              </a:ext>
            </a:extLst>
          </p:cNvPr>
          <p:cNvSpPr>
            <a:spLocks noGrp="1"/>
          </p:cNvSpPr>
          <p:nvPr>
            <p:ph idx="1"/>
          </p:nvPr>
        </p:nvSpPr>
        <p:spPr>
          <a:xfrm>
            <a:off x="4281055" y="540326"/>
            <a:ext cx="7072746" cy="5777346"/>
          </a:xfrm>
        </p:spPr>
        <p:txBody>
          <a:bodyPr anchor="ctr">
            <a:normAutofit/>
          </a:bodyPr>
          <a:lstStyle/>
          <a:p>
            <a:pPr marL="0" indent="0">
              <a:buNone/>
            </a:pPr>
            <a:endParaRPr lang="en-US" sz="1100" dirty="0"/>
          </a:p>
          <a:p>
            <a:pPr marL="0" indent="0" algn="ctr">
              <a:buNone/>
            </a:pPr>
            <a:r>
              <a:rPr lang="en-US" sz="1800" dirty="0"/>
              <a:t>Experimental Set-Up and Procedures:</a:t>
            </a:r>
          </a:p>
          <a:p>
            <a:pPr algn="ctr">
              <a:buFontTx/>
              <a:buChar char="-"/>
            </a:pPr>
            <a:r>
              <a:rPr lang="en-US" sz="1800" dirty="0"/>
              <a:t>A prearranged 45-degree change of direction task was completed by participants at varying approach speeds.</a:t>
            </a:r>
          </a:p>
          <a:p>
            <a:pPr algn="ctr">
              <a:buFontTx/>
              <a:buChar char="-"/>
            </a:pPr>
            <a:r>
              <a:rPr lang="en-US" sz="1800" dirty="0"/>
              <a:t>Video analysis was used to determine the knee flexion angle at first contact.</a:t>
            </a:r>
          </a:p>
          <a:p>
            <a:pPr algn="ctr">
              <a:buFontTx/>
              <a:buChar char="-"/>
            </a:pPr>
            <a:endParaRPr lang="en-US" sz="1800" dirty="0"/>
          </a:p>
          <a:p>
            <a:pPr marL="0" indent="0" algn="ctr">
              <a:buNone/>
            </a:pPr>
            <a:r>
              <a:rPr lang="en-US" sz="1800" dirty="0"/>
              <a:t>Participants and Variables:</a:t>
            </a:r>
          </a:p>
          <a:p>
            <a:pPr algn="ctr">
              <a:buFontTx/>
              <a:buChar char="-"/>
            </a:pPr>
            <a:r>
              <a:rPr lang="en-US" sz="1800" dirty="0"/>
              <a:t>The participants were university students in good health who had not recently sustained any injuries to their lower limbs.</a:t>
            </a:r>
          </a:p>
          <a:p>
            <a:pPr algn="ctr">
              <a:buFontTx/>
              <a:buChar char="-"/>
            </a:pPr>
            <a:r>
              <a:rPr lang="en-US" sz="1800" dirty="0"/>
              <a:t>Approach speed was the independent variable, and knee flexion angle at first contact was the dependent variable.</a:t>
            </a:r>
          </a:p>
          <a:p>
            <a:pPr marL="0" indent="0" algn="ctr">
              <a:buNone/>
            </a:pPr>
            <a:endParaRPr lang="en-US" sz="1800" dirty="0"/>
          </a:p>
          <a:p>
            <a:pPr marL="0" indent="0" algn="ctr">
              <a:buNone/>
            </a:pPr>
            <a:r>
              <a:rPr lang="en-US" sz="1800" dirty="0"/>
              <a:t>Methodological Limitations:</a:t>
            </a:r>
          </a:p>
          <a:p>
            <a:pPr algn="ctr">
              <a:buFontTx/>
              <a:buChar char="-"/>
            </a:pPr>
            <a:r>
              <a:rPr lang="en-US" sz="1800" dirty="0"/>
              <a:t>Approach speed may vary slightly between trials.</a:t>
            </a:r>
          </a:p>
          <a:p>
            <a:pPr algn="ctr">
              <a:buFontTx/>
              <a:buChar char="-"/>
            </a:pPr>
            <a:r>
              <a:rPr lang="en-US" sz="1800" dirty="0"/>
              <a:t>Two-dimensional video analysis reduces measurement accuracy.</a:t>
            </a:r>
          </a:p>
          <a:p>
            <a:pPr algn="ctr">
              <a:buFontTx/>
              <a:buChar char="-"/>
            </a:pPr>
            <a:r>
              <a:rPr lang="en-US" sz="1800" dirty="0"/>
              <a:t>A small sample limits generalizability.</a:t>
            </a:r>
          </a:p>
          <a:p>
            <a:pPr>
              <a:buFontTx/>
              <a:buChar char="-"/>
            </a:pPr>
            <a:endParaRPr lang="en-US" sz="1100" dirty="0"/>
          </a:p>
          <a:p>
            <a:pPr>
              <a:buFontTx/>
              <a:buChar char="-"/>
            </a:pPr>
            <a:endParaRPr lang="en-US" sz="1100" dirty="0"/>
          </a:p>
          <a:p>
            <a:pPr marL="0" indent="0">
              <a:buNone/>
            </a:pPr>
            <a:endParaRPr lang="en-US" sz="1100" dirty="0"/>
          </a:p>
        </p:txBody>
      </p:sp>
    </p:spTree>
    <p:extLst>
      <p:ext uri="{BB962C8B-B14F-4D97-AF65-F5344CB8AC3E}">
        <p14:creationId xmlns:p14="http://schemas.microsoft.com/office/powerpoint/2010/main" val="4114946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627FF48C-AF46-4D52-998F-ED0BDDEEF2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9000"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B058C52-CF2C-4A03-3A6C-31449B809D58}"/>
              </a:ext>
            </a:extLst>
          </p:cNvPr>
          <p:cNvSpPr>
            <a:spLocks noGrp="1"/>
          </p:cNvSpPr>
          <p:nvPr>
            <p:ph type="title"/>
          </p:nvPr>
        </p:nvSpPr>
        <p:spPr>
          <a:xfrm>
            <a:off x="1137034" y="609599"/>
            <a:ext cx="5338194" cy="1322888"/>
          </a:xfrm>
        </p:spPr>
        <p:txBody>
          <a:bodyPr vert="horz" lIns="91440" tIns="45720" rIns="91440" bIns="45720" rtlCol="0">
            <a:normAutofit/>
          </a:bodyPr>
          <a:lstStyle/>
          <a:p>
            <a:r>
              <a:rPr lang="en-US" dirty="0"/>
              <a:t>Results:</a:t>
            </a:r>
          </a:p>
        </p:txBody>
      </p:sp>
      <p:pic>
        <p:nvPicPr>
          <p:cNvPr id="6" name="Picture 5" descr="A graph of a scatter plot&#10;&#10;AI-generated content may be incorrect.">
            <a:extLst>
              <a:ext uri="{FF2B5EF4-FFF2-40B4-BE49-F238E27FC236}">
                <a16:creationId xmlns:a16="http://schemas.microsoft.com/office/drawing/2014/main" id="{92652F96-F3C8-5E06-B0F1-3F36D5E2A3ED}"/>
              </a:ext>
            </a:extLst>
          </p:cNvPr>
          <p:cNvPicPr>
            <a:picLocks noChangeAspect="1"/>
          </p:cNvPicPr>
          <p:nvPr/>
        </p:nvPicPr>
        <p:blipFill>
          <a:blip r:embed="rId3"/>
          <a:stretch>
            <a:fillRect/>
          </a:stretch>
        </p:blipFill>
        <p:spPr>
          <a:xfrm>
            <a:off x="298553" y="2335382"/>
            <a:ext cx="5989733" cy="3848402"/>
          </a:xfrm>
          <a:prstGeom prst="rect">
            <a:avLst/>
          </a:prstGeom>
        </p:spPr>
      </p:pic>
      <p:pic>
        <p:nvPicPr>
          <p:cNvPr id="4" name="Content Placeholder 3" descr="A screenshot of a graph&#10;&#10;AI-generated content may be incorrect.">
            <a:extLst>
              <a:ext uri="{FF2B5EF4-FFF2-40B4-BE49-F238E27FC236}">
                <a16:creationId xmlns:a16="http://schemas.microsoft.com/office/drawing/2014/main" id="{CD731EBA-8BDD-2314-D8B9-BA9A1954DEAB}"/>
              </a:ext>
            </a:extLst>
          </p:cNvPr>
          <p:cNvPicPr>
            <a:picLocks noChangeAspect="1"/>
          </p:cNvPicPr>
          <p:nvPr/>
        </p:nvPicPr>
        <p:blipFill>
          <a:blip r:embed="rId4"/>
          <a:stretch>
            <a:fillRect/>
          </a:stretch>
        </p:blipFill>
        <p:spPr>
          <a:xfrm>
            <a:off x="6475228" y="2335382"/>
            <a:ext cx="5529830" cy="2059861"/>
          </a:xfrm>
          <a:prstGeom prst="rect">
            <a:avLst/>
          </a:prstGeom>
        </p:spPr>
      </p:pic>
      <p:sp>
        <p:nvSpPr>
          <p:cNvPr id="3" name="TextBox 2">
            <a:extLst>
              <a:ext uri="{FF2B5EF4-FFF2-40B4-BE49-F238E27FC236}">
                <a16:creationId xmlns:a16="http://schemas.microsoft.com/office/drawing/2014/main" id="{AD5723FF-D210-0FE5-1563-8262A91E56B0}"/>
              </a:ext>
            </a:extLst>
          </p:cNvPr>
          <p:cNvSpPr txBox="1"/>
          <p:nvPr/>
        </p:nvSpPr>
        <p:spPr>
          <a:xfrm>
            <a:off x="298552" y="6056765"/>
            <a:ext cx="4772211" cy="646331"/>
          </a:xfrm>
          <a:prstGeom prst="rect">
            <a:avLst/>
          </a:prstGeom>
          <a:noFill/>
        </p:spPr>
        <p:txBody>
          <a:bodyPr wrap="square" rtlCol="0">
            <a:spAutoFit/>
          </a:bodyPr>
          <a:lstStyle/>
          <a:p>
            <a:r>
              <a:rPr lang="en-US" dirty="0"/>
              <a:t>Figure 1: Scatter Plot Graph Of Knee Flexion at Plant by approach speed</a:t>
            </a:r>
          </a:p>
        </p:txBody>
      </p:sp>
      <p:sp>
        <p:nvSpPr>
          <p:cNvPr id="5" name="TextBox 4">
            <a:extLst>
              <a:ext uri="{FF2B5EF4-FFF2-40B4-BE49-F238E27FC236}">
                <a16:creationId xmlns:a16="http://schemas.microsoft.com/office/drawing/2014/main" id="{4A12F04C-D4A8-FBB6-7F10-0AECAAE788CF}"/>
              </a:ext>
            </a:extLst>
          </p:cNvPr>
          <p:cNvSpPr txBox="1"/>
          <p:nvPr/>
        </p:nvSpPr>
        <p:spPr>
          <a:xfrm>
            <a:off x="6816436" y="4572000"/>
            <a:ext cx="3990109" cy="369332"/>
          </a:xfrm>
          <a:prstGeom prst="rect">
            <a:avLst/>
          </a:prstGeom>
          <a:noFill/>
        </p:spPr>
        <p:txBody>
          <a:bodyPr wrap="square" rtlCol="0">
            <a:spAutoFit/>
          </a:bodyPr>
          <a:lstStyle/>
          <a:p>
            <a:r>
              <a:rPr lang="en-US" dirty="0"/>
              <a:t>Figure 2: Correlations Table</a:t>
            </a:r>
          </a:p>
        </p:txBody>
      </p:sp>
    </p:spTree>
    <p:extLst>
      <p:ext uri="{BB962C8B-B14F-4D97-AF65-F5344CB8AC3E}">
        <p14:creationId xmlns:p14="http://schemas.microsoft.com/office/powerpoint/2010/main" val="37735352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E8009B31-EE3C-4DCE-88F0-EA3FE2AB8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A82D9556-7EB0-4226-B5CF-E48584DA6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17261" y="889461"/>
            <a:ext cx="3011208" cy="5138270"/>
          </a:xfrm>
          <a:custGeom>
            <a:avLst/>
            <a:gdLst>
              <a:gd name="connsiteX0" fmla="*/ 0 w 3850317"/>
              <a:gd name="connsiteY0" fmla="*/ 0 h 5978116"/>
              <a:gd name="connsiteX1" fmla="*/ 3850317 w 3850317"/>
              <a:gd name="connsiteY1" fmla="*/ 0 h 5978116"/>
              <a:gd name="connsiteX2" fmla="*/ 3840373 w 3850317"/>
              <a:gd name="connsiteY2" fmla="*/ 258313 h 5978116"/>
              <a:gd name="connsiteX3" fmla="*/ 3755448 w 3850317"/>
              <a:gd name="connsiteY3" fmla="*/ 1537847 h 5978116"/>
              <a:gd name="connsiteX4" fmla="*/ 3150490 w 3850317"/>
              <a:gd name="connsiteY4" fmla="*/ 3989537 h 5978116"/>
              <a:gd name="connsiteX5" fmla="*/ 3089544 w 3850317"/>
              <a:gd name="connsiteY5" fmla="*/ 3606200 h 5978116"/>
              <a:gd name="connsiteX6" fmla="*/ 2922635 w 3850317"/>
              <a:gd name="connsiteY6" fmla="*/ 4519351 h 5978116"/>
              <a:gd name="connsiteX7" fmla="*/ 2904628 w 3850317"/>
              <a:gd name="connsiteY7" fmla="*/ 4466023 h 5978116"/>
              <a:gd name="connsiteX8" fmla="*/ 2825329 w 3850317"/>
              <a:gd name="connsiteY8" fmla="*/ 4562983 h 5978116"/>
              <a:gd name="connsiteX9" fmla="*/ 2695127 w 3850317"/>
              <a:gd name="connsiteY9" fmla="*/ 4973329 h 5978116"/>
              <a:gd name="connsiteX10" fmla="*/ 2501208 w 3850317"/>
              <a:gd name="connsiteY10" fmla="*/ 4457366 h 5978116"/>
              <a:gd name="connsiteX11" fmla="*/ 2209291 w 3850317"/>
              <a:gd name="connsiteY11" fmla="*/ 5028388 h 5978116"/>
              <a:gd name="connsiteX12" fmla="*/ 2135532 w 3850317"/>
              <a:gd name="connsiteY12" fmla="*/ 5321344 h 5978116"/>
              <a:gd name="connsiteX13" fmla="*/ 2009139 w 3850317"/>
              <a:gd name="connsiteY13" fmla="*/ 4714655 h 5978116"/>
              <a:gd name="connsiteX14" fmla="*/ 1918759 w 3850317"/>
              <a:gd name="connsiteY14" fmla="*/ 4486454 h 5978116"/>
              <a:gd name="connsiteX15" fmla="*/ 1800676 w 3850317"/>
              <a:gd name="connsiteY15" fmla="*/ 4608346 h 5978116"/>
              <a:gd name="connsiteX16" fmla="*/ 1614721 w 3850317"/>
              <a:gd name="connsiteY16" fmla="*/ 5319612 h 5978116"/>
              <a:gd name="connsiteX17" fmla="*/ 1530921 w 3850317"/>
              <a:gd name="connsiteY17" fmla="*/ 5433540 h 5978116"/>
              <a:gd name="connsiteX18" fmla="*/ 1569705 w 3850317"/>
              <a:gd name="connsiteY18" fmla="*/ 4803650 h 5978116"/>
              <a:gd name="connsiteX19" fmla="*/ 1517416 w 3850317"/>
              <a:gd name="connsiteY19" fmla="*/ 4640204 h 5978116"/>
              <a:gd name="connsiteX20" fmla="*/ 1425997 w 3850317"/>
              <a:gd name="connsiteY20" fmla="*/ 4800187 h 5978116"/>
              <a:gd name="connsiteX21" fmla="*/ 1348083 w 3850317"/>
              <a:gd name="connsiteY21" fmla="*/ 5363245 h 5978116"/>
              <a:gd name="connsiteX22" fmla="*/ 1200566 w 3850317"/>
              <a:gd name="connsiteY22" fmla="*/ 5526691 h 5978116"/>
              <a:gd name="connsiteX23" fmla="*/ 1027770 w 3850317"/>
              <a:gd name="connsiteY23" fmla="*/ 5803718 h 5978116"/>
              <a:gd name="connsiteX24" fmla="*/ 892373 w 3850317"/>
              <a:gd name="connsiteY24" fmla="*/ 5604950 h 5978116"/>
              <a:gd name="connsiteX25" fmla="*/ 681487 w 3850317"/>
              <a:gd name="connsiteY25" fmla="*/ 5914528 h 5978116"/>
              <a:gd name="connsiteX26" fmla="*/ 414155 w 3850317"/>
              <a:gd name="connsiteY26" fmla="*/ 5817569 h 5978116"/>
              <a:gd name="connsiteX27" fmla="*/ 360135 w 3850317"/>
              <a:gd name="connsiteY27" fmla="*/ 5287062 h 5978116"/>
              <a:gd name="connsiteX28" fmla="*/ 281875 w 3850317"/>
              <a:gd name="connsiteY28" fmla="*/ 4677256 h 5978116"/>
              <a:gd name="connsiteX29" fmla="*/ 237897 w 3850317"/>
              <a:gd name="connsiteY29" fmla="*/ 4207696 h 5978116"/>
              <a:gd name="connsiteX30" fmla="*/ 145093 w 3850317"/>
              <a:gd name="connsiteY30" fmla="*/ 3878379 h 5978116"/>
              <a:gd name="connsiteX31" fmla="*/ 72373 w 3850317"/>
              <a:gd name="connsiteY31" fmla="*/ 2447189 h 5978116"/>
              <a:gd name="connsiteX32" fmla="*/ 0 w 3850317"/>
              <a:gd name="connsiteY32" fmla="*/ 0 h 5978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850317" h="5978116">
                <a:moveTo>
                  <a:pt x="0" y="0"/>
                </a:moveTo>
                <a:lnTo>
                  <a:pt x="3850317" y="0"/>
                </a:lnTo>
                <a:lnTo>
                  <a:pt x="3840373" y="258313"/>
                </a:lnTo>
                <a:cubicBezTo>
                  <a:pt x="3816350" y="852957"/>
                  <a:pt x="3786959" y="1372106"/>
                  <a:pt x="3755448" y="1537847"/>
                </a:cubicBezTo>
                <a:cubicBezTo>
                  <a:pt x="3300085" y="3936555"/>
                  <a:pt x="3150490" y="3989537"/>
                  <a:pt x="3150490" y="3989537"/>
                </a:cubicBezTo>
                <a:cubicBezTo>
                  <a:pt x="3150490" y="3989537"/>
                  <a:pt x="3124172" y="3732940"/>
                  <a:pt x="3089544" y="3606200"/>
                </a:cubicBezTo>
                <a:cubicBezTo>
                  <a:pt x="3082618" y="3784537"/>
                  <a:pt x="2946529" y="4491302"/>
                  <a:pt x="2922635" y="4519351"/>
                </a:cubicBezTo>
                <a:cubicBezTo>
                  <a:pt x="2916749" y="4502729"/>
                  <a:pt x="2910515" y="4484030"/>
                  <a:pt x="2904628" y="4466023"/>
                </a:cubicBezTo>
                <a:cubicBezTo>
                  <a:pt x="2884890" y="4501344"/>
                  <a:pt x="2859958" y="4534241"/>
                  <a:pt x="2825329" y="4562983"/>
                </a:cubicBezTo>
                <a:cubicBezTo>
                  <a:pt x="2706208" y="4662020"/>
                  <a:pt x="2743260" y="4833430"/>
                  <a:pt x="2695127" y="4973329"/>
                </a:cubicBezTo>
                <a:cubicBezTo>
                  <a:pt x="2446495" y="4877408"/>
                  <a:pt x="2545186" y="4641589"/>
                  <a:pt x="2501208" y="4457366"/>
                </a:cubicBezTo>
                <a:cubicBezTo>
                  <a:pt x="2341225" y="4936277"/>
                  <a:pt x="2267120" y="4837932"/>
                  <a:pt x="2209291" y="5028388"/>
                </a:cubicBezTo>
                <a:cubicBezTo>
                  <a:pt x="2137610" y="5264900"/>
                  <a:pt x="2135532" y="5321344"/>
                  <a:pt x="2135532" y="5321344"/>
                </a:cubicBezTo>
                <a:cubicBezTo>
                  <a:pt x="2004983" y="5137467"/>
                  <a:pt x="2054502" y="4933506"/>
                  <a:pt x="2009139" y="4714655"/>
                </a:cubicBezTo>
                <a:cubicBezTo>
                  <a:pt x="1956503" y="4642281"/>
                  <a:pt x="1932264" y="4565753"/>
                  <a:pt x="1918759" y="4486454"/>
                </a:cubicBezTo>
                <a:cubicBezTo>
                  <a:pt x="1889671" y="4439359"/>
                  <a:pt x="1848463" y="4656479"/>
                  <a:pt x="1800676" y="4608346"/>
                </a:cubicBezTo>
                <a:cubicBezTo>
                  <a:pt x="1760507" y="4832391"/>
                  <a:pt x="1681208" y="5047087"/>
                  <a:pt x="1614721" y="5319612"/>
                </a:cubicBezTo>
                <a:cubicBezTo>
                  <a:pt x="1580786" y="5457780"/>
                  <a:pt x="1530574" y="5446352"/>
                  <a:pt x="1530921" y="5433540"/>
                </a:cubicBezTo>
                <a:cubicBezTo>
                  <a:pt x="1532998" y="5109418"/>
                  <a:pt x="1600177" y="5128464"/>
                  <a:pt x="1569705" y="4803650"/>
                </a:cubicBezTo>
                <a:cubicBezTo>
                  <a:pt x="1566242" y="4746167"/>
                  <a:pt x="1596022" y="4651631"/>
                  <a:pt x="1517416" y="4640204"/>
                </a:cubicBezTo>
                <a:cubicBezTo>
                  <a:pt x="1415608" y="4628430"/>
                  <a:pt x="1436385" y="4747898"/>
                  <a:pt x="1425997" y="4800187"/>
                </a:cubicBezTo>
                <a:cubicBezTo>
                  <a:pt x="1389291" y="5009342"/>
                  <a:pt x="1370938" y="5149241"/>
                  <a:pt x="1348083" y="5363245"/>
                </a:cubicBezTo>
                <a:cubicBezTo>
                  <a:pt x="1336655" y="5453625"/>
                  <a:pt x="1352931" y="5563743"/>
                  <a:pt x="1200566" y="5526691"/>
                </a:cubicBezTo>
                <a:cubicBezTo>
                  <a:pt x="1051664" y="5551623"/>
                  <a:pt x="1099105" y="5719570"/>
                  <a:pt x="1027770" y="5803718"/>
                </a:cubicBezTo>
                <a:cubicBezTo>
                  <a:pt x="945009" y="5758701"/>
                  <a:pt x="1003184" y="5640964"/>
                  <a:pt x="892373" y="5604950"/>
                </a:cubicBezTo>
                <a:cubicBezTo>
                  <a:pt x="925963" y="5772552"/>
                  <a:pt x="680448" y="5747619"/>
                  <a:pt x="681487" y="5914528"/>
                </a:cubicBezTo>
                <a:cubicBezTo>
                  <a:pt x="534662" y="6049233"/>
                  <a:pt x="467137" y="5947425"/>
                  <a:pt x="414155" y="5817569"/>
                </a:cubicBezTo>
                <a:cubicBezTo>
                  <a:pt x="348015" y="5648929"/>
                  <a:pt x="370177" y="5468515"/>
                  <a:pt x="360135" y="5287062"/>
                </a:cubicBezTo>
                <a:cubicBezTo>
                  <a:pt x="338319" y="5059207"/>
                  <a:pt x="278758" y="4907881"/>
                  <a:pt x="281875" y="4677256"/>
                </a:cubicBezTo>
                <a:cubicBezTo>
                  <a:pt x="237204" y="4527316"/>
                  <a:pt x="250017" y="4367332"/>
                  <a:pt x="237897" y="4207696"/>
                </a:cubicBezTo>
                <a:cubicBezTo>
                  <a:pt x="210194" y="3969452"/>
                  <a:pt x="176258" y="4119047"/>
                  <a:pt x="145093" y="3878379"/>
                </a:cubicBezTo>
                <a:cubicBezTo>
                  <a:pt x="114274" y="3641175"/>
                  <a:pt x="72720" y="2448920"/>
                  <a:pt x="72373" y="2447189"/>
                </a:cubicBezTo>
                <a:cubicBezTo>
                  <a:pt x="72720" y="2447189"/>
                  <a:pt x="12120" y="1233809"/>
                  <a:pt x="0" y="0"/>
                </a:cubicBezTo>
                <a:close/>
              </a:path>
            </a:pathLst>
          </a:custGeom>
          <a:solidFill>
            <a:schemeClr val="bg2">
              <a:alpha val="50000"/>
            </a:schemeClr>
          </a:solidFill>
          <a:ln w="32707" cap="flat">
            <a:noFill/>
            <a:prstDash val="solid"/>
            <a:miter/>
          </a:ln>
        </p:spPr>
        <p:txBody>
          <a:bodyPr rtlCol="0" anchor="ctr"/>
          <a:lstStyle/>
          <a:p>
            <a:endParaRPr lang="en-US" dirty="0">
              <a:solidFill>
                <a:schemeClr val="tx1"/>
              </a:solidFill>
            </a:endParaRPr>
          </a:p>
        </p:txBody>
      </p:sp>
      <p:sp>
        <p:nvSpPr>
          <p:cNvPr id="2" name="Title 1">
            <a:extLst>
              <a:ext uri="{FF2B5EF4-FFF2-40B4-BE49-F238E27FC236}">
                <a16:creationId xmlns:a16="http://schemas.microsoft.com/office/drawing/2014/main" id="{23E8A823-1041-BEDA-D5E1-9254A40C5E13}"/>
              </a:ext>
            </a:extLst>
          </p:cNvPr>
          <p:cNvSpPr>
            <a:spLocks noGrp="1"/>
          </p:cNvSpPr>
          <p:nvPr>
            <p:ph type="title"/>
          </p:nvPr>
        </p:nvSpPr>
        <p:spPr>
          <a:xfrm>
            <a:off x="8153400" y="2503564"/>
            <a:ext cx="3619499" cy="1850872"/>
          </a:xfrm>
        </p:spPr>
        <p:txBody>
          <a:bodyPr>
            <a:normAutofit/>
          </a:bodyPr>
          <a:lstStyle/>
          <a:p>
            <a:r>
              <a:rPr lang="en-US" dirty="0"/>
              <a:t>Discussion:</a:t>
            </a:r>
          </a:p>
        </p:txBody>
      </p:sp>
      <p:sp>
        <p:nvSpPr>
          <p:cNvPr id="3" name="Content Placeholder 2">
            <a:extLst>
              <a:ext uri="{FF2B5EF4-FFF2-40B4-BE49-F238E27FC236}">
                <a16:creationId xmlns:a16="http://schemas.microsoft.com/office/drawing/2014/main" id="{7F42EC3A-4062-9EB1-B5FC-94F1441E6383}"/>
              </a:ext>
            </a:extLst>
          </p:cNvPr>
          <p:cNvSpPr>
            <a:spLocks noGrp="1"/>
          </p:cNvSpPr>
          <p:nvPr>
            <p:ph idx="1"/>
          </p:nvPr>
        </p:nvSpPr>
        <p:spPr>
          <a:xfrm>
            <a:off x="280219" y="235974"/>
            <a:ext cx="7457128" cy="5940989"/>
          </a:xfrm>
        </p:spPr>
        <p:txBody>
          <a:bodyPr anchor="ctr">
            <a:noAutofit/>
          </a:bodyPr>
          <a:lstStyle/>
          <a:p>
            <a:pPr marL="0" indent="0">
              <a:buNone/>
            </a:pPr>
            <a:endParaRPr lang="en-US" sz="1100" dirty="0"/>
          </a:p>
          <a:p>
            <a:pPr>
              <a:buFontTx/>
              <a:buChar char="-"/>
            </a:pPr>
            <a:r>
              <a:rPr lang="en-US" sz="1100" dirty="0"/>
              <a:t>Approach speed and knee flexion do not significantly correlate (r =.177, p =.455).</a:t>
            </a:r>
          </a:p>
          <a:p>
            <a:pPr>
              <a:buFontTx/>
              <a:buChar char="-"/>
            </a:pPr>
            <a:r>
              <a:rPr lang="en-US" sz="1100" dirty="0"/>
              <a:t>Speed is not the only factor that determines knee flexion.</a:t>
            </a:r>
          </a:p>
          <a:p>
            <a:pPr>
              <a:buFontTx/>
              <a:buChar char="-"/>
            </a:pPr>
            <a:endParaRPr lang="en-US" sz="1100" dirty="0"/>
          </a:p>
          <a:p>
            <a:pPr marL="0" indent="0">
              <a:buNone/>
            </a:pPr>
            <a:r>
              <a:rPr lang="en-US" sz="1100" dirty="0"/>
              <a:t>Individual differences in technique:</a:t>
            </a:r>
          </a:p>
          <a:p>
            <a:pPr>
              <a:buFontTx/>
              <a:buChar char="-"/>
            </a:pPr>
            <a:r>
              <a:rPr lang="en-US" sz="1100" dirty="0"/>
              <a:t>Significant variation in knee flexion indicates that participants employed various movement techniques.</a:t>
            </a:r>
          </a:p>
          <a:p>
            <a:pPr>
              <a:buFontTx/>
              <a:buChar char="-"/>
            </a:pPr>
            <a:r>
              <a:rPr lang="en-US" sz="1100" dirty="0"/>
              <a:t>Variations probably reflect experience, strength, coordination, and confidence.</a:t>
            </a:r>
          </a:p>
          <a:p>
            <a:pPr>
              <a:buFontTx/>
              <a:buChar char="-"/>
            </a:pPr>
            <a:r>
              <a:rPr lang="en-US" sz="1100" dirty="0"/>
              <a:t> Regardless of speed, some people instinctively adopt deeper or safer knee flexion.</a:t>
            </a:r>
          </a:p>
          <a:p>
            <a:pPr>
              <a:buFontTx/>
              <a:buChar char="-"/>
            </a:pPr>
            <a:r>
              <a:rPr lang="en-US" sz="1100" dirty="0"/>
              <a:t>Others have different mechanics because they rely more on hip, trunk, or braking techniques.</a:t>
            </a:r>
          </a:p>
          <a:p>
            <a:pPr marL="0" indent="0">
              <a:buNone/>
            </a:pPr>
            <a:endParaRPr lang="en-US" sz="1100" dirty="0"/>
          </a:p>
          <a:p>
            <a:pPr marL="0" indent="0">
              <a:buNone/>
            </a:pPr>
            <a:r>
              <a:rPr lang="en-US" sz="1100" dirty="0"/>
              <a:t>Comparison to Research:</a:t>
            </a:r>
          </a:p>
          <a:p>
            <a:pPr>
              <a:buFontTx/>
              <a:buChar char="-"/>
            </a:pPr>
            <a:r>
              <a:rPr lang="en-US" sz="1100" dirty="0"/>
              <a:t>Reduced knee flexion at higher speeds is the expected pattern observed in the literature (Hewett et al., 2005; Dempsey et al., 2007).</a:t>
            </a:r>
          </a:p>
          <a:p>
            <a:pPr>
              <a:buFontTx/>
              <a:buChar char="-"/>
            </a:pPr>
            <a:r>
              <a:rPr lang="en-US" sz="1100" dirty="0"/>
              <a:t>Dos ’Santos et al. (2019) reported variations in individual strategies.</a:t>
            </a:r>
          </a:p>
          <a:p>
            <a:pPr>
              <a:buFontTx/>
              <a:buChar char="-"/>
            </a:pPr>
            <a:r>
              <a:rPr lang="en-US" sz="1100" dirty="0"/>
              <a:t>Variations probably caused by non-elite movement patterns, 2D analysis, and the sample.</a:t>
            </a:r>
          </a:p>
          <a:p>
            <a:pPr marL="0" indent="0">
              <a:buNone/>
            </a:pPr>
            <a:endParaRPr lang="en-US" sz="1100" dirty="0"/>
          </a:p>
          <a:p>
            <a:pPr marL="0" indent="0">
              <a:buNone/>
            </a:pPr>
            <a:r>
              <a:rPr lang="en-US" sz="1100" dirty="0"/>
              <a:t>Performance and Injury Implications:</a:t>
            </a:r>
          </a:p>
          <a:p>
            <a:pPr>
              <a:buFontTx/>
              <a:buChar char="-"/>
            </a:pPr>
            <a:r>
              <a:rPr lang="en-US" sz="1100" dirty="0"/>
              <a:t>Cutting performance influenced by multiple factors ( hip/trunk mechanics, braking control)</a:t>
            </a:r>
          </a:p>
          <a:p>
            <a:pPr>
              <a:buFontTx/>
              <a:buChar char="-"/>
            </a:pPr>
            <a:r>
              <a:rPr lang="en-US" sz="1100" dirty="0"/>
              <a:t>Some participants maintained safe knee flexion even at higher speeds.</a:t>
            </a:r>
          </a:p>
          <a:p>
            <a:pPr>
              <a:buFontTx/>
              <a:buChar char="-"/>
            </a:pPr>
            <a:r>
              <a:rPr lang="en-US" sz="1100" dirty="0"/>
              <a:t>No clear ACL- risk pattern detected in this dataset.</a:t>
            </a:r>
          </a:p>
          <a:p>
            <a:pPr>
              <a:buFontTx/>
              <a:buChar char="-"/>
            </a:pPr>
            <a:endParaRPr lang="en-US" sz="1100" dirty="0"/>
          </a:p>
          <a:p>
            <a:pPr marL="0" indent="0">
              <a:buNone/>
            </a:pPr>
            <a:r>
              <a:rPr lang="en-US" sz="1100" dirty="0"/>
              <a:t>Strength and Limitations:</a:t>
            </a:r>
          </a:p>
          <a:p>
            <a:pPr>
              <a:buFontTx/>
              <a:buChar char="-"/>
            </a:pPr>
            <a:r>
              <a:rPr lang="en-US" sz="1100" dirty="0"/>
              <a:t>Strengths= real participant data, controlled task, clear visual analysis</a:t>
            </a:r>
          </a:p>
          <a:p>
            <a:pPr>
              <a:buFontTx/>
              <a:buChar char="-"/>
            </a:pPr>
            <a:r>
              <a:rPr lang="en-US" sz="1100" dirty="0"/>
              <a:t>Small sample, 2D video accuracy, single trial, pre-planned task.</a:t>
            </a:r>
          </a:p>
        </p:txBody>
      </p:sp>
    </p:spTree>
    <p:extLst>
      <p:ext uri="{BB962C8B-B14F-4D97-AF65-F5344CB8AC3E}">
        <p14:creationId xmlns:p14="http://schemas.microsoft.com/office/powerpoint/2010/main" val="40458639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09B31-EE3C-4DCE-88F0-EA3FE2AB8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A82D9556-7EB0-4226-B5CF-E48584DA6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17261" y="889461"/>
            <a:ext cx="3011208" cy="5138270"/>
          </a:xfrm>
          <a:custGeom>
            <a:avLst/>
            <a:gdLst>
              <a:gd name="connsiteX0" fmla="*/ 0 w 3850317"/>
              <a:gd name="connsiteY0" fmla="*/ 0 h 5978116"/>
              <a:gd name="connsiteX1" fmla="*/ 3850317 w 3850317"/>
              <a:gd name="connsiteY1" fmla="*/ 0 h 5978116"/>
              <a:gd name="connsiteX2" fmla="*/ 3840373 w 3850317"/>
              <a:gd name="connsiteY2" fmla="*/ 258313 h 5978116"/>
              <a:gd name="connsiteX3" fmla="*/ 3755448 w 3850317"/>
              <a:gd name="connsiteY3" fmla="*/ 1537847 h 5978116"/>
              <a:gd name="connsiteX4" fmla="*/ 3150490 w 3850317"/>
              <a:gd name="connsiteY4" fmla="*/ 3989537 h 5978116"/>
              <a:gd name="connsiteX5" fmla="*/ 3089544 w 3850317"/>
              <a:gd name="connsiteY5" fmla="*/ 3606200 h 5978116"/>
              <a:gd name="connsiteX6" fmla="*/ 2922635 w 3850317"/>
              <a:gd name="connsiteY6" fmla="*/ 4519351 h 5978116"/>
              <a:gd name="connsiteX7" fmla="*/ 2904628 w 3850317"/>
              <a:gd name="connsiteY7" fmla="*/ 4466023 h 5978116"/>
              <a:gd name="connsiteX8" fmla="*/ 2825329 w 3850317"/>
              <a:gd name="connsiteY8" fmla="*/ 4562983 h 5978116"/>
              <a:gd name="connsiteX9" fmla="*/ 2695127 w 3850317"/>
              <a:gd name="connsiteY9" fmla="*/ 4973329 h 5978116"/>
              <a:gd name="connsiteX10" fmla="*/ 2501208 w 3850317"/>
              <a:gd name="connsiteY10" fmla="*/ 4457366 h 5978116"/>
              <a:gd name="connsiteX11" fmla="*/ 2209291 w 3850317"/>
              <a:gd name="connsiteY11" fmla="*/ 5028388 h 5978116"/>
              <a:gd name="connsiteX12" fmla="*/ 2135532 w 3850317"/>
              <a:gd name="connsiteY12" fmla="*/ 5321344 h 5978116"/>
              <a:gd name="connsiteX13" fmla="*/ 2009139 w 3850317"/>
              <a:gd name="connsiteY13" fmla="*/ 4714655 h 5978116"/>
              <a:gd name="connsiteX14" fmla="*/ 1918759 w 3850317"/>
              <a:gd name="connsiteY14" fmla="*/ 4486454 h 5978116"/>
              <a:gd name="connsiteX15" fmla="*/ 1800676 w 3850317"/>
              <a:gd name="connsiteY15" fmla="*/ 4608346 h 5978116"/>
              <a:gd name="connsiteX16" fmla="*/ 1614721 w 3850317"/>
              <a:gd name="connsiteY16" fmla="*/ 5319612 h 5978116"/>
              <a:gd name="connsiteX17" fmla="*/ 1530921 w 3850317"/>
              <a:gd name="connsiteY17" fmla="*/ 5433540 h 5978116"/>
              <a:gd name="connsiteX18" fmla="*/ 1569705 w 3850317"/>
              <a:gd name="connsiteY18" fmla="*/ 4803650 h 5978116"/>
              <a:gd name="connsiteX19" fmla="*/ 1517416 w 3850317"/>
              <a:gd name="connsiteY19" fmla="*/ 4640204 h 5978116"/>
              <a:gd name="connsiteX20" fmla="*/ 1425997 w 3850317"/>
              <a:gd name="connsiteY20" fmla="*/ 4800187 h 5978116"/>
              <a:gd name="connsiteX21" fmla="*/ 1348083 w 3850317"/>
              <a:gd name="connsiteY21" fmla="*/ 5363245 h 5978116"/>
              <a:gd name="connsiteX22" fmla="*/ 1200566 w 3850317"/>
              <a:gd name="connsiteY22" fmla="*/ 5526691 h 5978116"/>
              <a:gd name="connsiteX23" fmla="*/ 1027770 w 3850317"/>
              <a:gd name="connsiteY23" fmla="*/ 5803718 h 5978116"/>
              <a:gd name="connsiteX24" fmla="*/ 892373 w 3850317"/>
              <a:gd name="connsiteY24" fmla="*/ 5604950 h 5978116"/>
              <a:gd name="connsiteX25" fmla="*/ 681487 w 3850317"/>
              <a:gd name="connsiteY25" fmla="*/ 5914528 h 5978116"/>
              <a:gd name="connsiteX26" fmla="*/ 414155 w 3850317"/>
              <a:gd name="connsiteY26" fmla="*/ 5817569 h 5978116"/>
              <a:gd name="connsiteX27" fmla="*/ 360135 w 3850317"/>
              <a:gd name="connsiteY27" fmla="*/ 5287062 h 5978116"/>
              <a:gd name="connsiteX28" fmla="*/ 281875 w 3850317"/>
              <a:gd name="connsiteY28" fmla="*/ 4677256 h 5978116"/>
              <a:gd name="connsiteX29" fmla="*/ 237897 w 3850317"/>
              <a:gd name="connsiteY29" fmla="*/ 4207696 h 5978116"/>
              <a:gd name="connsiteX30" fmla="*/ 145093 w 3850317"/>
              <a:gd name="connsiteY30" fmla="*/ 3878379 h 5978116"/>
              <a:gd name="connsiteX31" fmla="*/ 72373 w 3850317"/>
              <a:gd name="connsiteY31" fmla="*/ 2447189 h 5978116"/>
              <a:gd name="connsiteX32" fmla="*/ 0 w 3850317"/>
              <a:gd name="connsiteY32" fmla="*/ 0 h 5978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850317" h="5978116">
                <a:moveTo>
                  <a:pt x="0" y="0"/>
                </a:moveTo>
                <a:lnTo>
                  <a:pt x="3850317" y="0"/>
                </a:lnTo>
                <a:lnTo>
                  <a:pt x="3840373" y="258313"/>
                </a:lnTo>
                <a:cubicBezTo>
                  <a:pt x="3816350" y="852957"/>
                  <a:pt x="3786959" y="1372106"/>
                  <a:pt x="3755448" y="1537847"/>
                </a:cubicBezTo>
                <a:cubicBezTo>
                  <a:pt x="3300085" y="3936555"/>
                  <a:pt x="3150490" y="3989537"/>
                  <a:pt x="3150490" y="3989537"/>
                </a:cubicBezTo>
                <a:cubicBezTo>
                  <a:pt x="3150490" y="3989537"/>
                  <a:pt x="3124172" y="3732940"/>
                  <a:pt x="3089544" y="3606200"/>
                </a:cubicBezTo>
                <a:cubicBezTo>
                  <a:pt x="3082618" y="3784537"/>
                  <a:pt x="2946529" y="4491302"/>
                  <a:pt x="2922635" y="4519351"/>
                </a:cubicBezTo>
                <a:cubicBezTo>
                  <a:pt x="2916749" y="4502729"/>
                  <a:pt x="2910515" y="4484030"/>
                  <a:pt x="2904628" y="4466023"/>
                </a:cubicBezTo>
                <a:cubicBezTo>
                  <a:pt x="2884890" y="4501344"/>
                  <a:pt x="2859958" y="4534241"/>
                  <a:pt x="2825329" y="4562983"/>
                </a:cubicBezTo>
                <a:cubicBezTo>
                  <a:pt x="2706208" y="4662020"/>
                  <a:pt x="2743260" y="4833430"/>
                  <a:pt x="2695127" y="4973329"/>
                </a:cubicBezTo>
                <a:cubicBezTo>
                  <a:pt x="2446495" y="4877408"/>
                  <a:pt x="2545186" y="4641589"/>
                  <a:pt x="2501208" y="4457366"/>
                </a:cubicBezTo>
                <a:cubicBezTo>
                  <a:pt x="2341225" y="4936277"/>
                  <a:pt x="2267120" y="4837932"/>
                  <a:pt x="2209291" y="5028388"/>
                </a:cubicBezTo>
                <a:cubicBezTo>
                  <a:pt x="2137610" y="5264900"/>
                  <a:pt x="2135532" y="5321344"/>
                  <a:pt x="2135532" y="5321344"/>
                </a:cubicBezTo>
                <a:cubicBezTo>
                  <a:pt x="2004983" y="5137467"/>
                  <a:pt x="2054502" y="4933506"/>
                  <a:pt x="2009139" y="4714655"/>
                </a:cubicBezTo>
                <a:cubicBezTo>
                  <a:pt x="1956503" y="4642281"/>
                  <a:pt x="1932264" y="4565753"/>
                  <a:pt x="1918759" y="4486454"/>
                </a:cubicBezTo>
                <a:cubicBezTo>
                  <a:pt x="1889671" y="4439359"/>
                  <a:pt x="1848463" y="4656479"/>
                  <a:pt x="1800676" y="4608346"/>
                </a:cubicBezTo>
                <a:cubicBezTo>
                  <a:pt x="1760507" y="4832391"/>
                  <a:pt x="1681208" y="5047087"/>
                  <a:pt x="1614721" y="5319612"/>
                </a:cubicBezTo>
                <a:cubicBezTo>
                  <a:pt x="1580786" y="5457780"/>
                  <a:pt x="1530574" y="5446352"/>
                  <a:pt x="1530921" y="5433540"/>
                </a:cubicBezTo>
                <a:cubicBezTo>
                  <a:pt x="1532998" y="5109418"/>
                  <a:pt x="1600177" y="5128464"/>
                  <a:pt x="1569705" y="4803650"/>
                </a:cubicBezTo>
                <a:cubicBezTo>
                  <a:pt x="1566242" y="4746167"/>
                  <a:pt x="1596022" y="4651631"/>
                  <a:pt x="1517416" y="4640204"/>
                </a:cubicBezTo>
                <a:cubicBezTo>
                  <a:pt x="1415608" y="4628430"/>
                  <a:pt x="1436385" y="4747898"/>
                  <a:pt x="1425997" y="4800187"/>
                </a:cubicBezTo>
                <a:cubicBezTo>
                  <a:pt x="1389291" y="5009342"/>
                  <a:pt x="1370938" y="5149241"/>
                  <a:pt x="1348083" y="5363245"/>
                </a:cubicBezTo>
                <a:cubicBezTo>
                  <a:pt x="1336655" y="5453625"/>
                  <a:pt x="1352931" y="5563743"/>
                  <a:pt x="1200566" y="5526691"/>
                </a:cubicBezTo>
                <a:cubicBezTo>
                  <a:pt x="1051664" y="5551623"/>
                  <a:pt x="1099105" y="5719570"/>
                  <a:pt x="1027770" y="5803718"/>
                </a:cubicBezTo>
                <a:cubicBezTo>
                  <a:pt x="945009" y="5758701"/>
                  <a:pt x="1003184" y="5640964"/>
                  <a:pt x="892373" y="5604950"/>
                </a:cubicBezTo>
                <a:cubicBezTo>
                  <a:pt x="925963" y="5772552"/>
                  <a:pt x="680448" y="5747619"/>
                  <a:pt x="681487" y="5914528"/>
                </a:cubicBezTo>
                <a:cubicBezTo>
                  <a:pt x="534662" y="6049233"/>
                  <a:pt x="467137" y="5947425"/>
                  <a:pt x="414155" y="5817569"/>
                </a:cubicBezTo>
                <a:cubicBezTo>
                  <a:pt x="348015" y="5648929"/>
                  <a:pt x="370177" y="5468515"/>
                  <a:pt x="360135" y="5287062"/>
                </a:cubicBezTo>
                <a:cubicBezTo>
                  <a:pt x="338319" y="5059207"/>
                  <a:pt x="278758" y="4907881"/>
                  <a:pt x="281875" y="4677256"/>
                </a:cubicBezTo>
                <a:cubicBezTo>
                  <a:pt x="237204" y="4527316"/>
                  <a:pt x="250017" y="4367332"/>
                  <a:pt x="237897" y="4207696"/>
                </a:cubicBezTo>
                <a:cubicBezTo>
                  <a:pt x="210194" y="3969452"/>
                  <a:pt x="176258" y="4119047"/>
                  <a:pt x="145093" y="3878379"/>
                </a:cubicBezTo>
                <a:cubicBezTo>
                  <a:pt x="114274" y="3641175"/>
                  <a:pt x="72720" y="2448920"/>
                  <a:pt x="72373" y="2447189"/>
                </a:cubicBezTo>
                <a:cubicBezTo>
                  <a:pt x="72720" y="2447189"/>
                  <a:pt x="12120" y="1233809"/>
                  <a:pt x="0" y="0"/>
                </a:cubicBezTo>
                <a:close/>
              </a:path>
            </a:pathLst>
          </a:custGeom>
          <a:solidFill>
            <a:schemeClr val="bg2">
              <a:alpha val="50000"/>
            </a:schemeClr>
          </a:solidFill>
          <a:ln w="32707" cap="flat">
            <a:noFill/>
            <a:prstDash val="solid"/>
            <a:miter/>
          </a:ln>
        </p:spPr>
        <p:txBody>
          <a:bodyPr rtlCol="0" anchor="ctr"/>
          <a:lstStyle/>
          <a:p>
            <a:endParaRPr lang="en-US" dirty="0">
              <a:solidFill>
                <a:schemeClr val="tx1"/>
              </a:solidFill>
            </a:endParaRPr>
          </a:p>
        </p:txBody>
      </p:sp>
      <p:sp>
        <p:nvSpPr>
          <p:cNvPr id="2" name="Title 1">
            <a:extLst>
              <a:ext uri="{FF2B5EF4-FFF2-40B4-BE49-F238E27FC236}">
                <a16:creationId xmlns:a16="http://schemas.microsoft.com/office/drawing/2014/main" id="{F0080093-F003-4067-70F3-CADF25A27D53}"/>
              </a:ext>
            </a:extLst>
          </p:cNvPr>
          <p:cNvSpPr>
            <a:spLocks noGrp="1"/>
          </p:cNvSpPr>
          <p:nvPr>
            <p:ph type="title"/>
          </p:nvPr>
        </p:nvSpPr>
        <p:spPr>
          <a:xfrm>
            <a:off x="8994058" y="2503564"/>
            <a:ext cx="3619499" cy="1850872"/>
          </a:xfrm>
        </p:spPr>
        <p:txBody>
          <a:bodyPr>
            <a:normAutofit/>
          </a:bodyPr>
          <a:lstStyle/>
          <a:p>
            <a:r>
              <a:rPr lang="en-US" dirty="0"/>
              <a:t>Conclusion:</a:t>
            </a:r>
          </a:p>
        </p:txBody>
      </p:sp>
      <p:sp>
        <p:nvSpPr>
          <p:cNvPr id="3" name="Content Placeholder 2">
            <a:extLst>
              <a:ext uri="{FF2B5EF4-FFF2-40B4-BE49-F238E27FC236}">
                <a16:creationId xmlns:a16="http://schemas.microsoft.com/office/drawing/2014/main" id="{AE18AC61-F5EF-5B55-0219-189BF1139FFD}"/>
              </a:ext>
            </a:extLst>
          </p:cNvPr>
          <p:cNvSpPr>
            <a:spLocks noGrp="1"/>
          </p:cNvSpPr>
          <p:nvPr>
            <p:ph idx="1"/>
          </p:nvPr>
        </p:nvSpPr>
        <p:spPr>
          <a:xfrm>
            <a:off x="132734" y="132734"/>
            <a:ext cx="8598311" cy="6725265"/>
          </a:xfrm>
        </p:spPr>
        <p:txBody>
          <a:bodyPr anchor="ctr">
            <a:noAutofit/>
          </a:bodyPr>
          <a:lstStyle/>
          <a:p>
            <a:pPr marL="0" indent="0">
              <a:buNone/>
            </a:pPr>
            <a:r>
              <a:rPr lang="en-US" sz="1300" dirty="0"/>
              <a:t>Summary of findings:</a:t>
            </a:r>
          </a:p>
          <a:p>
            <a:pPr>
              <a:buFontTx/>
              <a:buChar char="-"/>
            </a:pPr>
            <a:r>
              <a:rPr lang="en-US" sz="1300" dirty="0"/>
              <a:t>Knee flexion at plant was not significantly impacted by approach speed (r =.177, p =.455).</a:t>
            </a:r>
          </a:p>
          <a:p>
            <a:pPr>
              <a:buFontTx/>
              <a:buChar char="-"/>
            </a:pPr>
            <a:r>
              <a:rPr lang="en-US" sz="1300" dirty="0"/>
              <a:t> There was a lot of variability because participants employed various cutting techniques.</a:t>
            </a:r>
          </a:p>
          <a:p>
            <a:pPr>
              <a:buFontTx/>
              <a:buChar char="-"/>
            </a:pPr>
            <a:r>
              <a:rPr lang="en-US" sz="1300" dirty="0"/>
              <a:t> The results are not consistent with other studies that demonstrate decreased knee flexion at higher speeds (Hewett et al., 2005; Dempsey et al., 2007).</a:t>
            </a:r>
          </a:p>
          <a:p>
            <a:pPr marL="0" indent="0">
              <a:buNone/>
            </a:pPr>
            <a:endParaRPr lang="en-US" sz="1300" dirty="0"/>
          </a:p>
          <a:p>
            <a:pPr marL="0" indent="0">
              <a:buNone/>
            </a:pPr>
            <a:r>
              <a:rPr lang="en-US" sz="1300" dirty="0"/>
              <a:t>Recommendations:</a:t>
            </a:r>
          </a:p>
          <a:p>
            <a:pPr>
              <a:buFontTx/>
              <a:buChar char="-"/>
            </a:pPr>
            <a:r>
              <a:rPr lang="en-US" sz="1300" dirty="0"/>
              <a:t>To lessen ACL loading, encourage deeper knee flexion when cutting (Hewett et al., 2005; Bates et al., 2020).</a:t>
            </a:r>
          </a:p>
          <a:p>
            <a:pPr>
              <a:buFontTx/>
              <a:buChar char="-"/>
            </a:pPr>
            <a:r>
              <a:rPr lang="en-US" sz="1300" dirty="0"/>
              <a:t>To enhance braking and stability, strengthen your quadriceps, hamstrings, and glutes (Dos ’Santos et al., 2019).</a:t>
            </a:r>
          </a:p>
          <a:p>
            <a:pPr>
              <a:buFontTx/>
              <a:buChar char="-"/>
            </a:pPr>
            <a:r>
              <a:rPr lang="en-US" sz="1300" dirty="0"/>
              <a:t>Develop hip and trunk control, as these factors have a greater impact on knee loading than speed alone (Jones et al., 2017).</a:t>
            </a:r>
          </a:p>
          <a:p>
            <a:pPr>
              <a:buFontTx/>
              <a:buChar char="-"/>
            </a:pPr>
            <a:r>
              <a:rPr lang="en-US" sz="1300" dirty="0"/>
              <a:t> To evaluate technique and injury risk, use multi-factor screening (knee, hip, trunk, and speed) rather than just speed.</a:t>
            </a:r>
          </a:p>
          <a:p>
            <a:pPr>
              <a:buFontTx/>
              <a:buChar char="-"/>
            </a:pPr>
            <a:endParaRPr lang="en-US" sz="1300" dirty="0"/>
          </a:p>
          <a:p>
            <a:pPr marL="0" indent="0">
              <a:buNone/>
            </a:pPr>
            <a:r>
              <a:rPr lang="en-US" sz="1300" dirty="0"/>
              <a:t>Sample Limitations:</a:t>
            </a:r>
          </a:p>
          <a:p>
            <a:pPr>
              <a:buFontTx/>
              <a:buChar char="-"/>
            </a:pPr>
            <a:r>
              <a:rPr lang="en-US" sz="1300" dirty="0"/>
              <a:t>Small sample size (n = 20) reduces statistical power and increases variability.</a:t>
            </a:r>
          </a:p>
          <a:p>
            <a:pPr>
              <a:buFontTx/>
              <a:buChar char="-"/>
            </a:pPr>
            <a:r>
              <a:rPr lang="en-US" sz="1300" dirty="0"/>
              <a:t>Recreational participants, not trained athletes — movement patterns may be inconsistent.</a:t>
            </a:r>
          </a:p>
          <a:p>
            <a:pPr>
              <a:buFontTx/>
              <a:buChar char="-"/>
            </a:pPr>
            <a:r>
              <a:rPr lang="en-US" sz="1300" dirty="0"/>
              <a:t> Mixed sex sample without stratified analysis may mask sex‑specific biomechanical differences.</a:t>
            </a:r>
          </a:p>
          <a:p>
            <a:pPr marL="0" indent="0">
              <a:buNone/>
            </a:pPr>
            <a:endParaRPr lang="en-US" sz="1300" dirty="0"/>
          </a:p>
          <a:p>
            <a:pPr marL="0" indent="0">
              <a:buNone/>
            </a:pPr>
            <a:r>
              <a:rPr lang="en-US" sz="1300" dirty="0"/>
              <a:t>Variable Limitations:</a:t>
            </a:r>
          </a:p>
          <a:p>
            <a:pPr>
              <a:buFontTx/>
              <a:buChar char="-"/>
            </a:pPr>
            <a:r>
              <a:rPr lang="en-US" sz="1300" dirty="0"/>
              <a:t>Only one biomechanical variable (knee flexion) analyzed in depth — cutting is multi‑factorial.</a:t>
            </a:r>
          </a:p>
          <a:p>
            <a:pPr>
              <a:buFontTx/>
              <a:buChar char="-"/>
            </a:pPr>
            <a:r>
              <a:rPr lang="en-US" sz="1300" dirty="0"/>
              <a:t>Other key risk factors (knee valgus, hip rotation, trunk lean) not included in the analysis.</a:t>
            </a:r>
          </a:p>
          <a:p>
            <a:pPr>
              <a:buFontTx/>
              <a:buChar char="-"/>
            </a:pPr>
            <a:r>
              <a:rPr lang="en-US" sz="1300" dirty="0"/>
              <a:t>Speed range was narrow, limiting the ability to detect meaningful relationships.</a:t>
            </a:r>
          </a:p>
          <a:p>
            <a:pPr>
              <a:buFontTx/>
              <a:buChar char="-"/>
            </a:pPr>
            <a:endParaRPr lang="en-US" sz="1300" dirty="0"/>
          </a:p>
        </p:txBody>
      </p:sp>
    </p:spTree>
    <p:extLst>
      <p:ext uri="{BB962C8B-B14F-4D97-AF65-F5344CB8AC3E}">
        <p14:creationId xmlns:p14="http://schemas.microsoft.com/office/powerpoint/2010/main" val="10371879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35374-7E77-C8D0-123F-CD033D9623A1}"/>
              </a:ext>
            </a:extLst>
          </p:cNvPr>
          <p:cNvSpPr>
            <a:spLocks noGrp="1"/>
          </p:cNvSpPr>
          <p:nvPr>
            <p:ph type="title"/>
          </p:nvPr>
        </p:nvSpPr>
        <p:spPr/>
        <p:txBody>
          <a:bodyPr>
            <a:normAutofit/>
          </a:bodyPr>
          <a:lstStyle/>
          <a:p>
            <a:r>
              <a:rPr lang="en-US" sz="3200" dirty="0"/>
              <a:t>References:</a:t>
            </a:r>
          </a:p>
        </p:txBody>
      </p:sp>
      <p:sp>
        <p:nvSpPr>
          <p:cNvPr id="5" name="Rectangle 2">
            <a:extLst>
              <a:ext uri="{FF2B5EF4-FFF2-40B4-BE49-F238E27FC236}">
                <a16:creationId xmlns:a16="http://schemas.microsoft.com/office/drawing/2014/main" id="{2956708F-6B54-AE7E-592E-799F7299EF8F}"/>
              </a:ext>
            </a:extLst>
          </p:cNvPr>
          <p:cNvSpPr>
            <a:spLocks noGrp="1" noChangeArrowheads="1"/>
          </p:cNvSpPr>
          <p:nvPr>
            <p:ph idx="1"/>
          </p:nvPr>
        </p:nvSpPr>
        <p:spPr bwMode="auto">
          <a:xfrm>
            <a:off x="114300" y="-400413"/>
            <a:ext cx="11963400" cy="82561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800" dirty="0">
              <a:solidFill>
                <a:srgbClr val="000000"/>
              </a:solidFill>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800" dirty="0">
              <a:solidFill>
                <a:srgbClr val="000000"/>
              </a:solidFill>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800" dirty="0">
              <a:solidFill>
                <a:srgbClr val="000000"/>
              </a:solidFill>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800" dirty="0">
              <a:solidFill>
                <a:srgbClr val="000000"/>
              </a:solidFill>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800" dirty="0">
              <a:solidFill>
                <a:srgbClr val="000000"/>
              </a:solidFill>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800" dirty="0">
              <a:solidFill>
                <a:srgbClr val="000000"/>
              </a:solidFill>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rgbClr val="000000"/>
              </a:solidFill>
              <a:effectLst/>
              <a:latin typeface="Arial" panose="020B0604020202020204" pitchFamily="34" charset="0"/>
            </a:endParaRPr>
          </a:p>
          <a:p>
            <a:pPr lvl="0">
              <a:lnSpc>
                <a:spcPct val="100000"/>
              </a:lnSpc>
              <a:buFontTx/>
              <a:buChar char="-"/>
            </a:pPr>
            <a:r>
              <a:rPr lang="en-US" altLang="en-US" sz="800" dirty="0">
                <a:solidFill>
                  <a:srgbClr val="000000"/>
                </a:solidFill>
                <a:latin typeface="Times New Roman" panose="02020603050405020304" pitchFamily="18" charset="0"/>
              </a:rPr>
              <a:t>Bates, N.A. (2020). </a:t>
            </a:r>
            <a:r>
              <a:rPr lang="en-US" altLang="en-US" sz="800" i="1" dirty="0">
                <a:solidFill>
                  <a:srgbClr val="000000"/>
                </a:solidFill>
                <a:latin typeface="Times New Roman" panose="02020603050405020304" pitchFamily="18" charset="0"/>
              </a:rPr>
              <a:t>Timing of Strain Response of the ACL and MCL Relative to Impulse Delivery During Simulated Landings Leading up to ACL Failure. </a:t>
            </a:r>
            <a:r>
              <a:rPr lang="en-US" altLang="en-US" sz="800" dirty="0">
                <a:solidFill>
                  <a:srgbClr val="000000"/>
                </a:solidFill>
                <a:latin typeface="Times New Roman" panose="02020603050405020304" pitchFamily="18" charset="0"/>
              </a:rPr>
              <a:t>Available at: </a:t>
            </a:r>
            <a:r>
              <a:rPr lang="en-US" altLang="en-US" sz="800" dirty="0">
                <a:solidFill>
                  <a:srgbClr val="000000"/>
                </a:solidFill>
                <a:latin typeface="Times New Roman" panose="02020603050405020304" pitchFamily="18" charset="0"/>
                <a:hlinkClick r:id="rId2"/>
              </a:rPr>
              <a:t>https://pmc.ncbi.nlm.nih.gov/articles/PMC7764947/pdf/nihms-1649777.pdf</a:t>
            </a:r>
            <a:r>
              <a:rPr lang="en-US" altLang="en-US" sz="800" dirty="0">
                <a:solidFill>
                  <a:srgbClr val="000000"/>
                </a:solidFill>
                <a:latin typeface="Times New Roman" panose="02020603050405020304" pitchFamily="18" charset="0"/>
              </a:rPr>
              <a:t>. [Accessed: 20</a:t>
            </a:r>
            <a:r>
              <a:rPr lang="en-US" altLang="en-US" sz="800" baseline="30000" dirty="0">
                <a:solidFill>
                  <a:srgbClr val="000000"/>
                </a:solidFill>
                <a:latin typeface="Times New Roman" panose="02020603050405020304" pitchFamily="18" charset="0"/>
              </a:rPr>
              <a:t>th</a:t>
            </a:r>
            <a:r>
              <a:rPr lang="en-US" altLang="en-US" sz="800" dirty="0">
                <a:solidFill>
                  <a:srgbClr val="000000"/>
                </a:solidFill>
                <a:latin typeface="Times New Roman" panose="02020603050405020304" pitchFamily="18" charset="0"/>
              </a:rPr>
              <a:t> April]</a:t>
            </a:r>
          </a:p>
          <a:p>
            <a:pPr lvl="0">
              <a:lnSpc>
                <a:spcPct val="100000"/>
              </a:lnSpc>
              <a:buFontTx/>
              <a:buChar char="-"/>
            </a:pPr>
            <a:endParaRPr lang="en-US" altLang="en-US" sz="800" dirty="0">
              <a:solidFill>
                <a:srgbClr val="000000"/>
              </a:solidFill>
            </a:endParaRPr>
          </a:p>
          <a:p>
            <a:pPr lvl="0">
              <a:lnSpc>
                <a:spcPct val="100000"/>
              </a:lnSpc>
              <a:buFontTx/>
              <a:buChar char="-"/>
            </a:pPr>
            <a:r>
              <a:rPr lang="en-US" altLang="en-US" sz="800" dirty="0">
                <a:solidFill>
                  <a:srgbClr val="000000"/>
                </a:solidFill>
                <a:latin typeface="Times New Roman" panose="02020603050405020304" pitchFamily="18" charset="0"/>
              </a:rPr>
              <a:t>Bates, N.A., Myer, G.D., Hale, R.F., Schilaty, N.D. and Hewett, T.E. (2020). Prospective Frontal Plane Angles Used to Predict ACL Strain and Identify Those at High Risk for Sports-Related ACL Injury. </a:t>
            </a:r>
            <a:r>
              <a:rPr lang="en-US" altLang="en-US" sz="800" i="1" dirty="0">
                <a:solidFill>
                  <a:srgbClr val="000000"/>
                </a:solidFill>
                <a:latin typeface="Times New Roman" panose="02020603050405020304" pitchFamily="18" charset="0"/>
              </a:rPr>
              <a:t>Orthopaedic Journal of Sports Medicine</a:t>
            </a:r>
            <a:r>
              <a:rPr lang="en-US" altLang="en-US" sz="800" dirty="0">
                <a:solidFill>
                  <a:srgbClr val="000000"/>
                </a:solidFill>
                <a:latin typeface="Times New Roman" panose="02020603050405020304" pitchFamily="18" charset="0"/>
              </a:rPr>
              <a:t>, Available at :</a:t>
            </a:r>
            <a:r>
              <a:rPr lang="en-US" altLang="en-US" sz="800" dirty="0">
                <a:solidFill>
                  <a:srgbClr val="000000"/>
                </a:solidFill>
                <a:latin typeface="Times New Roman" panose="02020603050405020304" pitchFamily="18" charset="0"/>
                <a:hlinkClick r:id="rId3"/>
              </a:rPr>
              <a:t>https://doi.org/10.1177/2325967120957646. </a:t>
            </a:r>
            <a:r>
              <a:rPr lang="en-US" altLang="en-US" sz="800" dirty="0">
                <a:solidFill>
                  <a:srgbClr val="000000"/>
                </a:solidFill>
                <a:latin typeface="Times New Roman" panose="02020603050405020304" pitchFamily="18" charset="0"/>
              </a:rPr>
              <a:t> [Accessed:20</a:t>
            </a:r>
            <a:r>
              <a:rPr lang="en-US" altLang="en-US" sz="800" baseline="30000" dirty="0">
                <a:solidFill>
                  <a:srgbClr val="000000"/>
                </a:solidFill>
                <a:latin typeface="Times New Roman" panose="02020603050405020304" pitchFamily="18" charset="0"/>
              </a:rPr>
              <a:t>th</a:t>
            </a:r>
            <a:r>
              <a:rPr lang="en-US" altLang="en-US" sz="800" dirty="0">
                <a:solidFill>
                  <a:srgbClr val="000000"/>
                </a:solidFill>
                <a:latin typeface="Times New Roman" panose="02020603050405020304" pitchFamily="18" charset="0"/>
              </a:rPr>
              <a:t> April]</a:t>
            </a:r>
          </a:p>
          <a:p>
            <a:pPr lvl="0">
              <a:lnSpc>
                <a:spcPct val="100000"/>
              </a:lnSpc>
              <a:buFontTx/>
              <a:buChar char="-"/>
            </a:pPr>
            <a:endParaRPr lang="en-US" altLang="en-US" sz="800" dirty="0">
              <a:solidFill>
                <a:srgbClr val="000000"/>
              </a:solidFill>
            </a:endParaRPr>
          </a:p>
          <a:p>
            <a:pPr lvl="0">
              <a:lnSpc>
                <a:spcPct val="100000"/>
              </a:lnSpc>
              <a:buFontTx/>
              <a:buChar char="-"/>
            </a:pPr>
            <a:r>
              <a:rPr lang="en-US" altLang="en-US" sz="800" dirty="0">
                <a:solidFill>
                  <a:srgbClr val="000000"/>
                </a:solidFill>
                <a:latin typeface="Times New Roman" panose="02020603050405020304" pitchFamily="18" charset="0"/>
              </a:rPr>
              <a:t>Benjaminse, A., Webster, K.E., Kimp, A., Meijer, M. and Gokeler, A. (2019). Revised Approach to the Role of Fatigue in Anterior Cruciate Ligament Injury Prevention: A Systematic Review with Meta-Analyses. </a:t>
            </a:r>
            <a:r>
              <a:rPr lang="en-US" altLang="en-US" sz="800" i="1" dirty="0">
                <a:solidFill>
                  <a:srgbClr val="000000"/>
                </a:solidFill>
                <a:latin typeface="Times New Roman" panose="02020603050405020304" pitchFamily="18" charset="0"/>
              </a:rPr>
              <a:t>Sports Medicine</a:t>
            </a:r>
            <a:r>
              <a:rPr lang="en-US" altLang="en-US" sz="800" dirty="0">
                <a:solidFill>
                  <a:srgbClr val="000000"/>
                </a:solidFill>
                <a:latin typeface="Times New Roman" panose="02020603050405020304" pitchFamily="18" charset="0"/>
              </a:rPr>
              <a:t>,. Available at:</a:t>
            </a:r>
            <a:r>
              <a:rPr lang="en-US" altLang="en-US" sz="800" dirty="0">
                <a:solidFill>
                  <a:srgbClr val="000000"/>
                </a:solidFill>
                <a:latin typeface="Times New Roman" panose="02020603050405020304" pitchFamily="18" charset="0"/>
                <a:hlinkClick r:id="rId4"/>
              </a:rPr>
              <a:t>https://doi.org/10.1007/s40279-019-01052-6.</a:t>
            </a:r>
            <a:r>
              <a:rPr lang="en-US" altLang="en-US" sz="800" dirty="0">
                <a:solidFill>
                  <a:srgbClr val="000000"/>
                </a:solidFill>
                <a:latin typeface="Times New Roman" panose="02020603050405020304" pitchFamily="18" charset="0"/>
              </a:rPr>
              <a:t> [Accessed:20</a:t>
            </a:r>
            <a:r>
              <a:rPr lang="en-US" altLang="en-US" sz="800" baseline="30000" dirty="0">
                <a:solidFill>
                  <a:srgbClr val="000000"/>
                </a:solidFill>
                <a:latin typeface="Times New Roman" panose="02020603050405020304" pitchFamily="18" charset="0"/>
              </a:rPr>
              <a:t>th</a:t>
            </a:r>
            <a:r>
              <a:rPr lang="en-US" altLang="en-US" sz="800" dirty="0">
                <a:solidFill>
                  <a:srgbClr val="000000"/>
                </a:solidFill>
                <a:latin typeface="Times New Roman" panose="02020603050405020304" pitchFamily="18" charset="0"/>
              </a:rPr>
              <a:t> April]</a:t>
            </a:r>
          </a:p>
          <a:p>
            <a:pPr lvl="0">
              <a:lnSpc>
                <a:spcPct val="100000"/>
              </a:lnSpc>
              <a:buFontTx/>
              <a:buChar char="-"/>
            </a:pPr>
            <a:endParaRPr lang="en-US" altLang="en-US" sz="800" dirty="0">
              <a:solidFill>
                <a:srgbClr val="000000"/>
              </a:solidFill>
            </a:endParaRPr>
          </a:p>
          <a:p>
            <a:pPr lvl="0">
              <a:lnSpc>
                <a:spcPct val="100000"/>
              </a:lnSpc>
              <a:buFontTx/>
              <a:buChar char="-"/>
            </a:pPr>
            <a:r>
              <a:rPr lang="en-US" altLang="en-US" sz="800" dirty="0">
                <a:solidFill>
                  <a:srgbClr val="000000"/>
                </a:solidFill>
                <a:latin typeface="Times New Roman" panose="02020603050405020304" pitchFamily="18" charset="0"/>
              </a:rPr>
              <a:t>Dempsey, A.R., Lloyd, D.G., Elliott, B.C., Steele, J.R. and Munro, B.J. (2009). </a:t>
            </a:r>
            <a:r>
              <a:rPr lang="en-US" altLang="en-US" sz="800" i="1" dirty="0">
                <a:solidFill>
                  <a:srgbClr val="000000"/>
                </a:solidFill>
                <a:latin typeface="Times New Roman" panose="02020603050405020304" pitchFamily="18" charset="0"/>
              </a:rPr>
              <a:t>Changing Sidestep Cutting Technique Reduces Knee Valgus Loading</a:t>
            </a:r>
            <a:r>
              <a:rPr lang="en-US" altLang="en-US" sz="800" dirty="0">
                <a:solidFill>
                  <a:srgbClr val="000000"/>
                </a:solidFill>
                <a:latin typeface="Times New Roman" panose="02020603050405020304" pitchFamily="18" charset="0"/>
              </a:rPr>
              <a:t>. Available at: </a:t>
            </a:r>
            <a:r>
              <a:rPr lang="en-US" altLang="en-US" sz="800" dirty="0">
                <a:solidFill>
                  <a:srgbClr val="000000"/>
                </a:solidFill>
                <a:latin typeface="Times New Roman" panose="02020603050405020304" pitchFamily="18" charset="0"/>
                <a:hlinkClick r:id="rId5"/>
              </a:rPr>
              <a:t>https://d1wqtxts1xzle7.cloudfront.net/1592313/Dempsey_et_al_Am_J_Sports_Med_2009-libre.pdf?1390821441=&amp;response-content-disposition=inline%3B+filename%3DChanging_Sidestep_Cutting_Technique_Redu.pdf&amp;Expires=1776932795&amp;Signature=ZjbU9AcXk-ThNSU5Q8N4Wm1NegITSHaVZ2UVzJhO21MwI2ekRLwP78SDzhYXknnvkYy8gIyAzNZ8PqDITCRXjxKPh3hzVMXyn1wB0vAIL331N59RiqqEJfsnOcsuG~3BrqMpyIXUKVbmPoJzTOzsLI7UpIxo8kL6XK4tqxmaRBaPBvrfN~MeBQ1MhLdHR4cEgY7cEizRPMSSXkCOaqHABGh~5eF5wfegrAA~UlpivmaHfeifp6zJKrZIEE0a7ovE4YlnL2xqz6xMD3SQzgF7DjnFVFpRLmTU-udMjZFLm3TAzZOeqXm2fFN4A7lBLnB01BxuRGzEu~Ygu2wRwuQIIQ__&amp;Key-Pair-Id=APKAJLOHF5GGSLRBV4ZA </a:t>
            </a:r>
            <a:r>
              <a:rPr lang="en-US" altLang="en-US" sz="800" dirty="0">
                <a:solidFill>
                  <a:srgbClr val="000000"/>
                </a:solidFill>
                <a:latin typeface="Times New Roman" panose="02020603050405020304" pitchFamily="18" charset="0"/>
              </a:rPr>
              <a:t> [Accessed: 19</a:t>
            </a:r>
            <a:r>
              <a:rPr lang="en-US" altLang="en-US" sz="800" baseline="30000" dirty="0">
                <a:solidFill>
                  <a:srgbClr val="000000"/>
                </a:solidFill>
                <a:latin typeface="Times New Roman" panose="02020603050405020304" pitchFamily="18" charset="0"/>
              </a:rPr>
              <a:t>th</a:t>
            </a:r>
            <a:r>
              <a:rPr lang="en-US" altLang="en-US" sz="800" dirty="0">
                <a:solidFill>
                  <a:srgbClr val="000000"/>
                </a:solidFill>
                <a:latin typeface="Times New Roman" panose="02020603050405020304" pitchFamily="18" charset="0"/>
              </a:rPr>
              <a:t> April]</a:t>
            </a:r>
            <a:endParaRPr lang="en-US" altLang="en-US" sz="800" dirty="0">
              <a:solidFill>
                <a:srgbClr val="000000"/>
              </a:solidFill>
            </a:endParaRPr>
          </a:p>
          <a:p>
            <a:pPr marL="0" lvl="0" indent="0">
              <a:lnSpc>
                <a:spcPct val="100000"/>
              </a:lnSpc>
              <a:buNone/>
            </a:pPr>
            <a:endParaRPr lang="en-US" altLang="en-US" sz="800" dirty="0">
              <a:solidFill>
                <a:srgbClr val="000000"/>
              </a:solidFill>
              <a:latin typeface="Times New Roman" panose="02020603050405020304" pitchFamily="18" charset="0"/>
            </a:endParaRPr>
          </a:p>
          <a:p>
            <a:pPr lvl="0">
              <a:lnSpc>
                <a:spcPct val="100000"/>
              </a:lnSpc>
              <a:buFontTx/>
              <a:buChar char="-"/>
            </a:pPr>
            <a:r>
              <a:rPr lang="en-US" altLang="en-US" sz="800" dirty="0">
                <a:solidFill>
                  <a:srgbClr val="000000"/>
                </a:solidFill>
                <a:latin typeface="Times New Roman" panose="02020603050405020304" pitchFamily="18" charset="0"/>
              </a:rPr>
              <a:t>DEMPSEY, A.R., LLOYD, D.G., ELLIOTT, B.C., STEELE, J.R., MUNRO, B.J. and RUSSO, K.A. (2007). The Effect of Technique Change on Knee Loads during Sidestep Cutting. </a:t>
            </a:r>
            <a:r>
              <a:rPr lang="en-US" altLang="en-US" sz="800" i="1" dirty="0">
                <a:solidFill>
                  <a:srgbClr val="000000"/>
                </a:solidFill>
                <a:latin typeface="Times New Roman" panose="02020603050405020304" pitchFamily="18" charset="0"/>
              </a:rPr>
              <a:t>Medicine &amp; Science in Sports &amp; Exercise</a:t>
            </a:r>
            <a:r>
              <a:rPr lang="en-US" altLang="en-US" sz="800" dirty="0">
                <a:solidFill>
                  <a:srgbClr val="000000"/>
                </a:solidFill>
                <a:latin typeface="Times New Roman" panose="02020603050405020304" pitchFamily="18" charset="0"/>
              </a:rPr>
              <a:t>, Available at:</a:t>
            </a:r>
            <a:r>
              <a:rPr lang="en-US" altLang="en-US" sz="800" dirty="0">
                <a:solidFill>
                  <a:srgbClr val="000000"/>
                </a:solidFill>
                <a:latin typeface="Times New Roman" panose="02020603050405020304" pitchFamily="18" charset="0"/>
                <a:hlinkClick r:id="rId6"/>
              </a:rPr>
              <a:t>https://research-repository.griffith.edu.au/server/api/core/bitstreams/9247d1cc-34f5-48cc-894c-6bb5d0436b0a/content</a:t>
            </a:r>
            <a:r>
              <a:rPr lang="en-US" altLang="en-US" sz="800" dirty="0">
                <a:solidFill>
                  <a:srgbClr val="000000"/>
                </a:solidFill>
                <a:latin typeface="Times New Roman" panose="02020603050405020304" pitchFamily="18" charset="0"/>
              </a:rPr>
              <a:t>  [Accessed:20</a:t>
            </a:r>
            <a:r>
              <a:rPr lang="en-US" altLang="en-US" sz="800" baseline="30000" dirty="0">
                <a:solidFill>
                  <a:srgbClr val="000000"/>
                </a:solidFill>
                <a:latin typeface="Times New Roman" panose="02020603050405020304" pitchFamily="18" charset="0"/>
              </a:rPr>
              <a:t>th</a:t>
            </a:r>
            <a:r>
              <a:rPr lang="en-US" altLang="en-US" sz="800" dirty="0">
                <a:solidFill>
                  <a:srgbClr val="000000"/>
                </a:solidFill>
                <a:latin typeface="Times New Roman" panose="02020603050405020304" pitchFamily="18" charset="0"/>
              </a:rPr>
              <a:t> April]</a:t>
            </a:r>
          </a:p>
          <a:p>
            <a:pPr lvl="0">
              <a:lnSpc>
                <a:spcPct val="100000"/>
              </a:lnSpc>
              <a:buFontTx/>
              <a:buChar char="-"/>
            </a:pPr>
            <a:endParaRPr lang="en-US" altLang="en-US" sz="800" dirty="0">
              <a:solidFill>
                <a:srgbClr val="000000"/>
              </a:solidFill>
            </a:endParaRPr>
          </a:p>
          <a:p>
            <a:pPr lvl="0">
              <a:lnSpc>
                <a:spcPct val="100000"/>
              </a:lnSpc>
              <a:buFontTx/>
              <a:buChar char="-"/>
            </a:pPr>
            <a:r>
              <a:rPr lang="en-US" altLang="en-US" sz="800" dirty="0">
                <a:solidFill>
                  <a:srgbClr val="000000"/>
                </a:solidFill>
                <a:latin typeface="Times New Roman" panose="02020603050405020304" pitchFamily="18" charset="0"/>
              </a:rPr>
              <a:t>DosʼSantos, T., McBurnie, A., Thomas, C., Comfort, P. and Jones, P.A. (2020). Biomechanical Determinants of the Modified and Traditional 505 Change of Direction Speed Test. </a:t>
            </a:r>
            <a:r>
              <a:rPr lang="en-US" altLang="en-US" sz="800" i="1" dirty="0">
                <a:solidFill>
                  <a:srgbClr val="000000"/>
                </a:solidFill>
                <a:latin typeface="Times New Roman" panose="02020603050405020304" pitchFamily="18" charset="0"/>
              </a:rPr>
              <a:t>Journal of Strength and Conditioning Research</a:t>
            </a:r>
            <a:r>
              <a:rPr lang="en-US" altLang="en-US" sz="800" dirty="0">
                <a:solidFill>
                  <a:srgbClr val="000000"/>
                </a:solidFill>
                <a:latin typeface="Times New Roman" panose="02020603050405020304" pitchFamily="18" charset="0"/>
              </a:rPr>
              <a:t>,  Available at:</a:t>
            </a:r>
            <a:r>
              <a:rPr lang="en-US" altLang="en-US" sz="800" dirty="0">
                <a:solidFill>
                  <a:srgbClr val="000000"/>
                </a:solidFill>
                <a:latin typeface="Times New Roman" panose="02020603050405020304" pitchFamily="18" charset="0"/>
                <a:hlinkClick r:id="rId7"/>
              </a:rPr>
              <a:t>https://doi.org/10.1519/jsc.0000000000003439.</a:t>
            </a:r>
            <a:r>
              <a:rPr lang="en-US" altLang="en-US" sz="800" dirty="0">
                <a:solidFill>
                  <a:srgbClr val="000000"/>
                </a:solidFill>
                <a:latin typeface="Times New Roman" panose="02020603050405020304" pitchFamily="18" charset="0"/>
              </a:rPr>
              <a:t> [Accessed: 19</a:t>
            </a:r>
            <a:r>
              <a:rPr lang="en-US" altLang="en-US" sz="800" baseline="30000" dirty="0">
                <a:solidFill>
                  <a:srgbClr val="000000"/>
                </a:solidFill>
                <a:latin typeface="Times New Roman" panose="02020603050405020304" pitchFamily="18" charset="0"/>
              </a:rPr>
              <a:t>th</a:t>
            </a:r>
            <a:r>
              <a:rPr lang="en-US" altLang="en-US" sz="800" dirty="0">
                <a:solidFill>
                  <a:srgbClr val="000000"/>
                </a:solidFill>
                <a:latin typeface="Times New Roman" panose="02020603050405020304" pitchFamily="18" charset="0"/>
              </a:rPr>
              <a:t> April]</a:t>
            </a:r>
          </a:p>
          <a:p>
            <a:pPr lvl="0">
              <a:lnSpc>
                <a:spcPct val="100000"/>
              </a:lnSpc>
              <a:buFontTx/>
              <a:buChar char="-"/>
            </a:pPr>
            <a:endParaRPr lang="en-US" altLang="en-US" sz="800" dirty="0">
              <a:solidFill>
                <a:srgbClr val="000000"/>
              </a:solidFill>
            </a:endParaRPr>
          </a:p>
          <a:p>
            <a:pPr lvl="0">
              <a:lnSpc>
                <a:spcPct val="100000"/>
              </a:lnSpc>
              <a:buFontTx/>
              <a:buChar char="-"/>
            </a:pPr>
            <a:r>
              <a:rPr lang="en-US" altLang="en-US" sz="800" dirty="0">
                <a:solidFill>
                  <a:srgbClr val="000000"/>
                </a:solidFill>
                <a:latin typeface="Times New Roman" panose="02020603050405020304" pitchFamily="18" charset="0"/>
              </a:rPr>
              <a:t>DosʼSantos, T., Thomas, C., Comfort, P. and Jones, P.A. (2019). Role of the Penultimate Foot Contact During Change of Direction. </a:t>
            </a:r>
            <a:r>
              <a:rPr lang="en-US" altLang="en-US" sz="800" i="1" dirty="0">
                <a:solidFill>
                  <a:srgbClr val="000000"/>
                </a:solidFill>
                <a:latin typeface="Times New Roman" panose="02020603050405020304" pitchFamily="18" charset="0"/>
              </a:rPr>
              <a:t>Strength and Conditioning Journal</a:t>
            </a:r>
            <a:r>
              <a:rPr lang="en-US" altLang="en-US" sz="800" dirty="0">
                <a:solidFill>
                  <a:srgbClr val="000000"/>
                </a:solidFill>
                <a:latin typeface="Times New Roman" panose="02020603050405020304" pitchFamily="18" charset="0"/>
              </a:rPr>
              <a:t>,. Available at</a:t>
            </a:r>
            <a:r>
              <a:rPr lang="en-US" altLang="en-US" sz="800" dirty="0">
                <a:solidFill>
                  <a:srgbClr val="000000"/>
                </a:solidFill>
                <a:latin typeface="Times New Roman" panose="02020603050405020304" pitchFamily="18" charset="0"/>
                <a:hlinkClick r:id="rId8" invalidUrl="http://:https://doi.org/10.1519/ssc.0000000000000395."/>
              </a:rPr>
              <a:t>:https</a:t>
            </a:r>
            <a:r>
              <a:rPr lang="en-US" altLang="en-US" sz="800" dirty="0">
                <a:solidFill>
                  <a:srgbClr val="000000"/>
                </a:solidFill>
                <a:latin typeface="Times New Roman" panose="02020603050405020304" pitchFamily="18" charset="0"/>
                <a:hlinkClick r:id="rId9" invalidUrl="http://:https://doi.org/10.1519/ssc.0000000000000395."/>
              </a:rPr>
              <a:t>://</a:t>
            </a:r>
            <a:r>
              <a:rPr lang="en-US" altLang="en-US" sz="800" dirty="0">
                <a:solidFill>
                  <a:srgbClr val="000000"/>
                </a:solidFill>
                <a:latin typeface="Times New Roman" panose="02020603050405020304" pitchFamily="18" charset="0"/>
                <a:hlinkClick r:id="rId10" invalidUrl="http://:https://doi.org/10.1519/ssc.0000000000000395."/>
              </a:rPr>
              <a:t>doi.org</a:t>
            </a:r>
            <a:r>
              <a:rPr lang="en-US" altLang="en-US" sz="800" dirty="0">
                <a:solidFill>
                  <a:srgbClr val="000000"/>
                </a:solidFill>
                <a:latin typeface="Times New Roman" panose="02020603050405020304" pitchFamily="18" charset="0"/>
                <a:hlinkClick r:id="rId11" invalidUrl="http://:https://doi.org/10.1519/ssc.0000000000000395."/>
              </a:rPr>
              <a:t>/10.1519/ssc.0000000000000395.</a:t>
            </a:r>
            <a:r>
              <a:rPr lang="en-US" altLang="en-US" sz="800" dirty="0">
                <a:solidFill>
                  <a:srgbClr val="000000"/>
                </a:solidFill>
                <a:latin typeface="Times New Roman" panose="02020603050405020304" pitchFamily="18" charset="0"/>
              </a:rPr>
              <a:t> [Accessed: 16</a:t>
            </a:r>
            <a:r>
              <a:rPr lang="en-US" altLang="en-US" sz="800" baseline="30000" dirty="0">
                <a:solidFill>
                  <a:srgbClr val="000000"/>
                </a:solidFill>
                <a:latin typeface="Times New Roman" panose="02020603050405020304" pitchFamily="18" charset="0"/>
              </a:rPr>
              <a:t>th</a:t>
            </a:r>
            <a:r>
              <a:rPr lang="en-US" altLang="en-US" sz="800" dirty="0">
                <a:solidFill>
                  <a:srgbClr val="000000"/>
                </a:solidFill>
                <a:latin typeface="Times New Roman" panose="02020603050405020304" pitchFamily="18" charset="0"/>
              </a:rPr>
              <a:t> April]</a:t>
            </a:r>
          </a:p>
          <a:p>
            <a:pPr lvl="0">
              <a:lnSpc>
                <a:spcPct val="100000"/>
              </a:lnSpc>
              <a:buFontTx/>
              <a:buChar char="-"/>
            </a:pPr>
            <a:endParaRPr lang="en-US" altLang="en-US" sz="800" dirty="0">
              <a:solidFill>
                <a:srgbClr val="000000"/>
              </a:solidFill>
            </a:endParaRPr>
          </a:p>
          <a:p>
            <a:pPr lvl="0">
              <a:lnSpc>
                <a:spcPct val="100000"/>
              </a:lnSpc>
              <a:buFontTx/>
              <a:buChar char="-"/>
            </a:pPr>
            <a:r>
              <a:rPr lang="en-US" altLang="en-US" sz="800" dirty="0">
                <a:solidFill>
                  <a:srgbClr val="000000"/>
                </a:solidFill>
                <a:latin typeface="Times New Roman" panose="02020603050405020304" pitchFamily="18" charset="0"/>
              </a:rPr>
              <a:t>Dos ’Santos, T., Thomas, C. and Jones, P.A. (2021). The effect of angle on change of direction biomechanics: Comparison and inter-task relationships. </a:t>
            </a:r>
            <a:r>
              <a:rPr lang="en-US" altLang="en-US" sz="800" i="1" dirty="0">
                <a:solidFill>
                  <a:srgbClr val="000000"/>
                </a:solidFill>
                <a:latin typeface="Times New Roman" panose="02020603050405020304" pitchFamily="18" charset="0"/>
              </a:rPr>
              <a:t>Journal of Sports Sciences</a:t>
            </a:r>
            <a:r>
              <a:rPr lang="en-US" altLang="en-US" sz="800" dirty="0">
                <a:solidFill>
                  <a:srgbClr val="000000"/>
                </a:solidFill>
                <a:latin typeface="Times New Roman" panose="02020603050405020304" pitchFamily="18" charset="0"/>
              </a:rPr>
              <a:t>,. Available at:</a:t>
            </a:r>
            <a:r>
              <a:rPr lang="en-US" altLang="en-US" sz="800" dirty="0">
                <a:solidFill>
                  <a:srgbClr val="000000"/>
                </a:solidFill>
                <a:latin typeface="Times New Roman" panose="02020603050405020304" pitchFamily="18" charset="0"/>
                <a:hlinkClick r:id="rId12"/>
              </a:rPr>
              <a:t>https://doi.org/10.1080/02640414.2021.1948258</a:t>
            </a:r>
            <a:r>
              <a:rPr lang="en-US" altLang="en-US" sz="800" dirty="0">
                <a:solidFill>
                  <a:srgbClr val="000000"/>
                </a:solidFill>
                <a:latin typeface="Times New Roman" panose="02020603050405020304" pitchFamily="18" charset="0"/>
              </a:rPr>
              <a:t>. [Accessed:16</a:t>
            </a:r>
            <a:r>
              <a:rPr lang="en-US" altLang="en-US" sz="800" baseline="30000" dirty="0">
                <a:solidFill>
                  <a:srgbClr val="000000"/>
                </a:solidFill>
                <a:latin typeface="Times New Roman" panose="02020603050405020304" pitchFamily="18" charset="0"/>
              </a:rPr>
              <a:t>th</a:t>
            </a:r>
            <a:r>
              <a:rPr lang="en-US" altLang="en-US" sz="800" dirty="0">
                <a:solidFill>
                  <a:srgbClr val="000000"/>
                </a:solidFill>
                <a:latin typeface="Times New Roman" panose="02020603050405020304" pitchFamily="18" charset="0"/>
              </a:rPr>
              <a:t> April]</a:t>
            </a:r>
          </a:p>
          <a:p>
            <a:pPr lvl="0">
              <a:lnSpc>
                <a:spcPct val="100000"/>
              </a:lnSpc>
              <a:buFontTx/>
              <a:buChar char="-"/>
            </a:pPr>
            <a:endParaRPr lang="en-US" altLang="en-US" sz="800" dirty="0">
              <a:solidFill>
                <a:srgbClr val="000000"/>
              </a:solidFill>
            </a:endParaRPr>
          </a:p>
          <a:p>
            <a:pPr lvl="0">
              <a:lnSpc>
                <a:spcPct val="100000"/>
              </a:lnSpc>
              <a:buFontTx/>
              <a:buChar char="-"/>
            </a:pPr>
            <a:r>
              <a:rPr lang="en-US" altLang="en-US" sz="800" dirty="0">
                <a:solidFill>
                  <a:srgbClr val="000000"/>
                </a:solidFill>
                <a:latin typeface="Times New Roman" panose="02020603050405020304" pitchFamily="18" charset="0"/>
              </a:rPr>
              <a:t>Dos ’Santos, T., Thomas, C., McBurnie, A., Comfort, P. and Jones, P.A. (2021). Biomechanical Determinants of Performance and Injury Risk During Cutting: A Performance-Injury Conflict? </a:t>
            </a:r>
            <a:r>
              <a:rPr lang="en-US" altLang="en-US" sz="800" i="1" dirty="0">
                <a:solidFill>
                  <a:srgbClr val="000000"/>
                </a:solidFill>
                <a:latin typeface="Times New Roman" panose="02020603050405020304" pitchFamily="18" charset="0"/>
              </a:rPr>
              <a:t>Available at: </a:t>
            </a:r>
            <a:r>
              <a:rPr lang="en-US" altLang="en-US" sz="800" dirty="0">
                <a:solidFill>
                  <a:srgbClr val="467886"/>
                </a:solidFill>
                <a:latin typeface="Times New Roman" panose="02020603050405020304" pitchFamily="18" charset="0"/>
                <a:hlinkClick r:id="rId13">
                  <a:extLst>
                    <a:ext uri="{A12FA001-AC4F-418D-AE19-62706E023703}">
                      <ahyp:hlinkClr xmlns:ahyp="http://schemas.microsoft.com/office/drawing/2018/hyperlinkcolor" val="tx"/>
                    </a:ext>
                  </a:extLst>
                </a:hlinkClick>
              </a:rPr>
              <a:t>https://doi.org/10.1007/s40279-021-01448-3.    </a:t>
            </a:r>
          </a:p>
          <a:p>
            <a:pPr lvl="0">
              <a:lnSpc>
                <a:spcPct val="100000"/>
              </a:lnSpc>
              <a:buFontTx/>
              <a:buChar char="-"/>
            </a:pPr>
            <a:endParaRPr lang="en-US" altLang="en-US" sz="800" dirty="0">
              <a:solidFill>
                <a:srgbClr val="467886"/>
              </a:solidFill>
              <a:latin typeface="Times New Roman" panose="02020603050405020304" pitchFamily="18" charset="0"/>
              <a:hlinkClick r:id="rId13">
                <a:extLst>
                  <a:ext uri="{A12FA001-AC4F-418D-AE19-62706E023703}">
                    <ahyp:hlinkClr xmlns:ahyp="http://schemas.microsoft.com/office/drawing/2018/hyperlinkcolor" val="tx"/>
                  </a:ext>
                </a:extLst>
              </a:hlinkClick>
            </a:endParaRPr>
          </a:p>
          <a:p>
            <a:pPr lvl="0">
              <a:lnSpc>
                <a:spcPct val="100000"/>
              </a:lnSpc>
              <a:buFontTx/>
              <a:buChar char="-"/>
            </a:pPr>
            <a:endParaRPr lang="en-US" altLang="en-US" sz="800" dirty="0">
              <a:solidFill>
                <a:srgbClr val="000000"/>
              </a:solidFill>
            </a:endParaRPr>
          </a:p>
          <a:p>
            <a:pPr lvl="0">
              <a:lnSpc>
                <a:spcPct val="100000"/>
              </a:lnSpc>
              <a:buFontTx/>
              <a:buChar char="-"/>
            </a:pPr>
            <a:r>
              <a:rPr lang="en-US" altLang="en-US" sz="800" dirty="0">
                <a:solidFill>
                  <a:srgbClr val="000000"/>
                </a:solidFill>
                <a:latin typeface="Times New Roman" panose="02020603050405020304" pitchFamily="18" charset="0"/>
              </a:rPr>
              <a:t>Harper, D.J., McBurnie, A.J., Santos, T.D., Eriksrud, O., Evans, M., Cohen, D.D., Rhodes, D., Carling, C. and Kiely, J. (2022). Biomechanical and Neuromuscular Performance Requirements of Horizontal Deceleration: A Review with Implications for Random Intermittent Multi-Directional Sports. </a:t>
            </a:r>
            <a:r>
              <a:rPr lang="en-US" altLang="en-US" sz="800" i="1" dirty="0">
                <a:solidFill>
                  <a:srgbClr val="000000"/>
                </a:solidFill>
                <a:latin typeface="Times New Roman" panose="02020603050405020304" pitchFamily="18" charset="0"/>
              </a:rPr>
              <a:t>Sports Medicine</a:t>
            </a:r>
            <a:r>
              <a:rPr lang="en-US" altLang="en-US" sz="800" dirty="0">
                <a:solidFill>
                  <a:srgbClr val="000000"/>
                </a:solidFill>
                <a:latin typeface="Times New Roman" panose="02020603050405020304" pitchFamily="18" charset="0"/>
              </a:rPr>
              <a:t>,. Available at:</a:t>
            </a:r>
            <a:r>
              <a:rPr lang="en-US" altLang="en-US" sz="800" dirty="0">
                <a:solidFill>
                  <a:srgbClr val="000000"/>
                </a:solidFill>
                <a:latin typeface="Times New Roman" panose="02020603050405020304" pitchFamily="18" charset="0"/>
                <a:hlinkClick r:id="rId14"/>
              </a:rPr>
              <a:t>https://doi.org/10.1007/s40279-022-01693-0</a:t>
            </a:r>
            <a:r>
              <a:rPr lang="en-US" altLang="en-US" sz="800" dirty="0">
                <a:solidFill>
                  <a:srgbClr val="000000"/>
                </a:solidFill>
                <a:latin typeface="Times New Roman" panose="02020603050405020304" pitchFamily="18" charset="0"/>
              </a:rPr>
              <a:t>. [Accessed:16</a:t>
            </a:r>
            <a:r>
              <a:rPr lang="en-US" altLang="en-US" sz="800" baseline="30000" dirty="0">
                <a:solidFill>
                  <a:srgbClr val="000000"/>
                </a:solidFill>
                <a:latin typeface="Times New Roman" panose="02020603050405020304" pitchFamily="18" charset="0"/>
              </a:rPr>
              <a:t>th</a:t>
            </a:r>
            <a:r>
              <a:rPr lang="en-US" altLang="en-US" sz="800" dirty="0">
                <a:solidFill>
                  <a:srgbClr val="000000"/>
                </a:solidFill>
                <a:latin typeface="Times New Roman" panose="02020603050405020304" pitchFamily="18" charset="0"/>
              </a:rPr>
              <a:t> April]</a:t>
            </a:r>
          </a:p>
          <a:p>
            <a:pPr lvl="0">
              <a:lnSpc>
                <a:spcPct val="100000"/>
              </a:lnSpc>
              <a:buFontTx/>
              <a:buChar char="-"/>
            </a:pPr>
            <a:endParaRPr lang="en-US" altLang="en-US" sz="800" dirty="0">
              <a:solidFill>
                <a:srgbClr val="000000"/>
              </a:solidFill>
            </a:endParaRPr>
          </a:p>
          <a:p>
            <a:pPr lvl="0">
              <a:lnSpc>
                <a:spcPct val="100000"/>
              </a:lnSpc>
              <a:buFontTx/>
              <a:buChar char="-"/>
            </a:pPr>
            <a:r>
              <a:rPr lang="en-US" altLang="en-US" sz="800" dirty="0">
                <a:solidFill>
                  <a:srgbClr val="000000"/>
                </a:solidFill>
                <a:latin typeface="Times New Roman" panose="02020603050405020304" pitchFamily="18" charset="0"/>
              </a:rPr>
              <a:t>Hewett, T.E. (2025). </a:t>
            </a:r>
            <a:r>
              <a:rPr lang="en-US" altLang="en-US" sz="800" i="1" dirty="0">
                <a:solidFill>
                  <a:srgbClr val="000000"/>
                </a:solidFill>
                <a:latin typeface="Times New Roman" panose="02020603050405020304" pitchFamily="18" charset="0"/>
              </a:rPr>
              <a:t>Mechanisms, Prediction, and Prevention of ACL Injuries</a:t>
            </a:r>
            <a:r>
              <a:rPr lang="en-US" altLang="en-US" sz="800" dirty="0">
                <a:solidFill>
                  <a:srgbClr val="000000"/>
                </a:solidFill>
                <a:latin typeface="Times New Roman" panose="02020603050405020304" pitchFamily="18" charset="0"/>
              </a:rPr>
              <a:t>.. Available at: </a:t>
            </a:r>
            <a:r>
              <a:rPr lang="en-US" altLang="en-US" sz="800" dirty="0">
                <a:solidFill>
                  <a:srgbClr val="000000"/>
                </a:solidFill>
                <a:latin typeface="Times New Roman" panose="02020603050405020304" pitchFamily="18" charset="0"/>
                <a:hlinkClick r:id="rId15"/>
              </a:rPr>
              <a:t>https://pmc.ncbi.nlm.nih.gov/articles/PMC5505503/pdf/nihms873396.pdf</a:t>
            </a:r>
            <a:r>
              <a:rPr lang="en-US" altLang="en-US" sz="800" dirty="0">
                <a:solidFill>
                  <a:srgbClr val="000000"/>
                </a:solidFill>
                <a:latin typeface="Times New Roman" panose="02020603050405020304" pitchFamily="18" charset="0"/>
              </a:rPr>
              <a:t>. [Accessed: 20</a:t>
            </a:r>
            <a:r>
              <a:rPr lang="en-US" altLang="en-US" sz="800" baseline="30000" dirty="0">
                <a:solidFill>
                  <a:srgbClr val="000000"/>
                </a:solidFill>
                <a:latin typeface="Times New Roman" panose="02020603050405020304" pitchFamily="18" charset="0"/>
              </a:rPr>
              <a:t>th</a:t>
            </a:r>
            <a:r>
              <a:rPr lang="en-US" altLang="en-US" sz="800" dirty="0">
                <a:solidFill>
                  <a:srgbClr val="000000"/>
                </a:solidFill>
                <a:latin typeface="Times New Roman" panose="02020603050405020304" pitchFamily="18" charset="0"/>
              </a:rPr>
              <a:t> April]</a:t>
            </a:r>
          </a:p>
          <a:p>
            <a:pPr lvl="0">
              <a:lnSpc>
                <a:spcPct val="100000"/>
              </a:lnSpc>
              <a:buFontTx/>
              <a:buChar char="-"/>
            </a:pPr>
            <a:endParaRPr lang="en-US" altLang="en-US" sz="800" dirty="0">
              <a:solidFill>
                <a:srgbClr val="000000"/>
              </a:solidFill>
            </a:endParaRPr>
          </a:p>
          <a:p>
            <a:pPr lvl="0">
              <a:lnSpc>
                <a:spcPct val="100000"/>
              </a:lnSpc>
              <a:buFontTx/>
              <a:buChar char="-"/>
            </a:pPr>
            <a:r>
              <a:rPr lang="en-US" altLang="en-US" sz="800" dirty="0">
                <a:solidFill>
                  <a:srgbClr val="000000"/>
                </a:solidFill>
                <a:latin typeface="Times New Roman" panose="02020603050405020304" pitchFamily="18" charset="0"/>
              </a:rPr>
              <a:t>Hewett, T.E., Myer, G.D. and Ford, K.R. (2004). </a:t>
            </a:r>
            <a:r>
              <a:rPr lang="en-US" altLang="en-US" sz="800" i="1" dirty="0">
                <a:solidFill>
                  <a:srgbClr val="000000"/>
                </a:solidFill>
                <a:latin typeface="Times New Roman" panose="02020603050405020304" pitchFamily="18" charset="0"/>
              </a:rPr>
              <a:t>Neuromuscular Control and Valgus Loading of the Knee... : Medicine &amp; Science in Sports &amp; Exercise </a:t>
            </a:r>
            <a:r>
              <a:rPr lang="en-US" altLang="en-US" sz="800" dirty="0">
                <a:solidFill>
                  <a:srgbClr val="000000"/>
                </a:solidFill>
                <a:latin typeface="Times New Roman" panose="02020603050405020304" pitchFamily="18" charset="0"/>
              </a:rPr>
              <a:t>Available at: </a:t>
            </a:r>
            <a:r>
              <a:rPr lang="en-US" altLang="en-US" sz="800" dirty="0">
                <a:solidFill>
                  <a:srgbClr val="000000"/>
                </a:solidFill>
                <a:latin typeface="Times New Roman" panose="02020603050405020304" pitchFamily="18" charset="0"/>
                <a:hlinkClick r:id="rId16"/>
              </a:rPr>
              <a:t>https://journals.lww.com/acsm-msse/fulltext/2004/05001/neuromuscular_control_and_valgus_loading_of_the.1376.aspx</a:t>
            </a:r>
            <a:r>
              <a:rPr lang="en-US" altLang="en-US" sz="800" dirty="0">
                <a:solidFill>
                  <a:srgbClr val="000000"/>
                </a:solidFill>
                <a:latin typeface="Times New Roman" panose="02020603050405020304" pitchFamily="18" charset="0"/>
              </a:rPr>
              <a:t>. [Accessed:20</a:t>
            </a:r>
            <a:r>
              <a:rPr lang="en-US" altLang="en-US" sz="800" baseline="30000" dirty="0">
                <a:solidFill>
                  <a:srgbClr val="000000"/>
                </a:solidFill>
                <a:latin typeface="Times New Roman" panose="02020603050405020304" pitchFamily="18" charset="0"/>
              </a:rPr>
              <a:t>th</a:t>
            </a:r>
            <a:r>
              <a:rPr lang="en-US" altLang="en-US" sz="800" dirty="0">
                <a:solidFill>
                  <a:srgbClr val="000000"/>
                </a:solidFill>
                <a:latin typeface="Times New Roman" panose="02020603050405020304" pitchFamily="18" charset="0"/>
              </a:rPr>
              <a:t> April]</a:t>
            </a:r>
          </a:p>
          <a:p>
            <a:pPr lvl="0">
              <a:lnSpc>
                <a:spcPct val="100000"/>
              </a:lnSpc>
              <a:buFontTx/>
              <a:buChar char="-"/>
            </a:pPr>
            <a:endParaRPr lang="en-US" altLang="en-US" sz="800" dirty="0">
              <a:solidFill>
                <a:srgbClr val="000000"/>
              </a:solidFill>
            </a:endParaRPr>
          </a:p>
          <a:p>
            <a:pPr lvl="0">
              <a:lnSpc>
                <a:spcPct val="100000"/>
              </a:lnSpc>
              <a:buFontTx/>
              <a:buChar char="-"/>
            </a:pPr>
            <a:r>
              <a:rPr lang="en-US" altLang="en-US" sz="800" dirty="0">
                <a:solidFill>
                  <a:srgbClr val="000000"/>
                </a:solidFill>
                <a:latin typeface="Times New Roman" panose="02020603050405020304" pitchFamily="18" charset="0"/>
              </a:rPr>
              <a:t>McLean, S., Walker, K., Ford, K., Myer, G., Hewett, T. and Van Den Bogert, A. (2005). </a:t>
            </a:r>
            <a:r>
              <a:rPr lang="en-US" altLang="en-US" sz="800" i="1" dirty="0">
                <a:solidFill>
                  <a:srgbClr val="000000"/>
                </a:solidFill>
                <a:latin typeface="Times New Roman" panose="02020603050405020304" pitchFamily="18" charset="0"/>
              </a:rPr>
              <a:t>screening and evaluation tool for anterior cruciate ligament injury</a:t>
            </a:r>
            <a:r>
              <a:rPr lang="en-US" altLang="en-US" sz="800" dirty="0">
                <a:solidFill>
                  <a:srgbClr val="000000"/>
                </a:solidFill>
                <a:latin typeface="Times New Roman" panose="02020603050405020304" pitchFamily="18" charset="0"/>
              </a:rPr>
              <a:t>. Available at: </a:t>
            </a:r>
            <a:r>
              <a:rPr lang="en-US" altLang="en-US" sz="800" dirty="0">
                <a:solidFill>
                  <a:srgbClr val="000000"/>
                </a:solidFill>
                <a:latin typeface="Times New Roman" panose="02020603050405020304" pitchFamily="18" charset="0"/>
                <a:hlinkClick r:id="rId17"/>
              </a:rPr>
              <a:t>https://pmc.ncbi.nlm.nih.gov/articles/PMC1725240/pdf/v039p00355.pdf</a:t>
            </a:r>
            <a:r>
              <a:rPr lang="en-US" altLang="en-US" sz="800" dirty="0">
                <a:solidFill>
                  <a:srgbClr val="000000"/>
                </a:solidFill>
                <a:latin typeface="Times New Roman" panose="02020603050405020304" pitchFamily="18" charset="0"/>
              </a:rPr>
              <a:t>. [Accessed:16</a:t>
            </a:r>
            <a:r>
              <a:rPr lang="en-US" altLang="en-US" sz="800" baseline="30000" dirty="0">
                <a:solidFill>
                  <a:srgbClr val="000000"/>
                </a:solidFill>
                <a:latin typeface="Times New Roman" panose="02020603050405020304" pitchFamily="18" charset="0"/>
              </a:rPr>
              <a:t>th</a:t>
            </a:r>
            <a:r>
              <a:rPr lang="en-US" altLang="en-US" sz="800" dirty="0">
                <a:solidFill>
                  <a:srgbClr val="000000"/>
                </a:solidFill>
                <a:latin typeface="Times New Roman" panose="02020603050405020304" pitchFamily="18" charset="0"/>
              </a:rPr>
              <a:t> April]</a:t>
            </a:r>
          </a:p>
          <a:p>
            <a:pPr lvl="0">
              <a:lnSpc>
                <a:spcPct val="100000"/>
              </a:lnSpc>
              <a:buFontTx/>
              <a:buChar char="-"/>
            </a:pPr>
            <a:endParaRPr lang="en-US" altLang="en-US" sz="800" dirty="0">
              <a:solidFill>
                <a:srgbClr val="000000"/>
              </a:solidFill>
            </a:endParaRPr>
          </a:p>
          <a:p>
            <a:pPr lvl="0">
              <a:lnSpc>
                <a:spcPct val="100000"/>
              </a:lnSpc>
              <a:buFontTx/>
              <a:buChar char="-"/>
            </a:pPr>
            <a:r>
              <a:rPr lang="en-US" altLang="en-US" sz="800" dirty="0">
                <a:solidFill>
                  <a:srgbClr val="000000"/>
                </a:solidFill>
                <a:latin typeface="Times New Roman" panose="02020603050405020304" pitchFamily="18" charset="0"/>
              </a:rPr>
              <a:t>Ruiz-Pérez, I., José, E., Myer, G.D., Mark and Ayala, F. (2021). Criterion-related validity of 2-Dimensional measures of hip, knee and ankle kinematics during bilateral drop-jump landings - Research Repository. Available at :</a:t>
            </a:r>
            <a:r>
              <a:rPr lang="en-US" altLang="en-US" sz="800" dirty="0">
                <a:solidFill>
                  <a:srgbClr val="000000"/>
                </a:solidFill>
                <a:latin typeface="Times New Roman" panose="02020603050405020304" pitchFamily="18" charset="0"/>
                <a:hlinkClick r:id="rId18"/>
              </a:rPr>
              <a:t>https://eprints.glos.ac.uk/10556/8/10556-de-Ste-Croix-%282021%29-Criterion-related-validity-of-2-dimensional-measures-publ.pdf.</a:t>
            </a:r>
            <a:r>
              <a:rPr lang="en-US" altLang="en-US" sz="800" dirty="0">
                <a:solidFill>
                  <a:srgbClr val="000000"/>
                </a:solidFill>
                <a:latin typeface="Times New Roman" panose="02020603050405020304" pitchFamily="18" charset="0"/>
              </a:rPr>
              <a:t> [Accessed: 17</a:t>
            </a:r>
            <a:r>
              <a:rPr lang="en-US" altLang="en-US" sz="800" baseline="30000" dirty="0">
                <a:solidFill>
                  <a:srgbClr val="000000"/>
                </a:solidFill>
                <a:latin typeface="Times New Roman" panose="02020603050405020304" pitchFamily="18" charset="0"/>
              </a:rPr>
              <a:t>th</a:t>
            </a:r>
            <a:r>
              <a:rPr lang="en-US" altLang="en-US" sz="800" dirty="0">
                <a:solidFill>
                  <a:srgbClr val="000000"/>
                </a:solidFill>
                <a:latin typeface="Times New Roman" panose="02020603050405020304" pitchFamily="18" charset="0"/>
              </a:rPr>
              <a:t> April]</a:t>
            </a:r>
          </a:p>
          <a:p>
            <a:pPr lvl="0">
              <a:lnSpc>
                <a:spcPct val="100000"/>
              </a:lnSpc>
              <a:buFontTx/>
              <a:buChar char="-"/>
            </a:pPr>
            <a:endParaRPr lang="en-US" altLang="en-US" sz="800" dirty="0">
              <a:solidFill>
                <a:srgbClr val="000000"/>
              </a:solidFill>
            </a:endParaRPr>
          </a:p>
          <a:p>
            <a:pPr lvl="0">
              <a:lnSpc>
                <a:spcPct val="100000"/>
              </a:lnSpc>
              <a:buFontTx/>
              <a:buChar char="-"/>
            </a:pPr>
            <a:r>
              <a:rPr lang="en-US" altLang="en-US" sz="800" dirty="0">
                <a:solidFill>
                  <a:srgbClr val="000000"/>
                </a:solidFill>
                <a:latin typeface="Times New Roman" panose="02020603050405020304" pitchFamily="18" charset="0"/>
              </a:rPr>
              <a:t>Sigward, S.M. and Powers, C.M. (2007). Loading characteristics of females exhibiting excessive valgus moments during cutting. </a:t>
            </a:r>
            <a:r>
              <a:rPr lang="en-US" altLang="en-US" sz="800" i="1" dirty="0">
                <a:solidFill>
                  <a:srgbClr val="000000"/>
                </a:solidFill>
                <a:latin typeface="Times New Roman" panose="02020603050405020304" pitchFamily="18" charset="0"/>
              </a:rPr>
              <a:t>Clinical Biomechanics</a:t>
            </a:r>
            <a:r>
              <a:rPr lang="en-US" altLang="en-US" sz="800" dirty="0">
                <a:solidFill>
                  <a:srgbClr val="000000"/>
                </a:solidFill>
                <a:latin typeface="Times New Roman" panose="02020603050405020304" pitchFamily="18" charset="0"/>
              </a:rPr>
              <a:t>,. Available at :</a:t>
            </a:r>
            <a:r>
              <a:rPr lang="en-US" altLang="en-US" sz="800" dirty="0">
                <a:solidFill>
                  <a:srgbClr val="000000"/>
                </a:solidFill>
                <a:latin typeface="Times New Roman" panose="02020603050405020304" pitchFamily="18" charset="0"/>
                <a:hlinkClick r:id="rId19"/>
              </a:rPr>
              <a:t>https://doi.org/10.1016/j.clinbiomech.2007.04.003.</a:t>
            </a:r>
            <a:r>
              <a:rPr lang="en-US" altLang="en-US" sz="800" dirty="0">
                <a:solidFill>
                  <a:srgbClr val="000000"/>
                </a:solidFill>
                <a:latin typeface="Times New Roman" panose="02020603050405020304" pitchFamily="18" charset="0"/>
              </a:rPr>
              <a:t> [Accessed:20</a:t>
            </a:r>
            <a:r>
              <a:rPr lang="en-US" altLang="en-US" sz="800" baseline="30000" dirty="0">
                <a:solidFill>
                  <a:srgbClr val="000000"/>
                </a:solidFill>
                <a:latin typeface="Times New Roman" panose="02020603050405020304" pitchFamily="18" charset="0"/>
              </a:rPr>
              <a:t>th</a:t>
            </a:r>
            <a:r>
              <a:rPr lang="en-US" altLang="en-US" sz="800" dirty="0">
                <a:solidFill>
                  <a:srgbClr val="000000"/>
                </a:solidFill>
                <a:latin typeface="Times New Roman" panose="02020603050405020304" pitchFamily="18" charset="0"/>
              </a:rPr>
              <a:t> April]</a:t>
            </a:r>
          </a:p>
          <a:p>
            <a:pPr lvl="0">
              <a:lnSpc>
                <a:spcPct val="100000"/>
              </a:lnSpc>
              <a:buFontTx/>
              <a:buChar char="-"/>
            </a:pPr>
            <a:endParaRPr lang="en-US" altLang="en-US" sz="800" dirty="0">
              <a:solidFill>
                <a:srgbClr val="000000"/>
              </a:solidFill>
            </a:endParaRPr>
          </a:p>
          <a:p>
            <a:pPr lvl="0">
              <a:lnSpc>
                <a:spcPct val="100000"/>
              </a:lnSpc>
              <a:buFontTx/>
              <a:buChar char="-"/>
            </a:pPr>
            <a:r>
              <a:rPr lang="en-US" altLang="en-US" sz="800" dirty="0">
                <a:solidFill>
                  <a:srgbClr val="000000"/>
                </a:solidFill>
                <a:latin typeface="Times New Roman" panose="02020603050405020304" pitchFamily="18" charset="0"/>
              </a:rPr>
              <a:t>Whyte, E.F., Richter, C., O'Connor, S. and Moran, K.A. (2017). The effect of high intensity exercise and anticipation on trunk and lower limb biomechanics during a crossover cutting man oeuvre. </a:t>
            </a:r>
            <a:r>
              <a:rPr lang="en-US" altLang="en-US" sz="800" i="1" dirty="0">
                <a:solidFill>
                  <a:srgbClr val="000000"/>
                </a:solidFill>
                <a:latin typeface="Times New Roman" panose="02020603050405020304" pitchFamily="18" charset="0"/>
              </a:rPr>
              <a:t>Journal of Sports Sciences </a:t>
            </a:r>
            <a:r>
              <a:rPr lang="en-US" altLang="en-US" sz="800" dirty="0">
                <a:solidFill>
                  <a:srgbClr val="000000"/>
                </a:solidFill>
                <a:latin typeface="Times New Roman" panose="02020603050405020304" pitchFamily="18" charset="0"/>
              </a:rPr>
              <a:t>. Available at :</a:t>
            </a:r>
            <a:r>
              <a:rPr lang="en-US" altLang="en-US" sz="800" dirty="0">
                <a:solidFill>
                  <a:srgbClr val="000000"/>
                </a:solidFill>
                <a:latin typeface="Times New Roman" panose="02020603050405020304" pitchFamily="18" charset="0"/>
                <a:hlinkClick r:id="rId20"/>
              </a:rPr>
              <a:t>https://doi.org/10.1080/02640414.2017.1346270.</a:t>
            </a:r>
            <a:r>
              <a:rPr lang="en-US" altLang="en-US" sz="800" dirty="0">
                <a:solidFill>
                  <a:srgbClr val="000000"/>
                </a:solidFill>
                <a:latin typeface="Times New Roman" panose="02020603050405020304" pitchFamily="18" charset="0"/>
              </a:rPr>
              <a:t> [Accessed: 20</a:t>
            </a:r>
            <a:r>
              <a:rPr lang="en-US" altLang="en-US" sz="800" baseline="30000" dirty="0">
                <a:solidFill>
                  <a:srgbClr val="000000"/>
                </a:solidFill>
                <a:latin typeface="Times New Roman" panose="02020603050405020304" pitchFamily="18" charset="0"/>
              </a:rPr>
              <a:t>th</a:t>
            </a:r>
            <a:r>
              <a:rPr lang="en-US" altLang="en-US" sz="800" dirty="0">
                <a:solidFill>
                  <a:srgbClr val="000000"/>
                </a:solidFill>
                <a:latin typeface="Times New Roman" panose="02020603050405020304" pitchFamily="18" charset="0"/>
              </a:rPr>
              <a:t> April]</a:t>
            </a:r>
          </a:p>
          <a:p>
            <a:pPr marL="0" lvl="0" indent="0">
              <a:lnSpc>
                <a:spcPct val="100000"/>
              </a:lnSpc>
              <a:buNone/>
            </a:pPr>
            <a:endParaRPr lang="en-US" altLang="en-US" sz="1050" dirty="0"/>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800" dirty="0">
              <a:solidFill>
                <a:srgbClr val="000000"/>
              </a:solidFill>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800" dirty="0">
              <a:solidFill>
                <a:srgbClr val="000000"/>
              </a:solidFill>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800" dirty="0">
              <a:solidFill>
                <a:srgbClr val="000000"/>
              </a:solidFill>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800" dirty="0">
              <a:solidFill>
                <a:srgbClr val="000000"/>
              </a:solidFill>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rgbClr val="000000"/>
              </a:solidFill>
              <a:effectLst/>
              <a:latin typeface="Arial" panose="020B0604020202020204" pitchFamily="34" charset="0"/>
            </a:endParaRPr>
          </a:p>
        </p:txBody>
      </p:sp>
    </p:spTree>
    <p:extLst>
      <p:ext uri="{BB962C8B-B14F-4D97-AF65-F5344CB8AC3E}">
        <p14:creationId xmlns:p14="http://schemas.microsoft.com/office/powerpoint/2010/main" val="18757373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1430</TotalTime>
  <Words>2967</Words>
  <Application>Microsoft Macintosh PowerPoint</Application>
  <PresentationFormat>Widescreen</PresentationFormat>
  <Paragraphs>158</Paragraphs>
  <Slides>7</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Aptos Display</vt:lpstr>
      <vt:lpstr>Arial</vt:lpstr>
      <vt:lpstr>Times New Roman</vt:lpstr>
      <vt:lpstr>Office Theme</vt:lpstr>
      <vt:lpstr>Does approach speed affect knee flexion angle at initial contact during a 45°change of direction?</vt:lpstr>
      <vt:lpstr>Introduction:</vt:lpstr>
      <vt:lpstr>Methods:</vt:lpstr>
      <vt:lpstr>Results:</vt:lpstr>
      <vt:lpstr>Discussion: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Olivia Gray (2517477)</dc:creator>
  <cp:lastModifiedBy>Olivia Gray (2517477)</cp:lastModifiedBy>
  <cp:revision>8</cp:revision>
  <dcterms:created xsi:type="dcterms:W3CDTF">2026-04-20T09:01:00Z</dcterms:created>
  <dcterms:modified xsi:type="dcterms:W3CDTF">2026-04-23T17:22:01Z</dcterms:modified>
</cp:coreProperties>
</file>