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691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5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17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964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351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16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012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042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938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001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88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61368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239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868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850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6365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259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46BD010-BDC7-42B1-AEE9-5513FC6B5D54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C2D5A-FC98-46B0-A8FA-06E98113C0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368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D3592-2AF3-CC88-F9F0-7EE3F66BBB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Ten Principles of Materials Handling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219C55-5D1D-69D3-771E-5B511DA112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By Andrew Thorn</a:t>
            </a:r>
          </a:p>
        </p:txBody>
      </p:sp>
    </p:spTree>
    <p:extLst>
      <p:ext uri="{BB962C8B-B14F-4D97-AF65-F5344CB8AC3E}">
        <p14:creationId xmlns:p14="http://schemas.microsoft.com/office/powerpoint/2010/main" val="606244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86BEA-FAF1-26A1-BCD4-174DCE86E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Ten Principles of Materials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9A9EC-F2B7-62C4-7FBC-4AECFC5B8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609139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Planning</a:t>
            </a:r>
          </a:p>
          <a:p>
            <a:pPr marL="514350" indent="-514350">
              <a:buAutoNum type="arabicPeriod"/>
            </a:pPr>
            <a:r>
              <a:rPr lang="en-GB" sz="3200" dirty="0"/>
              <a:t>Standardisation</a:t>
            </a:r>
          </a:p>
          <a:p>
            <a:pPr marL="514350" indent="-514350">
              <a:buAutoNum type="arabicPeriod"/>
            </a:pPr>
            <a:r>
              <a:rPr lang="en-GB" sz="3200" dirty="0"/>
              <a:t>Work</a:t>
            </a:r>
          </a:p>
          <a:p>
            <a:pPr marL="514350" indent="-514350">
              <a:buAutoNum type="arabicPeriod"/>
            </a:pPr>
            <a:r>
              <a:rPr lang="en-GB" sz="3200" dirty="0"/>
              <a:t>Ergonomics</a:t>
            </a:r>
          </a:p>
          <a:p>
            <a:pPr marL="514350" indent="-514350">
              <a:buAutoNum type="arabicPeriod"/>
            </a:pPr>
            <a:r>
              <a:rPr lang="en-GB" sz="3200" dirty="0"/>
              <a:t>Unit load</a:t>
            </a:r>
          </a:p>
          <a:p>
            <a:pPr marL="514350" indent="-514350">
              <a:buAutoNum type="arabicPeriod"/>
            </a:pPr>
            <a:r>
              <a:rPr lang="en-GB" sz="3200" dirty="0"/>
              <a:t>Space utilisation</a:t>
            </a:r>
          </a:p>
          <a:p>
            <a:pPr marL="514350" indent="-514350">
              <a:buAutoNum type="arabicPeriod"/>
            </a:pPr>
            <a:r>
              <a:rPr lang="en-GB" sz="3200" dirty="0"/>
              <a:t>System</a:t>
            </a:r>
          </a:p>
          <a:p>
            <a:pPr marL="514350" indent="-514350">
              <a:buAutoNum type="arabicPeriod"/>
            </a:pPr>
            <a:r>
              <a:rPr lang="en-GB" sz="3200" dirty="0"/>
              <a:t>Automation</a:t>
            </a:r>
          </a:p>
          <a:p>
            <a:pPr marL="514350" indent="-514350">
              <a:buAutoNum type="arabicPeriod"/>
            </a:pPr>
            <a:r>
              <a:rPr lang="en-GB" sz="3200" dirty="0"/>
              <a:t>Environment</a:t>
            </a:r>
          </a:p>
          <a:p>
            <a:pPr marL="514350" indent="-514350">
              <a:buAutoNum type="arabicPeriod"/>
            </a:pPr>
            <a:r>
              <a:rPr lang="en-GB" sz="3200" dirty="0"/>
              <a:t>Life cycle costs</a:t>
            </a:r>
          </a:p>
        </p:txBody>
      </p:sp>
    </p:spTree>
    <p:extLst>
      <p:ext uri="{BB962C8B-B14F-4D97-AF65-F5344CB8AC3E}">
        <p14:creationId xmlns:p14="http://schemas.microsoft.com/office/powerpoint/2010/main" val="4091586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15505-F5B7-25E8-04ED-4CF88CD20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1748C-F034-61F3-5C3D-A477590CE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958865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What materials need to be moved?</a:t>
            </a:r>
          </a:p>
          <a:p>
            <a:r>
              <a:rPr lang="en-GB" sz="3200" dirty="0"/>
              <a:t>What is the best way to move the materials</a:t>
            </a:r>
          </a:p>
          <a:p>
            <a:r>
              <a:rPr lang="en-GB" sz="3200" dirty="0"/>
              <a:t>How can the process be made safer and more efficient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95406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E7892-07A9-4AF0-90A1-34B831F21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Standardisation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3A004-1CC8-CBA0-8A66-B6840AB61B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Are there any similar tasks that can use the same processes and material handling equipment?</a:t>
            </a:r>
          </a:p>
          <a:p>
            <a:r>
              <a:rPr lang="en-GB" sz="3200" dirty="0"/>
              <a:t>Can standardisation reduce variability and improve efficiency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611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7B7AC-66F8-75E4-7948-9BAAF72AE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36308-B741-C60D-0681-AB512814D7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This involves minimising the amount of physical work required to move materials</a:t>
            </a:r>
          </a:p>
          <a:p>
            <a:r>
              <a:rPr lang="en-GB" sz="3200" dirty="0"/>
              <a:t>Can equipment automation reduce the physical work required?</a:t>
            </a:r>
          </a:p>
          <a:p>
            <a:r>
              <a:rPr lang="en-GB" sz="3200" dirty="0"/>
              <a:t>How can the process be made less physically demanding?</a:t>
            </a:r>
          </a:p>
        </p:txBody>
      </p:sp>
    </p:spTree>
    <p:extLst>
      <p:ext uri="{BB962C8B-B14F-4D97-AF65-F5344CB8AC3E}">
        <p14:creationId xmlns:p14="http://schemas.microsoft.com/office/powerpoint/2010/main" val="1668202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5B61A-6425-134E-E85A-746FCA792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0D37E-2337-CEED-F0B1-C01317635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Putting stress and strain on people only creates risk</a:t>
            </a:r>
          </a:p>
          <a:p>
            <a:r>
              <a:rPr lang="en-GB" sz="3200" dirty="0"/>
              <a:t>So reducing manual handling helps to protect the workforce, keeping them safe</a:t>
            </a:r>
          </a:p>
          <a:p>
            <a:r>
              <a:rPr lang="en-GB" sz="3200" dirty="0"/>
              <a:t>Also, empowers them to be more efficient</a:t>
            </a:r>
          </a:p>
        </p:txBody>
      </p:sp>
    </p:spTree>
    <p:extLst>
      <p:ext uri="{BB962C8B-B14F-4D97-AF65-F5344CB8AC3E}">
        <p14:creationId xmlns:p14="http://schemas.microsoft.com/office/powerpoint/2010/main" val="29904463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E4E89-8723-2ED6-461F-96348EEE0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Ergonomics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28DCC-6C27-735C-8941-3984609176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Designing workstations and materials handling equipment to minimise physical strain and fatigue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93399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30DEA-A359-0A4C-7E83-EFFB41B14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Unit 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2573C-CB35-11D8-A8C6-055E1E1D9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Can materials be consolidated into a single load for more efficient movement, to maximise physical material flow</a:t>
            </a:r>
          </a:p>
          <a:p>
            <a:r>
              <a:rPr lang="en-GB" sz="3200" dirty="0"/>
              <a:t>Can unit loads be standardised for more efficient movement, reducing total trips or the number of times a task is carried out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30597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4CE97-F59A-9AA2-075D-067EF5303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Space Utilisation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002A9-6C54-5B34-7456-447DBB820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Maximising the use of available space for handling storage activities</a:t>
            </a:r>
          </a:p>
          <a:p>
            <a:r>
              <a:rPr lang="en-GB" sz="3200" dirty="0"/>
              <a:t>How can the available space be </a:t>
            </a:r>
            <a:r>
              <a:rPr lang="en-GB" sz="3200" dirty="0" err="1"/>
              <a:t>maxised</a:t>
            </a:r>
            <a:r>
              <a:rPr lang="en-GB" sz="3200" dirty="0"/>
              <a:t> for materials handling</a:t>
            </a:r>
          </a:p>
        </p:txBody>
      </p:sp>
    </p:spTree>
    <p:extLst>
      <p:ext uri="{BB962C8B-B14F-4D97-AF65-F5344CB8AC3E}">
        <p14:creationId xmlns:p14="http://schemas.microsoft.com/office/powerpoint/2010/main" val="3029352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6299B-29DA-3EC4-3CE1-D2E2C60EE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E2256-5210-38A7-27D4-2858EC46FA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Are there coordinated system of processes, equipment, and people to improve material flow, improve operational efficiency and reduce waste</a:t>
            </a:r>
          </a:p>
          <a:p>
            <a:r>
              <a:rPr lang="en-GB" sz="3200" dirty="0"/>
              <a:t>A coordinated system is essential to ensure material handling processes, and the wider operation runs smoothly</a:t>
            </a:r>
          </a:p>
          <a:p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88156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5DDF5-3A33-40D4-65F2-3ED6CA5BA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Automation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95DD2-11CB-2C8D-2EA1-92B7914EB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9511978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Involves using technology to automate material movement/handling processes</a:t>
            </a:r>
          </a:p>
          <a:p>
            <a:r>
              <a:rPr lang="en-GB" sz="3200" dirty="0"/>
              <a:t>How can automation improve efficiency and safety</a:t>
            </a:r>
          </a:p>
          <a:p>
            <a:r>
              <a:rPr lang="en-GB" sz="3200" dirty="0"/>
              <a:t>If a material handling task is being repeated often and especially where it involves regular travel times can AGVs be used</a:t>
            </a:r>
          </a:p>
        </p:txBody>
      </p:sp>
    </p:spTree>
    <p:extLst>
      <p:ext uri="{BB962C8B-B14F-4D97-AF65-F5344CB8AC3E}">
        <p14:creationId xmlns:p14="http://schemas.microsoft.com/office/powerpoint/2010/main" val="2881114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9D7C3-DA46-7F59-EC72-DE3E80D78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C6A62-B69D-2088-CF3B-A97CC78B8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The impact of material handling processes and material handling systems on the environment</a:t>
            </a:r>
          </a:p>
          <a:p>
            <a:r>
              <a:rPr lang="en-GB" sz="3200" dirty="0"/>
              <a:t>Taking steps to reduce waste and improve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1811801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77738-CC87-C192-743D-18E74E29F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/>
              <a:t>Life Cycle 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6A295-65F4-CCD3-E7A9-1B5DC4123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Considers the following: -</a:t>
            </a:r>
          </a:p>
          <a:p>
            <a:r>
              <a:rPr lang="en-GB" sz="3200" dirty="0"/>
              <a:t>What is the total cost of material handling processes over the life of the equipment and processes?</a:t>
            </a:r>
          </a:p>
          <a:p>
            <a:r>
              <a:rPr lang="en-GB" sz="3200" dirty="0"/>
              <a:t>How can cost be reduced through better equipment and processes selection</a:t>
            </a:r>
          </a:p>
        </p:txBody>
      </p:sp>
    </p:spTree>
    <p:extLst>
      <p:ext uri="{BB962C8B-B14F-4D97-AF65-F5344CB8AC3E}">
        <p14:creationId xmlns:p14="http://schemas.microsoft.com/office/powerpoint/2010/main" val="3869269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696A0-A7CF-F73A-DD40-F10EA82DF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Advantages of Following the 10 Principles of Materials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01BF1-029D-7F03-E186-657B7F3CD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640" y="2052918"/>
            <a:ext cx="10945298" cy="4643515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Lower costs in material handling, production, and order processing</a:t>
            </a:r>
          </a:p>
          <a:p>
            <a:r>
              <a:rPr lang="en-GB" sz="3200" dirty="0"/>
              <a:t>Shorter production life cycle</a:t>
            </a:r>
          </a:p>
          <a:p>
            <a:r>
              <a:rPr lang="en-GB" sz="3200" dirty="0"/>
              <a:t>Reduction in carrying excess inventory</a:t>
            </a:r>
          </a:p>
          <a:p>
            <a:r>
              <a:rPr lang="en-GB" sz="3200" dirty="0"/>
              <a:t>Increased workplace safety and comfort</a:t>
            </a:r>
          </a:p>
          <a:p>
            <a:r>
              <a:rPr lang="en-GB" sz="3200" dirty="0"/>
              <a:t>Better quality management and control</a:t>
            </a:r>
          </a:p>
          <a:p>
            <a:r>
              <a:rPr lang="en-GB" sz="3200" dirty="0"/>
              <a:t>Higher efficiency in operations and increased productivity</a:t>
            </a:r>
          </a:p>
          <a:p>
            <a:r>
              <a:rPr lang="en-GB" sz="3200" dirty="0"/>
              <a:t>Better service to customers</a:t>
            </a:r>
          </a:p>
        </p:txBody>
      </p:sp>
    </p:spTree>
    <p:extLst>
      <p:ext uri="{BB962C8B-B14F-4D97-AF65-F5344CB8AC3E}">
        <p14:creationId xmlns:p14="http://schemas.microsoft.com/office/powerpoint/2010/main" val="2038771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EFDA0-9D65-316B-CC52-7E4EB5B02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Common Materials Handling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C4338-B03C-59E1-EC24-DDCA3B78C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7"/>
            <a:ext cx="9731984" cy="454038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These include: -</a:t>
            </a:r>
          </a:p>
          <a:p>
            <a:pPr marL="514350" indent="-514350">
              <a:buAutoNum type="arabicPeriod"/>
            </a:pPr>
            <a:r>
              <a:rPr lang="en-GB" sz="3200" dirty="0"/>
              <a:t>Inadequate storage research</a:t>
            </a:r>
          </a:p>
          <a:p>
            <a:pPr marL="514350" indent="-514350">
              <a:buAutoNum type="arabicPeriod"/>
            </a:pPr>
            <a:r>
              <a:rPr lang="en-GB" sz="3200" dirty="0"/>
              <a:t>No diversity in storage</a:t>
            </a:r>
          </a:p>
          <a:p>
            <a:pPr marL="514350" indent="-514350">
              <a:buAutoNum type="arabicPeriod"/>
            </a:pPr>
            <a:r>
              <a:rPr lang="en-GB" sz="3200" dirty="0"/>
              <a:t>Honeycombing</a:t>
            </a:r>
          </a:p>
          <a:p>
            <a:pPr marL="514350" indent="-514350">
              <a:buAutoNum type="arabicPeriod"/>
            </a:pPr>
            <a:r>
              <a:rPr lang="en-GB" sz="3200" dirty="0"/>
              <a:t>Employees spending too much time on handling</a:t>
            </a:r>
          </a:p>
          <a:p>
            <a:pPr marL="514350" indent="-514350">
              <a:buAutoNum type="arabicPeriod"/>
            </a:pPr>
            <a:r>
              <a:rPr lang="en-GB" sz="3200" dirty="0"/>
              <a:t>Lack </a:t>
            </a:r>
            <a:r>
              <a:rPr lang="en-GB" sz="3200"/>
              <a:t>of scalability</a:t>
            </a:r>
            <a:endParaRPr lang="en-GB" sz="3200" dirty="0"/>
          </a:p>
          <a:p>
            <a:pPr marL="514350" indent="-514350">
              <a:buAutoNum type="arabicPeriod"/>
            </a:pPr>
            <a:r>
              <a:rPr lang="en-GB" sz="3200" dirty="0"/>
              <a:t>Lack of proper machine handling equipment</a:t>
            </a:r>
          </a:p>
        </p:txBody>
      </p:sp>
    </p:spTree>
    <p:extLst>
      <p:ext uri="{BB962C8B-B14F-4D97-AF65-F5344CB8AC3E}">
        <p14:creationId xmlns:p14="http://schemas.microsoft.com/office/powerpoint/2010/main" val="5330163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2F173-3587-B7CA-017C-D01705ED0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 Diversity in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39D90-29EC-E0FE-846F-C42DAF8F23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Storage materials used are the same and have no flexibility</a:t>
            </a:r>
          </a:p>
          <a:p>
            <a:r>
              <a:rPr lang="en-GB" sz="3200" dirty="0"/>
              <a:t>This set up does not account for the fact that products are constantly changing</a:t>
            </a:r>
          </a:p>
          <a:p>
            <a:r>
              <a:rPr lang="en-GB" sz="3200" dirty="0"/>
              <a:t>Even the same brand items often change size, shape, and weight with every new update</a:t>
            </a:r>
          </a:p>
        </p:txBody>
      </p:sp>
    </p:spTree>
    <p:extLst>
      <p:ext uri="{BB962C8B-B14F-4D97-AF65-F5344CB8AC3E}">
        <p14:creationId xmlns:p14="http://schemas.microsoft.com/office/powerpoint/2010/main" val="2761181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2006-9353-9E6E-4F62-B228BF9BF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No Diversity in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3D01E-7141-A85B-FD9E-151332855D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95044"/>
            <a:ext cx="8946541" cy="4653355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With undiversified storage your material handling facility will run out of room quickly</a:t>
            </a:r>
          </a:p>
          <a:p>
            <a:r>
              <a:rPr lang="en-GB" sz="3200" dirty="0"/>
              <a:t>Storage structures that could be condensed or stacked means that precious space is being wasted </a:t>
            </a:r>
          </a:p>
          <a:p>
            <a:r>
              <a:rPr lang="en-GB" sz="3200" dirty="0"/>
              <a:t>Handling systems that take advantage of stacking and diversifying make the most out of what they’ve got</a:t>
            </a:r>
          </a:p>
        </p:txBody>
      </p:sp>
    </p:spTree>
    <p:extLst>
      <p:ext uri="{BB962C8B-B14F-4D97-AF65-F5344CB8AC3E}">
        <p14:creationId xmlns:p14="http://schemas.microsoft.com/office/powerpoint/2010/main" val="13571845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A5EF6-357C-B324-AE7D-51B07D142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Honeycombing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054E0-DC08-2172-E091-8BE8D5EB7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23509"/>
          </a:xfrm>
        </p:spPr>
        <p:txBody>
          <a:bodyPr>
            <a:normAutofit/>
          </a:bodyPr>
          <a:lstStyle/>
          <a:p>
            <a:r>
              <a:rPr lang="en-GB" sz="3200" dirty="0"/>
              <a:t>Honeycombing happens when materials management does not fully utilise the storage capacity of a warehouse</a:t>
            </a:r>
          </a:p>
          <a:p>
            <a:r>
              <a:rPr lang="en-GB" sz="3200" dirty="0"/>
              <a:t>There are many empty spaces all over the place</a:t>
            </a:r>
          </a:p>
          <a:p>
            <a:r>
              <a:rPr lang="en-GB" sz="3200" dirty="0"/>
              <a:t>Not using space available to its full capacity is one of the costliest mistakes to be made</a:t>
            </a:r>
          </a:p>
        </p:txBody>
      </p:sp>
    </p:spTree>
    <p:extLst>
      <p:ext uri="{BB962C8B-B14F-4D97-AF65-F5344CB8AC3E}">
        <p14:creationId xmlns:p14="http://schemas.microsoft.com/office/powerpoint/2010/main" val="8056736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7E477-D3C3-403B-02F1-318B64E4B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Honeycombing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8E643-3F3A-BBA4-C2BC-6D010546E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Furthermore, this mismanagement hinders workers’ abilities to move quickly while handling products</a:t>
            </a:r>
          </a:p>
          <a:p>
            <a:r>
              <a:rPr lang="en-GB" sz="3200" dirty="0"/>
              <a:t>The honeycombing often results in lanes that are not situated at the most efficient length or height</a:t>
            </a:r>
          </a:p>
          <a:p>
            <a:r>
              <a:rPr lang="en-GB" sz="3200" dirty="0"/>
              <a:t>It also happens when pallets are unable to be stacked easily</a:t>
            </a:r>
          </a:p>
        </p:txBody>
      </p:sp>
    </p:spTree>
    <p:extLst>
      <p:ext uri="{BB962C8B-B14F-4D97-AF65-F5344CB8AC3E}">
        <p14:creationId xmlns:p14="http://schemas.microsoft.com/office/powerpoint/2010/main" val="2797239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DEFE2-DAE7-C114-291C-AFA667187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Employees Spending Too Much Time Handling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F0793-E064-3867-FB9F-537B3827B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No matter how well-trained and motivated your staff is, they cannot efficiently use their time trying to navigate through cluttered spaces</a:t>
            </a:r>
          </a:p>
          <a:p>
            <a:r>
              <a:rPr lang="en-GB" sz="3200" dirty="0"/>
              <a:t>Solutions for this problem including planning clear routes and systems where products are handled by as few people as possible</a:t>
            </a:r>
          </a:p>
        </p:txBody>
      </p:sp>
    </p:spTree>
    <p:extLst>
      <p:ext uri="{BB962C8B-B14F-4D97-AF65-F5344CB8AC3E}">
        <p14:creationId xmlns:p14="http://schemas.microsoft.com/office/powerpoint/2010/main" val="38236730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60C9A-2E9A-B5AA-9D9C-DF0570786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Lack of Scalability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2AA02-A1C4-6452-1D93-F13FE44B9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Every business likely has its number one goal to grow and expand, all while maximising profits</a:t>
            </a:r>
          </a:p>
          <a:p>
            <a:r>
              <a:rPr lang="en-GB" sz="3200" dirty="0"/>
              <a:t>However, sudden upticks in business can leave companies scrambling to keep up with new demands from customers</a:t>
            </a:r>
          </a:p>
        </p:txBody>
      </p:sp>
    </p:spTree>
    <p:extLst>
      <p:ext uri="{BB962C8B-B14F-4D97-AF65-F5344CB8AC3E}">
        <p14:creationId xmlns:p14="http://schemas.microsoft.com/office/powerpoint/2010/main" val="40763066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F9337-14E5-77F1-066F-C9962917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Lack of Proper Machine Handling Equipment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9DE9E-FA54-4452-623D-94FD46406B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However, many companies forego investing in the proper machinery and rely too heavily on manual loading and unloading, and moving products</a:t>
            </a:r>
          </a:p>
          <a:p>
            <a:r>
              <a:rPr lang="en-GB" sz="3200" dirty="0"/>
              <a:t>Others refuse to update machinery, all in the name of short-term savings</a:t>
            </a:r>
          </a:p>
          <a:p>
            <a:r>
              <a:rPr lang="en-GB" sz="3200" dirty="0"/>
              <a:t>Smart investing in the latest material handling machines can save your business substantial money in the long run</a:t>
            </a:r>
          </a:p>
        </p:txBody>
      </p:sp>
    </p:spTree>
    <p:extLst>
      <p:ext uri="{BB962C8B-B14F-4D97-AF65-F5344CB8AC3E}">
        <p14:creationId xmlns:p14="http://schemas.microsoft.com/office/powerpoint/2010/main" val="35422957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C301-3D13-DDCD-F831-D0CE21E3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Lack of Proper Machine Handling Equipment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C233C-DD1F-0164-4E72-712D3C8A9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Manual labour works at a much slower pace than machinery, and newer equipment will be more energy-efficient, saving on expensive fuel costs</a:t>
            </a:r>
          </a:p>
        </p:txBody>
      </p:sp>
    </p:spTree>
    <p:extLst>
      <p:ext uri="{BB962C8B-B14F-4D97-AF65-F5344CB8AC3E}">
        <p14:creationId xmlns:p14="http://schemas.microsoft.com/office/powerpoint/2010/main" val="34019004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CE56B-615B-D0C8-D481-86786A256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Eight Steps to Reduce Your Material Handling 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3A7FB-55B4-2DB2-EB90-28008E957B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7163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Use the right machine for the right operation</a:t>
            </a:r>
          </a:p>
          <a:p>
            <a:pPr marL="514350" indent="-514350">
              <a:buAutoNum type="arabicPeriod"/>
            </a:pPr>
            <a:r>
              <a:rPr lang="en-GB" sz="3200" dirty="0"/>
              <a:t>Ensure you’re operating safely</a:t>
            </a:r>
          </a:p>
          <a:p>
            <a:pPr marL="514350" indent="-514350">
              <a:buAutoNum type="arabicPeriod"/>
            </a:pPr>
            <a:r>
              <a:rPr lang="en-GB" sz="3200" dirty="0"/>
              <a:t>Invest in ergonomic equipment</a:t>
            </a:r>
          </a:p>
          <a:p>
            <a:pPr marL="514350" indent="-514350">
              <a:buAutoNum type="arabicPeriod"/>
            </a:pPr>
            <a:r>
              <a:rPr lang="en-GB" sz="3200" dirty="0"/>
              <a:t>Ensure operators are fully trained</a:t>
            </a:r>
          </a:p>
          <a:p>
            <a:pPr marL="514350" indent="-514350">
              <a:buAutoNum type="arabicPeriod"/>
            </a:pPr>
            <a:r>
              <a:rPr lang="en-GB" sz="3200" dirty="0"/>
              <a:t>Prioritise order and tidiness</a:t>
            </a:r>
          </a:p>
          <a:p>
            <a:pPr marL="514350" indent="-514350">
              <a:buAutoNum type="arabicPeriod"/>
            </a:pPr>
            <a:r>
              <a:rPr lang="en-GB" sz="3200" dirty="0"/>
              <a:t>Consider leasing as a viable option</a:t>
            </a:r>
          </a:p>
          <a:p>
            <a:pPr marL="514350" indent="-514350">
              <a:buAutoNum type="arabicPeriod"/>
            </a:pPr>
            <a:r>
              <a:rPr lang="en-GB" sz="3200" dirty="0"/>
              <a:t>Ensure the warehouse itself is up to scratch</a:t>
            </a:r>
          </a:p>
          <a:p>
            <a:pPr marL="514350" indent="-514350">
              <a:buAutoNum type="arabicPeriod"/>
            </a:pPr>
            <a:r>
              <a:rPr lang="en-GB" sz="3200" dirty="0"/>
              <a:t>Invest in electrification</a:t>
            </a:r>
          </a:p>
        </p:txBody>
      </p:sp>
    </p:spTree>
    <p:extLst>
      <p:ext uri="{BB962C8B-B14F-4D97-AF65-F5344CB8AC3E}">
        <p14:creationId xmlns:p14="http://schemas.microsoft.com/office/powerpoint/2010/main" val="36104270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09EE3-D7A7-DA8C-F978-C302C26B9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Nine Rules to Prioritise Vehicle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C7E8-6778-4318-33ED-078B12341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0" y="2052918"/>
            <a:ext cx="10918936" cy="458163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The operator must be trained and authorised to operate the forklift</a:t>
            </a:r>
          </a:p>
          <a:p>
            <a:pPr marL="514350" indent="-514350">
              <a:buAutoNum type="arabicPeriod"/>
            </a:pPr>
            <a:r>
              <a:rPr lang="en-GB" sz="3200" dirty="0"/>
              <a:t>Inspect the forklift before operating</a:t>
            </a:r>
          </a:p>
          <a:p>
            <a:pPr marL="514350" indent="-514350">
              <a:buAutoNum type="arabicPeriod"/>
            </a:pPr>
            <a:r>
              <a:rPr lang="en-GB" sz="3200" dirty="0"/>
              <a:t>Always wear the seat belt, if available, whilst operating the forklift</a:t>
            </a:r>
          </a:p>
          <a:p>
            <a:pPr marL="514350" indent="-514350">
              <a:buAutoNum type="arabicPeriod"/>
            </a:pPr>
            <a:r>
              <a:rPr lang="en-GB" sz="3200" dirty="0"/>
              <a:t>Do not allow anyone on any part of the forklift while operating</a:t>
            </a:r>
          </a:p>
          <a:p>
            <a:pPr marL="514350" indent="-514350">
              <a:buAutoNum type="arabicPeriod"/>
            </a:pPr>
            <a:r>
              <a:rPr lang="en-GB" sz="3200" dirty="0"/>
              <a:t>Do not allow anyone to stand or walk under the elevated portion of the forklift</a:t>
            </a:r>
          </a:p>
        </p:txBody>
      </p:sp>
    </p:spTree>
    <p:extLst>
      <p:ext uri="{BB962C8B-B14F-4D97-AF65-F5344CB8AC3E}">
        <p14:creationId xmlns:p14="http://schemas.microsoft.com/office/powerpoint/2010/main" val="9414365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17DBA-2A2D-C68A-4785-DAF2E501B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Nine Rules to Prioritise Vehicle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72E44-C97E-E3DA-2F0D-DAB92A04BA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 startAt="6"/>
            </a:pPr>
            <a:r>
              <a:rPr lang="en-GB" sz="3200" dirty="0"/>
              <a:t>Do not travel with the load above a safe transport height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Do not exceed the truck’s lift capacity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When the view is obstructed drive in the opposite direction</a:t>
            </a:r>
          </a:p>
          <a:p>
            <a:pPr marL="514350" indent="-514350">
              <a:buAutoNum type="arabicPeriod" startAt="6"/>
            </a:pPr>
            <a:r>
              <a:rPr lang="en-GB" sz="3200" dirty="0"/>
              <a:t>Do not forget to remove the key from the ignition/log off when leaving the truck</a:t>
            </a:r>
          </a:p>
        </p:txBody>
      </p:sp>
    </p:spTree>
    <p:extLst>
      <p:ext uri="{BB962C8B-B14F-4D97-AF65-F5344CB8AC3E}">
        <p14:creationId xmlns:p14="http://schemas.microsoft.com/office/powerpoint/2010/main" val="246626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8A4FD-705B-A859-2C8F-08ACDA9C1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Material Handling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BCA8E-2BD7-FDFC-71B9-838C62553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/>
              <a:t>Diverse storage</a:t>
            </a:r>
          </a:p>
          <a:p>
            <a:pPr marL="514350" indent="-514350">
              <a:buAutoNum type="arabicPeriod"/>
            </a:pPr>
            <a:r>
              <a:rPr lang="en-GB" sz="3200" dirty="0"/>
              <a:t>Too much contact with material</a:t>
            </a:r>
          </a:p>
          <a:p>
            <a:pPr marL="514350" indent="-514350">
              <a:buAutoNum type="arabicPeriod"/>
            </a:pPr>
            <a:r>
              <a:rPr lang="en-GB" sz="3200" dirty="0"/>
              <a:t>Proper conveyor system</a:t>
            </a:r>
          </a:p>
          <a:p>
            <a:pPr marL="514350" indent="-514350">
              <a:buAutoNum type="arabicPeriod"/>
            </a:pPr>
            <a:r>
              <a:rPr lang="en-GB" sz="3200" dirty="0"/>
              <a:t>Crowded areas</a:t>
            </a:r>
          </a:p>
          <a:p>
            <a:pPr marL="514350" indent="-514350">
              <a:buAutoNum type="arabicPeriod"/>
            </a:pPr>
            <a:r>
              <a:rPr lang="en-GB" sz="3200" dirty="0"/>
              <a:t>Consistent processing speed</a:t>
            </a:r>
          </a:p>
          <a:p>
            <a:pPr marL="514350" indent="-514350">
              <a:buAutoNum type="arabicPeriod"/>
            </a:pPr>
            <a:r>
              <a:rPr lang="en-GB" sz="3200" dirty="0"/>
              <a:t>Overhead space</a:t>
            </a:r>
          </a:p>
          <a:p>
            <a:pPr marL="514350" indent="-514350">
              <a:buAutoNum type="arabicPeriod"/>
            </a:pPr>
            <a:r>
              <a:rPr lang="en-GB" sz="3200" dirty="0"/>
              <a:t>Material and product organisation</a:t>
            </a:r>
          </a:p>
        </p:txBody>
      </p:sp>
    </p:spTree>
    <p:extLst>
      <p:ext uri="{BB962C8B-B14F-4D97-AF65-F5344CB8AC3E}">
        <p14:creationId xmlns:p14="http://schemas.microsoft.com/office/powerpoint/2010/main" val="28712380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1952</TotalTime>
  <Words>1027</Words>
  <Application>Microsoft Office PowerPoint</Application>
  <PresentationFormat>Widescreen</PresentationFormat>
  <Paragraphs>131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Century Gothic</vt:lpstr>
      <vt:lpstr>Wingdings 3</vt:lpstr>
      <vt:lpstr>Ion</vt:lpstr>
      <vt:lpstr>Ten Principles of Materials Handling </vt:lpstr>
      <vt:lpstr>Ten Principles of Materials Handling</vt:lpstr>
      <vt:lpstr>Planning</vt:lpstr>
      <vt:lpstr>Standardisation</vt:lpstr>
      <vt:lpstr>Work</vt:lpstr>
      <vt:lpstr>Work</vt:lpstr>
      <vt:lpstr>Ergonomics</vt:lpstr>
      <vt:lpstr>Unit Load</vt:lpstr>
      <vt:lpstr>Space Utilisation</vt:lpstr>
      <vt:lpstr>System</vt:lpstr>
      <vt:lpstr>Automation</vt:lpstr>
      <vt:lpstr>Environment</vt:lpstr>
      <vt:lpstr>Life Cycle Cost</vt:lpstr>
      <vt:lpstr>Advantages of Following the 10 Principles of Materials Handling</vt:lpstr>
      <vt:lpstr>Common Materials Handling Issues</vt:lpstr>
      <vt:lpstr>No Diversity in Storage</vt:lpstr>
      <vt:lpstr>No Diversity in Storage</vt:lpstr>
      <vt:lpstr>Honeycombing</vt:lpstr>
      <vt:lpstr>Honeycombing</vt:lpstr>
      <vt:lpstr>Employees Spending Too Much Time Handling</vt:lpstr>
      <vt:lpstr>Lack of Scalability</vt:lpstr>
      <vt:lpstr>Lack of Proper Machine Handling Equipment</vt:lpstr>
      <vt:lpstr>Lack of Proper Machine Handling Equipment</vt:lpstr>
      <vt:lpstr>Eight Steps to Reduce Your Material Handling Costs</vt:lpstr>
      <vt:lpstr>Nine Rules to Prioritise Vehicle Safety</vt:lpstr>
      <vt:lpstr>Nine Rules to Prioritise Vehicle Safety</vt:lpstr>
      <vt:lpstr>Material Handling Challenges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2</cp:revision>
  <dcterms:created xsi:type="dcterms:W3CDTF">2025-01-08T01:46:43Z</dcterms:created>
  <dcterms:modified xsi:type="dcterms:W3CDTF">2025-01-11T01:18:53Z</dcterms:modified>
</cp:coreProperties>
</file>