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291" autoAdjust="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706BC5-308A-423E-9084-61CC0E0A2842}"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B1E5EC35-02D6-49DC-932F-FAEF3EBA40DA}">
      <dgm:prSet/>
      <dgm:spPr/>
      <dgm:t>
        <a:bodyPr/>
        <a:lstStyle/>
        <a:p>
          <a:r>
            <a:rPr lang="en-US" dirty="0"/>
            <a:t>Extrinsic motivation</a:t>
          </a:r>
        </a:p>
      </dgm:t>
    </dgm:pt>
    <dgm:pt modelId="{1B014919-86C0-4D64-80E0-81F310C77BE3}" type="parTrans" cxnId="{0CFCC54D-3CE4-40B0-8AA3-28E51A5EC527}">
      <dgm:prSet/>
      <dgm:spPr/>
      <dgm:t>
        <a:bodyPr/>
        <a:lstStyle/>
        <a:p>
          <a:endParaRPr lang="en-US"/>
        </a:p>
      </dgm:t>
    </dgm:pt>
    <dgm:pt modelId="{9B9DF8D8-AF43-4913-B0B8-326F41B15396}" type="sibTrans" cxnId="{0CFCC54D-3CE4-40B0-8AA3-28E51A5EC527}">
      <dgm:prSet/>
      <dgm:spPr/>
      <dgm:t>
        <a:bodyPr/>
        <a:lstStyle/>
        <a:p>
          <a:endParaRPr lang="en-US"/>
        </a:p>
      </dgm:t>
    </dgm:pt>
    <dgm:pt modelId="{70669476-B2F4-4946-8891-9DD8739E4C94}">
      <dgm:prSet/>
      <dgm:spPr/>
      <dgm:t>
        <a:bodyPr/>
        <a:lstStyle/>
        <a:p>
          <a:r>
            <a:rPr lang="en-US" dirty="0"/>
            <a:t>Intrinsic motivation</a:t>
          </a:r>
        </a:p>
      </dgm:t>
    </dgm:pt>
    <dgm:pt modelId="{BDBE40E7-70AE-4538-A77E-A98E4553AF5A}" type="parTrans" cxnId="{E0A8B4A3-F871-4707-8999-4A8B6FE9CF9C}">
      <dgm:prSet/>
      <dgm:spPr/>
      <dgm:t>
        <a:bodyPr/>
        <a:lstStyle/>
        <a:p>
          <a:endParaRPr lang="en-US"/>
        </a:p>
      </dgm:t>
    </dgm:pt>
    <dgm:pt modelId="{20E8BB74-884A-4C92-B4D6-4CBC7F92097C}" type="sibTrans" cxnId="{E0A8B4A3-F871-4707-8999-4A8B6FE9CF9C}">
      <dgm:prSet/>
      <dgm:spPr/>
      <dgm:t>
        <a:bodyPr/>
        <a:lstStyle/>
        <a:p>
          <a:endParaRPr lang="en-US"/>
        </a:p>
      </dgm:t>
    </dgm:pt>
    <dgm:pt modelId="{3EC15BDF-6409-4C33-AE9D-0DB978DEC14F}" type="pres">
      <dgm:prSet presAssocID="{0B706BC5-308A-423E-9084-61CC0E0A2842}" presName="compositeShape" presStyleCnt="0">
        <dgm:presLayoutVars>
          <dgm:chMax val="7"/>
          <dgm:dir/>
          <dgm:resizeHandles val="exact"/>
        </dgm:presLayoutVars>
      </dgm:prSet>
      <dgm:spPr/>
    </dgm:pt>
    <dgm:pt modelId="{FC2ACECF-14F1-4B30-A4B2-0514D234D93F}" type="pres">
      <dgm:prSet presAssocID="{B1E5EC35-02D6-49DC-932F-FAEF3EBA40DA}" presName="circ1" presStyleLbl="vennNode1" presStyleIdx="0" presStyleCnt="2"/>
      <dgm:spPr/>
    </dgm:pt>
    <dgm:pt modelId="{E4DF2928-689F-430A-B868-0FEDA1EA007D}" type="pres">
      <dgm:prSet presAssocID="{B1E5EC35-02D6-49DC-932F-FAEF3EBA40DA}" presName="circ1Tx" presStyleLbl="revTx" presStyleIdx="0" presStyleCnt="0">
        <dgm:presLayoutVars>
          <dgm:chMax val="0"/>
          <dgm:chPref val="0"/>
          <dgm:bulletEnabled val="1"/>
        </dgm:presLayoutVars>
      </dgm:prSet>
      <dgm:spPr/>
    </dgm:pt>
    <dgm:pt modelId="{ABB6D8A0-5BB1-465B-978F-6B01D68B2CD6}" type="pres">
      <dgm:prSet presAssocID="{70669476-B2F4-4946-8891-9DD8739E4C94}" presName="circ2" presStyleLbl="vennNode1" presStyleIdx="1" presStyleCnt="2"/>
      <dgm:spPr/>
    </dgm:pt>
    <dgm:pt modelId="{F152E82C-ABA4-403C-BD8F-6A15880B312F}" type="pres">
      <dgm:prSet presAssocID="{70669476-B2F4-4946-8891-9DD8739E4C94}" presName="circ2Tx" presStyleLbl="revTx" presStyleIdx="0" presStyleCnt="0">
        <dgm:presLayoutVars>
          <dgm:chMax val="0"/>
          <dgm:chPref val="0"/>
          <dgm:bulletEnabled val="1"/>
        </dgm:presLayoutVars>
      </dgm:prSet>
      <dgm:spPr/>
    </dgm:pt>
  </dgm:ptLst>
  <dgm:cxnLst>
    <dgm:cxn modelId="{FBE36A1A-7D4B-448E-801A-1978FB47268E}" type="presOf" srcId="{70669476-B2F4-4946-8891-9DD8739E4C94}" destId="{ABB6D8A0-5BB1-465B-978F-6B01D68B2CD6}" srcOrd="0" destOrd="0" presId="urn:microsoft.com/office/officeart/2005/8/layout/venn1"/>
    <dgm:cxn modelId="{E7396932-4806-4109-9B2E-BDFFD4DE37FA}" type="presOf" srcId="{B1E5EC35-02D6-49DC-932F-FAEF3EBA40DA}" destId="{FC2ACECF-14F1-4B30-A4B2-0514D234D93F}" srcOrd="0" destOrd="0" presId="urn:microsoft.com/office/officeart/2005/8/layout/venn1"/>
    <dgm:cxn modelId="{0CFCC54D-3CE4-40B0-8AA3-28E51A5EC527}" srcId="{0B706BC5-308A-423E-9084-61CC0E0A2842}" destId="{B1E5EC35-02D6-49DC-932F-FAEF3EBA40DA}" srcOrd="0" destOrd="0" parTransId="{1B014919-86C0-4D64-80E0-81F310C77BE3}" sibTransId="{9B9DF8D8-AF43-4913-B0B8-326F41B15396}"/>
    <dgm:cxn modelId="{62819555-5D44-44ED-94BA-149BC4C3047B}" type="presOf" srcId="{70669476-B2F4-4946-8891-9DD8739E4C94}" destId="{F152E82C-ABA4-403C-BD8F-6A15880B312F}" srcOrd="1" destOrd="0" presId="urn:microsoft.com/office/officeart/2005/8/layout/venn1"/>
    <dgm:cxn modelId="{6DC99658-9BE3-4AE1-9BB2-1A00D802C7CC}" type="presOf" srcId="{B1E5EC35-02D6-49DC-932F-FAEF3EBA40DA}" destId="{E4DF2928-689F-430A-B868-0FEDA1EA007D}" srcOrd="1" destOrd="0" presId="urn:microsoft.com/office/officeart/2005/8/layout/venn1"/>
    <dgm:cxn modelId="{52471898-186A-4260-AE05-FE9839AFFB55}" type="presOf" srcId="{0B706BC5-308A-423E-9084-61CC0E0A2842}" destId="{3EC15BDF-6409-4C33-AE9D-0DB978DEC14F}" srcOrd="0" destOrd="0" presId="urn:microsoft.com/office/officeart/2005/8/layout/venn1"/>
    <dgm:cxn modelId="{E0A8B4A3-F871-4707-8999-4A8B6FE9CF9C}" srcId="{0B706BC5-308A-423E-9084-61CC0E0A2842}" destId="{70669476-B2F4-4946-8891-9DD8739E4C94}" srcOrd="1" destOrd="0" parTransId="{BDBE40E7-70AE-4538-A77E-A98E4553AF5A}" sibTransId="{20E8BB74-884A-4C92-B4D6-4CBC7F92097C}"/>
    <dgm:cxn modelId="{7612CEA7-B5E7-4820-AE2C-D748976B9B59}" type="presParOf" srcId="{3EC15BDF-6409-4C33-AE9D-0DB978DEC14F}" destId="{FC2ACECF-14F1-4B30-A4B2-0514D234D93F}" srcOrd="0" destOrd="0" presId="urn:microsoft.com/office/officeart/2005/8/layout/venn1"/>
    <dgm:cxn modelId="{483C9B29-7DF8-4352-98C8-1B2FF2827E59}" type="presParOf" srcId="{3EC15BDF-6409-4C33-AE9D-0DB978DEC14F}" destId="{E4DF2928-689F-430A-B868-0FEDA1EA007D}" srcOrd="1" destOrd="0" presId="urn:microsoft.com/office/officeart/2005/8/layout/venn1"/>
    <dgm:cxn modelId="{127CEDDB-5A85-40C1-972B-96E9402BEF9D}" type="presParOf" srcId="{3EC15BDF-6409-4C33-AE9D-0DB978DEC14F}" destId="{ABB6D8A0-5BB1-465B-978F-6B01D68B2CD6}" srcOrd="2" destOrd="0" presId="urn:microsoft.com/office/officeart/2005/8/layout/venn1"/>
    <dgm:cxn modelId="{8B351E8D-A5FB-4416-97E1-841456C8D7C1}" type="presParOf" srcId="{3EC15BDF-6409-4C33-AE9D-0DB978DEC14F}" destId="{F152E82C-ABA4-403C-BD8F-6A15880B312F}" srcOrd="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953DF3-8C9C-4C2A-93B4-A388E5700991}" type="doc">
      <dgm:prSet loTypeId="urn:microsoft.com/office/officeart/2005/8/layout/hList7" loCatId="list" qsTypeId="urn:microsoft.com/office/officeart/2005/8/quickstyle/simple1" qsCatId="simple" csTypeId="urn:microsoft.com/office/officeart/2005/8/colors/accent1_2" csCatId="accent1"/>
      <dgm:spPr/>
      <dgm:t>
        <a:bodyPr/>
        <a:lstStyle/>
        <a:p>
          <a:endParaRPr lang="en-US"/>
        </a:p>
      </dgm:t>
    </dgm:pt>
    <dgm:pt modelId="{EA1367E8-C99C-4F55-80E3-FD88F78BCC49}">
      <dgm:prSet/>
      <dgm:spPr/>
      <dgm:t>
        <a:bodyPr/>
        <a:lstStyle/>
        <a:p>
          <a:r>
            <a:rPr lang="en-US" dirty="0"/>
            <a:t>Maslow's Hierarchy of Needs</a:t>
          </a:r>
        </a:p>
      </dgm:t>
    </dgm:pt>
    <dgm:pt modelId="{7713575D-E7E4-4F2D-84AF-0D2E360240DA}" type="parTrans" cxnId="{45023347-0764-4F65-A731-AE4158CC01FA}">
      <dgm:prSet/>
      <dgm:spPr/>
      <dgm:t>
        <a:bodyPr/>
        <a:lstStyle/>
        <a:p>
          <a:endParaRPr lang="en-US"/>
        </a:p>
      </dgm:t>
    </dgm:pt>
    <dgm:pt modelId="{B6027C67-9FB1-4863-BE1A-6744C94A206D}" type="sibTrans" cxnId="{45023347-0764-4F65-A731-AE4158CC01FA}">
      <dgm:prSet/>
      <dgm:spPr/>
      <dgm:t>
        <a:bodyPr/>
        <a:lstStyle/>
        <a:p>
          <a:endParaRPr lang="en-US"/>
        </a:p>
      </dgm:t>
    </dgm:pt>
    <dgm:pt modelId="{66B3C6DE-CAD7-4472-84CF-D052711ABC97}">
      <dgm:prSet/>
      <dgm:spPr/>
      <dgm:t>
        <a:bodyPr/>
        <a:lstStyle/>
        <a:p>
          <a:r>
            <a:rPr lang="en-US" dirty="0"/>
            <a:t>Herzberg's Two-Factor Theory</a:t>
          </a:r>
        </a:p>
      </dgm:t>
    </dgm:pt>
    <dgm:pt modelId="{8DDA935F-6D65-45EC-8A17-F0A6475FED42}" type="parTrans" cxnId="{7A2A830D-24B6-4358-AE8E-D2CD8D132CC3}">
      <dgm:prSet/>
      <dgm:spPr/>
      <dgm:t>
        <a:bodyPr/>
        <a:lstStyle/>
        <a:p>
          <a:endParaRPr lang="en-US"/>
        </a:p>
      </dgm:t>
    </dgm:pt>
    <dgm:pt modelId="{4D0147B4-73A0-48E2-9746-8D63F3D158A7}" type="sibTrans" cxnId="{7A2A830D-24B6-4358-AE8E-D2CD8D132CC3}">
      <dgm:prSet/>
      <dgm:spPr/>
      <dgm:t>
        <a:bodyPr/>
        <a:lstStyle/>
        <a:p>
          <a:endParaRPr lang="en-US"/>
        </a:p>
      </dgm:t>
    </dgm:pt>
    <dgm:pt modelId="{7956FDD5-AFE6-4CCE-86A0-B363630D5CC9}">
      <dgm:prSet/>
      <dgm:spPr/>
      <dgm:t>
        <a:bodyPr/>
        <a:lstStyle/>
        <a:p>
          <a:r>
            <a:rPr lang="en-US" dirty="0"/>
            <a:t>Expectancy Theory</a:t>
          </a:r>
        </a:p>
      </dgm:t>
    </dgm:pt>
    <dgm:pt modelId="{6868B57B-164A-44A0-B591-BCD811E24DA3}" type="parTrans" cxnId="{EDF15386-6EFC-4250-83F1-975DD250857B}">
      <dgm:prSet/>
      <dgm:spPr/>
      <dgm:t>
        <a:bodyPr/>
        <a:lstStyle/>
        <a:p>
          <a:endParaRPr lang="en-US"/>
        </a:p>
      </dgm:t>
    </dgm:pt>
    <dgm:pt modelId="{8BE3E416-E5A0-4BF2-8B97-3521FC93D4B0}" type="sibTrans" cxnId="{EDF15386-6EFC-4250-83F1-975DD250857B}">
      <dgm:prSet/>
      <dgm:spPr/>
      <dgm:t>
        <a:bodyPr/>
        <a:lstStyle/>
        <a:p>
          <a:endParaRPr lang="en-US"/>
        </a:p>
      </dgm:t>
    </dgm:pt>
    <dgm:pt modelId="{50655303-5256-4B41-B569-E851D8F10308}" type="pres">
      <dgm:prSet presAssocID="{75953DF3-8C9C-4C2A-93B4-A388E5700991}" presName="Name0" presStyleCnt="0">
        <dgm:presLayoutVars>
          <dgm:dir/>
          <dgm:resizeHandles val="exact"/>
        </dgm:presLayoutVars>
      </dgm:prSet>
      <dgm:spPr/>
    </dgm:pt>
    <dgm:pt modelId="{3001B0B2-EE4A-4059-BF6E-FEEF70219D02}" type="pres">
      <dgm:prSet presAssocID="{75953DF3-8C9C-4C2A-93B4-A388E5700991}" presName="fgShape" presStyleLbl="fgShp" presStyleIdx="0" presStyleCnt="1"/>
      <dgm:spPr/>
    </dgm:pt>
    <dgm:pt modelId="{9720AAF9-0627-41DF-8E5A-22A0A0948494}" type="pres">
      <dgm:prSet presAssocID="{75953DF3-8C9C-4C2A-93B4-A388E5700991}" presName="linComp" presStyleCnt="0"/>
      <dgm:spPr/>
    </dgm:pt>
    <dgm:pt modelId="{AB3B38F2-954F-4249-AD58-3F4C577E6862}" type="pres">
      <dgm:prSet presAssocID="{EA1367E8-C99C-4F55-80E3-FD88F78BCC49}" presName="compNode" presStyleCnt="0"/>
      <dgm:spPr/>
    </dgm:pt>
    <dgm:pt modelId="{FED3ED60-5D1E-41A0-8EA8-ED46D59654B3}" type="pres">
      <dgm:prSet presAssocID="{EA1367E8-C99C-4F55-80E3-FD88F78BCC49}" presName="bkgdShape" presStyleLbl="node1" presStyleIdx="0" presStyleCnt="3"/>
      <dgm:spPr/>
    </dgm:pt>
    <dgm:pt modelId="{D2AD4C67-4DF7-4C3B-8D47-91DE78B50DD9}" type="pres">
      <dgm:prSet presAssocID="{EA1367E8-C99C-4F55-80E3-FD88F78BCC49}" presName="nodeTx" presStyleLbl="node1" presStyleIdx="0" presStyleCnt="3">
        <dgm:presLayoutVars>
          <dgm:bulletEnabled val="1"/>
        </dgm:presLayoutVars>
      </dgm:prSet>
      <dgm:spPr/>
    </dgm:pt>
    <dgm:pt modelId="{1198AC24-92FF-4035-BB7E-2F333B31F941}" type="pres">
      <dgm:prSet presAssocID="{EA1367E8-C99C-4F55-80E3-FD88F78BCC49}" presName="invisiNode" presStyleLbl="node1" presStyleIdx="0" presStyleCnt="3"/>
      <dgm:spPr/>
    </dgm:pt>
    <dgm:pt modelId="{F91CFCF6-C08B-4A45-8239-D9F8CB290C70}" type="pres">
      <dgm:prSet presAssocID="{EA1367E8-C99C-4F55-80E3-FD88F78BCC49}" presName="imagNode" presStyleLbl="fgImgPlace1" presStyleIdx="0" presStyleCnt="3"/>
      <dgm:spPr/>
    </dgm:pt>
    <dgm:pt modelId="{AC951F1E-D290-48A2-831B-02D0975181BE}" type="pres">
      <dgm:prSet presAssocID="{B6027C67-9FB1-4863-BE1A-6744C94A206D}" presName="sibTrans" presStyleLbl="sibTrans2D1" presStyleIdx="0" presStyleCnt="0"/>
      <dgm:spPr/>
    </dgm:pt>
    <dgm:pt modelId="{9773C6D7-6889-4D9B-9AB1-244636806C1D}" type="pres">
      <dgm:prSet presAssocID="{66B3C6DE-CAD7-4472-84CF-D052711ABC97}" presName="compNode" presStyleCnt="0"/>
      <dgm:spPr/>
    </dgm:pt>
    <dgm:pt modelId="{D2F3E281-0381-40B5-8762-10AF25FE4967}" type="pres">
      <dgm:prSet presAssocID="{66B3C6DE-CAD7-4472-84CF-D052711ABC97}" presName="bkgdShape" presStyleLbl="node1" presStyleIdx="1" presStyleCnt="3"/>
      <dgm:spPr/>
    </dgm:pt>
    <dgm:pt modelId="{8C9F5C77-CF76-4ECB-AC45-171C4E7EB608}" type="pres">
      <dgm:prSet presAssocID="{66B3C6DE-CAD7-4472-84CF-D052711ABC97}" presName="nodeTx" presStyleLbl="node1" presStyleIdx="1" presStyleCnt="3">
        <dgm:presLayoutVars>
          <dgm:bulletEnabled val="1"/>
        </dgm:presLayoutVars>
      </dgm:prSet>
      <dgm:spPr/>
    </dgm:pt>
    <dgm:pt modelId="{339A7655-2200-44E6-8988-8F59521ECA0F}" type="pres">
      <dgm:prSet presAssocID="{66B3C6DE-CAD7-4472-84CF-D052711ABC97}" presName="invisiNode" presStyleLbl="node1" presStyleIdx="1" presStyleCnt="3"/>
      <dgm:spPr/>
    </dgm:pt>
    <dgm:pt modelId="{69B38D98-0EAE-4175-AA33-55DBD6746A55}" type="pres">
      <dgm:prSet presAssocID="{66B3C6DE-CAD7-4472-84CF-D052711ABC97}" presName="imagNode" presStyleLbl="fgImgPlace1" presStyleIdx="1" presStyleCnt="3"/>
      <dgm:spPr/>
    </dgm:pt>
    <dgm:pt modelId="{E4FC17BB-4ADD-4601-A258-785DF942D650}" type="pres">
      <dgm:prSet presAssocID="{4D0147B4-73A0-48E2-9746-8D63F3D158A7}" presName="sibTrans" presStyleLbl="sibTrans2D1" presStyleIdx="0" presStyleCnt="0"/>
      <dgm:spPr/>
    </dgm:pt>
    <dgm:pt modelId="{0E835229-182B-4C14-82DF-72D80320001E}" type="pres">
      <dgm:prSet presAssocID="{7956FDD5-AFE6-4CCE-86A0-B363630D5CC9}" presName="compNode" presStyleCnt="0"/>
      <dgm:spPr/>
    </dgm:pt>
    <dgm:pt modelId="{A25C95E4-4382-4DF4-ACC7-B2A67B1A410A}" type="pres">
      <dgm:prSet presAssocID="{7956FDD5-AFE6-4CCE-86A0-B363630D5CC9}" presName="bkgdShape" presStyleLbl="node1" presStyleIdx="2" presStyleCnt="3"/>
      <dgm:spPr/>
    </dgm:pt>
    <dgm:pt modelId="{F3425A06-D0C7-44EB-9D28-ED03BC56C9B6}" type="pres">
      <dgm:prSet presAssocID="{7956FDD5-AFE6-4CCE-86A0-B363630D5CC9}" presName="nodeTx" presStyleLbl="node1" presStyleIdx="2" presStyleCnt="3">
        <dgm:presLayoutVars>
          <dgm:bulletEnabled val="1"/>
        </dgm:presLayoutVars>
      </dgm:prSet>
      <dgm:spPr/>
    </dgm:pt>
    <dgm:pt modelId="{FE520349-F3A9-4AE2-9063-2D2898CEEF51}" type="pres">
      <dgm:prSet presAssocID="{7956FDD5-AFE6-4CCE-86A0-B363630D5CC9}" presName="invisiNode" presStyleLbl="node1" presStyleIdx="2" presStyleCnt="3"/>
      <dgm:spPr/>
    </dgm:pt>
    <dgm:pt modelId="{7260C540-11A5-4474-93DB-0E281F437B53}" type="pres">
      <dgm:prSet presAssocID="{7956FDD5-AFE6-4CCE-86A0-B363630D5CC9}" presName="imagNode" presStyleLbl="fgImgPlace1" presStyleIdx="2" presStyleCnt="3"/>
      <dgm:spPr/>
    </dgm:pt>
  </dgm:ptLst>
  <dgm:cxnLst>
    <dgm:cxn modelId="{7A2A830D-24B6-4358-AE8E-D2CD8D132CC3}" srcId="{75953DF3-8C9C-4C2A-93B4-A388E5700991}" destId="{66B3C6DE-CAD7-4472-84CF-D052711ABC97}" srcOrd="1" destOrd="0" parTransId="{8DDA935F-6D65-45EC-8A17-F0A6475FED42}" sibTransId="{4D0147B4-73A0-48E2-9746-8D63F3D158A7}"/>
    <dgm:cxn modelId="{F2E56C22-1BEE-4D90-8EC1-569C2B9884EC}" type="presOf" srcId="{4D0147B4-73A0-48E2-9746-8D63F3D158A7}" destId="{E4FC17BB-4ADD-4601-A258-785DF942D650}" srcOrd="0" destOrd="0" presId="urn:microsoft.com/office/officeart/2005/8/layout/hList7"/>
    <dgm:cxn modelId="{966CCB28-C137-466B-BABA-0A58D9364E77}" type="presOf" srcId="{B6027C67-9FB1-4863-BE1A-6744C94A206D}" destId="{AC951F1E-D290-48A2-831B-02D0975181BE}" srcOrd="0" destOrd="0" presId="urn:microsoft.com/office/officeart/2005/8/layout/hList7"/>
    <dgm:cxn modelId="{C8CD4C37-8FBC-43E4-AF39-9D526297549F}" type="presOf" srcId="{66B3C6DE-CAD7-4472-84CF-D052711ABC97}" destId="{D2F3E281-0381-40B5-8762-10AF25FE4967}" srcOrd="0" destOrd="0" presId="urn:microsoft.com/office/officeart/2005/8/layout/hList7"/>
    <dgm:cxn modelId="{8B4A3E5B-AF73-4945-A387-AA9B709F97CA}" type="presOf" srcId="{7956FDD5-AFE6-4CCE-86A0-B363630D5CC9}" destId="{F3425A06-D0C7-44EB-9D28-ED03BC56C9B6}" srcOrd="1" destOrd="0" presId="urn:microsoft.com/office/officeart/2005/8/layout/hList7"/>
    <dgm:cxn modelId="{29EBEE5C-CBF7-47C1-A998-5513759CE168}" type="presOf" srcId="{EA1367E8-C99C-4F55-80E3-FD88F78BCC49}" destId="{D2AD4C67-4DF7-4C3B-8D47-91DE78B50DD9}" srcOrd="1" destOrd="0" presId="urn:microsoft.com/office/officeart/2005/8/layout/hList7"/>
    <dgm:cxn modelId="{45023347-0764-4F65-A731-AE4158CC01FA}" srcId="{75953DF3-8C9C-4C2A-93B4-A388E5700991}" destId="{EA1367E8-C99C-4F55-80E3-FD88F78BCC49}" srcOrd="0" destOrd="0" parTransId="{7713575D-E7E4-4F2D-84AF-0D2E360240DA}" sibTransId="{B6027C67-9FB1-4863-BE1A-6744C94A206D}"/>
    <dgm:cxn modelId="{83910D58-CA94-4021-9C5D-CC77AABB0617}" type="presOf" srcId="{EA1367E8-C99C-4F55-80E3-FD88F78BCC49}" destId="{FED3ED60-5D1E-41A0-8EA8-ED46D59654B3}" srcOrd="0" destOrd="0" presId="urn:microsoft.com/office/officeart/2005/8/layout/hList7"/>
    <dgm:cxn modelId="{EDF15386-6EFC-4250-83F1-975DD250857B}" srcId="{75953DF3-8C9C-4C2A-93B4-A388E5700991}" destId="{7956FDD5-AFE6-4CCE-86A0-B363630D5CC9}" srcOrd="2" destOrd="0" parTransId="{6868B57B-164A-44A0-B591-BCD811E24DA3}" sibTransId="{8BE3E416-E5A0-4BF2-8B97-3521FC93D4B0}"/>
    <dgm:cxn modelId="{9435A7E6-AD74-4A4A-8CDB-9DBD4AD8D8B6}" type="presOf" srcId="{75953DF3-8C9C-4C2A-93B4-A388E5700991}" destId="{50655303-5256-4B41-B569-E851D8F10308}" srcOrd="0" destOrd="0" presId="urn:microsoft.com/office/officeart/2005/8/layout/hList7"/>
    <dgm:cxn modelId="{894B81EB-B7C2-4715-B726-B942D259FD04}" type="presOf" srcId="{66B3C6DE-CAD7-4472-84CF-D052711ABC97}" destId="{8C9F5C77-CF76-4ECB-AC45-171C4E7EB608}" srcOrd="1" destOrd="0" presId="urn:microsoft.com/office/officeart/2005/8/layout/hList7"/>
    <dgm:cxn modelId="{768BF9EE-D8C5-441F-8E52-C0A1D17EA758}" type="presOf" srcId="{7956FDD5-AFE6-4CCE-86A0-B363630D5CC9}" destId="{A25C95E4-4382-4DF4-ACC7-B2A67B1A410A}" srcOrd="0" destOrd="0" presId="urn:microsoft.com/office/officeart/2005/8/layout/hList7"/>
    <dgm:cxn modelId="{E179B649-6859-41AE-B9FC-0E773E9CFF0A}" type="presParOf" srcId="{50655303-5256-4B41-B569-E851D8F10308}" destId="{3001B0B2-EE4A-4059-BF6E-FEEF70219D02}" srcOrd="0" destOrd="0" presId="urn:microsoft.com/office/officeart/2005/8/layout/hList7"/>
    <dgm:cxn modelId="{98F0DFAD-CF87-4E4E-93D8-8C58F6E7D920}" type="presParOf" srcId="{50655303-5256-4B41-B569-E851D8F10308}" destId="{9720AAF9-0627-41DF-8E5A-22A0A0948494}" srcOrd="1" destOrd="0" presId="urn:microsoft.com/office/officeart/2005/8/layout/hList7"/>
    <dgm:cxn modelId="{6FBB20CF-E7F8-417E-BFBE-428A348213E7}" type="presParOf" srcId="{9720AAF9-0627-41DF-8E5A-22A0A0948494}" destId="{AB3B38F2-954F-4249-AD58-3F4C577E6862}" srcOrd="0" destOrd="0" presId="urn:microsoft.com/office/officeart/2005/8/layout/hList7"/>
    <dgm:cxn modelId="{02F271A3-CB5A-4FA1-ABAB-1B4E3DF886D4}" type="presParOf" srcId="{AB3B38F2-954F-4249-AD58-3F4C577E6862}" destId="{FED3ED60-5D1E-41A0-8EA8-ED46D59654B3}" srcOrd="0" destOrd="0" presId="urn:microsoft.com/office/officeart/2005/8/layout/hList7"/>
    <dgm:cxn modelId="{B3A1F1BC-7650-4AA7-8958-BBB47D46545C}" type="presParOf" srcId="{AB3B38F2-954F-4249-AD58-3F4C577E6862}" destId="{D2AD4C67-4DF7-4C3B-8D47-91DE78B50DD9}" srcOrd="1" destOrd="0" presId="urn:microsoft.com/office/officeart/2005/8/layout/hList7"/>
    <dgm:cxn modelId="{84F5AF6F-2DC2-4099-950D-9D302DEF99CA}" type="presParOf" srcId="{AB3B38F2-954F-4249-AD58-3F4C577E6862}" destId="{1198AC24-92FF-4035-BB7E-2F333B31F941}" srcOrd="2" destOrd="0" presId="urn:microsoft.com/office/officeart/2005/8/layout/hList7"/>
    <dgm:cxn modelId="{3BC5C26F-0D76-468B-8547-96A7A62BE328}" type="presParOf" srcId="{AB3B38F2-954F-4249-AD58-3F4C577E6862}" destId="{F91CFCF6-C08B-4A45-8239-D9F8CB290C70}" srcOrd="3" destOrd="0" presId="urn:microsoft.com/office/officeart/2005/8/layout/hList7"/>
    <dgm:cxn modelId="{A407255A-5051-426D-9115-C65CC3D321F8}" type="presParOf" srcId="{9720AAF9-0627-41DF-8E5A-22A0A0948494}" destId="{AC951F1E-D290-48A2-831B-02D0975181BE}" srcOrd="1" destOrd="0" presId="urn:microsoft.com/office/officeart/2005/8/layout/hList7"/>
    <dgm:cxn modelId="{0F440472-5996-4751-AFDA-E21A37138BDA}" type="presParOf" srcId="{9720AAF9-0627-41DF-8E5A-22A0A0948494}" destId="{9773C6D7-6889-4D9B-9AB1-244636806C1D}" srcOrd="2" destOrd="0" presId="urn:microsoft.com/office/officeart/2005/8/layout/hList7"/>
    <dgm:cxn modelId="{88902E59-84C8-46C8-9861-D580D86CBA8C}" type="presParOf" srcId="{9773C6D7-6889-4D9B-9AB1-244636806C1D}" destId="{D2F3E281-0381-40B5-8762-10AF25FE4967}" srcOrd="0" destOrd="0" presId="urn:microsoft.com/office/officeart/2005/8/layout/hList7"/>
    <dgm:cxn modelId="{1BF0A217-4311-4986-B947-D0AC307FF933}" type="presParOf" srcId="{9773C6D7-6889-4D9B-9AB1-244636806C1D}" destId="{8C9F5C77-CF76-4ECB-AC45-171C4E7EB608}" srcOrd="1" destOrd="0" presId="urn:microsoft.com/office/officeart/2005/8/layout/hList7"/>
    <dgm:cxn modelId="{EC285BD8-6A4E-4E5F-96E1-00B0EABFE08E}" type="presParOf" srcId="{9773C6D7-6889-4D9B-9AB1-244636806C1D}" destId="{339A7655-2200-44E6-8988-8F59521ECA0F}" srcOrd="2" destOrd="0" presId="urn:microsoft.com/office/officeart/2005/8/layout/hList7"/>
    <dgm:cxn modelId="{3DF86C14-9013-4B41-AEC9-562B942BCF45}" type="presParOf" srcId="{9773C6D7-6889-4D9B-9AB1-244636806C1D}" destId="{69B38D98-0EAE-4175-AA33-55DBD6746A55}" srcOrd="3" destOrd="0" presId="urn:microsoft.com/office/officeart/2005/8/layout/hList7"/>
    <dgm:cxn modelId="{82453C28-07D0-4584-9C83-70E7B5B0A88B}" type="presParOf" srcId="{9720AAF9-0627-41DF-8E5A-22A0A0948494}" destId="{E4FC17BB-4ADD-4601-A258-785DF942D650}" srcOrd="3" destOrd="0" presId="urn:microsoft.com/office/officeart/2005/8/layout/hList7"/>
    <dgm:cxn modelId="{7D9DFFC1-A264-4C31-BB08-1E277E51F04C}" type="presParOf" srcId="{9720AAF9-0627-41DF-8E5A-22A0A0948494}" destId="{0E835229-182B-4C14-82DF-72D80320001E}" srcOrd="4" destOrd="0" presId="urn:microsoft.com/office/officeart/2005/8/layout/hList7"/>
    <dgm:cxn modelId="{D84CE31C-0FC3-47B7-8B6A-1E3862229FC9}" type="presParOf" srcId="{0E835229-182B-4C14-82DF-72D80320001E}" destId="{A25C95E4-4382-4DF4-ACC7-B2A67B1A410A}" srcOrd="0" destOrd="0" presId="urn:microsoft.com/office/officeart/2005/8/layout/hList7"/>
    <dgm:cxn modelId="{17EF190C-88BA-4D59-92E4-FAA2CE7C43D9}" type="presParOf" srcId="{0E835229-182B-4C14-82DF-72D80320001E}" destId="{F3425A06-D0C7-44EB-9D28-ED03BC56C9B6}" srcOrd="1" destOrd="0" presId="urn:microsoft.com/office/officeart/2005/8/layout/hList7"/>
    <dgm:cxn modelId="{58D0E612-C38E-46FB-9B48-DB7AAB8FDF3C}" type="presParOf" srcId="{0E835229-182B-4C14-82DF-72D80320001E}" destId="{FE520349-F3A9-4AE2-9063-2D2898CEEF51}" srcOrd="2" destOrd="0" presId="urn:microsoft.com/office/officeart/2005/8/layout/hList7"/>
    <dgm:cxn modelId="{AAF6119C-4AE8-4027-9B02-7A4E19787EC5}" type="presParOf" srcId="{0E835229-182B-4C14-82DF-72D80320001E}" destId="{7260C540-11A5-4474-93DB-0E281F437B5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ACECF-14F1-4B30-A4B2-0514D234D93F}">
      <dsp:nvSpPr>
        <dsp:cNvPr id="0" name=""/>
        <dsp:cNvSpPr/>
      </dsp:nvSpPr>
      <dsp:spPr>
        <a:xfrm>
          <a:off x="262171" y="7228"/>
          <a:ext cx="2643164" cy="2643164"/>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US" sz="2600" kern="1200" dirty="0"/>
            <a:t>Extrinsic motivation</a:t>
          </a:r>
        </a:p>
      </dsp:txBody>
      <dsp:txXfrm>
        <a:off x="631262" y="318914"/>
        <a:ext cx="1523986" cy="2019792"/>
      </dsp:txXfrm>
    </dsp:sp>
    <dsp:sp modelId="{ABB6D8A0-5BB1-465B-978F-6B01D68B2CD6}">
      <dsp:nvSpPr>
        <dsp:cNvPr id="0" name=""/>
        <dsp:cNvSpPr/>
      </dsp:nvSpPr>
      <dsp:spPr>
        <a:xfrm>
          <a:off x="2167154" y="7228"/>
          <a:ext cx="2643164" cy="2643164"/>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US" sz="2600" kern="1200" dirty="0"/>
            <a:t>Intrinsic motivation</a:t>
          </a:r>
        </a:p>
      </dsp:txBody>
      <dsp:txXfrm>
        <a:off x="2917242" y="318914"/>
        <a:ext cx="1523986" cy="20197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3ED60-5D1E-41A0-8EA8-ED46D59654B3}">
      <dsp:nvSpPr>
        <dsp:cNvPr id="0" name=""/>
        <dsp:cNvSpPr/>
      </dsp:nvSpPr>
      <dsp:spPr>
        <a:xfrm>
          <a:off x="2103" y="0"/>
          <a:ext cx="3272714" cy="31242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Maslow's Hierarchy of Needs</a:t>
          </a:r>
        </a:p>
      </dsp:txBody>
      <dsp:txXfrm>
        <a:off x="2103" y="1249680"/>
        <a:ext cx="3272714" cy="1249680"/>
      </dsp:txXfrm>
    </dsp:sp>
    <dsp:sp modelId="{F91CFCF6-C08B-4A45-8239-D9F8CB290C70}">
      <dsp:nvSpPr>
        <dsp:cNvPr id="0" name=""/>
        <dsp:cNvSpPr/>
      </dsp:nvSpPr>
      <dsp:spPr>
        <a:xfrm>
          <a:off x="1118281" y="187452"/>
          <a:ext cx="1040358" cy="1040358"/>
        </a:xfrm>
        <a:prstGeom prst="ellipse">
          <a:avLst/>
        </a:prstGeom>
        <a:solidFill>
          <a:schemeClr val="accent1">
            <a:tint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F3E281-0381-40B5-8762-10AF25FE4967}">
      <dsp:nvSpPr>
        <dsp:cNvPr id="0" name=""/>
        <dsp:cNvSpPr/>
      </dsp:nvSpPr>
      <dsp:spPr>
        <a:xfrm>
          <a:off x="3372999" y="0"/>
          <a:ext cx="3272714" cy="31242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Herzberg's Two-Factor Theory</a:t>
          </a:r>
        </a:p>
      </dsp:txBody>
      <dsp:txXfrm>
        <a:off x="3372999" y="1249680"/>
        <a:ext cx="3272714" cy="1249680"/>
      </dsp:txXfrm>
    </dsp:sp>
    <dsp:sp modelId="{69B38D98-0EAE-4175-AA33-55DBD6746A55}">
      <dsp:nvSpPr>
        <dsp:cNvPr id="0" name=""/>
        <dsp:cNvSpPr/>
      </dsp:nvSpPr>
      <dsp:spPr>
        <a:xfrm>
          <a:off x="4489177" y="187452"/>
          <a:ext cx="1040358" cy="1040358"/>
        </a:xfrm>
        <a:prstGeom prst="ellipse">
          <a:avLst/>
        </a:prstGeom>
        <a:solidFill>
          <a:schemeClr val="accent1">
            <a:tint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25C95E4-4382-4DF4-ACC7-B2A67B1A410A}">
      <dsp:nvSpPr>
        <dsp:cNvPr id="0" name=""/>
        <dsp:cNvSpPr/>
      </dsp:nvSpPr>
      <dsp:spPr>
        <a:xfrm>
          <a:off x="6743895" y="0"/>
          <a:ext cx="3272714" cy="31242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Expectancy Theory</a:t>
          </a:r>
        </a:p>
      </dsp:txBody>
      <dsp:txXfrm>
        <a:off x="6743895" y="1249680"/>
        <a:ext cx="3272714" cy="1249680"/>
      </dsp:txXfrm>
    </dsp:sp>
    <dsp:sp modelId="{7260C540-11A5-4474-93DB-0E281F437B53}">
      <dsp:nvSpPr>
        <dsp:cNvPr id="0" name=""/>
        <dsp:cNvSpPr/>
      </dsp:nvSpPr>
      <dsp:spPr>
        <a:xfrm>
          <a:off x="7860072" y="187452"/>
          <a:ext cx="1040358" cy="1040358"/>
        </a:xfrm>
        <a:prstGeom prst="ellipse">
          <a:avLst/>
        </a:prstGeom>
        <a:solidFill>
          <a:schemeClr val="accent1">
            <a:tint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001B0B2-EE4A-4059-BF6E-FEEF70219D02}">
      <dsp:nvSpPr>
        <dsp:cNvPr id="0" name=""/>
        <dsp:cNvSpPr/>
      </dsp:nvSpPr>
      <dsp:spPr>
        <a:xfrm>
          <a:off x="400748" y="2499360"/>
          <a:ext cx="9217215" cy="468630"/>
        </a:xfrm>
        <a:prstGeom prst="leftRightArrow">
          <a:avLst/>
        </a:prstGeom>
        <a:solidFill>
          <a:schemeClr val="accent1">
            <a:tint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103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8EF20F-C9C8-446D-86E6-EDCCB0715ED5}" type="datetimeFigureOut">
              <a:rPr lang="en-US" smtClean="0"/>
              <a:t>6/30/2023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0E29AF-A634-4C5D-94F3-115C6CAD377D}" type="slidenum">
              <a:rPr lang="en-US" smtClean="0"/>
              <a:t>‹#›</a:t>
            </a:fld>
            <a:endParaRPr lang="en-US"/>
          </a:p>
        </p:txBody>
      </p:sp>
    </p:spTree>
    <p:extLst>
      <p:ext uri="{BB962C8B-B14F-4D97-AF65-F5344CB8AC3E}">
        <p14:creationId xmlns:p14="http://schemas.microsoft.com/office/powerpoint/2010/main" val="2945590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Extrinsic motivation refers to outside forces that compel people to carry out particular actions or accomplish particular goals. It involves incentives or sanctions offered by the company, such pay, bonuses, or promotions </a:t>
            </a:r>
            <a:r>
              <a:rPr lang="en-US" sz="1800" dirty="0">
                <a:solidFill>
                  <a:srgbClr val="000000"/>
                </a:solidFill>
                <a:effectLst/>
                <a:latin typeface="Arial" panose="020B0604020202020204" pitchFamily="34" charset="0"/>
                <a:ea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rPr>
              <a:t>Ahammad</a:t>
            </a:r>
            <a:r>
              <a:rPr lang="en-US" sz="1800" dirty="0">
                <a:solidFill>
                  <a:srgbClr val="000000"/>
                </a:solidFill>
                <a:effectLst/>
                <a:latin typeface="Arial" panose="020B0604020202020204" pitchFamily="34" charset="0"/>
                <a:ea typeface="Times New Roman" panose="02020603050405020304" pitchFamily="18" charset="0"/>
              </a:rPr>
              <a:t>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On the other hand, intrinsic motivation originates from within a person. Internal reasons such as individual interest, satisfaction, autonomy, mastery, and a sense of purpose are what motivate it </a:t>
            </a:r>
            <a:r>
              <a:rPr lang="en-US" sz="1800" dirty="0">
                <a:solidFill>
                  <a:srgbClr val="000000"/>
                </a:solidFill>
                <a:effectLst/>
                <a:latin typeface="Arial" panose="020B0604020202020204" pitchFamily="34" charset="0"/>
                <a:ea typeface="Times New Roman" panose="02020603050405020304" pitchFamily="18" charset="0"/>
              </a:rPr>
              <a:t>(Bauer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The main distinction is in the source of motivation: while intrinsic motivation derives from internal fulfillment and personal fulfillment, extrinsic motivation is obtained from benefits from the outside world </a:t>
            </a:r>
            <a:r>
              <a:rPr lang="en-US" sz="1800" dirty="0">
                <a:solidFill>
                  <a:srgbClr val="000000"/>
                </a:solidFill>
                <a:effectLst/>
                <a:latin typeface="Arial" panose="020B0604020202020204" pitchFamily="34" charset="0"/>
                <a:ea typeface="Times New Roman" panose="02020603050405020304" pitchFamily="18" charset="0"/>
              </a:rPr>
              <a:t>(Boon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440E29AF-A634-4C5D-94F3-115C6CAD377D}" type="slidenum">
              <a:rPr lang="en-US" smtClean="0"/>
              <a:t>3</a:t>
            </a:fld>
            <a:endParaRPr lang="en-US"/>
          </a:p>
        </p:txBody>
      </p:sp>
    </p:spTree>
    <p:extLst>
      <p:ext uri="{BB962C8B-B14F-4D97-AF65-F5344CB8AC3E}">
        <p14:creationId xmlns:p14="http://schemas.microsoft.com/office/powerpoint/2010/main" val="999226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In the workplace, intrinsic motivation has the potential to be a potent development tool. It contains observable benefits and inducements that can entice and keep workers </a:t>
            </a:r>
            <a:r>
              <a:rPr lang="en-US" sz="1800" dirty="0">
                <a:solidFill>
                  <a:srgbClr val="000000"/>
                </a:solidFill>
                <a:effectLst/>
                <a:latin typeface="Arial" panose="020B0604020202020204" pitchFamily="34" charset="0"/>
                <a:ea typeface="Times New Roman" panose="02020603050405020304" pitchFamily="18" charset="0"/>
              </a:rPr>
              <a:t>(Collings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2018)</a:t>
            </a:r>
            <a:r>
              <a:rPr lang="en-US" sz="1200" dirty="0">
                <a:effectLst/>
                <a:latin typeface="Calibri" panose="020F0502020204030204" pitchFamily="34" charset="0"/>
                <a:ea typeface="Calibri" panose="020F0502020204030204" pitchFamily="34" charset="0"/>
                <a:cs typeface="Times New Roman" panose="02020603050405020304" pitchFamily="18" charset="0"/>
              </a:rPr>
              <a:t>. Competitive pay, performance-based bonuses, recognition initiatives, and promotion possibilities are a few extrinsic motivation examples.    Extrinsic motivation has the following benefits: It offers obvious incentives and rewards that can boost productivity </a:t>
            </a:r>
            <a:r>
              <a:rPr lang="en-US" sz="1800" dirty="0">
                <a:solidFill>
                  <a:srgbClr val="000000"/>
                </a:solidFill>
                <a:effectLst/>
                <a:latin typeface="Arial" panose="020B0604020202020204" pitchFamily="34" charset="0"/>
                <a:ea typeface="Times New Roman" panose="02020603050405020304" pitchFamily="18" charset="0"/>
              </a:rPr>
              <a:t>(DeCenzo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2016)</a:t>
            </a:r>
            <a:r>
              <a:rPr lang="en-US" sz="1200" dirty="0">
                <a:effectLst/>
                <a:latin typeface="Calibri" panose="020F0502020204030204" pitchFamily="34" charset="0"/>
                <a:ea typeface="Calibri" panose="020F0502020204030204" pitchFamily="34" charset="0"/>
                <a:cs typeface="Times New Roman" panose="02020603050405020304" pitchFamily="18" charset="0"/>
              </a:rPr>
              <a:t>. By providing practical benefits, it aids in luring and keeping personnel </a:t>
            </a:r>
            <a:r>
              <a:rPr lang="en-US" sz="1800" dirty="0">
                <a:solidFill>
                  <a:srgbClr val="000000"/>
                </a:solidFill>
                <a:effectLst/>
                <a:latin typeface="Arial" panose="020B0604020202020204" pitchFamily="34" charset="0"/>
                <a:ea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rPr>
              <a:t>Delery</a:t>
            </a:r>
            <a:r>
              <a:rPr lang="en-US" sz="1800" dirty="0">
                <a:solidFill>
                  <a:srgbClr val="000000"/>
                </a:solidFill>
                <a:effectLst/>
                <a:latin typeface="Arial" panose="020B0604020202020204" pitchFamily="34" charset="0"/>
                <a:ea typeface="Times New Roman" panose="02020603050405020304" pitchFamily="18" charset="0"/>
              </a:rPr>
              <a:t> and </a:t>
            </a:r>
            <a:r>
              <a:rPr lang="en-US" sz="1800" dirty="0" err="1">
                <a:solidFill>
                  <a:srgbClr val="000000"/>
                </a:solidFill>
                <a:effectLst/>
                <a:latin typeface="Arial" panose="020B0604020202020204" pitchFamily="34" charset="0"/>
                <a:ea typeface="Times New Roman" panose="02020603050405020304" pitchFamily="18" charset="0"/>
              </a:rPr>
              <a:t>Roumpi</a:t>
            </a:r>
            <a:r>
              <a:rPr lang="en-US" sz="1800" dirty="0">
                <a:solidFill>
                  <a:srgbClr val="000000"/>
                </a:solidFill>
                <a:effectLst/>
                <a:latin typeface="Arial" panose="020B0604020202020204" pitchFamily="34" charset="0"/>
                <a:ea typeface="Times New Roman" panose="02020603050405020304" pitchFamily="18" charset="0"/>
              </a:rPr>
              <a:t>, 2017)</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The disadvantages of extrinsic motivation:     Excessive reliance on extrinsic motivation may cause people to prioritize short-term benefits above long-term objectives or personal development </a:t>
            </a:r>
            <a:r>
              <a:rPr lang="en-US" sz="1800" dirty="0">
                <a:solidFill>
                  <a:srgbClr val="000000"/>
                </a:solidFill>
                <a:effectLst/>
                <a:latin typeface="Arial" panose="020B0604020202020204" pitchFamily="34" charset="0"/>
                <a:ea typeface="Times New Roman" panose="02020603050405020304" pitchFamily="18" charset="0"/>
              </a:rPr>
              <a:t>(Armstrong,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 It might occasionally reduce intrinsic motivation because people might become more reliant on outside incentives rather than experiencing internal fulfillment via their work </a:t>
            </a:r>
            <a:r>
              <a:rPr lang="en-US" sz="1800" dirty="0">
                <a:solidFill>
                  <a:srgbClr val="000000"/>
                </a:solidFill>
                <a:effectLst/>
                <a:latin typeface="Arial" panose="020B0604020202020204" pitchFamily="34" charset="0"/>
                <a:ea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rPr>
              <a:t>Aryanto</a:t>
            </a:r>
            <a:r>
              <a:rPr lang="en-US" sz="1800" dirty="0">
                <a:solidFill>
                  <a:srgbClr val="000000"/>
                </a:solidFill>
                <a:effectLst/>
                <a:latin typeface="Arial" panose="020B0604020202020204" pitchFamily="34" charset="0"/>
                <a:ea typeface="Times New Roman" panose="02020603050405020304" pitchFamily="18" charset="0"/>
              </a:rPr>
              <a:t>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2015)</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440E29AF-A634-4C5D-94F3-115C6CAD377D}" type="slidenum">
              <a:rPr lang="en-US" smtClean="0"/>
              <a:t>4</a:t>
            </a:fld>
            <a:endParaRPr lang="en-US"/>
          </a:p>
        </p:txBody>
      </p:sp>
    </p:spTree>
    <p:extLst>
      <p:ext uri="{BB962C8B-B14F-4D97-AF65-F5344CB8AC3E}">
        <p14:creationId xmlns:p14="http://schemas.microsoft.com/office/powerpoint/2010/main" val="1813098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Employee engagement and development are greatly aided by intrinsic motivation. Internal motives and personal fulfillment are its driving forces </a:t>
            </a:r>
            <a:r>
              <a:rPr lang="en-US" sz="1800" dirty="0">
                <a:solidFill>
                  <a:srgbClr val="000000"/>
                </a:solidFill>
                <a:effectLst/>
                <a:latin typeface="Arial" panose="020B0604020202020204" pitchFamily="34" charset="0"/>
                <a:ea typeface="Times New Roman" panose="02020603050405020304" pitchFamily="18" charset="0"/>
              </a:rPr>
              <a:t>(Berman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2021)</a:t>
            </a:r>
            <a:r>
              <a:rPr lang="en-US" sz="1200" dirty="0">
                <a:effectLst/>
                <a:latin typeface="Calibri" panose="020F0502020204030204" pitchFamily="34" charset="0"/>
                <a:ea typeface="Calibri" panose="020F0502020204030204" pitchFamily="34" charset="0"/>
                <a:cs typeface="Times New Roman" panose="02020603050405020304" pitchFamily="18" charset="0"/>
              </a:rPr>
              <a:t>. Opportunities for autonomy, the pursuit of skill development, and the alignment of work with a sense of purpose or meaning are a few examples of intrinsic motivation </a:t>
            </a:r>
            <a:r>
              <a:rPr lang="en-US" sz="1800" dirty="0">
                <a:solidFill>
                  <a:srgbClr val="000000"/>
                </a:solidFill>
                <a:effectLst/>
                <a:latin typeface="Arial" panose="020B0604020202020204" pitchFamily="34" charset="0"/>
                <a:ea typeface="Times New Roman" panose="02020603050405020304" pitchFamily="18" charset="0"/>
              </a:rPr>
              <a:t>(Berman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2021)</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Benefits of intrinsic motivation include:</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It promotes employees' capacity for innovation, creativity, and problem-solving. It raises levels of productivity and performance by improving job satisfaction and general involvement </a:t>
            </a:r>
            <a:r>
              <a:rPr lang="en-US" sz="1800" dirty="0">
                <a:solidFill>
                  <a:srgbClr val="000000"/>
                </a:solidFill>
                <a:effectLst/>
                <a:latin typeface="Arial" panose="020B0604020202020204" pitchFamily="34" charset="0"/>
                <a:ea typeface="Times New Roman" panose="02020603050405020304" pitchFamily="18" charset="0"/>
              </a:rPr>
              <a:t>(Boon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There are several drawbacks to take into account, though:</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It can be difficult to gauge and quantify intrinsic motivation, which makes it tricky to create standardized methods for enhancing it </a:t>
            </a:r>
            <a:r>
              <a:rPr lang="en-US" sz="1800" dirty="0">
                <a:effectLst/>
                <a:latin typeface="Arial" panose="020B0604020202020204" pitchFamily="34" charset="0"/>
                <a:ea typeface="Calibri" panose="020F0502020204030204" pitchFamily="34" charset="0"/>
              </a:rPr>
              <a:t>(Anthon et al., 2002)</a:t>
            </a:r>
            <a:r>
              <a:rPr lang="en-US" sz="1200" dirty="0">
                <a:effectLst/>
                <a:latin typeface="Calibri" panose="020F0502020204030204" pitchFamily="34" charset="0"/>
                <a:ea typeface="Calibri" panose="020F0502020204030204" pitchFamily="34" charset="0"/>
                <a:cs typeface="Times New Roman" panose="02020603050405020304" pitchFamily="18" charset="0"/>
              </a:rPr>
              <a:t>. Because different people may have different fundamental motivations, it is necessary to adapt a strategy to fit each person's unique requirements and interests </a:t>
            </a:r>
            <a:r>
              <a:rPr lang="en-US" sz="1800" dirty="0">
                <a:effectLst/>
                <a:latin typeface="Arial" panose="020B0604020202020204" pitchFamily="34" charset="0"/>
                <a:ea typeface="Calibri" panose="020F0502020204030204" pitchFamily="34" charset="0"/>
              </a:rPr>
              <a:t>(Tyson, 2015)</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440E29AF-A634-4C5D-94F3-115C6CAD377D}" type="slidenum">
              <a:rPr lang="en-US" smtClean="0"/>
              <a:t>5</a:t>
            </a:fld>
            <a:endParaRPr lang="en-US"/>
          </a:p>
        </p:txBody>
      </p:sp>
    </p:spTree>
    <p:extLst>
      <p:ext uri="{BB962C8B-B14F-4D97-AF65-F5344CB8AC3E}">
        <p14:creationId xmlns:p14="http://schemas.microsoft.com/office/powerpoint/2010/main" val="1568564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Maslow's Hierarchy need theory states that people have a hierarchy of wants that range from fundamental physiological necessities to self-actualization. Prior to higher-level needs motivating people, lower-level needs must be met </a:t>
            </a:r>
            <a:r>
              <a:rPr lang="en-US" sz="1800" dirty="0">
                <a:effectLst/>
                <a:latin typeface="Arial" panose="020B0604020202020204" pitchFamily="34" charset="0"/>
                <a:ea typeface="Calibri" panose="020F0502020204030204" pitchFamily="34" charset="0"/>
              </a:rPr>
              <a:t>(Macey et al., 2009)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The Two-Factor Theory by Herzberg makes a distinction between hygienic factors (such pay and working conditions) and motivators (like recognition and advancement chances). In contrast to the absence of hygienic elements, the existence of motivators promotes job happiness </a:t>
            </a:r>
            <a:r>
              <a:rPr lang="en-US" sz="1800" dirty="0">
                <a:effectLst/>
                <a:latin typeface="Arial" panose="020B0604020202020204" pitchFamily="34" charset="0"/>
                <a:ea typeface="Calibri" panose="020F0502020204030204" pitchFamily="34" charset="0"/>
              </a:rPr>
              <a:t>(Macey et al., 2009)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According to the expectation theory, people are motivated when they think their efforts will result in performance, and performance will lead to the anticipated rewards. It highlights the significance of perceived results and their worth to workers </a:t>
            </a:r>
            <a:r>
              <a:rPr lang="en-US" sz="1800" dirty="0">
                <a:effectLst/>
                <a:latin typeface="Arial" panose="020B0604020202020204" pitchFamily="34" charset="0"/>
                <a:ea typeface="Calibri" panose="020F0502020204030204" pitchFamily="34" charset="0"/>
              </a:rPr>
              <a:t>(Saks, 2006)</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440E29AF-A634-4C5D-94F3-115C6CAD377D}" type="slidenum">
              <a:rPr lang="en-US" smtClean="0"/>
              <a:t>6</a:t>
            </a:fld>
            <a:endParaRPr lang="en-US"/>
          </a:p>
        </p:txBody>
      </p:sp>
    </p:spTree>
    <p:extLst>
      <p:ext uri="{BB962C8B-B14F-4D97-AF65-F5344CB8AC3E}">
        <p14:creationId xmlns:p14="http://schemas.microsoft.com/office/powerpoint/2010/main" val="2686278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414D06-8A42-4EBC-900F-D4A21C4AE22D}" type="datetimeFigureOut">
              <a:rPr lang="en-US" smtClean="0"/>
              <a:t>6/30/2023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4078672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414D06-8A42-4EBC-900F-D4A21C4AE22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896253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3175416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414D06-8A42-4EBC-900F-D4A21C4AE22D}" type="datetimeFigureOut">
              <a:rPr lang="en-US" smtClean="0"/>
              <a:t>6/30/2023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544272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414D06-8A42-4EBC-900F-D4A21C4AE22D}" type="datetimeFigureOut">
              <a:rPr lang="en-US" smtClean="0"/>
              <a:t>6/30/2023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842430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414D06-8A42-4EBC-900F-D4A21C4AE22D}" type="datetimeFigureOut">
              <a:rPr lang="en-US" smtClean="0"/>
              <a:t>6/30/2023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1229133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414D06-8A42-4EBC-900F-D4A21C4AE22D}" type="datetimeFigureOut">
              <a:rPr lang="en-US" smtClean="0"/>
              <a:t>6/30/2023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254683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414D06-8A42-4EBC-900F-D4A21C4AE22D}" type="datetimeFigureOut">
              <a:rPr lang="en-US" smtClean="0"/>
              <a:t>6/30/2023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3360484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414D06-8A42-4EBC-900F-D4A21C4AE22D}" type="datetimeFigureOut">
              <a:rPr lang="en-US" smtClean="0"/>
              <a:t>6/30/2023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86893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414D06-8A42-4EBC-900F-D4A21C4AE22D}" type="datetimeFigureOut">
              <a:rPr lang="en-US" smtClean="0"/>
              <a:t>6/30/2023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351261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4477609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372023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33385342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8268606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40009852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414D06-8A42-4EBC-900F-D4A21C4AE22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1305811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414D06-8A42-4EBC-900F-D4A21C4AE22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854674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B414D06-8A42-4EBC-900F-D4A21C4AE22D}" type="datetimeFigureOut">
              <a:rPr lang="en-US" smtClean="0"/>
              <a:t>6/30/2023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0484BB8-6317-4422-8992-13496B35055A}" type="slidenum">
              <a:rPr lang="en-US" smtClean="0"/>
              <a:t>‹#›</a:t>
            </a:fld>
            <a:endParaRPr lang="en-US"/>
          </a:p>
        </p:txBody>
      </p:sp>
    </p:spTree>
    <p:extLst>
      <p:ext uri="{BB962C8B-B14F-4D97-AF65-F5344CB8AC3E}">
        <p14:creationId xmlns:p14="http://schemas.microsoft.com/office/powerpoint/2010/main" val="34711734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openxmlformats.org/officeDocument/2006/relationships/image" Target="../media/image2.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8" Type="http://schemas.openxmlformats.org/officeDocument/2006/relationships/image" Target="../media/image5.pn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10" Type="http://schemas.openxmlformats.org/officeDocument/2006/relationships/image" Target="../media/image7.png" /><Relationship Id="rId4" Type="http://schemas.openxmlformats.org/officeDocument/2006/relationships/diagramLayout" Target="../diagrams/layout2.xml" /><Relationship Id="rId9" Type="http://schemas.openxmlformats.org/officeDocument/2006/relationships/image" Target="../media/image6.png"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9AAE-D0F4-F203-D89F-BFE598C84BE3}"/>
              </a:ext>
            </a:extLst>
          </p:cNvPr>
          <p:cNvSpPr>
            <a:spLocks noGrp="1"/>
          </p:cNvSpPr>
          <p:nvPr>
            <p:ph type="ctrTitle"/>
          </p:nvPr>
        </p:nvSpPr>
        <p:spPr/>
        <p:txBody>
          <a:bodyPr>
            <a:normAutofit fontScale="90000"/>
          </a:bodyPr>
          <a:lstStyle/>
          <a:p>
            <a:r>
              <a:rPr lang="en-US" dirty="0"/>
              <a:t>Developing relationships and workplace achievement</a:t>
            </a:r>
          </a:p>
        </p:txBody>
      </p:sp>
      <p:sp>
        <p:nvSpPr>
          <p:cNvPr id="3" name="Subtitle 2">
            <a:extLst>
              <a:ext uri="{FF2B5EF4-FFF2-40B4-BE49-F238E27FC236}">
                <a16:creationId xmlns:a16="http://schemas.microsoft.com/office/drawing/2014/main" id="{92512F5E-9187-B0AA-222F-77E93604FA0C}"/>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756905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71500-F44F-F4A2-9D46-9144129C37DE}"/>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63366329-F6C4-B9A6-1D3A-DA0C31009C90}"/>
              </a:ext>
            </a:extLst>
          </p:cNvPr>
          <p:cNvSpPr>
            <a:spLocks noGrp="1"/>
          </p:cNvSpPr>
          <p:nvPr>
            <p:ph idx="1"/>
          </p:nvPr>
        </p:nvSpPr>
        <p:spPr/>
        <p:txBody>
          <a:bodyPr>
            <a:normAutofit lnSpcReduction="10000"/>
          </a:bodyPr>
          <a:lstStyle/>
          <a:p>
            <a:r>
              <a:rPr lang="en-US" dirty="0"/>
              <a:t>The presentation will clarify what employee motivation means and how important it is to improving organizational performance. In addition, the major distinctions between intrinsic and extrinsic incentive types will be discussed, with examples from real-world situations. A thorough knowledge will be provided by a critical assessment of the benefits and drawbacks of each motivational kind. To further provide the audience with insightful information, the presentation will also examine important motivation theories as Herzberg's Two-Factor Theory, Maslow's Hierarchy of Needs, and Expectancy Theory.</a:t>
            </a:r>
          </a:p>
        </p:txBody>
      </p:sp>
    </p:spTree>
    <p:extLst>
      <p:ext uri="{BB962C8B-B14F-4D97-AF65-F5344CB8AC3E}">
        <p14:creationId xmlns:p14="http://schemas.microsoft.com/office/powerpoint/2010/main" val="1349016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616BD-53A5-FEA1-EB4A-AE8AEE4DC78C}"/>
              </a:ext>
            </a:extLst>
          </p:cNvPr>
          <p:cNvSpPr>
            <a:spLocks noGrp="1"/>
          </p:cNvSpPr>
          <p:nvPr>
            <p:ph type="title"/>
          </p:nvPr>
        </p:nvSpPr>
        <p:spPr>
          <a:xfrm>
            <a:off x="1512446" y="179363"/>
            <a:ext cx="10018713" cy="971843"/>
          </a:xfrm>
        </p:spPr>
        <p:txBody>
          <a:bodyPr/>
          <a:lstStyle/>
          <a:p>
            <a:r>
              <a:rPr lang="en-US" dirty="0"/>
              <a:t>Extrinsic vs. Intrinsic Motivation</a:t>
            </a:r>
          </a:p>
        </p:txBody>
      </p:sp>
      <p:graphicFrame>
        <p:nvGraphicFramePr>
          <p:cNvPr id="6" name="Content Placeholder 5">
            <a:extLst>
              <a:ext uri="{FF2B5EF4-FFF2-40B4-BE49-F238E27FC236}">
                <a16:creationId xmlns:a16="http://schemas.microsoft.com/office/drawing/2014/main" id="{C57396CE-75D3-433C-5144-22FF77836558}"/>
              </a:ext>
            </a:extLst>
          </p:cNvPr>
          <p:cNvGraphicFramePr>
            <a:graphicFrameLocks noGrp="1"/>
          </p:cNvGraphicFramePr>
          <p:nvPr>
            <p:ph idx="1"/>
            <p:extLst>
              <p:ext uri="{D42A27DB-BD31-4B8C-83A1-F6EECF244321}">
                <p14:modId xmlns:p14="http://schemas.microsoft.com/office/powerpoint/2010/main" val="3367254845"/>
              </p:ext>
            </p:extLst>
          </p:nvPr>
        </p:nvGraphicFramePr>
        <p:xfrm>
          <a:off x="3798276" y="1151206"/>
          <a:ext cx="5072491" cy="265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ED9782D7-29A3-32E0-3CA7-2BB79532D5C9}"/>
              </a:ext>
            </a:extLst>
          </p:cNvPr>
          <p:cNvPicPr>
            <a:picLocks noChangeAspect="1"/>
          </p:cNvPicPr>
          <p:nvPr/>
        </p:nvPicPr>
        <p:blipFill>
          <a:blip r:embed="rId8"/>
          <a:stretch>
            <a:fillRect/>
          </a:stretch>
        </p:blipFill>
        <p:spPr>
          <a:xfrm>
            <a:off x="2504050" y="3825826"/>
            <a:ext cx="7891974" cy="2657622"/>
          </a:xfrm>
          <a:prstGeom prst="rect">
            <a:avLst/>
          </a:prstGeom>
        </p:spPr>
      </p:pic>
    </p:spTree>
    <p:extLst>
      <p:ext uri="{BB962C8B-B14F-4D97-AF65-F5344CB8AC3E}">
        <p14:creationId xmlns:p14="http://schemas.microsoft.com/office/powerpoint/2010/main" val="1578473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A776C-3ABA-8260-80BA-0BD78A23A360}"/>
              </a:ext>
            </a:extLst>
          </p:cNvPr>
          <p:cNvSpPr>
            <a:spLocks noGrp="1"/>
          </p:cNvSpPr>
          <p:nvPr>
            <p:ph type="title"/>
          </p:nvPr>
        </p:nvSpPr>
        <p:spPr/>
        <p:txBody>
          <a:bodyPr/>
          <a:lstStyle/>
          <a:p>
            <a:r>
              <a:rPr lang="en-US" dirty="0"/>
              <a:t> Extrinsic Motivation</a:t>
            </a:r>
          </a:p>
        </p:txBody>
      </p:sp>
      <p:sp>
        <p:nvSpPr>
          <p:cNvPr id="3" name="Content Placeholder 2">
            <a:extLst>
              <a:ext uri="{FF2B5EF4-FFF2-40B4-BE49-F238E27FC236}">
                <a16:creationId xmlns:a16="http://schemas.microsoft.com/office/drawing/2014/main" id="{7391C398-5213-2B3F-C9A6-50186EC3EBD1}"/>
              </a:ext>
            </a:extLst>
          </p:cNvPr>
          <p:cNvSpPr>
            <a:spLocks noGrp="1"/>
          </p:cNvSpPr>
          <p:nvPr>
            <p:ph idx="1"/>
          </p:nvPr>
        </p:nvSpPr>
        <p:spPr/>
        <p:txBody>
          <a:bodyPr>
            <a:normAutofit/>
          </a:bodyPr>
          <a:lstStyle/>
          <a:p>
            <a:r>
              <a:rPr lang="en-US" dirty="0"/>
              <a:t>Advantages of extrinsic motivation:</a:t>
            </a:r>
          </a:p>
          <a:p>
            <a:r>
              <a:rPr lang="en-US" dirty="0"/>
              <a:t>    Can attract and retain employees</a:t>
            </a:r>
          </a:p>
          <a:p>
            <a:r>
              <a:rPr lang="en-US" dirty="0"/>
              <a:t>    Provides tangible rewards</a:t>
            </a:r>
          </a:p>
          <a:p>
            <a:r>
              <a:rPr lang="en-US" dirty="0"/>
              <a:t>Disadvantages of extrinsic motivation:</a:t>
            </a:r>
          </a:p>
          <a:p>
            <a:r>
              <a:rPr lang="en-US" dirty="0"/>
              <a:t>    May lead to short-term focus</a:t>
            </a:r>
          </a:p>
          <a:p>
            <a:r>
              <a:rPr lang="en-US" dirty="0"/>
              <a:t>    Can diminish intrinsic motivation</a:t>
            </a:r>
          </a:p>
        </p:txBody>
      </p:sp>
      <p:pic>
        <p:nvPicPr>
          <p:cNvPr id="6" name="Picture 5">
            <a:extLst>
              <a:ext uri="{FF2B5EF4-FFF2-40B4-BE49-F238E27FC236}">
                <a16:creationId xmlns:a16="http://schemas.microsoft.com/office/drawing/2014/main" id="{B69F9556-4992-B9F1-A98F-C06E73077639}"/>
              </a:ext>
            </a:extLst>
          </p:cNvPr>
          <p:cNvPicPr>
            <a:picLocks noChangeAspect="1"/>
          </p:cNvPicPr>
          <p:nvPr/>
        </p:nvPicPr>
        <p:blipFill>
          <a:blip r:embed="rId3"/>
          <a:stretch>
            <a:fillRect/>
          </a:stretch>
        </p:blipFill>
        <p:spPr>
          <a:xfrm>
            <a:off x="7412574" y="2666999"/>
            <a:ext cx="3190875" cy="2981325"/>
          </a:xfrm>
          <a:prstGeom prst="rect">
            <a:avLst/>
          </a:prstGeom>
        </p:spPr>
      </p:pic>
    </p:spTree>
    <p:extLst>
      <p:ext uri="{BB962C8B-B14F-4D97-AF65-F5344CB8AC3E}">
        <p14:creationId xmlns:p14="http://schemas.microsoft.com/office/powerpoint/2010/main" val="897364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63836-AAE2-2133-D57E-9493C05E186F}"/>
              </a:ext>
            </a:extLst>
          </p:cNvPr>
          <p:cNvSpPr>
            <a:spLocks noGrp="1"/>
          </p:cNvSpPr>
          <p:nvPr>
            <p:ph type="title"/>
          </p:nvPr>
        </p:nvSpPr>
        <p:spPr/>
        <p:txBody>
          <a:bodyPr/>
          <a:lstStyle/>
          <a:p>
            <a:r>
              <a:rPr lang="en-US" dirty="0"/>
              <a:t>Intrinsic Motivation</a:t>
            </a:r>
          </a:p>
        </p:txBody>
      </p:sp>
      <p:sp>
        <p:nvSpPr>
          <p:cNvPr id="3" name="Content Placeholder 2">
            <a:extLst>
              <a:ext uri="{FF2B5EF4-FFF2-40B4-BE49-F238E27FC236}">
                <a16:creationId xmlns:a16="http://schemas.microsoft.com/office/drawing/2014/main" id="{3C03E7EA-F172-D65E-1FF6-2BA75E98A39D}"/>
              </a:ext>
            </a:extLst>
          </p:cNvPr>
          <p:cNvSpPr>
            <a:spLocks noGrp="1"/>
          </p:cNvSpPr>
          <p:nvPr>
            <p:ph idx="1"/>
          </p:nvPr>
        </p:nvSpPr>
        <p:spPr>
          <a:xfrm>
            <a:off x="1484310" y="2666999"/>
            <a:ext cx="5155641" cy="3124201"/>
          </a:xfrm>
        </p:spPr>
        <p:txBody>
          <a:bodyPr>
            <a:normAutofit fontScale="92500" lnSpcReduction="10000"/>
          </a:bodyPr>
          <a:lstStyle/>
          <a:p>
            <a:r>
              <a:rPr lang="en-US" dirty="0"/>
              <a:t>Advantages of intrinsic motivation:</a:t>
            </a:r>
          </a:p>
          <a:p>
            <a:r>
              <a:rPr lang="en-US" dirty="0"/>
              <a:t>    Fosters creativity and innovation</a:t>
            </a:r>
          </a:p>
          <a:p>
            <a:r>
              <a:rPr lang="en-US" dirty="0"/>
              <a:t>    Enhances job satisfaction and engagement</a:t>
            </a:r>
          </a:p>
          <a:p>
            <a:r>
              <a:rPr lang="en-US" dirty="0"/>
              <a:t>Disadvantages of intrinsic motivation:</a:t>
            </a:r>
          </a:p>
          <a:p>
            <a:r>
              <a:rPr lang="en-US" dirty="0"/>
              <a:t>    Difficult to measure and quantify</a:t>
            </a:r>
          </a:p>
          <a:p>
            <a:r>
              <a:rPr lang="en-US" dirty="0"/>
              <a:t>    Can vary from person to person</a:t>
            </a:r>
          </a:p>
        </p:txBody>
      </p:sp>
      <p:pic>
        <p:nvPicPr>
          <p:cNvPr id="5" name="Picture 4">
            <a:extLst>
              <a:ext uri="{FF2B5EF4-FFF2-40B4-BE49-F238E27FC236}">
                <a16:creationId xmlns:a16="http://schemas.microsoft.com/office/drawing/2014/main" id="{AC54B527-6468-0484-0B4D-DBE671C14E66}"/>
              </a:ext>
            </a:extLst>
          </p:cNvPr>
          <p:cNvPicPr>
            <a:picLocks noChangeAspect="1"/>
          </p:cNvPicPr>
          <p:nvPr/>
        </p:nvPicPr>
        <p:blipFill>
          <a:blip r:embed="rId3"/>
          <a:stretch>
            <a:fillRect/>
          </a:stretch>
        </p:blipFill>
        <p:spPr>
          <a:xfrm>
            <a:off x="7681187" y="2667000"/>
            <a:ext cx="3821837" cy="3124200"/>
          </a:xfrm>
          <a:prstGeom prst="rect">
            <a:avLst/>
          </a:prstGeom>
        </p:spPr>
      </p:pic>
    </p:spTree>
    <p:extLst>
      <p:ext uri="{BB962C8B-B14F-4D97-AF65-F5344CB8AC3E}">
        <p14:creationId xmlns:p14="http://schemas.microsoft.com/office/powerpoint/2010/main" val="3502542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778CB-4880-7A9C-5560-990395093E93}"/>
              </a:ext>
            </a:extLst>
          </p:cNvPr>
          <p:cNvSpPr>
            <a:spLocks noGrp="1"/>
          </p:cNvSpPr>
          <p:nvPr>
            <p:ph type="title"/>
          </p:nvPr>
        </p:nvSpPr>
        <p:spPr>
          <a:xfrm>
            <a:off x="1484309" y="69166"/>
            <a:ext cx="10018713" cy="1186229"/>
          </a:xfrm>
        </p:spPr>
        <p:txBody>
          <a:bodyPr/>
          <a:lstStyle/>
          <a:p>
            <a:r>
              <a:rPr lang="en-US" dirty="0"/>
              <a:t>Key Motivation Theories</a:t>
            </a:r>
          </a:p>
        </p:txBody>
      </p:sp>
      <p:graphicFrame>
        <p:nvGraphicFramePr>
          <p:cNvPr id="4" name="Content Placeholder 3">
            <a:extLst>
              <a:ext uri="{FF2B5EF4-FFF2-40B4-BE49-F238E27FC236}">
                <a16:creationId xmlns:a16="http://schemas.microsoft.com/office/drawing/2014/main" id="{B6DD577A-7E27-241B-376F-63C9FEAFF0F7}"/>
              </a:ext>
            </a:extLst>
          </p:cNvPr>
          <p:cNvGraphicFramePr>
            <a:graphicFrameLocks noGrp="1"/>
          </p:cNvGraphicFramePr>
          <p:nvPr>
            <p:ph idx="1"/>
            <p:extLst>
              <p:ext uri="{D42A27DB-BD31-4B8C-83A1-F6EECF244321}">
                <p14:modId xmlns:p14="http://schemas.microsoft.com/office/powerpoint/2010/main" val="3673308210"/>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DE28C23F-DC29-2E66-16A1-0EFA34A21FD5}"/>
              </a:ext>
            </a:extLst>
          </p:cNvPr>
          <p:cNvPicPr>
            <a:picLocks noChangeAspect="1"/>
          </p:cNvPicPr>
          <p:nvPr/>
        </p:nvPicPr>
        <p:blipFill>
          <a:blip r:embed="rId8"/>
          <a:stretch>
            <a:fillRect/>
          </a:stretch>
        </p:blipFill>
        <p:spPr>
          <a:xfrm>
            <a:off x="2058020" y="2053883"/>
            <a:ext cx="2379237" cy="1934454"/>
          </a:xfrm>
          <a:prstGeom prst="rect">
            <a:avLst/>
          </a:prstGeom>
        </p:spPr>
      </p:pic>
      <p:pic>
        <p:nvPicPr>
          <p:cNvPr id="8" name="Picture 7">
            <a:extLst>
              <a:ext uri="{FF2B5EF4-FFF2-40B4-BE49-F238E27FC236}">
                <a16:creationId xmlns:a16="http://schemas.microsoft.com/office/drawing/2014/main" id="{48465ECE-2A63-27E5-571E-4F9B7CD78577}"/>
              </a:ext>
            </a:extLst>
          </p:cNvPr>
          <p:cNvPicPr>
            <a:picLocks noChangeAspect="1"/>
          </p:cNvPicPr>
          <p:nvPr/>
        </p:nvPicPr>
        <p:blipFill>
          <a:blip r:embed="rId9"/>
          <a:stretch>
            <a:fillRect/>
          </a:stretch>
        </p:blipFill>
        <p:spPr>
          <a:xfrm>
            <a:off x="5010967" y="1868511"/>
            <a:ext cx="3061565" cy="1934453"/>
          </a:xfrm>
          <a:prstGeom prst="rect">
            <a:avLst/>
          </a:prstGeom>
        </p:spPr>
      </p:pic>
      <p:pic>
        <p:nvPicPr>
          <p:cNvPr id="10" name="Picture 9">
            <a:extLst>
              <a:ext uri="{FF2B5EF4-FFF2-40B4-BE49-F238E27FC236}">
                <a16:creationId xmlns:a16="http://schemas.microsoft.com/office/drawing/2014/main" id="{A03011D7-071E-9529-D96C-5A7FF36BA6A9}"/>
              </a:ext>
            </a:extLst>
          </p:cNvPr>
          <p:cNvPicPr>
            <a:picLocks noChangeAspect="1"/>
          </p:cNvPicPr>
          <p:nvPr/>
        </p:nvPicPr>
        <p:blipFill>
          <a:blip r:embed="rId10"/>
          <a:stretch>
            <a:fillRect/>
          </a:stretch>
        </p:blipFill>
        <p:spPr>
          <a:xfrm>
            <a:off x="8256995" y="1917747"/>
            <a:ext cx="3061565" cy="1835980"/>
          </a:xfrm>
          <a:prstGeom prst="rect">
            <a:avLst/>
          </a:prstGeom>
        </p:spPr>
      </p:pic>
    </p:spTree>
    <p:extLst>
      <p:ext uri="{BB962C8B-B14F-4D97-AF65-F5344CB8AC3E}">
        <p14:creationId xmlns:p14="http://schemas.microsoft.com/office/powerpoint/2010/main" val="4204926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871EF-1EF8-9A9E-FC38-6716956FB3AD}"/>
              </a:ext>
            </a:extLst>
          </p:cNvPr>
          <p:cNvSpPr>
            <a:spLocks noGrp="1"/>
          </p:cNvSpPr>
          <p:nvPr>
            <p:ph type="title"/>
          </p:nvPr>
        </p:nvSpPr>
        <p:spPr/>
        <p:txBody>
          <a:bodyPr/>
          <a:lstStyle/>
          <a:p>
            <a:r>
              <a:rPr lang="en-US" dirty="0" err="1"/>
              <a:t>Conlclusion</a:t>
            </a:r>
            <a:r>
              <a:rPr lang="en-US" dirty="0"/>
              <a:t> </a:t>
            </a:r>
          </a:p>
        </p:txBody>
      </p:sp>
      <p:sp>
        <p:nvSpPr>
          <p:cNvPr id="3" name="Content Placeholder 2">
            <a:extLst>
              <a:ext uri="{FF2B5EF4-FFF2-40B4-BE49-F238E27FC236}">
                <a16:creationId xmlns:a16="http://schemas.microsoft.com/office/drawing/2014/main" id="{ECBEAE85-9001-172E-FC3E-22BC68138847}"/>
              </a:ext>
            </a:extLst>
          </p:cNvPr>
          <p:cNvSpPr>
            <a:spLocks noGrp="1"/>
          </p:cNvSpPr>
          <p:nvPr>
            <p:ph idx="1"/>
          </p:nvPr>
        </p:nvSpPr>
        <p:spPr/>
        <p:txBody>
          <a:bodyPr>
            <a:normAutofit fontScale="92500" lnSpcReduction="10000"/>
          </a:bodyPr>
          <a:lstStyle/>
          <a:p>
            <a:r>
              <a:rPr lang="en-US" dirty="0"/>
              <a:t>For an organization to succeed, employee motivation is essential. We can create effective tactics for enhancing employee performance and engagement by understanding the major distinctions between extrinsic and intrinsic motivation types. Extrinsic motivation provides concrete incentives and rewards, luring and keeping employees. To prevent being overly dependent on external rewards and to encourage long-term personal development and professional happiness, it should be balanced with intrinsic motivation. Organizations can learn a great deal about the elements that affect employee motivation by taking into account important motivation theories like Maslow's Hierarchy of Needs, Herzberg's Two-Factor Theory, and Expectancy Theory, and then adapting their strategies appropriately.</a:t>
            </a:r>
          </a:p>
        </p:txBody>
      </p:sp>
    </p:spTree>
    <p:extLst>
      <p:ext uri="{BB962C8B-B14F-4D97-AF65-F5344CB8AC3E}">
        <p14:creationId xmlns:p14="http://schemas.microsoft.com/office/powerpoint/2010/main" val="1607191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E703F-6FF0-4F10-D7E2-17C9637596BB}"/>
              </a:ext>
            </a:extLst>
          </p:cNvPr>
          <p:cNvSpPr>
            <a:spLocks noGrp="1"/>
          </p:cNvSpPr>
          <p:nvPr>
            <p:ph type="title"/>
          </p:nvPr>
        </p:nvSpPr>
        <p:spPr>
          <a:xfrm>
            <a:off x="1484310" y="109024"/>
            <a:ext cx="10018713" cy="720969"/>
          </a:xfrm>
        </p:spPr>
        <p:txBody>
          <a:bodyPr/>
          <a:lstStyle/>
          <a:p>
            <a:r>
              <a:rPr lang="en-US" dirty="0"/>
              <a:t>References </a:t>
            </a:r>
          </a:p>
        </p:txBody>
      </p:sp>
      <p:sp>
        <p:nvSpPr>
          <p:cNvPr id="3" name="Content Placeholder 2">
            <a:extLst>
              <a:ext uri="{FF2B5EF4-FFF2-40B4-BE49-F238E27FC236}">
                <a16:creationId xmlns:a16="http://schemas.microsoft.com/office/drawing/2014/main" id="{70B9BE10-2570-458C-ED1A-E14E4155C636}"/>
              </a:ext>
            </a:extLst>
          </p:cNvPr>
          <p:cNvSpPr>
            <a:spLocks noGrp="1"/>
          </p:cNvSpPr>
          <p:nvPr>
            <p:ph idx="1"/>
          </p:nvPr>
        </p:nvSpPr>
        <p:spPr>
          <a:xfrm>
            <a:off x="1484310" y="829993"/>
            <a:ext cx="10018713" cy="6028007"/>
          </a:xfrm>
        </p:spPr>
        <p:txBody>
          <a:bodyPr>
            <a:normAutofit fontScale="47500" lnSpcReduction="20000"/>
          </a:bodyPr>
          <a:lstStyle/>
          <a:p>
            <a:pPr marL="0" marR="0" algn="just">
              <a:lnSpc>
                <a:spcPct val="150000"/>
              </a:lnSpc>
              <a:spcBef>
                <a:spcPts val="0"/>
              </a:spcBef>
              <a:spcAft>
                <a:spcPts val="600"/>
              </a:spcAft>
            </a:pPr>
            <a:r>
              <a:rPr lang="en-US" sz="2400" dirty="0" err="1">
                <a:effectLst/>
                <a:latin typeface="Arial" panose="020B0604020202020204" pitchFamily="34" charset="0"/>
                <a:ea typeface="Times New Roman" panose="02020603050405020304" pitchFamily="18" charset="0"/>
                <a:cs typeface="Arial" panose="020B0604020202020204" pitchFamily="34" charset="0"/>
              </a:rPr>
              <a:t>Ahammad</a:t>
            </a:r>
            <a:r>
              <a:rPr lang="en-US" sz="2400" dirty="0">
                <a:effectLst/>
                <a:latin typeface="Arial" panose="020B0604020202020204" pitchFamily="34" charset="0"/>
                <a:ea typeface="Times New Roman" panose="02020603050405020304" pitchFamily="18" charset="0"/>
                <a:cs typeface="Arial" panose="020B0604020202020204" pitchFamily="34" charset="0"/>
              </a:rPr>
              <a:t>, M. F., Glaister, K. W. and Gomes, E. (2020) Strategic agility and human resource management, </a:t>
            </a:r>
            <a:r>
              <a:rPr lang="en-US" sz="2400" i="1" dirty="0">
                <a:effectLst/>
                <a:latin typeface="Arial" panose="020B0604020202020204" pitchFamily="34" charset="0"/>
                <a:ea typeface="Times New Roman" panose="02020603050405020304" pitchFamily="18" charset="0"/>
                <a:cs typeface="Arial" panose="020B0604020202020204" pitchFamily="34" charset="0"/>
              </a:rPr>
              <a:t>Human Resource Management Review</a:t>
            </a:r>
            <a:r>
              <a:rPr lang="en-US" sz="2400" dirty="0">
                <a:effectLst/>
                <a:latin typeface="Arial" panose="020B0604020202020204" pitchFamily="34" charset="0"/>
                <a:ea typeface="Times New Roman" panose="02020603050405020304" pitchFamily="18" charset="0"/>
                <a:cs typeface="Arial" panose="020B0604020202020204" pitchFamily="34" charset="0"/>
              </a:rPr>
              <a:t>, 30, pp. 100700.</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sz="2400" dirty="0" err="1">
                <a:effectLst/>
                <a:latin typeface="Arial" panose="020B0604020202020204" pitchFamily="34" charset="0"/>
                <a:ea typeface="Times New Roman" panose="02020603050405020304" pitchFamily="18" charset="0"/>
                <a:cs typeface="Arial" panose="020B0604020202020204" pitchFamily="34" charset="0"/>
              </a:rPr>
              <a:t>Alfes</a:t>
            </a:r>
            <a:r>
              <a:rPr lang="en-GB" sz="2400" dirty="0">
                <a:effectLst/>
                <a:latin typeface="Arial" panose="020B0604020202020204" pitchFamily="34" charset="0"/>
                <a:ea typeface="Times New Roman" panose="02020603050405020304" pitchFamily="18" charset="0"/>
                <a:cs typeface="Arial" panose="020B0604020202020204" pitchFamily="34" charset="0"/>
              </a:rPr>
              <a:t>, K, Truss, C, Soane, E C, Rees, C and </a:t>
            </a:r>
            <a:r>
              <a:rPr lang="en-GB" sz="2400" dirty="0" err="1">
                <a:effectLst/>
                <a:latin typeface="Arial" panose="020B0604020202020204" pitchFamily="34" charset="0"/>
                <a:ea typeface="Times New Roman" panose="02020603050405020304" pitchFamily="18" charset="0"/>
                <a:cs typeface="Arial" panose="020B0604020202020204" pitchFamily="34" charset="0"/>
              </a:rPr>
              <a:t>Gatenby</a:t>
            </a:r>
            <a:r>
              <a:rPr lang="en-GB" sz="2400" dirty="0">
                <a:effectLst/>
                <a:latin typeface="Arial" panose="020B0604020202020204" pitchFamily="34" charset="0"/>
                <a:ea typeface="Times New Roman" panose="02020603050405020304" pitchFamily="18" charset="0"/>
                <a:cs typeface="Arial" panose="020B0604020202020204" pitchFamily="34" charset="0"/>
              </a:rPr>
              <a:t>, M (2010) Creating an Engaged Workforce, CIPD, London.</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Anthony W.P., </a:t>
            </a:r>
            <a:r>
              <a:rPr lang="en-US" sz="2400" dirty="0" err="1">
                <a:effectLst/>
                <a:latin typeface="Arial" panose="020B0604020202020204" pitchFamily="34" charset="0"/>
                <a:ea typeface="Times New Roman" panose="02020603050405020304" pitchFamily="18" charset="0"/>
                <a:cs typeface="Arial" panose="020B0604020202020204" pitchFamily="34" charset="0"/>
              </a:rPr>
              <a:t>Kacmar</a:t>
            </a:r>
            <a:r>
              <a:rPr lang="en-US" sz="2400" dirty="0">
                <a:effectLst/>
                <a:latin typeface="Arial" panose="020B0604020202020204" pitchFamily="34" charset="0"/>
                <a:ea typeface="Times New Roman" panose="02020603050405020304" pitchFamily="18" charset="0"/>
                <a:cs typeface="Arial" panose="020B0604020202020204" pitchFamily="34" charset="0"/>
              </a:rPr>
              <a:t>, K.M., </a:t>
            </a:r>
            <a:r>
              <a:rPr lang="en-US" sz="2400" dirty="0" err="1">
                <a:effectLst/>
                <a:latin typeface="Arial" panose="020B0604020202020204" pitchFamily="34" charset="0"/>
                <a:ea typeface="Times New Roman" panose="02020603050405020304" pitchFamily="18" charset="0"/>
                <a:cs typeface="Arial" panose="020B0604020202020204" pitchFamily="34" charset="0"/>
              </a:rPr>
              <a:t>Perrewé</a:t>
            </a:r>
            <a:r>
              <a:rPr lang="en-US" sz="2400" dirty="0">
                <a:effectLst/>
                <a:latin typeface="Arial" panose="020B0604020202020204" pitchFamily="34" charset="0"/>
                <a:ea typeface="Times New Roman" panose="02020603050405020304" pitchFamily="18" charset="0"/>
                <a:cs typeface="Arial" panose="020B0604020202020204" pitchFamily="34" charset="0"/>
              </a:rPr>
              <a:t>, P.L. (2002) </a:t>
            </a:r>
            <a:r>
              <a:rPr lang="en-US" sz="2400" i="1" dirty="0">
                <a:effectLst/>
                <a:latin typeface="Arial" panose="020B0604020202020204" pitchFamily="34" charset="0"/>
                <a:ea typeface="Times New Roman" panose="02020603050405020304" pitchFamily="18" charset="0"/>
                <a:cs typeface="Arial" panose="020B0604020202020204" pitchFamily="34" charset="0"/>
              </a:rPr>
              <a:t>Human resource management: a strategic approach</a:t>
            </a:r>
            <a:r>
              <a:rPr lang="en-US" sz="2400" b="1" dirty="0">
                <a:effectLst/>
                <a:latin typeface="Arial" panose="020B0604020202020204" pitchFamily="34" charset="0"/>
                <a:ea typeface="Times New Roman" panose="02020603050405020304" pitchFamily="18" charset="0"/>
                <a:cs typeface="Arial" panose="020B0604020202020204" pitchFamily="34" charset="0"/>
              </a:rPr>
              <a:t>. </a:t>
            </a:r>
            <a:r>
              <a:rPr lang="en-US" sz="2400" dirty="0">
                <a:effectLst/>
                <a:latin typeface="Arial" panose="020B0604020202020204" pitchFamily="34" charset="0"/>
                <a:ea typeface="Times New Roman" panose="02020603050405020304" pitchFamily="18" charset="0"/>
                <a:cs typeface="Arial" panose="020B0604020202020204" pitchFamily="34" charset="0"/>
              </a:rPr>
              <a:t>4th ed. Fort Worth: Harcourt College Publishers. </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Armstrong, M. (2020) </a:t>
            </a:r>
            <a:r>
              <a:rPr lang="en-US" sz="2400" i="1" dirty="0">
                <a:effectLst/>
                <a:latin typeface="Arial" panose="020B0604020202020204" pitchFamily="34" charset="0"/>
                <a:ea typeface="Times New Roman" panose="02020603050405020304" pitchFamily="18" charset="0"/>
                <a:cs typeface="Arial" panose="020B0604020202020204" pitchFamily="34" charset="0"/>
              </a:rPr>
              <a:t>Strategic human resource management: A guide to action</a:t>
            </a:r>
            <a:r>
              <a:rPr lang="en-US" sz="2400" dirty="0">
                <a:effectLst/>
                <a:latin typeface="Arial" panose="020B0604020202020204" pitchFamily="34" charset="0"/>
                <a:ea typeface="Times New Roman" panose="02020603050405020304" pitchFamily="18" charset="0"/>
                <a:cs typeface="Arial" panose="020B0604020202020204" pitchFamily="34" charset="0"/>
              </a:rPr>
              <a:t>. </a:t>
            </a:r>
            <a:r>
              <a:rPr lang="en-US" sz="2400" dirty="0" err="1">
                <a:effectLst/>
                <a:latin typeface="Arial" panose="020B0604020202020204" pitchFamily="34" charset="0"/>
                <a:ea typeface="Times New Roman" panose="02020603050405020304" pitchFamily="18" charset="0"/>
                <a:cs typeface="Arial" panose="020B0604020202020204" pitchFamily="34" charset="0"/>
              </a:rPr>
              <a:t>kogan</a:t>
            </a:r>
            <a:r>
              <a:rPr lang="en-US" sz="2400" dirty="0">
                <a:effectLst/>
                <a:latin typeface="Arial" panose="020B0604020202020204" pitchFamily="34" charset="0"/>
                <a:ea typeface="Times New Roman" panose="02020603050405020304" pitchFamily="18" charset="0"/>
                <a:cs typeface="Arial" panose="020B0604020202020204" pitchFamily="34" charset="0"/>
              </a:rPr>
              <a:t>-page.</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err="1">
                <a:effectLst/>
                <a:latin typeface="Arial" panose="020B0604020202020204" pitchFamily="34" charset="0"/>
                <a:ea typeface="Times New Roman" panose="02020603050405020304" pitchFamily="18" charset="0"/>
                <a:cs typeface="Arial" panose="020B0604020202020204" pitchFamily="34" charset="0"/>
              </a:rPr>
              <a:t>Aryanto</a:t>
            </a:r>
            <a:r>
              <a:rPr lang="en-US" sz="2400" dirty="0">
                <a:effectLst/>
                <a:latin typeface="Arial" panose="020B0604020202020204" pitchFamily="34" charset="0"/>
                <a:ea typeface="Times New Roman" panose="02020603050405020304" pitchFamily="18" charset="0"/>
                <a:cs typeface="Arial" panose="020B0604020202020204" pitchFamily="34" charset="0"/>
              </a:rPr>
              <a:t>, R., Fontana, A. and </a:t>
            </a:r>
            <a:r>
              <a:rPr lang="en-US" sz="2400" dirty="0" err="1">
                <a:effectLst/>
                <a:latin typeface="Arial" panose="020B0604020202020204" pitchFamily="34" charset="0"/>
                <a:ea typeface="Times New Roman" panose="02020603050405020304" pitchFamily="18" charset="0"/>
                <a:cs typeface="Arial" panose="020B0604020202020204" pitchFamily="34" charset="0"/>
              </a:rPr>
              <a:t>Afiff</a:t>
            </a:r>
            <a:r>
              <a:rPr lang="en-US" sz="2400" dirty="0">
                <a:effectLst/>
                <a:latin typeface="Arial" panose="020B0604020202020204" pitchFamily="34" charset="0"/>
                <a:ea typeface="Times New Roman" panose="02020603050405020304" pitchFamily="18" charset="0"/>
                <a:cs typeface="Arial" panose="020B0604020202020204" pitchFamily="34" charset="0"/>
              </a:rPr>
              <a:t>, Adi Zakaria (2015) Strategic human resource management, innovation capability and performance: An empirical study in Indonesia software industry, </a:t>
            </a:r>
            <a:r>
              <a:rPr lang="en-US" sz="2400" i="1" dirty="0">
                <a:effectLst/>
                <a:latin typeface="Arial" panose="020B0604020202020204" pitchFamily="34" charset="0"/>
                <a:ea typeface="Times New Roman" panose="02020603050405020304" pitchFamily="18" charset="0"/>
                <a:cs typeface="Arial" panose="020B0604020202020204" pitchFamily="34" charset="0"/>
              </a:rPr>
              <a:t>Procedia-Social and Behavioral Sciences</a:t>
            </a:r>
            <a:r>
              <a:rPr lang="en-US" sz="2400" dirty="0">
                <a:effectLst/>
                <a:latin typeface="Arial" panose="020B0604020202020204" pitchFamily="34" charset="0"/>
                <a:ea typeface="Times New Roman" panose="02020603050405020304" pitchFamily="18" charset="0"/>
                <a:cs typeface="Arial" panose="020B0604020202020204" pitchFamily="34" charset="0"/>
              </a:rPr>
              <a:t>, 211, pp. 874–879.</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Bauer, T., Erdogan, B., </a:t>
            </a:r>
            <a:r>
              <a:rPr lang="en-US" sz="2400" dirty="0" err="1">
                <a:effectLst/>
                <a:latin typeface="Arial" panose="020B0604020202020204" pitchFamily="34" charset="0"/>
                <a:ea typeface="Times New Roman" panose="02020603050405020304" pitchFamily="18" charset="0"/>
                <a:cs typeface="Arial" panose="020B0604020202020204" pitchFamily="34" charset="0"/>
              </a:rPr>
              <a:t>Caughlin</a:t>
            </a:r>
            <a:r>
              <a:rPr lang="en-US" sz="2400" dirty="0">
                <a:effectLst/>
                <a:latin typeface="Arial" panose="020B0604020202020204" pitchFamily="34" charset="0"/>
                <a:ea typeface="Times New Roman" panose="02020603050405020304" pitchFamily="18" charset="0"/>
                <a:cs typeface="Arial" panose="020B0604020202020204" pitchFamily="34" charset="0"/>
              </a:rPr>
              <a:t>, D. E. and Truxillo, D. M. (2019) </a:t>
            </a:r>
            <a:r>
              <a:rPr lang="en-US" sz="2400" i="1" dirty="0">
                <a:effectLst/>
                <a:latin typeface="Arial" panose="020B0604020202020204" pitchFamily="34" charset="0"/>
                <a:ea typeface="Times New Roman" panose="02020603050405020304" pitchFamily="18" charset="0"/>
                <a:cs typeface="Arial" panose="020B0604020202020204" pitchFamily="34" charset="0"/>
              </a:rPr>
              <a:t>Fundamentals of human resource management : people, data, and analytics</a:t>
            </a:r>
            <a:r>
              <a:rPr lang="en-US" sz="2400" dirty="0">
                <a:effectLst/>
                <a:latin typeface="Arial" panose="020B0604020202020204" pitchFamily="34" charset="0"/>
                <a:ea typeface="Times New Roman" panose="02020603050405020304" pitchFamily="18" charset="0"/>
                <a:cs typeface="Arial" panose="020B0604020202020204" pitchFamily="34" charset="0"/>
              </a:rPr>
              <a:t>. Thousand Oaks: SAGE Publications, Inc.</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Berman, E. M., Bowman, J. S., West, J. P. and Wart, V. (2021) </a:t>
            </a:r>
            <a:r>
              <a:rPr lang="en-US" sz="2400" i="1" dirty="0">
                <a:effectLst/>
                <a:latin typeface="Arial" panose="020B0604020202020204" pitchFamily="34" charset="0"/>
                <a:ea typeface="Times New Roman" panose="02020603050405020304" pitchFamily="18" charset="0"/>
                <a:cs typeface="Arial" panose="020B0604020202020204" pitchFamily="34" charset="0"/>
              </a:rPr>
              <a:t>Human resource management in public service: Paradoxes, processes, and problems</a:t>
            </a:r>
            <a:r>
              <a:rPr lang="en-US" sz="2400" dirty="0">
                <a:effectLst/>
                <a:latin typeface="Arial" panose="020B0604020202020204" pitchFamily="34" charset="0"/>
                <a:ea typeface="Times New Roman" panose="02020603050405020304" pitchFamily="18" charset="0"/>
                <a:cs typeface="Arial" panose="020B0604020202020204" pitchFamily="34" charset="0"/>
              </a:rPr>
              <a:t>. CQ Press.</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Boon, C., Deanne and </a:t>
            </a:r>
            <a:r>
              <a:rPr lang="en-US" sz="2400" dirty="0" err="1">
                <a:effectLst/>
                <a:latin typeface="Arial" panose="020B0604020202020204" pitchFamily="34" charset="0"/>
                <a:ea typeface="Times New Roman" panose="02020603050405020304" pitchFamily="18" charset="0"/>
                <a:cs typeface="Arial" panose="020B0604020202020204" pitchFamily="34" charset="0"/>
              </a:rPr>
              <a:t>Lepak</a:t>
            </a:r>
            <a:r>
              <a:rPr lang="en-US" sz="2400" dirty="0">
                <a:effectLst/>
                <a:latin typeface="Arial" panose="020B0604020202020204" pitchFamily="34" charset="0"/>
                <a:ea typeface="Times New Roman" panose="02020603050405020304" pitchFamily="18" charset="0"/>
                <a:cs typeface="Arial" panose="020B0604020202020204" pitchFamily="34" charset="0"/>
              </a:rPr>
              <a:t>, D. P. (2019) A systematic review of human resource management systems and their measurement, </a:t>
            </a:r>
            <a:r>
              <a:rPr lang="en-US" sz="2400" i="1" dirty="0">
                <a:effectLst/>
                <a:latin typeface="Arial" panose="020B0604020202020204" pitchFamily="34" charset="0"/>
                <a:ea typeface="Times New Roman" panose="02020603050405020304" pitchFamily="18" charset="0"/>
                <a:cs typeface="Arial" panose="020B0604020202020204" pitchFamily="34" charset="0"/>
              </a:rPr>
              <a:t>Journal of Management</a:t>
            </a:r>
            <a:r>
              <a:rPr lang="en-US" sz="2400" dirty="0">
                <a:effectLst/>
                <a:latin typeface="Arial" panose="020B0604020202020204" pitchFamily="34" charset="0"/>
                <a:ea typeface="Times New Roman" panose="02020603050405020304" pitchFamily="18" charset="0"/>
                <a:cs typeface="Arial" panose="020B0604020202020204" pitchFamily="34" charset="0"/>
              </a:rPr>
              <a:t>, 45, pp. 2498–2537.</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Collings, D. G., Wood, G. T. and </a:t>
            </a:r>
            <a:r>
              <a:rPr lang="en-US" sz="2400" dirty="0" err="1">
                <a:effectLst/>
                <a:latin typeface="Arial" panose="020B0604020202020204" pitchFamily="34" charset="0"/>
                <a:ea typeface="Times New Roman" panose="02020603050405020304" pitchFamily="18" charset="0"/>
                <a:cs typeface="Arial" panose="020B0604020202020204" pitchFamily="34" charset="0"/>
              </a:rPr>
              <a:t>Szamosi</a:t>
            </a:r>
            <a:r>
              <a:rPr lang="en-US" sz="2400" dirty="0">
                <a:effectLst/>
                <a:latin typeface="Arial" panose="020B0604020202020204" pitchFamily="34" charset="0"/>
                <a:ea typeface="Times New Roman" panose="02020603050405020304" pitchFamily="18" charset="0"/>
                <a:cs typeface="Arial" panose="020B0604020202020204" pitchFamily="34" charset="0"/>
              </a:rPr>
              <a:t>, L. T. (2018) Human resource management: A critical approach, in: Routledge, pp. 1–23.</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DeCenzo, D. A., Robbins, S. P. and Verhulst, S. L. (2016) </a:t>
            </a:r>
            <a:r>
              <a:rPr lang="en-US" sz="2400" i="1" dirty="0">
                <a:effectLst/>
                <a:latin typeface="Arial" panose="020B0604020202020204" pitchFamily="34" charset="0"/>
                <a:ea typeface="Times New Roman" panose="02020603050405020304" pitchFamily="18" charset="0"/>
                <a:cs typeface="Arial" panose="020B0604020202020204" pitchFamily="34" charset="0"/>
              </a:rPr>
              <a:t>Fundamentals of human resource management</a:t>
            </a:r>
            <a:r>
              <a:rPr lang="en-US" sz="2400" dirty="0">
                <a:effectLst/>
                <a:latin typeface="Arial" panose="020B0604020202020204" pitchFamily="34" charset="0"/>
                <a:ea typeface="Times New Roman" panose="02020603050405020304" pitchFamily="18" charset="0"/>
                <a:cs typeface="Arial" panose="020B0604020202020204" pitchFamily="34" charset="0"/>
              </a:rPr>
              <a:t>. John Wiley &amp; Sons.</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err="1">
                <a:effectLst/>
                <a:latin typeface="Arial" panose="020B0604020202020204" pitchFamily="34" charset="0"/>
                <a:ea typeface="Times New Roman" panose="02020603050405020304" pitchFamily="18" charset="0"/>
                <a:cs typeface="Arial" panose="020B0604020202020204" pitchFamily="34" charset="0"/>
              </a:rPr>
              <a:t>Delery</a:t>
            </a:r>
            <a:r>
              <a:rPr lang="en-US" sz="2400" dirty="0">
                <a:effectLst/>
                <a:latin typeface="Arial" panose="020B0604020202020204" pitchFamily="34" charset="0"/>
                <a:ea typeface="Times New Roman" panose="02020603050405020304" pitchFamily="18" charset="0"/>
                <a:cs typeface="Arial" panose="020B0604020202020204" pitchFamily="34" charset="0"/>
              </a:rPr>
              <a:t>, J. E. and </a:t>
            </a:r>
            <a:r>
              <a:rPr lang="en-US" sz="2400" dirty="0" err="1">
                <a:effectLst/>
                <a:latin typeface="Arial" panose="020B0604020202020204" pitchFamily="34" charset="0"/>
                <a:ea typeface="Times New Roman" panose="02020603050405020304" pitchFamily="18" charset="0"/>
                <a:cs typeface="Arial" panose="020B0604020202020204" pitchFamily="34" charset="0"/>
              </a:rPr>
              <a:t>Roumpi</a:t>
            </a:r>
            <a:r>
              <a:rPr lang="en-US" sz="2400" dirty="0">
                <a:effectLst/>
                <a:latin typeface="Arial" panose="020B0604020202020204" pitchFamily="34" charset="0"/>
                <a:ea typeface="Times New Roman" panose="02020603050405020304" pitchFamily="18" charset="0"/>
                <a:cs typeface="Arial" panose="020B0604020202020204" pitchFamily="34" charset="0"/>
              </a:rPr>
              <a:t>, D. (2017) Strategic human resource management, human capital and competitive advantage: is the field going in circles?, </a:t>
            </a:r>
            <a:r>
              <a:rPr lang="en-US" sz="2400" i="1" dirty="0">
                <a:effectLst/>
                <a:latin typeface="Arial" panose="020B0604020202020204" pitchFamily="34" charset="0"/>
                <a:ea typeface="Times New Roman" panose="02020603050405020304" pitchFamily="18" charset="0"/>
                <a:cs typeface="Arial" panose="020B0604020202020204" pitchFamily="34" charset="0"/>
              </a:rPr>
              <a:t>Human Resource Management Journal</a:t>
            </a:r>
            <a:r>
              <a:rPr lang="en-US" sz="2400" dirty="0">
                <a:effectLst/>
                <a:latin typeface="Arial" panose="020B0604020202020204" pitchFamily="34" charset="0"/>
                <a:ea typeface="Times New Roman" panose="02020603050405020304" pitchFamily="18" charset="0"/>
                <a:cs typeface="Arial" panose="020B0604020202020204" pitchFamily="34" charset="0"/>
              </a:rPr>
              <a:t>, 27, pp. 1–21.</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Macey, W H, Schneider, B, Barbera, K M and Young, S A (2009) </a:t>
            </a:r>
            <a:r>
              <a:rPr lang="en-GB" sz="2400" i="1" dirty="0">
                <a:effectLst/>
                <a:latin typeface="Arial" panose="020B0604020202020204" pitchFamily="34" charset="0"/>
                <a:ea typeface="Times New Roman" panose="02020603050405020304" pitchFamily="18" charset="0"/>
                <a:cs typeface="Arial" panose="020B0604020202020204" pitchFamily="34" charset="0"/>
              </a:rPr>
              <a:t>Employee Engagement, </a:t>
            </a:r>
            <a:r>
              <a:rPr lang="en-GB" sz="2400" dirty="0">
                <a:effectLst/>
                <a:latin typeface="Arial" panose="020B0604020202020204" pitchFamily="34" charset="0"/>
                <a:ea typeface="Times New Roman" panose="02020603050405020304" pitchFamily="18" charset="0"/>
                <a:cs typeface="Arial" panose="020B0604020202020204" pitchFamily="34" charset="0"/>
              </a:rPr>
              <a:t>Wiley-Blackwell, Malden, MA.</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Saks, A M (2006) Antecedents and consequences of employee engagement, </a:t>
            </a:r>
            <a:r>
              <a:rPr lang="en-GB" sz="2400" i="1" dirty="0">
                <a:effectLst/>
                <a:latin typeface="Arial" panose="020B0604020202020204" pitchFamily="34" charset="0"/>
                <a:ea typeface="Times New Roman" panose="02020603050405020304" pitchFamily="18" charset="0"/>
                <a:cs typeface="Arial" panose="020B0604020202020204" pitchFamily="34" charset="0"/>
              </a:rPr>
              <a:t>Journal of Managerial Psychology, 21</a:t>
            </a:r>
            <a:r>
              <a:rPr lang="en-GB" sz="2400" b="1"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a:effectLst/>
                <a:latin typeface="Arial" panose="020B0604020202020204" pitchFamily="34" charset="0"/>
                <a:ea typeface="Times New Roman" panose="02020603050405020304" pitchFamily="18" charset="0"/>
                <a:cs typeface="Arial" panose="020B0604020202020204" pitchFamily="34" charset="0"/>
              </a:rPr>
              <a:t>(6), pp 600–619.</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Tyson, S. (2015) </a:t>
            </a:r>
            <a:r>
              <a:rPr lang="en-US" sz="2400" i="1" dirty="0">
                <a:effectLst/>
                <a:latin typeface="Arial" panose="020B0604020202020204" pitchFamily="34" charset="0"/>
                <a:ea typeface="Times New Roman" panose="02020603050405020304" pitchFamily="18" charset="0"/>
                <a:cs typeface="Arial" panose="020B0604020202020204" pitchFamily="34" charset="0"/>
              </a:rPr>
              <a:t>Essentials of Human Resource Management</a:t>
            </a:r>
            <a:r>
              <a:rPr lang="en-US" sz="2400" dirty="0">
                <a:effectLst/>
                <a:latin typeface="Arial" panose="020B0604020202020204" pitchFamily="34" charset="0"/>
                <a:ea typeface="Times New Roman" panose="02020603050405020304" pitchFamily="18" charset="0"/>
                <a:cs typeface="Arial" panose="020B0604020202020204" pitchFamily="34" charset="0"/>
              </a:rPr>
              <a:t>. London: Routledge.</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4576379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19</TotalTime>
  <Words>1378</Words>
  <Application>Microsoft Office PowerPoint</Application>
  <PresentationFormat>Widescreen</PresentationFormat>
  <Paragraphs>58</Paragraphs>
  <Slides>8</Slides>
  <Notes>4</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Parallax</vt:lpstr>
      <vt:lpstr>Developing relationships and workplace achievement</vt:lpstr>
      <vt:lpstr>Introduction</vt:lpstr>
      <vt:lpstr>Extrinsic vs. Intrinsic Motivation</vt:lpstr>
      <vt:lpstr> Extrinsic Motivation</vt:lpstr>
      <vt:lpstr>Intrinsic Motivation</vt:lpstr>
      <vt:lpstr>Key Motivation Theories</vt:lpstr>
      <vt:lpstr>Conlclusion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Jahangir Khalaj Savojbolagh; Md Shahin Quader</dc:creator>
  <cp:lastModifiedBy>Jahangir Khalaj Savojbolagh</cp:lastModifiedBy>
  <cp:revision>1</cp:revision>
  <dcterms:created xsi:type="dcterms:W3CDTF">2023-06-22T18:14:20Z</dcterms:created>
  <dcterms:modified xsi:type="dcterms:W3CDTF">2023-06-29T23:13:10Z</dcterms:modified>
</cp:coreProperties>
</file>