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Friday, May 16,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422854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Friday, May 16, 2025</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31808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Friday, May 16,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2992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Friday, May 16,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90061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Friday, May 16, 2025</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25248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Friday, May 16, 2025</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294076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Friday, May 16, 2025</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97026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Friday, May 16,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11367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Friday, May 16, 2025</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488754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Friday, May 16,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988695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Friday, May 16, 2025</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40176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Friday, May 16, 2025</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95132602"/>
      </p:ext>
    </p:extLst>
  </p:cSld>
  <p:clrMap bg1="dk1" tx1="lt1" bg2="dk2" tx2="lt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45" r:id="rId6"/>
    <p:sldLayoutId id="2147483741" r:id="rId7"/>
    <p:sldLayoutId id="2147483742" r:id="rId8"/>
    <p:sldLayoutId id="2147483743" r:id="rId9"/>
    <p:sldLayoutId id="2147483744" r:id="rId10"/>
    <p:sldLayoutId id="2147483746"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hyperlink" Target="https://www.bdadyslexia.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35C5297-7623-44A6-B13A-4424C8257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66E46BD-1D93-4B75-A1AD-F8DCF32C3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9D0273C-6169-EBB8-40FD-4CE6D8B11F6C}"/>
              </a:ext>
            </a:extLst>
          </p:cNvPr>
          <p:cNvSpPr txBox="1"/>
          <p:nvPr/>
        </p:nvSpPr>
        <p:spPr>
          <a:xfrm>
            <a:off x="76200" y="64922"/>
            <a:ext cx="3907970" cy="2308324"/>
          </a:xfrm>
          <a:prstGeom prst="rect">
            <a:avLst/>
          </a:prstGeom>
          <a:noFill/>
        </p:spPr>
        <p:txBody>
          <a:bodyPr wrap="square" rtlCol="0">
            <a:spAutoFit/>
          </a:bodyPr>
          <a:lstStyle/>
          <a:p>
            <a:r>
              <a:rPr lang="en-GB" b="1" u="sng" dirty="0">
                <a:latin typeface="Aptos" panose="02110004020202020204"/>
              </a:rPr>
              <a:t>DYSLEXIA </a:t>
            </a:r>
          </a:p>
          <a:p>
            <a:r>
              <a:rPr lang="en-GB" dirty="0">
                <a:latin typeface="Aptos" panose="02110004020202020204"/>
              </a:rPr>
              <a:t>Dyslexia is a specific learning difficulty (</a:t>
            </a:r>
            <a:r>
              <a:rPr lang="en-GB" dirty="0" err="1">
                <a:latin typeface="Aptos" panose="02110004020202020204"/>
              </a:rPr>
              <a:t>SpLD</a:t>
            </a:r>
            <a:r>
              <a:rPr lang="en-GB" dirty="0">
                <a:latin typeface="Aptos" panose="02110004020202020204"/>
              </a:rPr>
              <a:t>) that impacts the development of reading, spelling, and phonological processing. Despite its challenges, with the right identification and support strategies, learners with dyslexia can thrive.</a:t>
            </a:r>
            <a:endParaRPr lang="en-GB" b="1" u="sng" dirty="0">
              <a:latin typeface="Aptos" panose="02110004020202020204"/>
            </a:endParaRPr>
          </a:p>
        </p:txBody>
      </p:sp>
      <p:sp>
        <p:nvSpPr>
          <p:cNvPr id="10" name="TextBox 9">
            <a:extLst>
              <a:ext uri="{FF2B5EF4-FFF2-40B4-BE49-F238E27FC236}">
                <a16:creationId xmlns:a16="http://schemas.microsoft.com/office/drawing/2014/main" id="{4C35E1E1-7E7C-CF80-2ABC-DA3F9FE55D53}"/>
              </a:ext>
            </a:extLst>
          </p:cNvPr>
          <p:cNvSpPr txBox="1"/>
          <p:nvPr/>
        </p:nvSpPr>
        <p:spPr>
          <a:xfrm>
            <a:off x="6291942" y="64922"/>
            <a:ext cx="5976258" cy="4247317"/>
          </a:xfrm>
          <a:prstGeom prst="rect">
            <a:avLst/>
          </a:prstGeom>
          <a:noFill/>
        </p:spPr>
        <p:txBody>
          <a:bodyPr wrap="square" rtlCol="0">
            <a:spAutoFit/>
          </a:bodyPr>
          <a:lstStyle/>
          <a:p>
            <a:pPr>
              <a:buNone/>
            </a:pPr>
            <a:r>
              <a:rPr lang="en-GB" sz="1400" b="1" u="sng" dirty="0">
                <a:latin typeface="Aptos (Body)"/>
              </a:rPr>
              <a:t>Critical Evaluation: Identification &amp; Diagnosis of Dyslexia</a:t>
            </a:r>
          </a:p>
          <a:p>
            <a:pPr>
              <a:buNone/>
            </a:pPr>
            <a:r>
              <a:rPr lang="en-GB" sz="1400" b="1" dirty="0">
                <a:latin typeface="Aptos (Body)"/>
              </a:rPr>
              <a:t>✅ Early Observations</a:t>
            </a:r>
          </a:p>
          <a:p>
            <a:pPr>
              <a:buFont typeface="Arial" panose="020B0604020202020204" pitchFamily="34" charset="0"/>
              <a:buChar char="•"/>
            </a:pPr>
            <a:r>
              <a:rPr lang="en-GB" sz="1400" dirty="0">
                <a:latin typeface="Aptos (Body)"/>
              </a:rPr>
              <a:t>Difficulties with phonological awareness, reading fluency, and spelling.</a:t>
            </a:r>
          </a:p>
          <a:p>
            <a:pPr>
              <a:buFont typeface="Arial" panose="020B0604020202020204" pitchFamily="34" charset="0"/>
              <a:buChar char="•"/>
            </a:pPr>
            <a:r>
              <a:rPr lang="en-GB" sz="1400" dirty="0">
                <a:latin typeface="Aptos (Body)"/>
              </a:rPr>
              <a:t>Noticed by teachers, parents, or caregivers.</a:t>
            </a:r>
          </a:p>
          <a:p>
            <a:pPr>
              <a:buNone/>
            </a:pPr>
            <a:r>
              <a:rPr lang="en-GB" sz="1400" b="1" dirty="0">
                <a:latin typeface="Aptos (Body)"/>
              </a:rPr>
              <a:t>🧪 Screening &amp; Assessment</a:t>
            </a:r>
          </a:p>
          <a:p>
            <a:pPr>
              <a:buFont typeface="Arial" panose="020B0604020202020204" pitchFamily="34" charset="0"/>
              <a:buChar char="•"/>
            </a:pPr>
            <a:r>
              <a:rPr lang="en-GB" sz="1400" dirty="0">
                <a:latin typeface="Aptos (Body)"/>
              </a:rPr>
              <a:t>Universal screening in early education helps identify at-risk learners.</a:t>
            </a:r>
          </a:p>
          <a:p>
            <a:pPr>
              <a:buFont typeface="Arial" panose="020B0604020202020204" pitchFamily="34" charset="0"/>
              <a:buChar char="•"/>
            </a:pPr>
            <a:r>
              <a:rPr lang="en-GB" sz="1400" dirty="0">
                <a:latin typeface="Aptos (Body)"/>
              </a:rPr>
              <a:t>Tools: CTOPP, WIAT, WRAT, and classroom evidence.</a:t>
            </a:r>
          </a:p>
          <a:p>
            <a:pPr>
              <a:buNone/>
            </a:pPr>
            <a:r>
              <a:rPr lang="en-GB" sz="1400" b="1" dirty="0">
                <a:latin typeface="Aptos (Body)"/>
              </a:rPr>
              <a:t>🧠 Formal Diagnosis</a:t>
            </a:r>
          </a:p>
          <a:p>
            <a:pPr>
              <a:buFont typeface="Arial" panose="020B0604020202020204" pitchFamily="34" charset="0"/>
              <a:buChar char="•"/>
            </a:pPr>
            <a:r>
              <a:rPr lang="en-GB" sz="1400" dirty="0">
                <a:latin typeface="Aptos (Body)"/>
              </a:rPr>
              <a:t>Conducted by trained specialists (e.g., Educational Psychologists, Level 7-qualified assessors).</a:t>
            </a:r>
          </a:p>
          <a:p>
            <a:pPr>
              <a:buFont typeface="Arial" panose="020B0604020202020204" pitchFamily="34" charset="0"/>
              <a:buChar char="•"/>
            </a:pPr>
            <a:r>
              <a:rPr lang="en-GB" sz="1400" dirty="0">
                <a:latin typeface="Aptos (Body)"/>
              </a:rPr>
              <a:t>Based on cognitive and attainment testing, learning history, and response to instruction.</a:t>
            </a:r>
          </a:p>
          <a:p>
            <a:pPr>
              <a:buNone/>
            </a:pPr>
            <a:r>
              <a:rPr lang="en-GB" sz="1400" b="1" dirty="0">
                <a:latin typeface="Aptos (Body)"/>
              </a:rPr>
              <a:t>⚖️ Critical Perspective</a:t>
            </a:r>
          </a:p>
          <a:p>
            <a:pPr>
              <a:buFont typeface="Arial" panose="020B0604020202020204" pitchFamily="34" charset="0"/>
              <a:buChar char="•"/>
            </a:pPr>
            <a:r>
              <a:rPr lang="en-GB" sz="1400" dirty="0">
                <a:latin typeface="Aptos (Body)"/>
              </a:rPr>
              <a:t>Discrepancy models (IQ vs reading ability) often exclude co-occurring or lower IQ profiles.</a:t>
            </a:r>
          </a:p>
          <a:p>
            <a:pPr>
              <a:buFont typeface="Arial" panose="020B0604020202020204" pitchFamily="34" charset="0"/>
              <a:buChar char="•"/>
            </a:pPr>
            <a:r>
              <a:rPr lang="en-GB" sz="1400" dirty="0">
                <a:latin typeface="Aptos (Body)"/>
              </a:rPr>
              <a:t>Response to Intervention (RTI) offers a broader lens.</a:t>
            </a:r>
          </a:p>
          <a:p>
            <a:pPr>
              <a:buFont typeface="Arial" panose="020B0604020202020204" pitchFamily="34" charset="0"/>
              <a:buChar char="•"/>
            </a:pPr>
            <a:r>
              <a:rPr lang="en-GB" sz="1400" dirty="0">
                <a:latin typeface="Aptos (Body)"/>
              </a:rPr>
              <a:t>Risks of underdiagnosis in multilingual or EAL students without culturally responsive tools.</a:t>
            </a:r>
          </a:p>
          <a:p>
            <a:endParaRPr lang="en-GB" dirty="0"/>
          </a:p>
        </p:txBody>
      </p:sp>
      <p:pic>
        <p:nvPicPr>
          <p:cNvPr id="16" name="Picture 15" descr="Child reading a book">
            <a:extLst>
              <a:ext uri="{FF2B5EF4-FFF2-40B4-BE49-F238E27FC236}">
                <a16:creationId xmlns:a16="http://schemas.microsoft.com/office/drawing/2014/main" id="{71F75D89-A3C2-B6E6-B142-44A9F2061D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82692" y="4407251"/>
            <a:ext cx="3205843" cy="2137228"/>
          </a:xfrm>
          <a:prstGeom prst="rect">
            <a:avLst/>
          </a:prstGeom>
        </p:spPr>
      </p:pic>
      <p:sp>
        <p:nvSpPr>
          <p:cNvPr id="17" name="TextBox 16">
            <a:extLst>
              <a:ext uri="{FF2B5EF4-FFF2-40B4-BE49-F238E27FC236}">
                <a16:creationId xmlns:a16="http://schemas.microsoft.com/office/drawing/2014/main" id="{1BC2B5C5-1670-01A5-62FD-D665A8709258}"/>
              </a:ext>
            </a:extLst>
          </p:cNvPr>
          <p:cNvSpPr txBox="1"/>
          <p:nvPr/>
        </p:nvSpPr>
        <p:spPr>
          <a:xfrm>
            <a:off x="4045404" y="1219084"/>
            <a:ext cx="1752600" cy="1477328"/>
          </a:xfrm>
          <a:prstGeom prst="rect">
            <a:avLst/>
          </a:prstGeom>
        </p:spPr>
        <p:style>
          <a:lnRef idx="0">
            <a:scrgbClr r="0" g="0" b="0"/>
          </a:lnRef>
          <a:fillRef idx="1001">
            <a:schemeClr val="dk1"/>
          </a:fillRef>
          <a:effectRef idx="0">
            <a:scrgbClr r="0" g="0" b="0"/>
          </a:effectRef>
          <a:fontRef idx="major"/>
        </p:style>
        <p:txBody>
          <a:bodyPr wrap="square" rtlCol="0">
            <a:spAutoFit/>
          </a:bodyPr>
          <a:lstStyle/>
          <a:p>
            <a:r>
              <a:rPr lang="en-GB" b="1" dirty="0"/>
              <a:t>Key Source</a:t>
            </a:r>
            <a:r>
              <a:rPr lang="en-GB" dirty="0"/>
              <a:t>: Rose (2009), Elliott &amp; Grigorenko (2014)</a:t>
            </a:r>
          </a:p>
        </p:txBody>
      </p:sp>
      <p:cxnSp>
        <p:nvCxnSpPr>
          <p:cNvPr id="23" name="Straight Arrow Connector 22">
            <a:extLst>
              <a:ext uri="{FF2B5EF4-FFF2-40B4-BE49-F238E27FC236}">
                <a16:creationId xmlns:a16="http://schemas.microsoft.com/office/drawing/2014/main" id="{EFAC9E6C-FFA5-FE81-A996-5EF961A74F12}"/>
              </a:ext>
            </a:extLst>
          </p:cNvPr>
          <p:cNvCxnSpPr>
            <a:cxnSpLocks/>
          </p:cNvCxnSpPr>
          <p:nvPr/>
        </p:nvCxnSpPr>
        <p:spPr>
          <a:xfrm flipH="1">
            <a:off x="5781673" y="1556599"/>
            <a:ext cx="628653" cy="802297"/>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300300CA-80A5-99B9-FE2C-D02A2182E62D}"/>
              </a:ext>
            </a:extLst>
          </p:cNvPr>
          <p:cNvSpPr txBox="1"/>
          <p:nvPr/>
        </p:nvSpPr>
        <p:spPr>
          <a:xfrm>
            <a:off x="76200" y="2729718"/>
            <a:ext cx="12058651" cy="3600986"/>
          </a:xfrm>
          <a:prstGeom prst="rect">
            <a:avLst/>
          </a:prstGeom>
          <a:noFill/>
        </p:spPr>
        <p:txBody>
          <a:bodyPr wrap="square" rtlCol="0">
            <a:spAutoFit/>
          </a:bodyPr>
          <a:lstStyle/>
          <a:p>
            <a:pPr>
              <a:buNone/>
            </a:pPr>
            <a:r>
              <a:rPr lang="en-GB" sz="1400" b="1" u="sng" dirty="0">
                <a:latin typeface="Aptos (Body)"/>
              </a:rPr>
              <a:t>Analysis: Impact of Barriers on Learners with Dyslexia</a:t>
            </a:r>
          </a:p>
          <a:p>
            <a:pPr>
              <a:buNone/>
            </a:pPr>
            <a:r>
              <a:rPr lang="en-GB" sz="1400" b="1" dirty="0">
                <a:latin typeface="Aptos (Body)"/>
              </a:rPr>
              <a:t>📚 Academic Barriers</a:t>
            </a:r>
          </a:p>
          <a:p>
            <a:pPr>
              <a:buFont typeface="Arial" panose="020B0604020202020204" pitchFamily="34" charset="0"/>
              <a:buChar char="•"/>
            </a:pPr>
            <a:r>
              <a:rPr lang="en-GB" sz="1400" dirty="0">
                <a:latin typeface="Aptos (Body)"/>
              </a:rPr>
              <a:t>Struggle with reading-intensive tasks across the curriculum.</a:t>
            </a:r>
          </a:p>
          <a:p>
            <a:pPr>
              <a:buFont typeface="Arial" panose="020B0604020202020204" pitchFamily="34" charset="0"/>
              <a:buChar char="•"/>
            </a:pPr>
            <a:r>
              <a:rPr lang="en-GB" sz="1400" dirty="0">
                <a:latin typeface="Aptos (Body)"/>
              </a:rPr>
              <a:t>Delayed literacy skills hinder access to knowledge in all subjects.</a:t>
            </a:r>
          </a:p>
          <a:p>
            <a:pPr>
              <a:buFont typeface="Arial" panose="020B0604020202020204" pitchFamily="34" charset="0"/>
              <a:buChar char="•"/>
            </a:pPr>
            <a:r>
              <a:rPr lang="en-GB" sz="1400" dirty="0">
                <a:latin typeface="Aptos (Body)"/>
              </a:rPr>
              <a:t>“Matthew Effect”: Gaps widen over time (Stanovich, 1986).</a:t>
            </a:r>
          </a:p>
          <a:p>
            <a:pPr>
              <a:buNone/>
            </a:pPr>
            <a:r>
              <a:rPr lang="en-GB" sz="1400" b="1" dirty="0">
                <a:latin typeface="Aptos (Body)"/>
              </a:rPr>
              <a:t>💬 Psychological Barriers</a:t>
            </a:r>
          </a:p>
          <a:p>
            <a:pPr>
              <a:buFont typeface="Arial" panose="020B0604020202020204" pitchFamily="34" charset="0"/>
              <a:buChar char="•"/>
            </a:pPr>
            <a:r>
              <a:rPr lang="en-GB" sz="1400" dirty="0">
                <a:latin typeface="Aptos (Body)"/>
              </a:rPr>
              <a:t>Anxiety, low self-esteem, frustration, and learned helplessness.</a:t>
            </a:r>
          </a:p>
          <a:p>
            <a:pPr>
              <a:buFont typeface="Arial" panose="020B0604020202020204" pitchFamily="34" charset="0"/>
              <a:buChar char="•"/>
            </a:pPr>
            <a:r>
              <a:rPr lang="en-GB" sz="1400" dirty="0">
                <a:latin typeface="Aptos (Body)"/>
              </a:rPr>
              <a:t>Emotional impact linked to repeated failure and stigma.</a:t>
            </a:r>
          </a:p>
          <a:p>
            <a:pPr>
              <a:buNone/>
            </a:pPr>
            <a:r>
              <a:rPr lang="en-GB" sz="1400" b="1" dirty="0">
                <a:latin typeface="Aptos (Body)"/>
              </a:rPr>
              <a:t>🏫 Systemic Barriers</a:t>
            </a:r>
          </a:p>
          <a:p>
            <a:pPr>
              <a:buFont typeface="Arial" panose="020B0604020202020204" pitchFamily="34" charset="0"/>
              <a:buChar char="•"/>
            </a:pPr>
            <a:r>
              <a:rPr lang="en-GB" sz="1400" dirty="0">
                <a:latin typeface="Aptos (Body)"/>
              </a:rPr>
              <a:t>Limited teacher training in </a:t>
            </a:r>
            <a:r>
              <a:rPr lang="en-GB" sz="1400" dirty="0" err="1">
                <a:latin typeface="Aptos (Body)"/>
              </a:rPr>
              <a:t>SpLDs</a:t>
            </a:r>
            <a:r>
              <a:rPr lang="en-GB" sz="1400" dirty="0">
                <a:latin typeface="Aptos (Body)"/>
              </a:rPr>
              <a:t>.</a:t>
            </a:r>
          </a:p>
          <a:p>
            <a:pPr>
              <a:buFont typeface="Arial" panose="020B0604020202020204" pitchFamily="34" charset="0"/>
              <a:buChar char="•"/>
            </a:pPr>
            <a:r>
              <a:rPr lang="en-GB" sz="1400" dirty="0">
                <a:latin typeface="Aptos (Body)"/>
              </a:rPr>
              <a:t>Inflexible assessments: timed, reading-based exams disadvantage dyslexic students.</a:t>
            </a:r>
          </a:p>
          <a:p>
            <a:pPr>
              <a:buFont typeface="Arial" panose="020B0604020202020204" pitchFamily="34" charset="0"/>
              <a:buChar char="•"/>
            </a:pPr>
            <a:r>
              <a:rPr lang="en-GB" sz="1400" dirty="0">
                <a:latin typeface="Aptos (Body)"/>
              </a:rPr>
              <a:t>Technology and resources often lack accessibility.</a:t>
            </a:r>
          </a:p>
          <a:p>
            <a:pPr>
              <a:buNone/>
            </a:pPr>
            <a:r>
              <a:rPr lang="en-GB" sz="1400" b="1" dirty="0">
                <a:latin typeface="Aptos (Body)"/>
              </a:rPr>
              <a:t>👥 Social Barriers</a:t>
            </a:r>
          </a:p>
          <a:p>
            <a:pPr>
              <a:buFont typeface="Arial" panose="020B0604020202020204" pitchFamily="34" charset="0"/>
              <a:buChar char="•"/>
            </a:pPr>
            <a:r>
              <a:rPr lang="en-GB" sz="1400" dirty="0">
                <a:latin typeface="Aptos (Body)"/>
              </a:rPr>
              <a:t>Peer exclusion and teacher misconceptions.</a:t>
            </a:r>
          </a:p>
          <a:p>
            <a:pPr>
              <a:buFont typeface="Arial" panose="020B0604020202020204" pitchFamily="34" charset="0"/>
              <a:buChar char="•"/>
            </a:pPr>
            <a:r>
              <a:rPr lang="en-GB" sz="1400" dirty="0">
                <a:latin typeface="Aptos (Body)"/>
              </a:rPr>
              <a:t>Stigma: Misunderstood as laziness or lack of intelligence.</a:t>
            </a:r>
          </a:p>
          <a:p>
            <a:endParaRPr lang="en-GB" dirty="0"/>
          </a:p>
        </p:txBody>
      </p:sp>
    </p:spTree>
    <p:extLst>
      <p:ext uri="{BB962C8B-B14F-4D97-AF65-F5344CB8AC3E}">
        <p14:creationId xmlns:p14="http://schemas.microsoft.com/office/powerpoint/2010/main" val="1857235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84916B-8AEB-EE03-FD1B-78786EAE2BDA}"/>
              </a:ext>
            </a:extLst>
          </p:cNvPr>
          <p:cNvSpPr txBox="1"/>
          <p:nvPr/>
        </p:nvSpPr>
        <p:spPr>
          <a:xfrm>
            <a:off x="2166258" y="0"/>
            <a:ext cx="5410200" cy="4893647"/>
          </a:xfrm>
          <a:prstGeom prst="rect">
            <a:avLst/>
          </a:prstGeom>
          <a:noFill/>
        </p:spPr>
        <p:txBody>
          <a:bodyPr wrap="square" rtlCol="0">
            <a:spAutoFit/>
          </a:bodyPr>
          <a:lstStyle/>
          <a:p>
            <a:pPr>
              <a:buNone/>
            </a:pPr>
            <a:r>
              <a:rPr lang="en-GB" sz="1400" b="1" u="sng" dirty="0">
                <a:latin typeface="Aptos (Body)"/>
              </a:rPr>
              <a:t>Support Strategy: Structured Literacy</a:t>
            </a:r>
          </a:p>
          <a:p>
            <a:pPr>
              <a:buNone/>
            </a:pPr>
            <a:r>
              <a:rPr lang="en-GB" sz="1400" dirty="0">
                <a:latin typeface="Aptos (Body)"/>
              </a:rPr>
              <a:t>Structured Literacy (SL) is a research-backed, explicit teaching method that supports dyslexic learners by directly targeting their core difficulties.</a:t>
            </a:r>
          </a:p>
          <a:p>
            <a:pPr>
              <a:buNone/>
            </a:pPr>
            <a:r>
              <a:rPr lang="en-GB" sz="1400" b="1" dirty="0">
                <a:latin typeface="Aptos (Body)"/>
              </a:rPr>
              <a:t>📖 Core Components</a:t>
            </a:r>
          </a:p>
          <a:p>
            <a:pPr>
              <a:buFont typeface="Arial" panose="020B0604020202020204" pitchFamily="34" charset="0"/>
              <a:buChar char="•"/>
            </a:pPr>
            <a:r>
              <a:rPr lang="en-GB" sz="1400" b="1" dirty="0">
                <a:latin typeface="Aptos (Body)"/>
              </a:rPr>
              <a:t>Phonological awareness</a:t>
            </a:r>
            <a:endParaRPr lang="en-GB" sz="1400" dirty="0">
              <a:latin typeface="Aptos (Body)"/>
            </a:endParaRPr>
          </a:p>
          <a:p>
            <a:pPr>
              <a:buFont typeface="Arial" panose="020B0604020202020204" pitchFamily="34" charset="0"/>
              <a:buChar char="•"/>
            </a:pPr>
            <a:r>
              <a:rPr lang="en-GB" sz="1400" b="1" dirty="0">
                <a:latin typeface="Aptos (Body)"/>
              </a:rPr>
              <a:t>Sound-symbol relationships</a:t>
            </a:r>
            <a:endParaRPr lang="en-GB" sz="1400" dirty="0">
              <a:latin typeface="Aptos (Body)"/>
            </a:endParaRPr>
          </a:p>
          <a:p>
            <a:pPr>
              <a:buFont typeface="Arial" panose="020B0604020202020204" pitchFamily="34" charset="0"/>
              <a:buChar char="•"/>
            </a:pPr>
            <a:r>
              <a:rPr lang="en-GB" sz="1400" b="1" dirty="0">
                <a:latin typeface="Aptos (Body)"/>
              </a:rPr>
              <a:t>Morphology, syntax, and semantics</a:t>
            </a:r>
            <a:endParaRPr lang="en-GB" sz="1400" dirty="0">
              <a:latin typeface="Aptos (Body)"/>
            </a:endParaRPr>
          </a:p>
          <a:p>
            <a:pPr>
              <a:buNone/>
            </a:pPr>
            <a:r>
              <a:rPr lang="en-GB" sz="1400" b="1" dirty="0">
                <a:latin typeface="Aptos (Body)"/>
              </a:rPr>
              <a:t>🔍 How It Works</a:t>
            </a:r>
          </a:p>
          <a:p>
            <a:pPr>
              <a:buFont typeface="Arial" panose="020B0604020202020204" pitchFamily="34" charset="0"/>
              <a:buChar char="•"/>
            </a:pPr>
            <a:r>
              <a:rPr lang="en-GB" sz="1400" dirty="0">
                <a:latin typeface="Aptos (Body)"/>
              </a:rPr>
              <a:t>Systematic, cumulative instruction.</a:t>
            </a:r>
          </a:p>
          <a:p>
            <a:pPr>
              <a:buFont typeface="Arial" panose="020B0604020202020204" pitchFamily="34" charset="0"/>
              <a:buChar char="•"/>
            </a:pPr>
            <a:r>
              <a:rPr lang="en-GB" sz="1400" dirty="0">
                <a:latin typeface="Aptos (Body)"/>
              </a:rPr>
              <a:t>Emphasizes decoding and encoding.</a:t>
            </a:r>
          </a:p>
          <a:p>
            <a:pPr>
              <a:buFont typeface="Arial" panose="020B0604020202020204" pitchFamily="34" charset="0"/>
              <a:buChar char="•"/>
            </a:pPr>
            <a:r>
              <a:rPr lang="en-GB" sz="1400" dirty="0">
                <a:latin typeface="Aptos (Body)"/>
              </a:rPr>
              <a:t>Builds metalinguistic skills essential for reading and writing.</a:t>
            </a:r>
          </a:p>
          <a:p>
            <a:pPr>
              <a:buNone/>
            </a:pPr>
            <a:r>
              <a:rPr lang="en-GB" sz="1400" b="1" dirty="0">
                <a:latin typeface="Aptos (Body)"/>
              </a:rPr>
              <a:t>🌟 Benefits</a:t>
            </a:r>
          </a:p>
          <a:p>
            <a:pPr>
              <a:buFont typeface="Arial" panose="020B0604020202020204" pitchFamily="34" charset="0"/>
              <a:buChar char="•"/>
            </a:pPr>
            <a:r>
              <a:rPr lang="en-GB" sz="1400" dirty="0">
                <a:latin typeface="Aptos (Body)"/>
              </a:rPr>
              <a:t>Aligns with Simple View of Reading (Gough &amp; </a:t>
            </a:r>
            <a:r>
              <a:rPr lang="en-GB" sz="1400" dirty="0" err="1">
                <a:latin typeface="Aptos (Body)"/>
              </a:rPr>
              <a:t>Tunmer</a:t>
            </a:r>
            <a:r>
              <a:rPr lang="en-GB" sz="1400" dirty="0">
                <a:latin typeface="Aptos (Body)"/>
              </a:rPr>
              <a:t>, 1986).</a:t>
            </a:r>
          </a:p>
          <a:p>
            <a:pPr>
              <a:buFont typeface="Arial" panose="020B0604020202020204" pitchFamily="34" charset="0"/>
              <a:buChar char="•"/>
            </a:pPr>
            <a:r>
              <a:rPr lang="en-GB" sz="1400" dirty="0">
                <a:latin typeface="Aptos (Body)"/>
              </a:rPr>
              <a:t>Helps close literacy gaps through repetition and scaffolding.</a:t>
            </a:r>
          </a:p>
          <a:p>
            <a:pPr>
              <a:buFont typeface="Arial" panose="020B0604020202020204" pitchFamily="34" charset="0"/>
              <a:buChar char="•"/>
            </a:pPr>
            <a:r>
              <a:rPr lang="en-GB" sz="1400" dirty="0">
                <a:latin typeface="Aptos (Body)"/>
              </a:rPr>
              <a:t>Effective for both early readers and older learners.</a:t>
            </a:r>
          </a:p>
          <a:p>
            <a:pPr>
              <a:buNone/>
            </a:pPr>
            <a:r>
              <a:rPr lang="en-GB" sz="1400" b="1" dirty="0">
                <a:latin typeface="Aptos (Body)"/>
              </a:rPr>
              <a:t>🚧 Challenges</a:t>
            </a:r>
          </a:p>
          <a:p>
            <a:pPr>
              <a:buFont typeface="Arial" panose="020B0604020202020204" pitchFamily="34" charset="0"/>
              <a:buChar char="•"/>
            </a:pPr>
            <a:r>
              <a:rPr lang="en-GB" sz="1400" dirty="0">
                <a:latin typeface="Aptos (Body)"/>
              </a:rPr>
              <a:t>Requires trained educators.</a:t>
            </a:r>
          </a:p>
          <a:p>
            <a:pPr>
              <a:buFont typeface="Arial" panose="020B0604020202020204" pitchFamily="34" charset="0"/>
              <a:buChar char="•"/>
            </a:pPr>
            <a:r>
              <a:rPr lang="en-GB" sz="1400" dirty="0">
                <a:latin typeface="Aptos (Body)"/>
              </a:rPr>
              <a:t>Not one-size-fits-all—must be flexible.</a:t>
            </a:r>
          </a:p>
          <a:p>
            <a:pPr>
              <a:buFont typeface="Arial" panose="020B0604020202020204" pitchFamily="34" charset="0"/>
              <a:buChar char="•"/>
            </a:pPr>
            <a:r>
              <a:rPr lang="en-GB" sz="1400" dirty="0">
                <a:latin typeface="Aptos (Body)"/>
              </a:rPr>
              <a:t>Needs to be combined with assistive tech (e.g., text-to-speech) and exam accommodations.</a:t>
            </a:r>
          </a:p>
          <a:p>
            <a:endParaRPr lang="en-GB" dirty="0"/>
          </a:p>
        </p:txBody>
      </p:sp>
      <p:sp>
        <p:nvSpPr>
          <p:cNvPr id="5" name="TextBox 4">
            <a:extLst>
              <a:ext uri="{FF2B5EF4-FFF2-40B4-BE49-F238E27FC236}">
                <a16:creationId xmlns:a16="http://schemas.microsoft.com/office/drawing/2014/main" id="{6F39E970-C8B4-04F9-232C-3F45C8EF4BE9}"/>
              </a:ext>
            </a:extLst>
          </p:cNvPr>
          <p:cNvSpPr txBox="1"/>
          <p:nvPr/>
        </p:nvSpPr>
        <p:spPr>
          <a:xfrm>
            <a:off x="7576458" y="3222172"/>
            <a:ext cx="4419600" cy="3600986"/>
          </a:xfrm>
          <a:prstGeom prst="rect">
            <a:avLst/>
          </a:prstGeom>
          <a:noFill/>
        </p:spPr>
        <p:txBody>
          <a:bodyPr wrap="square" rtlCol="0">
            <a:spAutoFit/>
          </a:bodyPr>
          <a:lstStyle/>
          <a:p>
            <a:pPr>
              <a:buNone/>
            </a:pPr>
            <a:r>
              <a:rPr lang="en-GB" sz="1400" b="1" dirty="0">
                <a:latin typeface="Aptos (Body)"/>
              </a:rPr>
              <a:t>✅ Conclusion</a:t>
            </a:r>
          </a:p>
          <a:p>
            <a:r>
              <a:rPr lang="en-GB" sz="1400" dirty="0">
                <a:latin typeface="Aptos (Body)"/>
              </a:rPr>
              <a:t>Dyslexia is a complex and often misunderstood learning need that, if left unidentified or unsupported, can result in significant lifelong disadvantages. Critical evaluation of current diagnostic practices reveals a need for balanced, culturally responsive, and dynamic assessment methods. The barriers faced by learners with dyslexia are systemic and multifaceted, impacting more than just academic success. Structured Literacy provides an effective, evidence-based strategy to support these learners, but must be implemented sensitively and with appropriate training. A holistic, empathetic, and research-informed approach is essential to ensuring equitable education for students with dyslexia.</a:t>
            </a:r>
          </a:p>
          <a:p>
            <a:endParaRPr lang="en-GB" dirty="0"/>
          </a:p>
        </p:txBody>
      </p:sp>
      <p:pic>
        <p:nvPicPr>
          <p:cNvPr id="7" name="Picture 6" descr="Row of chairs and tables">
            <a:extLst>
              <a:ext uri="{FF2B5EF4-FFF2-40B4-BE49-F238E27FC236}">
                <a16:creationId xmlns:a16="http://schemas.microsoft.com/office/drawing/2014/main" id="{74FBF6F2-8FFA-CCCC-55A9-DDB5DDF376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flipV="1">
            <a:off x="7402285" y="183246"/>
            <a:ext cx="4269920" cy="2846612"/>
          </a:xfrm>
          <a:prstGeom prst="rect">
            <a:avLst/>
          </a:prstGeom>
        </p:spPr>
      </p:pic>
      <p:pic>
        <p:nvPicPr>
          <p:cNvPr id="9" name="Picture 8" descr="Seated boy with knees up in wingback armchair, reading book">
            <a:extLst>
              <a:ext uri="{FF2B5EF4-FFF2-40B4-BE49-F238E27FC236}">
                <a16:creationId xmlns:a16="http://schemas.microsoft.com/office/drawing/2014/main" id="{9AFADE75-BC59-7327-428D-65796BDDF6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800000" flipV="1">
            <a:off x="108857" y="4600378"/>
            <a:ext cx="3383067" cy="2257622"/>
          </a:xfrm>
          <a:prstGeom prst="rect">
            <a:avLst/>
          </a:prstGeom>
        </p:spPr>
      </p:pic>
      <p:pic>
        <p:nvPicPr>
          <p:cNvPr id="11" name="Picture 10" descr="Stack of hardcover books without spine titles">
            <a:extLst>
              <a:ext uri="{FF2B5EF4-FFF2-40B4-BE49-F238E27FC236}">
                <a16:creationId xmlns:a16="http://schemas.microsoft.com/office/drawing/2014/main" id="{E422146C-EC8E-1EF6-8789-F2A07A2741F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857" y="1796143"/>
            <a:ext cx="1972847" cy="1312614"/>
          </a:xfrm>
          <a:prstGeom prst="rect">
            <a:avLst/>
          </a:prstGeom>
        </p:spPr>
      </p:pic>
    </p:spTree>
    <p:extLst>
      <p:ext uri="{BB962C8B-B14F-4D97-AF65-F5344CB8AC3E}">
        <p14:creationId xmlns:p14="http://schemas.microsoft.com/office/powerpoint/2010/main" val="223023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2ACF9E-00EF-5388-1E7E-CAA12DBD1B97}"/>
              </a:ext>
            </a:extLst>
          </p:cNvPr>
          <p:cNvSpPr txBox="1"/>
          <p:nvPr/>
        </p:nvSpPr>
        <p:spPr>
          <a:xfrm>
            <a:off x="0" y="-1"/>
            <a:ext cx="12104914" cy="5632311"/>
          </a:xfrm>
          <a:prstGeom prst="rect">
            <a:avLst/>
          </a:prstGeom>
          <a:noFill/>
        </p:spPr>
        <p:txBody>
          <a:bodyPr wrap="square" rtlCol="0">
            <a:spAutoFit/>
          </a:bodyPr>
          <a:lstStyle/>
          <a:p>
            <a:pPr>
              <a:buNone/>
            </a:pPr>
            <a:r>
              <a:rPr lang="en-GB" sz="1300" b="1" u="sng" dirty="0">
                <a:latin typeface="Aptos (Body)"/>
              </a:rPr>
              <a:t>Reference List</a:t>
            </a:r>
          </a:p>
          <a:p>
            <a:pPr>
              <a:buNone/>
            </a:pPr>
            <a:endParaRPr lang="en-GB" sz="1300" dirty="0">
              <a:latin typeface="Aptos (Body)"/>
            </a:endParaRPr>
          </a:p>
          <a:p>
            <a:pPr marL="285750" indent="-285750">
              <a:buFont typeface="Wingdings" panose="05000000000000000000" pitchFamily="2" charset="2"/>
              <a:buChar char="Ø"/>
            </a:pPr>
            <a:r>
              <a:rPr lang="en-GB" sz="1300" dirty="0">
                <a:latin typeface="Aptos (Body)"/>
              </a:rPr>
              <a:t>British Dyslexia Association. (2021). </a:t>
            </a:r>
            <a:r>
              <a:rPr lang="en-GB" sz="1300" i="1" dirty="0">
                <a:latin typeface="Aptos (Body)"/>
              </a:rPr>
              <a:t>What is dyslexia?</a:t>
            </a:r>
            <a:r>
              <a:rPr lang="en-GB" sz="1300" dirty="0">
                <a:latin typeface="Aptos (Body)"/>
              </a:rPr>
              <a:t> </a:t>
            </a:r>
            <a:r>
              <a:rPr lang="en-GB" sz="1300" dirty="0">
                <a:latin typeface="Aptos (Body)"/>
                <a:hlinkClick r:id="rId2"/>
              </a:rPr>
              <a:t>https://www.bdadyslexia.org.uk/</a:t>
            </a:r>
            <a:endParaRPr lang="en-GB" sz="1300" dirty="0">
              <a:latin typeface="Aptos (Body)"/>
            </a:endParaRPr>
          </a:p>
          <a:p>
            <a:pPr marL="285750" indent="-285750">
              <a:buFont typeface="Wingdings" panose="05000000000000000000" pitchFamily="2" charset="2"/>
              <a:buChar char="Ø"/>
            </a:pPr>
            <a:r>
              <a:rPr lang="en-GB" sz="1300" dirty="0" err="1">
                <a:latin typeface="Aptos (Body)"/>
              </a:rPr>
              <a:t>Deponio</a:t>
            </a:r>
            <a:r>
              <a:rPr lang="en-GB" sz="1300" dirty="0">
                <a:latin typeface="Aptos (Body)"/>
              </a:rPr>
              <a:t>, P., Landon, J., Mullins, W., &amp; Reid, G. (2000). An audit of the processes involved in identifying children with dyslexia in Scotland. </a:t>
            </a:r>
            <a:r>
              <a:rPr lang="en-GB" sz="1300" i="1" dirty="0">
                <a:latin typeface="Aptos (Body)"/>
              </a:rPr>
              <a:t>Support for Learning, 15</a:t>
            </a:r>
            <a:r>
              <a:rPr lang="en-GB" sz="1300" dirty="0">
                <a:latin typeface="Aptos (Body)"/>
              </a:rPr>
              <a:t>(2), 62–65. https://doi.org/10.1111/1467-9604.00148</a:t>
            </a:r>
          </a:p>
          <a:p>
            <a:pPr marL="285750" indent="-285750">
              <a:buFont typeface="Wingdings" panose="05000000000000000000" pitchFamily="2" charset="2"/>
              <a:buChar char="Ø"/>
            </a:pPr>
            <a:r>
              <a:rPr lang="en-GB" sz="1300" dirty="0">
                <a:latin typeface="Aptos (Body)"/>
              </a:rPr>
              <a:t>Elliott, J. G., &amp; Grigorenko, E. L. (2014). </a:t>
            </a:r>
            <a:r>
              <a:rPr lang="en-GB" sz="1300" i="1" dirty="0">
                <a:latin typeface="Aptos (Body)"/>
              </a:rPr>
              <a:t>The dyslexia debate</a:t>
            </a:r>
            <a:r>
              <a:rPr lang="en-GB" sz="1300" dirty="0">
                <a:latin typeface="Aptos (Body)"/>
              </a:rPr>
              <a:t>. Cambridge University Press.</a:t>
            </a:r>
          </a:p>
          <a:p>
            <a:pPr marL="285750" indent="-285750">
              <a:buFont typeface="Wingdings" panose="05000000000000000000" pitchFamily="2" charset="2"/>
              <a:buChar char="Ø"/>
            </a:pPr>
            <a:r>
              <a:rPr lang="en-GB" sz="1300" dirty="0" err="1">
                <a:latin typeface="Aptos (Body)"/>
              </a:rPr>
              <a:t>Ehri</a:t>
            </a:r>
            <a:r>
              <a:rPr lang="en-GB" sz="1300" dirty="0">
                <a:latin typeface="Aptos (Body)"/>
              </a:rPr>
              <a:t>, L. C. (2020). Phonics and word recognition instruction in early reading programs: Guidelines for accessibility. </a:t>
            </a:r>
            <a:r>
              <a:rPr lang="en-GB" sz="1300" i="1" dirty="0">
                <a:latin typeface="Aptos (Body)"/>
              </a:rPr>
              <a:t>Reading Research Quarterly, 55</a:t>
            </a:r>
            <a:r>
              <a:rPr lang="en-GB" sz="1300" dirty="0">
                <a:latin typeface="Aptos (Body)"/>
              </a:rPr>
              <a:t>(S1), S9–S26. https://doi.org/10.1002/rrq.333</a:t>
            </a:r>
          </a:p>
          <a:p>
            <a:pPr marL="285750" indent="-285750">
              <a:buFont typeface="Wingdings" panose="05000000000000000000" pitchFamily="2" charset="2"/>
              <a:buChar char="Ø"/>
            </a:pPr>
            <a:r>
              <a:rPr lang="en-GB" sz="1300" dirty="0" err="1">
                <a:latin typeface="Aptos (Body)"/>
              </a:rPr>
              <a:t>Galuschka</a:t>
            </a:r>
            <a:r>
              <a:rPr lang="en-GB" sz="1300" dirty="0">
                <a:latin typeface="Aptos (Body)"/>
              </a:rPr>
              <a:t>, K., Ise, E., Krick, K., &amp; Schulte-</a:t>
            </a:r>
            <a:r>
              <a:rPr lang="en-GB" sz="1300" dirty="0" err="1">
                <a:latin typeface="Aptos (Body)"/>
              </a:rPr>
              <a:t>Körne</a:t>
            </a:r>
            <a:r>
              <a:rPr lang="en-GB" sz="1300" dirty="0">
                <a:latin typeface="Aptos (Body)"/>
              </a:rPr>
              <a:t>, G. (2014). Effectiveness of treatment approaches for children and adolescents with reading disabilities: A meta-analysis of randomized controlled trials. </a:t>
            </a:r>
            <a:r>
              <a:rPr lang="en-GB" sz="1300" i="1" dirty="0">
                <a:latin typeface="Aptos (Body)"/>
              </a:rPr>
              <a:t>PLOS ONE, 9</a:t>
            </a:r>
            <a:r>
              <a:rPr lang="en-GB" sz="1300" dirty="0">
                <a:latin typeface="Aptos (Body)"/>
              </a:rPr>
              <a:t>(2), e89900. https://doi.org/10.1371/journal.pone.0089900</a:t>
            </a:r>
          </a:p>
          <a:p>
            <a:pPr marL="285750" indent="-285750">
              <a:buFont typeface="Wingdings" panose="05000000000000000000" pitchFamily="2" charset="2"/>
              <a:buChar char="Ø"/>
            </a:pPr>
            <a:r>
              <a:rPr lang="en-GB" sz="1300" dirty="0">
                <a:latin typeface="Aptos (Body)"/>
              </a:rPr>
              <a:t>Gough, P. B., &amp; </a:t>
            </a:r>
            <a:r>
              <a:rPr lang="en-GB" sz="1300" dirty="0" err="1">
                <a:latin typeface="Aptos (Body)"/>
              </a:rPr>
              <a:t>Tunmer</a:t>
            </a:r>
            <a:r>
              <a:rPr lang="en-GB" sz="1300" dirty="0">
                <a:latin typeface="Aptos (Body)"/>
              </a:rPr>
              <a:t>, W. E. (1986). Decoding, reading, and reading disability. </a:t>
            </a:r>
            <a:r>
              <a:rPr lang="en-GB" sz="1300" i="1" dirty="0">
                <a:latin typeface="Aptos (Body)"/>
              </a:rPr>
              <a:t>Remedial and Special Education, 7</a:t>
            </a:r>
            <a:r>
              <a:rPr lang="en-GB" sz="1300" dirty="0">
                <a:latin typeface="Aptos (Body)"/>
              </a:rPr>
              <a:t>(1), 6–10. https://doi.org/10.1177/074193258600700104</a:t>
            </a:r>
          </a:p>
          <a:p>
            <a:pPr marL="285750" indent="-285750">
              <a:buFont typeface="Wingdings" panose="05000000000000000000" pitchFamily="2" charset="2"/>
              <a:buChar char="Ø"/>
            </a:pPr>
            <a:r>
              <a:rPr lang="en-GB" sz="1300" dirty="0">
                <a:latin typeface="Aptos (Body)"/>
              </a:rPr>
              <a:t>Humphrey, N., &amp; Mullins, P. M. (2002). Personal constructs and attribution for academic success and failure in dyslexic students. </a:t>
            </a:r>
            <a:r>
              <a:rPr lang="en-GB" sz="1300" i="1" dirty="0">
                <a:latin typeface="Aptos (Body)"/>
              </a:rPr>
              <a:t>British Journal of Special Education, 29</a:t>
            </a:r>
            <a:r>
              <a:rPr lang="en-GB" sz="1300" dirty="0">
                <a:latin typeface="Aptos (Body)"/>
              </a:rPr>
              <a:t>(4), 196–203. https://doi.org/10.1111/1467-8527.00264</a:t>
            </a:r>
          </a:p>
          <a:p>
            <a:pPr marL="285750" indent="-285750">
              <a:buFont typeface="Wingdings" panose="05000000000000000000" pitchFamily="2" charset="2"/>
              <a:buChar char="Ø"/>
            </a:pPr>
            <a:r>
              <a:rPr lang="en-GB" sz="1300" dirty="0">
                <a:latin typeface="Aptos (Body)"/>
              </a:rPr>
              <a:t>International Dyslexia Association. (2019). </a:t>
            </a:r>
            <a:r>
              <a:rPr lang="en-GB" sz="1300" i="1" dirty="0">
                <a:latin typeface="Aptos (Body)"/>
              </a:rPr>
              <a:t>Structured Literacy: Effective instruction for students with dyslexia and related reading difficulties</a:t>
            </a:r>
            <a:r>
              <a:rPr lang="en-GB" sz="1300" dirty="0">
                <a:latin typeface="Aptos (Body)"/>
              </a:rPr>
              <a:t>. https://dyslexiaida.org/structured-literacy-effective-instruction-for-students-with-dyslexia/</a:t>
            </a:r>
          </a:p>
          <a:p>
            <a:pPr marL="285750" indent="-285750">
              <a:buFont typeface="Wingdings" panose="05000000000000000000" pitchFamily="2" charset="2"/>
              <a:buChar char="Ø"/>
            </a:pPr>
            <a:r>
              <a:rPr lang="en-GB" sz="1300" dirty="0" err="1">
                <a:latin typeface="Aptos (Body)"/>
              </a:rPr>
              <a:t>Nalavany</a:t>
            </a:r>
            <a:r>
              <a:rPr lang="en-GB" sz="1300" dirty="0">
                <a:latin typeface="Aptos (Body)"/>
              </a:rPr>
              <a:t>, B. A., Carawan, L. W., &amp; Sauber, S. (2011). Adults with dyslexia, an invisible disability: The mediational role of concealment on perceived family support and self-esteem. </a:t>
            </a:r>
            <a:r>
              <a:rPr lang="en-GB" sz="1300" i="1" dirty="0">
                <a:latin typeface="Aptos (Body)"/>
              </a:rPr>
              <a:t>British Journal of Social Work, 41</a:t>
            </a:r>
            <a:r>
              <a:rPr lang="en-GB" sz="1300" dirty="0">
                <a:latin typeface="Aptos (Body)"/>
              </a:rPr>
              <a:t>(3), 486–504. https://doi.org/10.1093/bjsw/bcq073</a:t>
            </a:r>
          </a:p>
          <a:p>
            <a:pPr marL="285750" indent="-285750">
              <a:buFont typeface="Wingdings" panose="05000000000000000000" pitchFamily="2" charset="2"/>
              <a:buChar char="Ø"/>
            </a:pPr>
            <a:r>
              <a:rPr lang="en-GB" sz="1300" dirty="0">
                <a:latin typeface="Aptos (Body)"/>
              </a:rPr>
              <a:t>Ofsted. (2021). </a:t>
            </a:r>
            <a:r>
              <a:rPr lang="en-GB" sz="1300" i="1" dirty="0">
                <a:latin typeface="Aptos (Body)"/>
              </a:rPr>
              <a:t>Teacher training and SEND awareness</a:t>
            </a:r>
            <a:r>
              <a:rPr lang="en-GB" sz="1300" dirty="0">
                <a:latin typeface="Aptos (Body)"/>
              </a:rPr>
              <a:t>. https://www.gov.uk/government/publications/initial-teacher-education-inspection-framework-and-handbook</a:t>
            </a:r>
          </a:p>
          <a:p>
            <a:pPr marL="285750" indent="-285750">
              <a:buFont typeface="Wingdings" panose="05000000000000000000" pitchFamily="2" charset="2"/>
              <a:buChar char="Ø"/>
            </a:pPr>
            <a:r>
              <a:rPr lang="en-GB" sz="1300" dirty="0">
                <a:latin typeface="Aptos (Body)"/>
              </a:rPr>
              <a:t>Reid, G. (2016). </a:t>
            </a:r>
            <a:r>
              <a:rPr lang="en-GB" sz="1300" i="1" dirty="0">
                <a:latin typeface="Aptos (Body)"/>
              </a:rPr>
              <a:t>Dyslexia: A practitioner’s handbook</a:t>
            </a:r>
            <a:r>
              <a:rPr lang="en-GB" sz="1300" dirty="0">
                <a:latin typeface="Aptos (Body)"/>
              </a:rPr>
              <a:t> (5th ed.). Wiley-Blackwell.</a:t>
            </a:r>
          </a:p>
          <a:p>
            <a:pPr marL="285750" indent="-285750">
              <a:buFont typeface="Wingdings" panose="05000000000000000000" pitchFamily="2" charset="2"/>
              <a:buChar char="Ø"/>
            </a:pPr>
            <a:r>
              <a:rPr lang="en-GB" sz="1300" dirty="0">
                <a:latin typeface="Aptos (Body)"/>
              </a:rPr>
              <a:t>Rose, J. (2009). </a:t>
            </a:r>
            <a:r>
              <a:rPr lang="en-GB" sz="1300" i="1" dirty="0">
                <a:latin typeface="Aptos (Body)"/>
              </a:rPr>
              <a:t>Identifying and teaching children and young people with dyslexia and literacy difficulties</a:t>
            </a:r>
            <a:r>
              <a:rPr lang="en-GB" sz="1300" dirty="0">
                <a:latin typeface="Aptos (Body)"/>
              </a:rPr>
              <a:t>. Department for Children, Schools and Families. https://dera.ioe.ac.uk/14790/</a:t>
            </a:r>
          </a:p>
          <a:p>
            <a:pPr marL="285750" indent="-285750">
              <a:buFont typeface="Wingdings" panose="05000000000000000000" pitchFamily="2" charset="2"/>
              <a:buChar char="Ø"/>
            </a:pPr>
            <a:r>
              <a:rPr lang="en-GB" sz="1300" dirty="0" err="1">
                <a:latin typeface="Aptos (Body)"/>
              </a:rPr>
              <a:t>Snowling</a:t>
            </a:r>
            <a:r>
              <a:rPr lang="en-GB" sz="1300" dirty="0">
                <a:latin typeface="Aptos (Body)"/>
              </a:rPr>
              <a:t>, M. J., &amp; Hulme, C. (2012). Interventions for children's language and literacy difficulties. </a:t>
            </a:r>
            <a:r>
              <a:rPr lang="en-GB" sz="1300" i="1" dirty="0">
                <a:latin typeface="Aptos (Body)"/>
              </a:rPr>
              <a:t>International Journal of Language &amp; Communication Disorders, 47</a:t>
            </a:r>
            <a:r>
              <a:rPr lang="en-GB" sz="1300" dirty="0">
                <a:latin typeface="Aptos (Body)"/>
              </a:rPr>
              <a:t>(1), 27–34. https://doi.org/10.1111/j.1460-6984.2011.00081.x</a:t>
            </a:r>
          </a:p>
          <a:p>
            <a:pPr marL="285750" indent="-285750">
              <a:buFont typeface="Wingdings" panose="05000000000000000000" pitchFamily="2" charset="2"/>
              <a:buChar char="Ø"/>
            </a:pPr>
            <a:r>
              <a:rPr lang="en-GB" sz="1300" dirty="0">
                <a:latin typeface="Aptos (Body)"/>
              </a:rPr>
              <a:t>Stanovich, K. E. (1986). Matthew effects in reading: Some consequences </a:t>
            </a:r>
            <a:r>
              <a:rPr lang="en-GB" sz="1500" dirty="0">
                <a:latin typeface="Aptos (Body)"/>
              </a:rPr>
              <a:t>of individual differences in the acquisition of literacy. </a:t>
            </a:r>
            <a:r>
              <a:rPr lang="en-GB" sz="1500" i="1" dirty="0">
                <a:latin typeface="Aptos (Body)"/>
              </a:rPr>
              <a:t>Reading Research Quarterly, 21</a:t>
            </a:r>
            <a:r>
              <a:rPr lang="en-GB" sz="1500" dirty="0">
                <a:latin typeface="Aptos (Body)"/>
              </a:rPr>
              <a:t>(4), 360–407. https://doi.org/10.1598/RRQ.21.4.1</a:t>
            </a:r>
          </a:p>
          <a:p>
            <a:endParaRPr lang="en-GB" dirty="0"/>
          </a:p>
        </p:txBody>
      </p:sp>
    </p:spTree>
    <p:extLst>
      <p:ext uri="{BB962C8B-B14F-4D97-AF65-F5344CB8AC3E}">
        <p14:creationId xmlns:p14="http://schemas.microsoft.com/office/powerpoint/2010/main" val="3717458621"/>
      </p:ext>
    </p:extLst>
  </p:cSld>
  <p:clrMapOvr>
    <a:masterClrMapping/>
  </p:clrMapOvr>
</p:sld>
</file>

<file path=ppt/theme/theme1.xml><?xml version="1.0" encoding="utf-8"?>
<a:theme xmlns:a="http://schemas.openxmlformats.org/drawingml/2006/main" name="BlobVTI">
  <a:themeElements>
    <a:clrScheme name="Blob V2">
      <a:dk1>
        <a:sysClr val="windowText" lastClr="000000"/>
      </a:dk1>
      <a:lt1>
        <a:sysClr val="window" lastClr="FFFFFF"/>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3480</TotalTime>
  <Words>1084</Words>
  <Application>Microsoft Office PowerPoint</Application>
  <PresentationFormat>Widescreen</PresentationFormat>
  <Paragraphs>68</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Aptos</vt:lpstr>
      <vt:lpstr>Aptos (Body)</vt:lpstr>
      <vt:lpstr>Arial</vt:lpstr>
      <vt:lpstr>Avenir Next LT Pro</vt:lpstr>
      <vt:lpstr>Rockwell Nova Light</vt:lpstr>
      <vt:lpstr>The Hand Extrablack</vt:lpstr>
      <vt:lpstr>Wingdings</vt:lpstr>
      <vt:lpstr>BlobVTI</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Ahmed (2316947)</dc:creator>
  <cp:lastModifiedBy>Mohammed Ahmed (2316947)</cp:lastModifiedBy>
  <cp:revision>1</cp:revision>
  <dcterms:created xsi:type="dcterms:W3CDTF">2025-05-16T12:24:07Z</dcterms:created>
  <dcterms:modified xsi:type="dcterms:W3CDTF">2025-05-18T22:24:20Z</dcterms:modified>
</cp:coreProperties>
</file>