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embedTrueTypeFonts="1" saveSubsetFonts="1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4630400" cy="8229600"/>
  <p:notesSz cx="8229600" cy="14630400"/>
  <p:embeddedFontLst>
    <p:embeddedFont>
      <p:font typeface="Montserrat" panose="020B0604020202020204" charset="0"/>
      <p:regular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43" d="100"/>
          <a:sy n="43" d="100"/>
        </p:scale>
        <p:origin x="1228" y="2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060411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1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2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3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4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www.gov.uk" TargetMode="External"/><Relationship Id="rId13" Type="http://schemas.openxmlformats.org/officeDocument/2006/relationships/hyperlink" Target="www.mintel.com" TargetMode="External"/><Relationship Id="rId18" Type="http://schemas.openxmlformats.org/officeDocument/2006/relationships/hyperlink" Target="www.ons.gov.uk" TargetMode="External"/><Relationship Id="rId3" Type="http://schemas.openxmlformats.org/officeDocument/2006/relationships/hyperlink" Target="www.bighospitality.co.uk" TargetMode="External"/><Relationship Id="rId7" Type="http://schemas.openxmlformats.org/officeDocument/2006/relationships/hyperlink" Target="www.statista.com" TargetMode="External"/><Relationship Id="rId12" Type="http://schemas.openxmlformats.org/officeDocument/2006/relationships/hyperlink" Target="www.acas.org.uk" TargetMode="External"/><Relationship Id="rId17" Type="http://schemas.openxmlformats.org/officeDocument/2006/relationships/hyperlink" Target="www.managers.org.uk" TargetMode="External"/><Relationship Id="rId2" Type="http://schemas.openxmlformats.org/officeDocument/2006/relationships/notesSlide" Target="../notesSlides/notesSlide14.xml"/><Relationship Id="rId16" Type="http://schemas.openxmlformats.org/officeDocument/2006/relationships/hyperlink" Target="www.linkedin.com" TargetMode="External"/><Relationship Id="rId1" Type="http://schemas.openxmlformats.org/officeDocument/2006/relationships/slideLayout" Target="../slideLayouts/slideLayout15.xml"/><Relationship Id="rId6" Type="http://schemas.openxmlformats.org/officeDocument/2006/relationships/hyperlink" Target="www.flowhospitalitytraining.co.uk" TargetMode="External"/><Relationship Id="rId11" Type="http://schemas.openxmlformats.org/officeDocument/2006/relationships/hyperlink" Target="www.bbc.co.uk" TargetMode="External"/><Relationship Id="rId5" Type="http://schemas.openxmlformats.org/officeDocument/2006/relationships/hyperlink" Target="www.uwtsd.ac.uk" TargetMode="External"/><Relationship Id="rId15" Type="http://schemas.openxmlformats.org/officeDocument/2006/relationships/hyperlink" Target="www.theguardian.com" TargetMode="External"/><Relationship Id="rId10" Type="http://schemas.openxmlformats.org/officeDocument/2006/relationships/hyperlink" Target="www.hirevue.com" TargetMode="External"/><Relationship Id="rId19" Type="http://schemas.openxmlformats.org/officeDocument/2006/relationships/hyperlink" Target="www.restaurantonline.co.uk" TargetMode="External"/><Relationship Id="rId4" Type="http://schemas.openxmlformats.org/officeDocument/2006/relationships/hyperlink" Target="www.cipd.co.uk" TargetMode="External"/><Relationship Id="rId9" Type="http://schemas.openxmlformats.org/officeDocument/2006/relationships/hyperlink" Target="www.peoplemanagement.co.uk" TargetMode="External"/><Relationship Id="rId14" Type="http://schemas.openxmlformats.org/officeDocument/2006/relationships/hyperlink" Target="www.ukhospitality.org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760720" cy="82296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4709" y="564237"/>
            <a:ext cx="6018371" cy="4004905"/>
          </a:xfrm>
          <a:prstGeom prst="rect">
            <a:avLst/>
          </a:prstGeom>
        </p:spPr>
      </p:pic>
      <p:sp>
        <p:nvSpPr>
          <p:cNvPr id="4" name="Text 0"/>
          <p:cNvSpPr/>
          <p:nvPr/>
        </p:nvSpPr>
        <p:spPr>
          <a:xfrm>
            <a:off x="6244709" y="4839176"/>
            <a:ext cx="7627382" cy="17773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650"/>
              </a:lnSpc>
              <a:buNone/>
            </a:pPr>
            <a:r>
              <a:rPr lang="en-US" sz="37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Addressing Macro-Environmental Challenges in HR Management at Llwyn Country House</a:t>
            </a:r>
            <a:endParaRPr lang="en-US" sz="3700" dirty="0"/>
          </a:p>
        </p:txBody>
      </p:sp>
      <p:sp>
        <p:nvSpPr>
          <p:cNvPr id="5" name="Text 1"/>
          <p:cNvSpPr/>
          <p:nvPr/>
        </p:nvSpPr>
        <p:spPr>
          <a:xfrm>
            <a:off x="6244709" y="6886575"/>
            <a:ext cx="7627382" cy="2881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BMGM 5005 – Professional Service</a:t>
            </a:r>
            <a:endParaRPr lang="en-US" sz="1400" dirty="0"/>
          </a:p>
        </p:txBody>
      </p:sp>
      <p:sp>
        <p:nvSpPr>
          <p:cNvPr id="6" name="Text 2"/>
          <p:cNvSpPr/>
          <p:nvPr/>
        </p:nvSpPr>
        <p:spPr>
          <a:xfrm>
            <a:off x="6244709" y="7377232"/>
            <a:ext cx="7627382" cy="2881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Presented by: Dumitru Cojocariu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85788" y="402669"/>
            <a:ext cx="6112550" cy="48172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750"/>
              </a:lnSpc>
              <a:buNone/>
            </a:pPr>
            <a:r>
              <a:rPr lang="en-US" sz="30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Introduction &amp; Restaurant Overview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85788" y="1250513"/>
            <a:ext cx="1926908" cy="2407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5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Llwyn Country House</a:t>
            </a:r>
            <a:endParaRPr lang="en-US" sz="1500" dirty="0"/>
          </a:p>
        </p:txBody>
      </p:sp>
      <p:sp>
        <p:nvSpPr>
          <p:cNvPr id="4" name="Text 2"/>
          <p:cNvSpPr/>
          <p:nvPr/>
        </p:nvSpPr>
        <p:spPr>
          <a:xfrm>
            <a:off x="585788" y="1637705"/>
            <a:ext cx="6550819" cy="23431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1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 fine-dining establishment in rural Wales offering:</a:t>
            </a:r>
            <a:endParaRPr lang="en-US" sz="1150" dirty="0"/>
          </a:p>
        </p:txBody>
      </p:sp>
      <p:sp>
        <p:nvSpPr>
          <p:cNvPr id="5" name="Text 3"/>
          <p:cNvSpPr/>
          <p:nvPr/>
        </p:nvSpPr>
        <p:spPr>
          <a:xfrm>
            <a:off x="585788" y="2003822"/>
            <a:ext cx="6550819" cy="23431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1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Seasonal menus reflecting local produce</a:t>
            </a:r>
            <a:endParaRPr lang="en-US" sz="1150" dirty="0"/>
          </a:p>
        </p:txBody>
      </p:sp>
      <p:sp>
        <p:nvSpPr>
          <p:cNvPr id="6" name="Text 4"/>
          <p:cNvSpPr/>
          <p:nvPr/>
        </p:nvSpPr>
        <p:spPr>
          <a:xfrm>
            <a:off x="585788" y="2289334"/>
            <a:ext cx="6550819" cy="23431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1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Breakfast service and à la carte dining</a:t>
            </a:r>
            <a:endParaRPr lang="en-US" sz="1150" dirty="0"/>
          </a:p>
        </p:txBody>
      </p:sp>
      <p:sp>
        <p:nvSpPr>
          <p:cNvPr id="7" name="Text 5"/>
          <p:cNvSpPr/>
          <p:nvPr/>
        </p:nvSpPr>
        <p:spPr>
          <a:xfrm>
            <a:off x="585788" y="2574846"/>
            <a:ext cx="6550819" cy="23431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1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Wedding and special event hosting</a:t>
            </a:r>
            <a:endParaRPr lang="en-US" sz="1150" dirty="0"/>
          </a:p>
        </p:txBody>
      </p:sp>
      <p:sp>
        <p:nvSpPr>
          <p:cNvPr id="8" name="Text 6"/>
          <p:cNvSpPr/>
          <p:nvPr/>
        </p:nvSpPr>
        <p:spPr>
          <a:xfrm>
            <a:off x="585788" y="2940963"/>
            <a:ext cx="6550819" cy="468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1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Despite its picturesque setting, the venue faces significant HR challenges that threaten its operational stability.</a:t>
            </a:r>
            <a:endParaRPr lang="en-US" sz="1150" dirty="0"/>
          </a:p>
        </p:txBody>
      </p:sp>
      <p:pic>
        <p:nvPicPr>
          <p:cNvPr id="9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01414" y="1268730"/>
            <a:ext cx="6550819" cy="6550819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7501414" y="7984212"/>
            <a:ext cx="6550819" cy="468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1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This presentation examines how Brexit, AI adoption, the retirement tide, and economic inflation reshape recruitment, retention, and employee growth at Llwyn Country House.</a:t>
            </a:r>
            <a:endParaRPr lang="en-US" sz="11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58309" y="2171938"/>
            <a:ext cx="4988838" cy="6235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900"/>
              </a:lnSpc>
              <a:buNone/>
            </a:pPr>
            <a:r>
              <a:rPr lang="en-US" sz="39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Current HR Challenges</a:t>
            </a:r>
            <a:endParaRPr lang="en-US" sz="3900" dirty="0"/>
          </a:p>
        </p:txBody>
      </p:sp>
      <p:sp>
        <p:nvSpPr>
          <p:cNvPr id="3" name="Shape 1"/>
          <p:cNvSpPr/>
          <p:nvPr/>
        </p:nvSpPr>
        <p:spPr>
          <a:xfrm>
            <a:off x="758309" y="3174563"/>
            <a:ext cx="4244816" cy="2063234"/>
          </a:xfrm>
          <a:prstGeom prst="roundRect">
            <a:avLst>
              <a:gd name="adj" fmla="val 5318"/>
            </a:avLst>
          </a:prstGeom>
          <a:noFill/>
          <a:ln w="22860">
            <a:solidFill>
              <a:srgbClr val="BACF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449" y="3174563"/>
            <a:ext cx="91440" cy="2063234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039297" y="3386971"/>
            <a:ext cx="2494359" cy="31170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Staff Shortages</a:t>
            </a:r>
            <a:endParaRPr lang="en-US" sz="1950" dirty="0"/>
          </a:p>
        </p:txBody>
      </p:sp>
      <p:sp>
        <p:nvSpPr>
          <p:cNvPr id="6" name="Text 3"/>
          <p:cNvSpPr/>
          <p:nvPr/>
        </p:nvSpPr>
        <p:spPr>
          <a:xfrm>
            <a:off x="1039297" y="3812381"/>
            <a:ext cx="3751421" cy="1213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Particularly evident during breakfast service set-up, where inadequate staffing creates operational pressure and affects service quality.</a:t>
            </a:r>
            <a:endParaRPr lang="en-US" sz="1450" dirty="0"/>
          </a:p>
        </p:txBody>
      </p:sp>
      <p:sp>
        <p:nvSpPr>
          <p:cNvPr id="7" name="Shape 4"/>
          <p:cNvSpPr/>
          <p:nvPr/>
        </p:nvSpPr>
        <p:spPr>
          <a:xfrm>
            <a:off x="5192673" y="3174563"/>
            <a:ext cx="4244935" cy="2063234"/>
          </a:xfrm>
          <a:prstGeom prst="roundRect">
            <a:avLst>
              <a:gd name="adj" fmla="val 5318"/>
            </a:avLst>
          </a:prstGeom>
          <a:noFill/>
          <a:ln w="22860">
            <a:solidFill>
              <a:srgbClr val="BACF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9813" y="3174563"/>
            <a:ext cx="91440" cy="2063234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5473660" y="3386971"/>
            <a:ext cx="2494359" cy="31170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High Turnover</a:t>
            </a:r>
            <a:endParaRPr lang="en-US" sz="1950" dirty="0"/>
          </a:p>
        </p:txBody>
      </p:sp>
      <p:sp>
        <p:nvSpPr>
          <p:cNvPr id="10" name="Text 6"/>
          <p:cNvSpPr/>
          <p:nvPr/>
        </p:nvSpPr>
        <p:spPr>
          <a:xfrm>
            <a:off x="5473660" y="3812381"/>
            <a:ext cx="3751540" cy="9097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Exacerbated by the restaurant's remote location and the seasonal nature of hospitality demand in rural Wales.</a:t>
            </a:r>
            <a:endParaRPr lang="en-US" sz="1450" dirty="0"/>
          </a:p>
        </p:txBody>
      </p:sp>
      <p:sp>
        <p:nvSpPr>
          <p:cNvPr id="11" name="Shape 7"/>
          <p:cNvSpPr/>
          <p:nvPr/>
        </p:nvSpPr>
        <p:spPr>
          <a:xfrm>
            <a:off x="9627156" y="3174563"/>
            <a:ext cx="4244816" cy="2063234"/>
          </a:xfrm>
          <a:prstGeom prst="roundRect">
            <a:avLst>
              <a:gd name="adj" fmla="val 5318"/>
            </a:avLst>
          </a:prstGeom>
          <a:noFill/>
          <a:ln w="22860">
            <a:solidFill>
              <a:srgbClr val="BACF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2" name="Image 2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4296" y="3174563"/>
            <a:ext cx="91440" cy="2063234"/>
          </a:xfrm>
          <a:prstGeom prst="rect">
            <a:avLst/>
          </a:prstGeom>
        </p:spPr>
      </p:pic>
      <p:sp>
        <p:nvSpPr>
          <p:cNvPr id="13" name="Text 8"/>
          <p:cNvSpPr/>
          <p:nvPr/>
        </p:nvSpPr>
        <p:spPr>
          <a:xfrm>
            <a:off x="9908143" y="3386971"/>
            <a:ext cx="2494359" cy="31170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Retention Issues</a:t>
            </a:r>
            <a:endParaRPr lang="en-US" sz="1950" dirty="0"/>
          </a:p>
        </p:txBody>
      </p:sp>
      <p:sp>
        <p:nvSpPr>
          <p:cNvPr id="14" name="Text 9"/>
          <p:cNvSpPr/>
          <p:nvPr/>
        </p:nvSpPr>
        <p:spPr>
          <a:xfrm>
            <a:off x="9908143" y="3812381"/>
            <a:ext cx="3751421" cy="1213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Limited career development opportunities and insufficient training programmes contribute to staff seeking employment elsewhere.</a:t>
            </a:r>
            <a:endParaRPr lang="en-US" sz="1450" dirty="0"/>
          </a:p>
        </p:txBody>
      </p:sp>
      <p:sp>
        <p:nvSpPr>
          <p:cNvPr id="15" name="Text 10"/>
          <p:cNvSpPr/>
          <p:nvPr/>
        </p:nvSpPr>
        <p:spPr>
          <a:xfrm>
            <a:off x="758309" y="5451038"/>
            <a:ext cx="13113782" cy="606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These operational challenges must be understood within the context of broader macro-environmental factors reshaping the hospitality industry.</a:t>
            </a:r>
            <a:endParaRPr lang="en-US" sz="14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5187" y="374809"/>
            <a:ext cx="3837980" cy="4483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500"/>
              </a:lnSpc>
              <a:buNone/>
            </a:pPr>
            <a:r>
              <a:rPr lang="en-US" sz="28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Political &amp; Legal Factors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545187" y="1163836"/>
            <a:ext cx="1793558" cy="2240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4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Brexit Impact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545187" y="1524119"/>
            <a:ext cx="6603802" cy="2181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700"/>
              </a:lnSpc>
              <a:buSzPct val="100000"/>
              <a:buChar char="•"/>
            </a:pPr>
            <a:r>
              <a:rPr lang="en-US" sz="10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Significantly reduced access to EU labour pool</a:t>
            </a:r>
            <a:endParaRPr lang="en-US" sz="1050" dirty="0"/>
          </a:p>
        </p:txBody>
      </p:sp>
      <p:sp>
        <p:nvSpPr>
          <p:cNvPr id="5" name="Text 3"/>
          <p:cNvSpPr/>
          <p:nvPr/>
        </p:nvSpPr>
        <p:spPr>
          <a:xfrm>
            <a:off x="545187" y="1789867"/>
            <a:ext cx="6603802" cy="2181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700"/>
              </a:lnSpc>
              <a:buSzPct val="100000"/>
              <a:buChar char="•"/>
            </a:pPr>
            <a:r>
              <a:rPr lang="en-US" sz="10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Complicated visa requirements for foreign workers</a:t>
            </a:r>
            <a:endParaRPr lang="en-US" sz="1050" dirty="0"/>
          </a:p>
        </p:txBody>
      </p:sp>
      <p:sp>
        <p:nvSpPr>
          <p:cNvPr id="6" name="Text 4"/>
          <p:cNvSpPr/>
          <p:nvPr/>
        </p:nvSpPr>
        <p:spPr>
          <a:xfrm>
            <a:off x="545187" y="2055614"/>
            <a:ext cx="6603802" cy="2181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700"/>
              </a:lnSpc>
              <a:buSzPct val="100000"/>
              <a:buChar char="•"/>
            </a:pPr>
            <a:r>
              <a:rPr lang="en-US" sz="10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Increased administrative burden for employing non-UK staff</a:t>
            </a:r>
            <a:endParaRPr lang="en-US" sz="1050" dirty="0"/>
          </a:p>
        </p:txBody>
      </p:sp>
      <p:sp>
        <p:nvSpPr>
          <p:cNvPr id="7" name="Shape 5"/>
          <p:cNvSpPr/>
          <p:nvPr/>
        </p:nvSpPr>
        <p:spPr>
          <a:xfrm>
            <a:off x="545187" y="2426970"/>
            <a:ext cx="6603802" cy="797243"/>
          </a:xfrm>
          <a:prstGeom prst="roundRect">
            <a:avLst>
              <a:gd name="adj" fmla="val 25647"/>
            </a:avLst>
          </a:prstGeom>
          <a:solidFill>
            <a:srgbClr val="BEDFF3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395" y="2630448"/>
            <a:ext cx="170378" cy="136208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987981" y="2597229"/>
            <a:ext cx="6024801" cy="436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Prior to Brexit, 24% of UK hospitality workers were EU nationals, creating a substantial talent gap when free movement ended.</a:t>
            </a:r>
            <a:endParaRPr lang="en-US" sz="1050" dirty="0"/>
          </a:p>
        </p:txBody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9031" y="1180862"/>
            <a:ext cx="6603802" cy="6603802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7489031" y="7937897"/>
            <a:ext cx="1793558" cy="2240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4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Legal Implications</a:t>
            </a:r>
            <a:endParaRPr lang="en-US" sz="1400" dirty="0"/>
          </a:p>
        </p:txBody>
      </p:sp>
      <p:sp>
        <p:nvSpPr>
          <p:cNvPr id="12" name="Text 8"/>
          <p:cNvSpPr/>
          <p:nvPr/>
        </p:nvSpPr>
        <p:spPr>
          <a:xfrm>
            <a:off x="7489031" y="8298180"/>
            <a:ext cx="6603802" cy="2181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700"/>
              </a:lnSpc>
              <a:buSzPct val="100000"/>
              <a:buChar char="•"/>
            </a:pPr>
            <a:r>
              <a:rPr lang="en-US" sz="10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Stricter immigration policies limit international hiring</a:t>
            </a:r>
            <a:endParaRPr lang="en-US" sz="1050" dirty="0"/>
          </a:p>
        </p:txBody>
      </p:sp>
      <p:sp>
        <p:nvSpPr>
          <p:cNvPr id="13" name="Text 9"/>
          <p:cNvSpPr/>
          <p:nvPr/>
        </p:nvSpPr>
        <p:spPr>
          <a:xfrm>
            <a:off x="7489031" y="8563928"/>
            <a:ext cx="6603802" cy="2181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700"/>
              </a:lnSpc>
              <a:buSzPct val="100000"/>
              <a:buChar char="•"/>
            </a:pPr>
            <a:r>
              <a:rPr lang="en-US" sz="10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Increased compliance requirements for employing staff</a:t>
            </a:r>
            <a:endParaRPr lang="en-US" sz="1050" dirty="0"/>
          </a:p>
        </p:txBody>
      </p:sp>
      <p:sp>
        <p:nvSpPr>
          <p:cNvPr id="14" name="Text 10"/>
          <p:cNvSpPr/>
          <p:nvPr/>
        </p:nvSpPr>
        <p:spPr>
          <a:xfrm>
            <a:off x="7489031" y="8829675"/>
            <a:ext cx="6603802" cy="2181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700"/>
              </a:lnSpc>
              <a:buSzPct val="100000"/>
              <a:buChar char="•"/>
            </a:pPr>
            <a:r>
              <a:rPr lang="en-US" sz="10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Higher administrative costs for recruitment processes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58309" y="1865471"/>
            <a:ext cx="7744063" cy="6235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900"/>
              </a:lnSpc>
              <a:buNone/>
            </a:pPr>
            <a:r>
              <a:rPr lang="en-US" sz="39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Economic &amp; Environmental Factors</a:t>
            </a:r>
            <a:endParaRPr lang="en-US" sz="39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8309" y="2868097"/>
            <a:ext cx="4371261" cy="758309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947857" y="3815953"/>
            <a:ext cx="2494359" cy="31170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Inflation Pressure</a:t>
            </a:r>
            <a:endParaRPr lang="en-US" sz="1950" dirty="0"/>
          </a:p>
        </p:txBody>
      </p:sp>
      <p:sp>
        <p:nvSpPr>
          <p:cNvPr id="5" name="Text 2"/>
          <p:cNvSpPr/>
          <p:nvPr/>
        </p:nvSpPr>
        <p:spPr>
          <a:xfrm>
            <a:off x="947857" y="4241363"/>
            <a:ext cx="3992166" cy="1213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Rising living costs drive wage expectations higher, with competing establishments offering more attractive compensation packages.</a:t>
            </a:r>
            <a:endParaRPr lang="en-US" sz="1450" dirty="0"/>
          </a:p>
        </p:txBody>
      </p:sp>
      <p:sp>
        <p:nvSpPr>
          <p:cNvPr id="6" name="Text 3"/>
          <p:cNvSpPr/>
          <p:nvPr/>
        </p:nvSpPr>
        <p:spPr>
          <a:xfrm>
            <a:off x="947857" y="5568077"/>
            <a:ext cx="3992166" cy="606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UK hospitality wages increased by 8.2% in 2023, outpacing overall wage growth.</a:t>
            </a:r>
            <a:endParaRPr lang="en-US" sz="1450" dirty="0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9570" y="2868097"/>
            <a:ext cx="4371261" cy="758309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5319117" y="3815953"/>
            <a:ext cx="2494359" cy="31170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Menu Adjustments</a:t>
            </a:r>
            <a:endParaRPr lang="en-US" sz="1950" dirty="0"/>
          </a:p>
        </p:txBody>
      </p:sp>
      <p:sp>
        <p:nvSpPr>
          <p:cNvPr id="9" name="Text 5"/>
          <p:cNvSpPr/>
          <p:nvPr/>
        </p:nvSpPr>
        <p:spPr>
          <a:xfrm>
            <a:off x="5319117" y="4241363"/>
            <a:ext cx="3992166" cy="9097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Pricing strategy requires careful balancing of supplier cost increases against customer price sensitivity.</a:t>
            </a:r>
            <a:endParaRPr lang="en-US" sz="1450" dirty="0"/>
          </a:p>
        </p:txBody>
      </p:sp>
      <p:sp>
        <p:nvSpPr>
          <p:cNvPr id="10" name="Text 6"/>
          <p:cNvSpPr/>
          <p:nvPr/>
        </p:nvSpPr>
        <p:spPr>
          <a:xfrm>
            <a:off x="5319117" y="5264825"/>
            <a:ext cx="3992166" cy="606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Data-driven menu engineering becomes essential for maintaining profitability.</a:t>
            </a:r>
            <a:endParaRPr lang="en-US" sz="1450" dirty="0"/>
          </a:p>
        </p:txBody>
      </p:sp>
      <p:pic>
        <p:nvPicPr>
          <p:cNvPr id="11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00830" y="2868097"/>
            <a:ext cx="4371261" cy="758309"/>
          </a:xfrm>
          <a:prstGeom prst="rect">
            <a:avLst/>
          </a:prstGeom>
        </p:spPr>
      </p:pic>
      <p:sp>
        <p:nvSpPr>
          <p:cNvPr id="12" name="Text 7"/>
          <p:cNvSpPr/>
          <p:nvPr/>
        </p:nvSpPr>
        <p:spPr>
          <a:xfrm>
            <a:off x="9690378" y="3815953"/>
            <a:ext cx="2598420" cy="31170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Sustainability Demands</a:t>
            </a:r>
            <a:endParaRPr lang="en-US" sz="1950" dirty="0"/>
          </a:p>
        </p:txBody>
      </p:sp>
      <p:sp>
        <p:nvSpPr>
          <p:cNvPr id="13" name="Text 8"/>
          <p:cNvSpPr/>
          <p:nvPr/>
        </p:nvSpPr>
        <p:spPr>
          <a:xfrm>
            <a:off x="9690378" y="4241363"/>
            <a:ext cx="3992166" cy="9097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Growing pressure to implement food waste reduction strategies and environmentally conscious practices.</a:t>
            </a:r>
            <a:endParaRPr lang="en-US" sz="1450" dirty="0"/>
          </a:p>
        </p:txBody>
      </p:sp>
      <p:sp>
        <p:nvSpPr>
          <p:cNvPr id="14" name="Text 9"/>
          <p:cNvSpPr/>
          <p:nvPr/>
        </p:nvSpPr>
        <p:spPr>
          <a:xfrm>
            <a:off x="9690378" y="5264825"/>
            <a:ext cx="3992166" cy="9097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Staff need training on sustainable practices, creating additional development requirements.</a:t>
            </a:r>
            <a:endParaRPr lang="en-US" sz="14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23649" y="428744"/>
            <a:ext cx="3615690" cy="3333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21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Social &amp; Technological Factors</a:t>
            </a:r>
            <a:endParaRPr lang="en-US" sz="2100" dirty="0"/>
          </a:p>
        </p:txBody>
      </p:sp>
      <p:sp>
        <p:nvSpPr>
          <p:cNvPr id="3" name="Text 1"/>
          <p:cNvSpPr/>
          <p:nvPr/>
        </p:nvSpPr>
        <p:spPr>
          <a:xfrm>
            <a:off x="623649" y="1015365"/>
            <a:ext cx="1333500" cy="1666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10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Demographic Shifts</a:t>
            </a:r>
            <a:endParaRPr lang="en-US" sz="105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649" y="1295995"/>
            <a:ext cx="6486287" cy="6486287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623649" y="7896225"/>
            <a:ext cx="6567964" cy="1620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250"/>
              </a:lnSpc>
              <a:buSzPct val="100000"/>
              <a:buChar char="•"/>
            </a:pPr>
            <a:r>
              <a:rPr lang="en-US" sz="7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Ageing workforce creating critical skill gaps</a:t>
            </a:r>
            <a:endParaRPr lang="en-US" sz="750" dirty="0"/>
          </a:p>
        </p:txBody>
      </p:sp>
      <p:sp>
        <p:nvSpPr>
          <p:cNvPr id="6" name="Text 3"/>
          <p:cNvSpPr/>
          <p:nvPr/>
        </p:nvSpPr>
        <p:spPr>
          <a:xfrm>
            <a:off x="623649" y="8093631"/>
            <a:ext cx="6567964" cy="1620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250"/>
              </a:lnSpc>
              <a:buSzPct val="100000"/>
              <a:buChar char="•"/>
            </a:pPr>
            <a:r>
              <a:rPr lang="en-US" sz="7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Younger workers seeking flexible arrangements</a:t>
            </a:r>
            <a:endParaRPr lang="en-US" sz="750" dirty="0"/>
          </a:p>
        </p:txBody>
      </p:sp>
      <p:sp>
        <p:nvSpPr>
          <p:cNvPr id="7" name="Text 4"/>
          <p:cNvSpPr/>
          <p:nvPr/>
        </p:nvSpPr>
        <p:spPr>
          <a:xfrm>
            <a:off x="623649" y="8291036"/>
            <a:ext cx="6567964" cy="1620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250"/>
              </a:lnSpc>
              <a:buSzPct val="100000"/>
              <a:buChar char="•"/>
            </a:pPr>
            <a:r>
              <a:rPr lang="en-US" sz="7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"Retirement tide" reducing experienced staff availability</a:t>
            </a:r>
            <a:endParaRPr lang="en-US" sz="750" dirty="0"/>
          </a:p>
        </p:txBody>
      </p:sp>
      <p:sp>
        <p:nvSpPr>
          <p:cNvPr id="8" name="Text 5"/>
          <p:cNvSpPr/>
          <p:nvPr/>
        </p:nvSpPr>
        <p:spPr>
          <a:xfrm>
            <a:off x="7446407" y="1015365"/>
            <a:ext cx="1736527" cy="1666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10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Technological Advancements</a:t>
            </a:r>
            <a:endParaRPr lang="en-US" sz="1050" dirty="0"/>
          </a:p>
        </p:txBody>
      </p:sp>
      <p:sp>
        <p:nvSpPr>
          <p:cNvPr id="9" name="Text 6"/>
          <p:cNvSpPr/>
          <p:nvPr/>
        </p:nvSpPr>
        <p:spPr>
          <a:xfrm>
            <a:off x="7446407" y="1283375"/>
            <a:ext cx="6567964" cy="1620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250"/>
              </a:lnSpc>
              <a:buNone/>
            </a:pPr>
            <a:r>
              <a:rPr lang="en-US" sz="7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AI-driven systems increasingly adopted in hospitality:</a:t>
            </a:r>
            <a:endParaRPr lang="en-US" sz="750" dirty="0"/>
          </a:p>
        </p:txBody>
      </p:sp>
      <p:sp>
        <p:nvSpPr>
          <p:cNvPr id="10" name="Text 7"/>
          <p:cNvSpPr/>
          <p:nvPr/>
        </p:nvSpPr>
        <p:spPr>
          <a:xfrm>
            <a:off x="7446407" y="1536621"/>
            <a:ext cx="6567964" cy="1620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250"/>
              </a:lnSpc>
              <a:buSzPct val="100000"/>
              <a:buChar char="•"/>
            </a:pPr>
            <a:r>
              <a:rPr lang="en-US" sz="7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Point-of-Sale (POS) systems streamlining operations</a:t>
            </a:r>
            <a:endParaRPr lang="en-US" sz="750" dirty="0"/>
          </a:p>
        </p:txBody>
      </p:sp>
      <p:sp>
        <p:nvSpPr>
          <p:cNvPr id="11" name="Text 8"/>
          <p:cNvSpPr/>
          <p:nvPr/>
        </p:nvSpPr>
        <p:spPr>
          <a:xfrm>
            <a:off x="7446407" y="1734026"/>
            <a:ext cx="6567964" cy="1620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250"/>
              </a:lnSpc>
              <a:buSzPct val="100000"/>
              <a:buChar char="•"/>
            </a:pPr>
            <a:r>
              <a:rPr lang="en-US" sz="7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Digital learning platforms for staff development</a:t>
            </a:r>
            <a:endParaRPr lang="en-US" sz="750" dirty="0"/>
          </a:p>
        </p:txBody>
      </p:sp>
      <p:sp>
        <p:nvSpPr>
          <p:cNvPr id="12" name="Text 9"/>
          <p:cNvSpPr/>
          <p:nvPr/>
        </p:nvSpPr>
        <p:spPr>
          <a:xfrm>
            <a:off x="7446407" y="1931432"/>
            <a:ext cx="6567964" cy="1620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250"/>
              </a:lnSpc>
              <a:buSzPct val="100000"/>
              <a:buChar char="•"/>
            </a:pPr>
            <a:r>
              <a:rPr lang="en-US" sz="7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AI recruitment tools reducing hiring timeframes</a:t>
            </a:r>
            <a:endParaRPr lang="en-US" sz="750" dirty="0"/>
          </a:p>
        </p:txBody>
      </p:sp>
      <p:sp>
        <p:nvSpPr>
          <p:cNvPr id="13" name="Text 10"/>
          <p:cNvSpPr/>
          <p:nvPr/>
        </p:nvSpPr>
        <p:spPr>
          <a:xfrm>
            <a:off x="7446407" y="2184678"/>
            <a:ext cx="6567964" cy="1620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250"/>
              </a:lnSpc>
              <a:buNone/>
            </a:pPr>
            <a:r>
              <a:rPr lang="en-US" sz="7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These technologies require staff upskilling but offer significant operational benefits.</a:t>
            </a:r>
            <a:endParaRPr lang="en-US" sz="7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58309" y="905828"/>
            <a:ext cx="8593098" cy="6235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900"/>
              </a:lnSpc>
              <a:buNone/>
            </a:pPr>
            <a:r>
              <a:rPr lang="en-US" sz="39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SWOT Analysis of Llwyn Country House</a:t>
            </a:r>
            <a:endParaRPr lang="en-US" sz="3900" dirty="0"/>
          </a:p>
        </p:txBody>
      </p:sp>
      <p:sp>
        <p:nvSpPr>
          <p:cNvPr id="3" name="Shape 1"/>
          <p:cNvSpPr/>
          <p:nvPr/>
        </p:nvSpPr>
        <p:spPr>
          <a:xfrm>
            <a:off x="758309" y="1908453"/>
            <a:ext cx="6462117" cy="2764512"/>
          </a:xfrm>
          <a:prstGeom prst="roundRect">
            <a:avLst>
              <a:gd name="adj" fmla="val 10286"/>
            </a:avLst>
          </a:prstGeom>
          <a:noFill/>
          <a:ln w="22860">
            <a:solidFill>
              <a:srgbClr val="BACF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781169" y="1931313"/>
            <a:ext cx="6416397" cy="568643"/>
          </a:xfrm>
          <a:prstGeom prst="roundRect">
            <a:avLst>
              <a:gd name="adj" fmla="val 45184"/>
            </a:avLst>
          </a:prstGeom>
          <a:solidFill>
            <a:srgbClr val="D4E9F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3847148" y="2034064"/>
            <a:ext cx="284321" cy="3554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1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970717" y="2689503"/>
            <a:ext cx="2494359" cy="31170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Strengths</a:t>
            </a:r>
            <a:endParaRPr lang="en-US" sz="1950" dirty="0"/>
          </a:p>
        </p:txBody>
      </p:sp>
      <p:sp>
        <p:nvSpPr>
          <p:cNvPr id="7" name="Text 5"/>
          <p:cNvSpPr/>
          <p:nvPr/>
        </p:nvSpPr>
        <p:spPr>
          <a:xfrm>
            <a:off x="970717" y="3114913"/>
            <a:ext cx="6037302" cy="606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350"/>
              </a:lnSpc>
              <a:buSzPct val="100000"/>
              <a:buChar char="•"/>
            </a:pPr>
            <a:r>
              <a:rPr lang="en-US" sz="14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Strong team cohesion developed through effective leadership</a:t>
            </a:r>
            <a:endParaRPr lang="en-US" sz="1450" dirty="0"/>
          </a:p>
        </p:txBody>
      </p:sp>
      <p:sp>
        <p:nvSpPr>
          <p:cNvPr id="8" name="Text 6"/>
          <p:cNvSpPr/>
          <p:nvPr/>
        </p:nvSpPr>
        <p:spPr>
          <a:xfrm>
            <a:off x="970717" y="3787735"/>
            <a:ext cx="6037302" cy="3032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350"/>
              </a:lnSpc>
              <a:buSzPct val="100000"/>
              <a:buChar char="•"/>
            </a:pPr>
            <a:r>
              <a:rPr lang="en-US" sz="14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Data-driven stock management reducing waste</a:t>
            </a:r>
            <a:endParaRPr lang="en-US" sz="1450" dirty="0"/>
          </a:p>
        </p:txBody>
      </p:sp>
      <p:sp>
        <p:nvSpPr>
          <p:cNvPr id="9" name="Text 7"/>
          <p:cNvSpPr/>
          <p:nvPr/>
        </p:nvSpPr>
        <p:spPr>
          <a:xfrm>
            <a:off x="970717" y="4157305"/>
            <a:ext cx="6037302" cy="3032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350"/>
              </a:lnSpc>
              <a:buSzPct val="100000"/>
              <a:buChar char="•"/>
            </a:pPr>
            <a:r>
              <a:rPr lang="en-US" sz="14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Distinctive rural setting and established reputation</a:t>
            </a:r>
            <a:endParaRPr lang="en-US" sz="1450" dirty="0"/>
          </a:p>
        </p:txBody>
      </p:sp>
      <p:sp>
        <p:nvSpPr>
          <p:cNvPr id="10" name="Shape 8"/>
          <p:cNvSpPr/>
          <p:nvPr/>
        </p:nvSpPr>
        <p:spPr>
          <a:xfrm>
            <a:off x="7409974" y="1908453"/>
            <a:ext cx="6462117" cy="2764512"/>
          </a:xfrm>
          <a:prstGeom prst="roundRect">
            <a:avLst>
              <a:gd name="adj" fmla="val 10286"/>
            </a:avLst>
          </a:prstGeom>
          <a:noFill/>
          <a:ln w="22860">
            <a:solidFill>
              <a:srgbClr val="BACF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7432834" y="1931313"/>
            <a:ext cx="6416397" cy="568643"/>
          </a:xfrm>
          <a:prstGeom prst="roundRect">
            <a:avLst>
              <a:gd name="adj" fmla="val 45184"/>
            </a:avLst>
          </a:prstGeom>
          <a:solidFill>
            <a:srgbClr val="D4E9F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10498812" y="2034064"/>
            <a:ext cx="284321" cy="3554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2</a:t>
            </a:r>
            <a:endParaRPr lang="en-US" sz="2200" dirty="0"/>
          </a:p>
        </p:txBody>
      </p:sp>
      <p:sp>
        <p:nvSpPr>
          <p:cNvPr id="13" name="Text 11"/>
          <p:cNvSpPr/>
          <p:nvPr/>
        </p:nvSpPr>
        <p:spPr>
          <a:xfrm>
            <a:off x="7622381" y="2689503"/>
            <a:ext cx="2494359" cy="31170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Weaknesses</a:t>
            </a:r>
            <a:endParaRPr lang="en-US" sz="1950" dirty="0"/>
          </a:p>
        </p:txBody>
      </p:sp>
      <p:sp>
        <p:nvSpPr>
          <p:cNvPr id="14" name="Text 12"/>
          <p:cNvSpPr/>
          <p:nvPr/>
        </p:nvSpPr>
        <p:spPr>
          <a:xfrm>
            <a:off x="7622381" y="3114913"/>
            <a:ext cx="6037302" cy="3032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350"/>
              </a:lnSpc>
              <a:buSzPct val="100000"/>
              <a:buChar char="•"/>
            </a:pPr>
            <a:r>
              <a:rPr lang="en-US" sz="14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Remote location limiting available labour pool</a:t>
            </a:r>
            <a:endParaRPr lang="en-US" sz="1450" dirty="0"/>
          </a:p>
        </p:txBody>
      </p:sp>
      <p:sp>
        <p:nvSpPr>
          <p:cNvPr id="15" name="Text 13"/>
          <p:cNvSpPr/>
          <p:nvPr/>
        </p:nvSpPr>
        <p:spPr>
          <a:xfrm>
            <a:off x="7622381" y="3484483"/>
            <a:ext cx="6037302" cy="3032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350"/>
              </a:lnSpc>
              <a:buSzPct val="100000"/>
              <a:buChar char="•"/>
            </a:pPr>
            <a:r>
              <a:rPr lang="en-US" sz="14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Overdependence on seasonal staff</a:t>
            </a:r>
            <a:endParaRPr lang="en-US" sz="1450" dirty="0"/>
          </a:p>
        </p:txBody>
      </p:sp>
      <p:sp>
        <p:nvSpPr>
          <p:cNvPr id="16" name="Text 14"/>
          <p:cNvSpPr/>
          <p:nvPr/>
        </p:nvSpPr>
        <p:spPr>
          <a:xfrm>
            <a:off x="7622381" y="3854053"/>
            <a:ext cx="6037302" cy="3032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350"/>
              </a:lnSpc>
              <a:buSzPct val="100000"/>
              <a:buChar char="•"/>
            </a:pPr>
            <a:r>
              <a:rPr lang="en-US" sz="14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Limited career advancement opportunities</a:t>
            </a:r>
            <a:endParaRPr lang="en-US" sz="1450" dirty="0"/>
          </a:p>
        </p:txBody>
      </p:sp>
      <p:sp>
        <p:nvSpPr>
          <p:cNvPr id="17" name="Shape 15"/>
          <p:cNvSpPr/>
          <p:nvPr/>
        </p:nvSpPr>
        <p:spPr>
          <a:xfrm>
            <a:off x="758309" y="4862512"/>
            <a:ext cx="6462117" cy="2461260"/>
          </a:xfrm>
          <a:prstGeom prst="roundRect">
            <a:avLst>
              <a:gd name="adj" fmla="val 11554"/>
            </a:avLst>
          </a:prstGeom>
          <a:noFill/>
          <a:ln w="22860">
            <a:solidFill>
              <a:srgbClr val="BACF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781169" y="4885373"/>
            <a:ext cx="6416397" cy="568643"/>
          </a:xfrm>
          <a:prstGeom prst="roundRect">
            <a:avLst>
              <a:gd name="adj" fmla="val 45184"/>
            </a:avLst>
          </a:prstGeom>
          <a:solidFill>
            <a:srgbClr val="D4E9F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3847148" y="4988123"/>
            <a:ext cx="284321" cy="3554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3</a:t>
            </a:r>
            <a:endParaRPr lang="en-US" sz="2200" dirty="0"/>
          </a:p>
        </p:txBody>
      </p:sp>
      <p:sp>
        <p:nvSpPr>
          <p:cNvPr id="20" name="Text 18"/>
          <p:cNvSpPr/>
          <p:nvPr/>
        </p:nvSpPr>
        <p:spPr>
          <a:xfrm>
            <a:off x="970717" y="5643563"/>
            <a:ext cx="2494359" cy="31170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Opportunities</a:t>
            </a:r>
            <a:endParaRPr lang="en-US" sz="1950" dirty="0"/>
          </a:p>
        </p:txBody>
      </p:sp>
      <p:sp>
        <p:nvSpPr>
          <p:cNvPr id="21" name="Text 19"/>
          <p:cNvSpPr/>
          <p:nvPr/>
        </p:nvSpPr>
        <p:spPr>
          <a:xfrm>
            <a:off x="970717" y="6068973"/>
            <a:ext cx="6037302" cy="3032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350"/>
              </a:lnSpc>
              <a:buSzPct val="100000"/>
              <a:buChar char="•"/>
            </a:pPr>
            <a:r>
              <a:rPr lang="en-US" sz="14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Partnership with UWTSD for apprenticeship programmes</a:t>
            </a:r>
            <a:endParaRPr lang="en-US" sz="1450" dirty="0"/>
          </a:p>
        </p:txBody>
      </p:sp>
      <p:sp>
        <p:nvSpPr>
          <p:cNvPr id="22" name="Text 20"/>
          <p:cNvSpPr/>
          <p:nvPr/>
        </p:nvSpPr>
        <p:spPr>
          <a:xfrm>
            <a:off x="970717" y="6438543"/>
            <a:ext cx="6037302" cy="3032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350"/>
              </a:lnSpc>
              <a:buSzPct val="100000"/>
              <a:buChar char="•"/>
            </a:pPr>
            <a:r>
              <a:rPr lang="en-US" sz="14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Adoption of AI tools for recruitment efficiency</a:t>
            </a:r>
            <a:endParaRPr lang="en-US" sz="1450" dirty="0"/>
          </a:p>
        </p:txBody>
      </p:sp>
      <p:sp>
        <p:nvSpPr>
          <p:cNvPr id="23" name="Text 21"/>
          <p:cNvSpPr/>
          <p:nvPr/>
        </p:nvSpPr>
        <p:spPr>
          <a:xfrm>
            <a:off x="970717" y="6808113"/>
            <a:ext cx="6037302" cy="3032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350"/>
              </a:lnSpc>
              <a:buSzPct val="100000"/>
              <a:buChar char="•"/>
            </a:pPr>
            <a:r>
              <a:rPr lang="en-US" sz="14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Develop unique staff benefits to counter urban competitors</a:t>
            </a:r>
            <a:endParaRPr lang="en-US" sz="1450" dirty="0"/>
          </a:p>
        </p:txBody>
      </p:sp>
      <p:sp>
        <p:nvSpPr>
          <p:cNvPr id="24" name="Shape 22"/>
          <p:cNvSpPr/>
          <p:nvPr/>
        </p:nvSpPr>
        <p:spPr>
          <a:xfrm>
            <a:off x="7409974" y="4862512"/>
            <a:ext cx="6462117" cy="2461260"/>
          </a:xfrm>
          <a:prstGeom prst="roundRect">
            <a:avLst>
              <a:gd name="adj" fmla="val 11554"/>
            </a:avLst>
          </a:prstGeom>
          <a:noFill/>
          <a:ln w="22860">
            <a:solidFill>
              <a:srgbClr val="BACF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7432834" y="4885373"/>
            <a:ext cx="6416397" cy="568643"/>
          </a:xfrm>
          <a:prstGeom prst="roundRect">
            <a:avLst>
              <a:gd name="adj" fmla="val 45184"/>
            </a:avLst>
          </a:prstGeom>
          <a:solidFill>
            <a:srgbClr val="D4E9F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10498812" y="4988123"/>
            <a:ext cx="284321" cy="3554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4</a:t>
            </a:r>
            <a:endParaRPr lang="en-US" sz="2200" dirty="0"/>
          </a:p>
        </p:txBody>
      </p:sp>
      <p:sp>
        <p:nvSpPr>
          <p:cNvPr id="27" name="Text 25"/>
          <p:cNvSpPr/>
          <p:nvPr/>
        </p:nvSpPr>
        <p:spPr>
          <a:xfrm>
            <a:off x="7622381" y="5643563"/>
            <a:ext cx="2494359" cy="31170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Threats</a:t>
            </a:r>
            <a:endParaRPr lang="en-US" sz="1950" dirty="0"/>
          </a:p>
        </p:txBody>
      </p:sp>
      <p:sp>
        <p:nvSpPr>
          <p:cNvPr id="28" name="Text 26"/>
          <p:cNvSpPr/>
          <p:nvPr/>
        </p:nvSpPr>
        <p:spPr>
          <a:xfrm>
            <a:off x="7622381" y="6068973"/>
            <a:ext cx="6037302" cy="3032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350"/>
              </a:lnSpc>
              <a:buSzPct val="100000"/>
              <a:buChar char="•"/>
            </a:pPr>
            <a:r>
              <a:rPr lang="en-US" sz="14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Urban restaurants offering higher wages</a:t>
            </a:r>
            <a:endParaRPr lang="en-US" sz="1450" dirty="0"/>
          </a:p>
        </p:txBody>
      </p:sp>
      <p:sp>
        <p:nvSpPr>
          <p:cNvPr id="29" name="Text 27"/>
          <p:cNvSpPr/>
          <p:nvPr/>
        </p:nvSpPr>
        <p:spPr>
          <a:xfrm>
            <a:off x="7622381" y="6438543"/>
            <a:ext cx="6037302" cy="3032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350"/>
              </a:lnSpc>
              <a:buSzPct val="100000"/>
              <a:buChar char="•"/>
            </a:pPr>
            <a:r>
              <a:rPr lang="en-US" sz="14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Rising cost of living in rural Wales</a:t>
            </a:r>
            <a:endParaRPr lang="en-US" sz="1450" dirty="0"/>
          </a:p>
        </p:txBody>
      </p:sp>
      <p:sp>
        <p:nvSpPr>
          <p:cNvPr id="30" name="Text 28"/>
          <p:cNvSpPr/>
          <p:nvPr/>
        </p:nvSpPr>
        <p:spPr>
          <a:xfrm>
            <a:off x="7622381" y="6808113"/>
            <a:ext cx="6037302" cy="3032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350"/>
              </a:lnSpc>
              <a:buSzPct val="100000"/>
              <a:buChar char="•"/>
            </a:pPr>
            <a:r>
              <a:rPr lang="en-US" sz="14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Increasing skills gap in hospitality sector</a:t>
            </a:r>
            <a:endParaRPr lang="en-US" sz="14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12326" y="352187"/>
            <a:ext cx="5269230" cy="42124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00"/>
              </a:lnSpc>
              <a:buNone/>
            </a:pPr>
            <a:r>
              <a:rPr lang="en-US" sz="26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Industry Examples of HR Innovation</a:t>
            </a:r>
            <a:endParaRPr lang="en-US" sz="26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326" y="1109543"/>
            <a:ext cx="6646664" cy="6646664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512326" y="7900273"/>
            <a:ext cx="1685330" cy="2107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3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TRG Concessions</a:t>
            </a:r>
            <a:endParaRPr lang="en-US" sz="1300" dirty="0"/>
          </a:p>
        </p:txBody>
      </p:sp>
      <p:sp>
        <p:nvSpPr>
          <p:cNvPr id="5" name="Text 2"/>
          <p:cNvSpPr/>
          <p:nvPr/>
        </p:nvSpPr>
        <p:spPr>
          <a:xfrm>
            <a:off x="512326" y="8239006"/>
            <a:ext cx="6646664" cy="4098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0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Implemented AI chatbots for initial candidate screening, reducing hiring time by 30% and improving candidate experience.</a:t>
            </a:r>
            <a:endParaRPr lang="en-US" sz="1000" dirty="0"/>
          </a:p>
        </p:txBody>
      </p:sp>
      <p:sp>
        <p:nvSpPr>
          <p:cNvPr id="6" name="Text 3"/>
          <p:cNvSpPr/>
          <p:nvPr/>
        </p:nvSpPr>
        <p:spPr>
          <a:xfrm>
            <a:off x="7479030" y="1093470"/>
            <a:ext cx="1685330" cy="2107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3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Miller and Carter</a:t>
            </a:r>
            <a:endParaRPr lang="en-US" sz="1300" dirty="0"/>
          </a:p>
        </p:txBody>
      </p:sp>
      <p:sp>
        <p:nvSpPr>
          <p:cNvPr id="7" name="Text 4"/>
          <p:cNvSpPr/>
          <p:nvPr/>
        </p:nvSpPr>
        <p:spPr>
          <a:xfrm>
            <a:off x="7479030" y="1432203"/>
            <a:ext cx="6646664" cy="4098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0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Established clear career pathways and loyalty bonuses, reducing turnover by 22% within one year of implementation.</a:t>
            </a:r>
            <a:endParaRPr lang="en-US" sz="1000" dirty="0"/>
          </a:p>
        </p:txBody>
      </p:sp>
      <p:sp>
        <p:nvSpPr>
          <p:cNvPr id="8" name="Text 5"/>
          <p:cNvSpPr/>
          <p:nvPr/>
        </p:nvSpPr>
        <p:spPr>
          <a:xfrm>
            <a:off x="7479030" y="1970008"/>
            <a:ext cx="1894880" cy="2107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3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Independent Restaurants</a:t>
            </a:r>
            <a:endParaRPr lang="en-US" sz="1300" dirty="0"/>
          </a:p>
        </p:txBody>
      </p:sp>
      <p:sp>
        <p:nvSpPr>
          <p:cNvPr id="9" name="Text 6"/>
          <p:cNvSpPr/>
          <p:nvPr/>
        </p:nvSpPr>
        <p:spPr>
          <a:xfrm>
            <a:off x="7479030" y="2308741"/>
            <a:ext cx="6646664" cy="4098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0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Partnering with local colleges for training programmes (e.g., Flow Hospitality Training) to develop talent pipelines.</a:t>
            </a:r>
            <a:endParaRPr lang="en-US" sz="1000" dirty="0"/>
          </a:p>
        </p:txBody>
      </p:sp>
      <p:sp>
        <p:nvSpPr>
          <p:cNvPr id="10" name="Text 7"/>
          <p:cNvSpPr/>
          <p:nvPr/>
        </p:nvSpPr>
        <p:spPr>
          <a:xfrm>
            <a:off x="512326" y="8908137"/>
            <a:ext cx="13605748" cy="2049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0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These innovative approaches demonstrate how restaurants of various sizes are adapting to macro-environmental challenges through technology adoption and strategic partnerships.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58309" y="908685"/>
            <a:ext cx="9890641" cy="6235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900"/>
              </a:lnSpc>
              <a:buNone/>
            </a:pPr>
            <a:r>
              <a:rPr lang="en-US" sz="39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Transformational Leadership for HR Strategy</a:t>
            </a:r>
            <a:endParaRPr lang="en-US" sz="3900" dirty="0"/>
          </a:p>
        </p:txBody>
      </p:sp>
      <p:sp>
        <p:nvSpPr>
          <p:cNvPr id="3" name="Text 1"/>
          <p:cNvSpPr/>
          <p:nvPr/>
        </p:nvSpPr>
        <p:spPr>
          <a:xfrm>
            <a:off x="2241590" y="2168366"/>
            <a:ext cx="2494359" cy="31170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Inspire Vision</a:t>
            </a:r>
            <a:endParaRPr lang="en-US" sz="1950" dirty="0"/>
          </a:p>
        </p:txBody>
      </p:sp>
      <p:sp>
        <p:nvSpPr>
          <p:cNvPr id="4" name="Text 2"/>
          <p:cNvSpPr/>
          <p:nvPr/>
        </p:nvSpPr>
        <p:spPr>
          <a:xfrm>
            <a:off x="758309" y="2593777"/>
            <a:ext cx="3977640" cy="1213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2350"/>
              </a:lnSpc>
              <a:buNone/>
            </a:pPr>
            <a:r>
              <a:rPr lang="en-US" sz="14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Create compelling career narratives for staff that connect daily tasks to broader purpose, increasing engagement and retention.</a:t>
            </a:r>
            <a:endParaRPr lang="en-US" sz="145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0270" y="1911310"/>
            <a:ext cx="4589740" cy="4589740"/>
          </a:xfrm>
          <a:prstGeom prst="rect">
            <a:avLst/>
          </a:prstGeom>
        </p:spPr>
      </p:pic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9591" y="2714506"/>
            <a:ext cx="283607" cy="354568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9894332" y="2168366"/>
            <a:ext cx="2596634" cy="31170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Personalised Mentoring</a:t>
            </a:r>
            <a:endParaRPr lang="en-US" sz="1950" dirty="0"/>
          </a:p>
        </p:txBody>
      </p:sp>
      <p:sp>
        <p:nvSpPr>
          <p:cNvPr id="8" name="Text 4"/>
          <p:cNvSpPr/>
          <p:nvPr/>
        </p:nvSpPr>
        <p:spPr>
          <a:xfrm>
            <a:off x="9894332" y="2593777"/>
            <a:ext cx="3977759" cy="1213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Implement structured mentorship programmes where experienced staff guide newer team members, preserving institutional knowledge.</a:t>
            </a:r>
            <a:endParaRPr lang="en-US" sz="1450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20270" y="1911310"/>
            <a:ext cx="4589740" cy="4589740"/>
          </a:xfrm>
          <a:prstGeom prst="rect">
            <a:avLst/>
          </a:prstGeom>
        </p:spPr>
      </p:pic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87608" y="3105150"/>
            <a:ext cx="283607" cy="354568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9894332" y="4605457"/>
            <a:ext cx="2494359" cy="31170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Data Feedback</a:t>
            </a:r>
            <a:endParaRPr lang="en-US" sz="1950" dirty="0"/>
          </a:p>
        </p:txBody>
      </p:sp>
      <p:sp>
        <p:nvSpPr>
          <p:cNvPr id="12" name="Text 6"/>
          <p:cNvSpPr/>
          <p:nvPr/>
        </p:nvSpPr>
        <p:spPr>
          <a:xfrm>
            <a:off x="9894332" y="5030867"/>
            <a:ext cx="3977759" cy="1213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Use performance data to create personalised development plans, setting clear growth objectives for each team member.</a:t>
            </a:r>
            <a:endParaRPr lang="en-US" sz="1450" dirty="0"/>
          </a:p>
        </p:txBody>
      </p:sp>
      <p:pic>
        <p:nvPicPr>
          <p:cNvPr id="13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20270" y="1911310"/>
            <a:ext cx="4589740" cy="4589740"/>
          </a:xfrm>
          <a:prstGeom prst="rect">
            <a:avLst/>
          </a:prstGeom>
        </p:spPr>
      </p:pic>
      <p:pic>
        <p:nvPicPr>
          <p:cNvPr id="14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096964" y="5343168"/>
            <a:ext cx="283607" cy="354568"/>
          </a:xfrm>
          <a:prstGeom prst="rect">
            <a:avLst/>
          </a:prstGeom>
        </p:spPr>
      </p:pic>
      <p:sp>
        <p:nvSpPr>
          <p:cNvPr id="15" name="Text 7"/>
          <p:cNvSpPr/>
          <p:nvPr/>
        </p:nvSpPr>
        <p:spPr>
          <a:xfrm>
            <a:off x="2241590" y="4757023"/>
            <a:ext cx="2494359" cy="31170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Encourage Innovation</a:t>
            </a:r>
            <a:endParaRPr lang="en-US" sz="1950" dirty="0"/>
          </a:p>
        </p:txBody>
      </p:sp>
      <p:sp>
        <p:nvSpPr>
          <p:cNvPr id="16" name="Text 8"/>
          <p:cNvSpPr/>
          <p:nvPr/>
        </p:nvSpPr>
        <p:spPr>
          <a:xfrm>
            <a:off x="758309" y="5182433"/>
            <a:ext cx="3977640" cy="9097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2350"/>
              </a:lnSpc>
              <a:buNone/>
            </a:pPr>
            <a:r>
              <a:rPr lang="en-US" sz="14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Create structures for staff to propose operational improvements, fostering ownership and problem-solving abilities.</a:t>
            </a:r>
            <a:endParaRPr lang="en-US" sz="1450" dirty="0"/>
          </a:p>
        </p:txBody>
      </p:sp>
      <p:pic>
        <p:nvPicPr>
          <p:cNvPr id="17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20270" y="1911310"/>
            <a:ext cx="4589740" cy="4589740"/>
          </a:xfrm>
          <a:prstGeom prst="rect">
            <a:avLst/>
          </a:prstGeom>
        </p:spPr>
      </p:pic>
      <p:pic>
        <p:nvPicPr>
          <p:cNvPr id="18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858947" y="4952524"/>
            <a:ext cx="283607" cy="354568"/>
          </a:xfrm>
          <a:prstGeom prst="rect">
            <a:avLst/>
          </a:prstGeom>
        </p:spPr>
      </p:pic>
      <p:sp>
        <p:nvSpPr>
          <p:cNvPr id="19" name="Text 9"/>
          <p:cNvSpPr/>
          <p:nvPr/>
        </p:nvSpPr>
        <p:spPr>
          <a:xfrm>
            <a:off x="758309" y="6714292"/>
            <a:ext cx="13113782" cy="606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This leadership approach has been successfully implemented during team meetings and troubleshooting sessions at Llwyn, demonstrating its potential for broader application.</a:t>
            </a:r>
            <a:endParaRPr lang="en-US" sz="14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1975" y="386358"/>
            <a:ext cx="6511766" cy="4620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600"/>
              </a:lnSpc>
              <a:buNone/>
            </a:pPr>
            <a:r>
              <a:rPr lang="en-US" sz="29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Impact on Food &amp; Beverage Department</a:t>
            </a:r>
            <a:endParaRPr lang="en-US" sz="2900" dirty="0"/>
          </a:p>
        </p:txBody>
      </p:sp>
      <p:sp>
        <p:nvSpPr>
          <p:cNvPr id="3" name="Text 1"/>
          <p:cNvSpPr/>
          <p:nvPr/>
        </p:nvSpPr>
        <p:spPr>
          <a:xfrm>
            <a:off x="561975" y="1199674"/>
            <a:ext cx="1996083" cy="2311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AI-Enhanced Operations</a:t>
            </a:r>
            <a:endParaRPr lang="en-US" sz="1450" dirty="0"/>
          </a:p>
        </p:txBody>
      </p:sp>
      <p:sp>
        <p:nvSpPr>
          <p:cNvPr id="4" name="Text 2"/>
          <p:cNvSpPr/>
          <p:nvPr/>
        </p:nvSpPr>
        <p:spPr>
          <a:xfrm>
            <a:off x="561975" y="1571268"/>
            <a:ext cx="6581894" cy="2247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750"/>
              </a:lnSpc>
              <a:buSzPct val="100000"/>
              <a:buChar char="•"/>
            </a:pPr>
            <a:r>
              <a:rPr lang="en-US" sz="11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POS systems reduce order errors by up to 85%</a:t>
            </a:r>
            <a:endParaRPr lang="en-US" sz="1100" dirty="0"/>
          </a:p>
        </p:txBody>
      </p:sp>
      <p:sp>
        <p:nvSpPr>
          <p:cNvPr id="5" name="Text 3"/>
          <p:cNvSpPr/>
          <p:nvPr/>
        </p:nvSpPr>
        <p:spPr>
          <a:xfrm>
            <a:off x="561975" y="1845231"/>
            <a:ext cx="6581894" cy="2247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750"/>
              </a:lnSpc>
              <a:buSzPct val="100000"/>
              <a:buChar char="•"/>
            </a:pPr>
            <a:r>
              <a:rPr lang="en-US" sz="11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Improved data analytics for menu performance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61975" y="2119193"/>
            <a:ext cx="6581894" cy="2247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750"/>
              </a:lnSpc>
              <a:buSzPct val="100000"/>
              <a:buChar char="•"/>
            </a:pPr>
            <a:r>
              <a:rPr lang="en-US" sz="11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Streamlined inventory management</a:t>
            </a: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561975" y="2470428"/>
            <a:ext cx="6581894" cy="449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1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These technological improvements directly address staff morale by eliminating frustrating errors and inefficiencies.</a:t>
            </a:r>
            <a:endParaRPr lang="en-US" sz="1100" dirty="0"/>
          </a:p>
        </p:txBody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4151" y="1217176"/>
            <a:ext cx="6581894" cy="6581894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7494151" y="7957066"/>
            <a:ext cx="1848564" cy="2311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Menu Engineering</a:t>
            </a:r>
            <a:endParaRPr lang="en-US" sz="1450" dirty="0"/>
          </a:p>
        </p:txBody>
      </p:sp>
      <p:sp>
        <p:nvSpPr>
          <p:cNvPr id="10" name="Text 7"/>
          <p:cNvSpPr/>
          <p:nvPr/>
        </p:nvSpPr>
        <p:spPr>
          <a:xfrm>
            <a:off x="7494151" y="8328660"/>
            <a:ext cx="6581894" cy="449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1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In response to inflation, the F&amp;B team must regularly adjust menu offerings using sales data to maintain margins while meeting customer expectations.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58309" y="2187178"/>
            <a:ext cx="6314837" cy="6235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900"/>
              </a:lnSpc>
              <a:buNone/>
            </a:pPr>
            <a:r>
              <a:rPr lang="en-US" sz="39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Strategic Recommendations</a:t>
            </a:r>
            <a:endParaRPr lang="en-US" sz="3900" dirty="0"/>
          </a:p>
        </p:txBody>
      </p:sp>
      <p:sp>
        <p:nvSpPr>
          <p:cNvPr id="3" name="Shape 1"/>
          <p:cNvSpPr/>
          <p:nvPr/>
        </p:nvSpPr>
        <p:spPr>
          <a:xfrm>
            <a:off x="758309" y="3189803"/>
            <a:ext cx="4244816" cy="2032754"/>
          </a:xfrm>
          <a:prstGeom prst="roundRect">
            <a:avLst>
              <a:gd name="adj" fmla="val 13989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955477" y="3386971"/>
            <a:ext cx="3052882" cy="31170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Apprenticeship Programme</a:t>
            </a:r>
            <a:endParaRPr lang="en-US" sz="1950" dirty="0"/>
          </a:p>
        </p:txBody>
      </p:sp>
      <p:sp>
        <p:nvSpPr>
          <p:cNvPr id="5" name="Text 3"/>
          <p:cNvSpPr/>
          <p:nvPr/>
        </p:nvSpPr>
        <p:spPr>
          <a:xfrm>
            <a:off x="955477" y="3812381"/>
            <a:ext cx="3850481" cy="1213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Partner with UWTSD Hospitality School to create formal apprenticeship pathways, building a consistent talent pipeline for Llwyn.</a:t>
            </a:r>
            <a:endParaRPr lang="en-US" sz="1450" dirty="0"/>
          </a:p>
        </p:txBody>
      </p:sp>
      <p:sp>
        <p:nvSpPr>
          <p:cNvPr id="6" name="Shape 4"/>
          <p:cNvSpPr/>
          <p:nvPr/>
        </p:nvSpPr>
        <p:spPr>
          <a:xfrm>
            <a:off x="5192673" y="3189803"/>
            <a:ext cx="4244935" cy="2032754"/>
          </a:xfrm>
          <a:prstGeom prst="roundRect">
            <a:avLst>
              <a:gd name="adj" fmla="val 13989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389840" y="3386971"/>
            <a:ext cx="2494359" cy="31170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Retention Initiatives</a:t>
            </a:r>
            <a:endParaRPr lang="en-US" sz="1950" dirty="0"/>
          </a:p>
        </p:txBody>
      </p:sp>
      <p:sp>
        <p:nvSpPr>
          <p:cNvPr id="8" name="Text 6"/>
          <p:cNvSpPr/>
          <p:nvPr/>
        </p:nvSpPr>
        <p:spPr>
          <a:xfrm>
            <a:off x="5389840" y="3812381"/>
            <a:ext cx="3850600" cy="1213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Implement quarterly loyalty bonuses and flexible scheduling options to compete with urban establishments despite wage limitations.</a:t>
            </a:r>
            <a:endParaRPr lang="en-US" sz="1450" dirty="0"/>
          </a:p>
        </p:txBody>
      </p:sp>
      <p:sp>
        <p:nvSpPr>
          <p:cNvPr id="9" name="Shape 7"/>
          <p:cNvSpPr/>
          <p:nvPr/>
        </p:nvSpPr>
        <p:spPr>
          <a:xfrm>
            <a:off x="9627156" y="3189803"/>
            <a:ext cx="4244816" cy="2032754"/>
          </a:xfrm>
          <a:prstGeom prst="roundRect">
            <a:avLst>
              <a:gd name="adj" fmla="val 13989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9824323" y="3386971"/>
            <a:ext cx="2494359" cy="31170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AI Recruitment Tools</a:t>
            </a:r>
            <a:endParaRPr lang="en-US" sz="1950" dirty="0"/>
          </a:p>
        </p:txBody>
      </p:sp>
      <p:sp>
        <p:nvSpPr>
          <p:cNvPr id="11" name="Text 9"/>
          <p:cNvSpPr/>
          <p:nvPr/>
        </p:nvSpPr>
        <p:spPr>
          <a:xfrm>
            <a:off x="9824323" y="3812381"/>
            <a:ext cx="3850481" cy="1213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Adopt HireVue or similar platforms to streamline candidate screening, reducing time-to-hire and administrative burden.</a:t>
            </a:r>
            <a:endParaRPr lang="en-US" sz="1450" dirty="0"/>
          </a:p>
        </p:txBody>
      </p:sp>
      <p:sp>
        <p:nvSpPr>
          <p:cNvPr id="12" name="Text 10"/>
          <p:cNvSpPr/>
          <p:nvPr/>
        </p:nvSpPr>
        <p:spPr>
          <a:xfrm>
            <a:off x="758309" y="5435798"/>
            <a:ext cx="13113782" cy="606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These strategic initiatives directly address the macro-environmental challenges identified, leveraging technology and partnerships to overcome staffing limitations.</a:t>
            </a:r>
            <a:endParaRPr lang="en-US" sz="14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58309" y="1037868"/>
            <a:ext cx="5496639" cy="6235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900"/>
              </a:lnSpc>
              <a:buNone/>
            </a:pPr>
            <a:r>
              <a:rPr lang="en-US" sz="39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Implementation Timeline</a:t>
            </a:r>
            <a:endParaRPr lang="en-US" sz="3900" dirty="0"/>
          </a:p>
        </p:txBody>
      </p:sp>
      <p:sp>
        <p:nvSpPr>
          <p:cNvPr id="3" name="Shape 1"/>
          <p:cNvSpPr/>
          <p:nvPr/>
        </p:nvSpPr>
        <p:spPr>
          <a:xfrm>
            <a:off x="7303770" y="2040493"/>
            <a:ext cx="22860" cy="5151120"/>
          </a:xfrm>
          <a:prstGeom prst="roundRect">
            <a:avLst>
              <a:gd name="adj" fmla="val 1243960"/>
            </a:avLst>
          </a:prstGeom>
          <a:solidFill>
            <a:srgbClr val="BACFD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6556177" y="2242304"/>
            <a:ext cx="568643" cy="22860"/>
          </a:xfrm>
          <a:prstGeom prst="roundRect">
            <a:avLst>
              <a:gd name="adj" fmla="val 1243960"/>
            </a:avLst>
          </a:prstGeom>
          <a:solidFill>
            <a:srgbClr val="BACFD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7101959" y="2040493"/>
            <a:ext cx="426482" cy="426482"/>
          </a:xfrm>
          <a:prstGeom prst="roundRect">
            <a:avLst>
              <a:gd name="adj" fmla="val 66678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7165538" y="2066687"/>
            <a:ext cx="299323" cy="3740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350"/>
              </a:lnSpc>
              <a:buNone/>
            </a:pPr>
            <a:r>
              <a:rPr lang="en-US" sz="23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1</a:t>
            </a:r>
            <a:endParaRPr lang="en-US" sz="2350" dirty="0"/>
          </a:p>
        </p:txBody>
      </p:sp>
      <p:sp>
        <p:nvSpPr>
          <p:cNvPr id="7" name="Text 5"/>
          <p:cNvSpPr/>
          <p:nvPr/>
        </p:nvSpPr>
        <p:spPr>
          <a:xfrm>
            <a:off x="3872984" y="2105620"/>
            <a:ext cx="2494359" cy="31170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Month 1-2</a:t>
            </a:r>
            <a:endParaRPr lang="en-US" sz="1950" dirty="0"/>
          </a:p>
        </p:txBody>
      </p:sp>
      <p:sp>
        <p:nvSpPr>
          <p:cNvPr id="8" name="Text 6"/>
          <p:cNvSpPr/>
          <p:nvPr/>
        </p:nvSpPr>
        <p:spPr>
          <a:xfrm>
            <a:off x="758309" y="2531031"/>
            <a:ext cx="5609034" cy="606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2350"/>
              </a:lnSpc>
              <a:buNone/>
            </a:pPr>
            <a:r>
              <a:rPr lang="en-US" sz="14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Initial discussions with UWTSD regarding apprenticeship partnership structure and requirements.</a:t>
            </a:r>
            <a:endParaRPr lang="en-US" sz="1450" dirty="0"/>
          </a:p>
        </p:txBody>
      </p:sp>
      <p:sp>
        <p:nvSpPr>
          <p:cNvPr id="9" name="Text 7"/>
          <p:cNvSpPr/>
          <p:nvPr/>
        </p:nvSpPr>
        <p:spPr>
          <a:xfrm>
            <a:off x="758309" y="3251240"/>
            <a:ext cx="5609034" cy="606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2350"/>
              </a:lnSpc>
              <a:buNone/>
            </a:pPr>
            <a:r>
              <a:rPr lang="en-US" sz="14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Research and select appropriate AI recruitment tools for implementation.</a:t>
            </a:r>
            <a:endParaRPr lang="en-US" sz="1450" dirty="0"/>
          </a:p>
        </p:txBody>
      </p:sp>
      <p:sp>
        <p:nvSpPr>
          <p:cNvPr id="10" name="Shape 8"/>
          <p:cNvSpPr/>
          <p:nvPr/>
        </p:nvSpPr>
        <p:spPr>
          <a:xfrm>
            <a:off x="7505581" y="3379708"/>
            <a:ext cx="568643" cy="22860"/>
          </a:xfrm>
          <a:prstGeom prst="roundRect">
            <a:avLst>
              <a:gd name="adj" fmla="val 1243960"/>
            </a:avLst>
          </a:prstGeom>
          <a:solidFill>
            <a:srgbClr val="BACFD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7101959" y="3177897"/>
            <a:ext cx="426482" cy="426482"/>
          </a:xfrm>
          <a:prstGeom prst="roundRect">
            <a:avLst>
              <a:gd name="adj" fmla="val 66678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7165538" y="3204091"/>
            <a:ext cx="299323" cy="3740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350"/>
              </a:lnSpc>
              <a:buNone/>
            </a:pPr>
            <a:r>
              <a:rPr lang="en-US" sz="23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2</a:t>
            </a:r>
            <a:endParaRPr lang="en-US" sz="2350" dirty="0"/>
          </a:p>
        </p:txBody>
      </p:sp>
      <p:sp>
        <p:nvSpPr>
          <p:cNvPr id="13" name="Text 11"/>
          <p:cNvSpPr/>
          <p:nvPr/>
        </p:nvSpPr>
        <p:spPr>
          <a:xfrm>
            <a:off x="8263057" y="3243024"/>
            <a:ext cx="2494359" cy="31170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Month 3-4</a:t>
            </a:r>
            <a:endParaRPr lang="en-US" sz="1950" dirty="0"/>
          </a:p>
        </p:txBody>
      </p:sp>
      <p:sp>
        <p:nvSpPr>
          <p:cNvPr id="14" name="Text 12"/>
          <p:cNvSpPr/>
          <p:nvPr/>
        </p:nvSpPr>
        <p:spPr>
          <a:xfrm>
            <a:off x="8263057" y="3668435"/>
            <a:ext cx="5609034" cy="606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Staff consultation on flexible scheduling options and design of loyalty bonus scheme.</a:t>
            </a:r>
            <a:endParaRPr lang="en-US" sz="1450" dirty="0"/>
          </a:p>
        </p:txBody>
      </p:sp>
      <p:sp>
        <p:nvSpPr>
          <p:cNvPr id="15" name="Text 13"/>
          <p:cNvSpPr/>
          <p:nvPr/>
        </p:nvSpPr>
        <p:spPr>
          <a:xfrm>
            <a:off x="8263057" y="4388644"/>
            <a:ext cx="5609034" cy="606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Implementation of AI recruitment platform and staff training.</a:t>
            </a:r>
            <a:endParaRPr lang="en-US" sz="1450" dirty="0"/>
          </a:p>
        </p:txBody>
      </p:sp>
      <p:sp>
        <p:nvSpPr>
          <p:cNvPr id="16" name="Shape 14"/>
          <p:cNvSpPr/>
          <p:nvPr/>
        </p:nvSpPr>
        <p:spPr>
          <a:xfrm>
            <a:off x="6556177" y="4477822"/>
            <a:ext cx="568643" cy="22860"/>
          </a:xfrm>
          <a:prstGeom prst="roundRect">
            <a:avLst>
              <a:gd name="adj" fmla="val 1243960"/>
            </a:avLst>
          </a:prstGeom>
          <a:solidFill>
            <a:srgbClr val="BACFD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7101959" y="4276011"/>
            <a:ext cx="426482" cy="426482"/>
          </a:xfrm>
          <a:prstGeom prst="roundRect">
            <a:avLst>
              <a:gd name="adj" fmla="val 66678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7165538" y="4302204"/>
            <a:ext cx="299323" cy="3740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350"/>
              </a:lnSpc>
              <a:buNone/>
            </a:pPr>
            <a:r>
              <a:rPr lang="en-US" sz="23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3</a:t>
            </a:r>
            <a:endParaRPr lang="en-US" sz="2350" dirty="0"/>
          </a:p>
        </p:txBody>
      </p:sp>
      <p:sp>
        <p:nvSpPr>
          <p:cNvPr id="19" name="Text 17"/>
          <p:cNvSpPr/>
          <p:nvPr/>
        </p:nvSpPr>
        <p:spPr>
          <a:xfrm>
            <a:off x="3872984" y="4341138"/>
            <a:ext cx="2494359" cy="31170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Month 5-6</a:t>
            </a:r>
            <a:endParaRPr lang="en-US" sz="1950" dirty="0"/>
          </a:p>
        </p:txBody>
      </p:sp>
      <p:sp>
        <p:nvSpPr>
          <p:cNvPr id="20" name="Text 18"/>
          <p:cNvSpPr/>
          <p:nvPr/>
        </p:nvSpPr>
        <p:spPr>
          <a:xfrm>
            <a:off x="758309" y="4766548"/>
            <a:ext cx="5609034" cy="606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2350"/>
              </a:lnSpc>
              <a:buNone/>
            </a:pPr>
            <a:r>
              <a:rPr lang="en-US" sz="14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Launch of apprenticeship programme with first cohort of 2-3 students.</a:t>
            </a:r>
            <a:endParaRPr lang="en-US" sz="1450" dirty="0"/>
          </a:p>
        </p:txBody>
      </p:sp>
      <p:sp>
        <p:nvSpPr>
          <p:cNvPr id="21" name="Text 19"/>
          <p:cNvSpPr/>
          <p:nvPr/>
        </p:nvSpPr>
        <p:spPr>
          <a:xfrm>
            <a:off x="758309" y="5486757"/>
            <a:ext cx="5609034" cy="606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2350"/>
              </a:lnSpc>
              <a:buNone/>
            </a:pPr>
            <a:r>
              <a:rPr lang="en-US" sz="14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Rollout of retention initiatives and measurement framework.</a:t>
            </a:r>
            <a:endParaRPr lang="en-US" sz="1450" dirty="0"/>
          </a:p>
        </p:txBody>
      </p:sp>
      <p:sp>
        <p:nvSpPr>
          <p:cNvPr id="22" name="Shape 20"/>
          <p:cNvSpPr/>
          <p:nvPr/>
        </p:nvSpPr>
        <p:spPr>
          <a:xfrm>
            <a:off x="7505581" y="5576054"/>
            <a:ext cx="568643" cy="22860"/>
          </a:xfrm>
          <a:prstGeom prst="roundRect">
            <a:avLst>
              <a:gd name="adj" fmla="val 1243960"/>
            </a:avLst>
          </a:prstGeom>
          <a:solidFill>
            <a:srgbClr val="BACFD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7101959" y="5374243"/>
            <a:ext cx="426482" cy="426482"/>
          </a:xfrm>
          <a:prstGeom prst="roundRect">
            <a:avLst>
              <a:gd name="adj" fmla="val 66678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7165538" y="5400437"/>
            <a:ext cx="299323" cy="3740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350"/>
              </a:lnSpc>
              <a:buNone/>
            </a:pPr>
            <a:r>
              <a:rPr lang="en-US" sz="23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4</a:t>
            </a:r>
            <a:endParaRPr lang="en-US" sz="2350" dirty="0"/>
          </a:p>
        </p:txBody>
      </p:sp>
      <p:sp>
        <p:nvSpPr>
          <p:cNvPr id="25" name="Text 23"/>
          <p:cNvSpPr/>
          <p:nvPr/>
        </p:nvSpPr>
        <p:spPr>
          <a:xfrm>
            <a:off x="8263057" y="5439370"/>
            <a:ext cx="2494359" cy="31170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Month 7-12</a:t>
            </a:r>
            <a:endParaRPr lang="en-US" sz="1950" dirty="0"/>
          </a:p>
        </p:txBody>
      </p:sp>
      <p:sp>
        <p:nvSpPr>
          <p:cNvPr id="26" name="Text 24"/>
          <p:cNvSpPr/>
          <p:nvPr/>
        </p:nvSpPr>
        <p:spPr>
          <a:xfrm>
            <a:off x="8263057" y="5864781"/>
            <a:ext cx="5609034" cy="606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Review of initial outcomes and refinement of strategies based on staff feedback and performance metrics.</a:t>
            </a:r>
            <a:endParaRPr lang="en-US" sz="1450" dirty="0"/>
          </a:p>
        </p:txBody>
      </p:sp>
      <p:sp>
        <p:nvSpPr>
          <p:cNvPr id="27" name="Text 25"/>
          <p:cNvSpPr/>
          <p:nvPr/>
        </p:nvSpPr>
        <p:spPr>
          <a:xfrm>
            <a:off x="8263057" y="6584990"/>
            <a:ext cx="5609034" cy="606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Planning for second apprenticeship cohort and expanded initiatives.</a:t>
            </a:r>
            <a:endParaRPr lang="en-US" sz="14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9829" y="371118"/>
            <a:ext cx="3551753" cy="4438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450"/>
              </a:lnSpc>
              <a:buNone/>
            </a:pPr>
            <a:r>
              <a:rPr lang="en-US" sz="27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Conclusion</a:t>
            </a:r>
            <a:endParaRPr lang="en-US" sz="2750" dirty="0"/>
          </a:p>
        </p:txBody>
      </p:sp>
      <p:sp>
        <p:nvSpPr>
          <p:cNvPr id="3" name="Text 1"/>
          <p:cNvSpPr/>
          <p:nvPr/>
        </p:nvSpPr>
        <p:spPr>
          <a:xfrm>
            <a:off x="539829" y="1152287"/>
            <a:ext cx="1775817" cy="2220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3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Summary</a:t>
            </a:r>
            <a:endParaRPr lang="en-US" sz="1350" dirty="0"/>
          </a:p>
        </p:txBody>
      </p:sp>
      <p:sp>
        <p:nvSpPr>
          <p:cNvPr id="4" name="Text 2"/>
          <p:cNvSpPr/>
          <p:nvPr/>
        </p:nvSpPr>
        <p:spPr>
          <a:xfrm>
            <a:off x="539829" y="1509236"/>
            <a:ext cx="6610826" cy="431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0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Macro-environmental trends are reshaping HR management at Llwyn Country House, requiring proactive adaptation:</a:t>
            </a:r>
            <a:endParaRPr lang="en-US" sz="1050" dirty="0"/>
          </a:p>
        </p:txBody>
      </p:sp>
      <p:sp>
        <p:nvSpPr>
          <p:cNvPr id="5" name="Text 3"/>
          <p:cNvSpPr/>
          <p:nvPr/>
        </p:nvSpPr>
        <p:spPr>
          <a:xfrm>
            <a:off x="539829" y="2062639"/>
            <a:ext cx="6610826" cy="2159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700"/>
              </a:lnSpc>
              <a:buSzPct val="100000"/>
              <a:buChar char="•"/>
            </a:pPr>
            <a:r>
              <a:rPr lang="en-US" sz="10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Brexit has fundamentally altered the labour landscape</a:t>
            </a:r>
            <a:endParaRPr lang="en-US" sz="1050" dirty="0"/>
          </a:p>
        </p:txBody>
      </p:sp>
      <p:sp>
        <p:nvSpPr>
          <p:cNvPr id="6" name="Text 4"/>
          <p:cNvSpPr/>
          <p:nvPr/>
        </p:nvSpPr>
        <p:spPr>
          <a:xfrm>
            <a:off x="539829" y="2325767"/>
            <a:ext cx="6610826" cy="2159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700"/>
              </a:lnSpc>
              <a:buSzPct val="100000"/>
              <a:buChar char="•"/>
            </a:pPr>
            <a:r>
              <a:rPr lang="en-US" sz="10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Technology offers solutions but requires investment</a:t>
            </a:r>
            <a:endParaRPr lang="en-US" sz="1050" dirty="0"/>
          </a:p>
        </p:txBody>
      </p:sp>
      <p:sp>
        <p:nvSpPr>
          <p:cNvPr id="7" name="Text 5"/>
          <p:cNvSpPr/>
          <p:nvPr/>
        </p:nvSpPr>
        <p:spPr>
          <a:xfrm>
            <a:off x="539829" y="2588895"/>
            <a:ext cx="6610826" cy="2159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700"/>
              </a:lnSpc>
              <a:buSzPct val="100000"/>
              <a:buChar char="•"/>
            </a:pPr>
            <a:r>
              <a:rPr lang="en-US" sz="10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Demographic shifts necessitate new recruitment approaches</a:t>
            </a:r>
            <a:endParaRPr lang="en-US" sz="1050" dirty="0"/>
          </a:p>
        </p:txBody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7364" y="1169194"/>
            <a:ext cx="6610826" cy="6610826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7487364" y="7931825"/>
            <a:ext cx="1775817" cy="2220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3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Final Thought</a:t>
            </a:r>
            <a:endParaRPr lang="en-US" sz="1350" dirty="0"/>
          </a:p>
        </p:txBody>
      </p:sp>
      <p:sp>
        <p:nvSpPr>
          <p:cNvPr id="10" name="Text 7"/>
          <p:cNvSpPr/>
          <p:nvPr/>
        </p:nvSpPr>
        <p:spPr>
          <a:xfrm>
            <a:off x="7487364" y="8288774"/>
            <a:ext cx="6610826" cy="6479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0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By aligning leadership strategies and technological adoption with macro-environmental trends, Llwyn Country House can transform HR challenges into opportunities for sustainable growth and competitive advantage.</a:t>
            </a:r>
            <a:endParaRPr lang="en-US" sz="10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5798" y="459224"/>
            <a:ext cx="4380428" cy="5474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300"/>
              </a:lnSpc>
              <a:buNone/>
            </a:pPr>
            <a:r>
              <a:rPr lang="en-US" sz="34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References</a:t>
            </a:r>
            <a:endParaRPr lang="en-US" sz="3400" dirty="0"/>
          </a:p>
        </p:txBody>
      </p:sp>
      <p:sp>
        <p:nvSpPr>
          <p:cNvPr id="3" name="Text 1"/>
          <p:cNvSpPr/>
          <p:nvPr/>
        </p:nvSpPr>
        <p:spPr>
          <a:xfrm>
            <a:off x="665798" y="1339572"/>
            <a:ext cx="13298805" cy="2662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Big Hospitality. (2023) 'How TRG Concessions uses AI in recruitment'. BigHospitality. Available at: </a:t>
            </a:r>
            <a:r>
              <a:rPr lang="en-US" sz="1300" u="sng" dirty="0">
                <a:solidFill>
                  <a:srgbClr val="359DD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www.bighospitality.co.uk</a:t>
            </a:r>
            <a:endParaRPr lang="en-US" sz="1300" dirty="0"/>
          </a:p>
        </p:txBody>
      </p:sp>
      <p:sp>
        <p:nvSpPr>
          <p:cNvPr id="4" name="Text 2"/>
          <p:cNvSpPr/>
          <p:nvPr/>
        </p:nvSpPr>
        <p:spPr>
          <a:xfrm>
            <a:off x="665798" y="1664018"/>
            <a:ext cx="13298805" cy="2662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Brown, D.R. (2019) The Restaurant Manager’s Handbook. 5th edn. Florida: Atlantic Publishing Group Inc.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665798" y="1988463"/>
            <a:ext cx="13298805" cy="2662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Lasch, O. (2021) Principles of Management: Practising Ethics, Responsibility, Sustainability. London: Sage.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665798" y="2312908"/>
            <a:ext cx="13298805" cy="2662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Johnston, R., Clark, G. and Shulver, M. (2012) Service Operations Management. London: Pearson.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665798" y="2637353"/>
            <a:ext cx="13298805" cy="2662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CIPD (2023) Hospitality workforce trends 2023. Available at: </a:t>
            </a:r>
            <a:r>
              <a:rPr lang="en-US" sz="1300" u="sng" dirty="0">
                <a:solidFill>
                  <a:srgbClr val="359DD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www.cipd.co.uk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665798" y="2961799"/>
            <a:ext cx="13298805" cy="2662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UWTSD (2024) Hospitality Apprenticeship Scheme Overview. Available at: </a:t>
            </a:r>
            <a:r>
              <a:rPr lang="en-US" sz="1300" u="sng" dirty="0">
                <a:solidFill>
                  <a:srgbClr val="359DD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www.uwtsd.ac.uk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665798" y="3286244"/>
            <a:ext cx="13298805" cy="2662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Flow Learning (2023) Digital Training Solutions for Hospitality. Available at: </a:t>
            </a:r>
            <a:r>
              <a:rPr lang="en-US" sz="1300" u="sng" dirty="0">
                <a:solidFill>
                  <a:srgbClr val="359DD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www.flowhospitalitytraining.co.uk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665798" y="3610689"/>
            <a:ext cx="13298805" cy="2662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Statista (2023) 'UK Inflation Rate Trends'. Available at: </a:t>
            </a:r>
            <a:r>
              <a:rPr lang="en-US" sz="1300" u="sng" dirty="0">
                <a:solidFill>
                  <a:srgbClr val="359DD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www.statista.com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665798" y="3935135"/>
            <a:ext cx="13298805" cy="2662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HM Government (2022) Post-Brexit Immigration Guidelines. Available at: </a:t>
            </a:r>
            <a:r>
              <a:rPr lang="en-US" sz="1300" u="sng" dirty="0">
                <a:solidFill>
                  <a:srgbClr val="359DD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www.gov.uk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665798" y="4259580"/>
            <a:ext cx="13298805" cy="2662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People Management (2023) 'Flexible work in hospitality: a solution to staffing crisis?'. Available at: </a:t>
            </a:r>
            <a:r>
              <a:rPr lang="en-US" sz="1300" u="sng" dirty="0">
                <a:solidFill>
                  <a:srgbClr val="359DD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www.peoplemanagement.co.uk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665798" y="4584025"/>
            <a:ext cx="13298805" cy="2662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HireVue (2023) AI Interviewing in Hospitality. Available at: </a:t>
            </a:r>
            <a:r>
              <a:rPr lang="en-US" sz="1300" u="sng" dirty="0">
                <a:solidFill>
                  <a:srgbClr val="359DD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www.hirevue.com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665798" y="4908471"/>
            <a:ext cx="13298805" cy="2662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BBC News (2023) 'Rural restaurant staff shortages deepen'. Available at: </a:t>
            </a:r>
            <a:r>
              <a:rPr lang="en-US" sz="1300" u="sng" dirty="0">
                <a:solidFill>
                  <a:srgbClr val="359DD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www.bbc.co.uk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665798" y="5232916"/>
            <a:ext cx="13298805" cy="2662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ACAS (2022) Managing Employee Retention. Available at: </a:t>
            </a:r>
            <a:r>
              <a:rPr lang="en-US" sz="1300" u="sng" dirty="0">
                <a:solidFill>
                  <a:srgbClr val="359DD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www.acas.org.uk</a:t>
            </a: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665798" y="5557361"/>
            <a:ext cx="13298805" cy="2662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Mintel (2023) UK Dining Out Review. Available at: </a:t>
            </a:r>
            <a:r>
              <a:rPr lang="en-US" sz="1300" u="sng" dirty="0">
                <a:solidFill>
                  <a:srgbClr val="359DD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www.mintel.com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665798" y="5881807"/>
            <a:ext cx="13298805" cy="2662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UK Hospitality (2023) Workforce Strategy Briefing. Available at: </a:t>
            </a:r>
            <a:r>
              <a:rPr lang="en-US" sz="1300" u="sng" dirty="0">
                <a:solidFill>
                  <a:srgbClr val="359DD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www.ukhospitality.org.uk</a:t>
            </a:r>
            <a:endParaRPr lang="en-US" sz="1300" dirty="0"/>
          </a:p>
        </p:txBody>
      </p:sp>
      <p:sp>
        <p:nvSpPr>
          <p:cNvPr id="18" name="Text 16"/>
          <p:cNvSpPr/>
          <p:nvPr/>
        </p:nvSpPr>
        <p:spPr>
          <a:xfrm>
            <a:off x="665798" y="6206252"/>
            <a:ext cx="13298805" cy="2662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Guardian (2023) 'Impact of Brexit on hospitality jobs'. Available at: </a:t>
            </a:r>
            <a:r>
              <a:rPr lang="en-US" sz="1300" u="sng" dirty="0">
                <a:solidFill>
                  <a:srgbClr val="359DD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www.theguardian.com</a:t>
            </a:r>
            <a:endParaRPr lang="en-US" sz="1300" dirty="0"/>
          </a:p>
        </p:txBody>
      </p:sp>
      <p:sp>
        <p:nvSpPr>
          <p:cNvPr id="19" name="Text 17"/>
          <p:cNvSpPr/>
          <p:nvPr/>
        </p:nvSpPr>
        <p:spPr>
          <a:xfrm>
            <a:off x="665798" y="6530697"/>
            <a:ext cx="13298805" cy="2662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LinkedIn (2022) Hospitality Skills Gap Report. Available at: </a:t>
            </a:r>
            <a:r>
              <a:rPr lang="en-US" sz="1300" u="sng" dirty="0">
                <a:solidFill>
                  <a:srgbClr val="359DD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www.linkedin.com</a:t>
            </a:r>
            <a:endParaRPr lang="en-US" sz="1300" dirty="0"/>
          </a:p>
        </p:txBody>
      </p:sp>
      <p:sp>
        <p:nvSpPr>
          <p:cNvPr id="20" name="Text 18"/>
          <p:cNvSpPr/>
          <p:nvPr/>
        </p:nvSpPr>
        <p:spPr>
          <a:xfrm>
            <a:off x="665798" y="6855143"/>
            <a:ext cx="13298805" cy="2662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Chartered Management Institute (2023) Leadership in Hospitality. Available at: </a:t>
            </a:r>
            <a:r>
              <a:rPr lang="en-US" sz="1300" u="sng" dirty="0">
                <a:solidFill>
                  <a:srgbClr val="359DD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  <a:hlinkClick r:id="rId1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www.managers.org.uk</a:t>
            </a:r>
            <a:endParaRPr lang="en-US" sz="1300" dirty="0"/>
          </a:p>
        </p:txBody>
      </p:sp>
      <p:sp>
        <p:nvSpPr>
          <p:cNvPr id="21" name="Text 19"/>
          <p:cNvSpPr/>
          <p:nvPr/>
        </p:nvSpPr>
        <p:spPr>
          <a:xfrm>
            <a:off x="665798" y="7179588"/>
            <a:ext cx="13298805" cy="2662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ONS (2023) 'UK Labour Market Overview'. Available at: </a:t>
            </a:r>
            <a:r>
              <a:rPr lang="en-US" sz="1300" u="sng" dirty="0">
                <a:solidFill>
                  <a:srgbClr val="359DD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  <a:hlinkClick r:id="rId1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www.ons.gov.uk</a:t>
            </a:r>
            <a:endParaRPr lang="en-US" sz="1300" dirty="0"/>
          </a:p>
        </p:txBody>
      </p:sp>
      <p:sp>
        <p:nvSpPr>
          <p:cNvPr id="22" name="Text 20"/>
          <p:cNvSpPr/>
          <p:nvPr/>
        </p:nvSpPr>
        <p:spPr>
          <a:xfrm>
            <a:off x="665798" y="7504033"/>
            <a:ext cx="13298805" cy="2662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Restaurant Magazine (2023) 'AI Trends in F&amp;B'. Available at: </a:t>
            </a:r>
            <a:r>
              <a:rPr lang="en-US" sz="1300" u="sng" dirty="0">
                <a:solidFill>
                  <a:srgbClr val="359DD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  <a:hlinkClick r:id="rId1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www.restaurantonline.co.uk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1414</Words>
  <Application>Microsoft Office PowerPoint</Application>
  <PresentationFormat>Custom</PresentationFormat>
  <Paragraphs>165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Montserrat</vt:lpstr>
      <vt:lpstr>Arial</vt:lpstr>
      <vt:lpstr>Barlow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/>
  <cp:revision>1</cp:revision>
  <dcterms:created xsi:type="dcterms:W3CDTF">2025-07-16T20:46:34Z</dcterms:created>
  <dcterms:modified xsi:type="dcterms:W3CDTF">2025-07-17T15:53:44Z</dcterms:modified>
</cp:coreProperties>
</file>