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0D2D8-3E36-4914-9D41-F53A5560BCC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86C50698-6DF9-481D-8CCD-95A7EC5529A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1765C50F-FB28-4CA3-81DB-E876E003EBBA}"/>
              </a:ext>
            </a:extLst>
          </p:cNvPr>
          <p:cNvSpPr txBox="1">
            <a:spLocks noGrp="1"/>
          </p:cNvSpPr>
          <p:nvPr>
            <p:ph type="dt" sz="half" idx="7"/>
          </p:nvPr>
        </p:nvSpPr>
        <p:spPr/>
        <p:txBody>
          <a:bodyPr/>
          <a:lstStyle>
            <a:lvl1pPr>
              <a:defRPr/>
            </a:lvl1pPr>
          </a:lstStyle>
          <a:p>
            <a:pPr lvl="0"/>
            <a:fld id="{CEEA27B4-F6D0-47DC-A081-B0935C49297D}" type="datetime1">
              <a:rPr lang="en-GB"/>
              <a:pPr lvl="0"/>
              <a:t>12/03/2021</a:t>
            </a:fld>
            <a:endParaRPr lang="en-GB"/>
          </a:p>
        </p:txBody>
      </p:sp>
      <p:sp>
        <p:nvSpPr>
          <p:cNvPr id="5" name="Footer Placeholder 4">
            <a:extLst>
              <a:ext uri="{FF2B5EF4-FFF2-40B4-BE49-F238E27FC236}">
                <a16:creationId xmlns:a16="http://schemas.microsoft.com/office/drawing/2014/main" id="{D41294EB-9532-4660-A95B-C1BA0F508A7F}"/>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A3829D13-7AFA-4852-BAA4-4767EC38A68D}"/>
              </a:ext>
            </a:extLst>
          </p:cNvPr>
          <p:cNvSpPr txBox="1">
            <a:spLocks noGrp="1"/>
          </p:cNvSpPr>
          <p:nvPr>
            <p:ph type="sldNum" sz="quarter" idx="8"/>
          </p:nvPr>
        </p:nvSpPr>
        <p:spPr/>
        <p:txBody>
          <a:bodyPr/>
          <a:lstStyle>
            <a:lvl1pPr>
              <a:defRPr/>
            </a:lvl1pPr>
          </a:lstStyle>
          <a:p>
            <a:pPr lvl="0"/>
            <a:fld id="{49BD16D7-2930-4AFB-A749-AA0E211760D4}" type="slidenum">
              <a:rPr/>
              <a:pPr lvl="0"/>
              <a:t>‹#›</a:t>
            </a:fld>
            <a:endParaRPr lang="en-GB"/>
          </a:p>
        </p:txBody>
      </p:sp>
    </p:spTree>
    <p:extLst>
      <p:ext uri="{BB962C8B-B14F-4D97-AF65-F5344CB8AC3E}">
        <p14:creationId xmlns:p14="http://schemas.microsoft.com/office/powerpoint/2010/main" val="367321608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11427-8AD3-47FC-8B0C-76BE7C05F886}"/>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443E3957-1B37-46D1-AA50-E79D3DAECF8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61C271-4EF3-48F4-90A9-AD05F7F09A44}"/>
              </a:ext>
            </a:extLst>
          </p:cNvPr>
          <p:cNvSpPr txBox="1">
            <a:spLocks noGrp="1"/>
          </p:cNvSpPr>
          <p:nvPr>
            <p:ph type="dt" sz="half" idx="7"/>
          </p:nvPr>
        </p:nvSpPr>
        <p:spPr/>
        <p:txBody>
          <a:bodyPr/>
          <a:lstStyle>
            <a:lvl1pPr>
              <a:defRPr/>
            </a:lvl1pPr>
          </a:lstStyle>
          <a:p>
            <a:pPr lvl="0"/>
            <a:fld id="{10E9D8A9-4BE3-4DE0-9813-A2F45ABF5222}" type="datetime1">
              <a:rPr lang="en-GB"/>
              <a:pPr lvl="0"/>
              <a:t>12/03/2021</a:t>
            </a:fld>
            <a:endParaRPr lang="en-GB"/>
          </a:p>
        </p:txBody>
      </p:sp>
      <p:sp>
        <p:nvSpPr>
          <p:cNvPr id="5" name="Footer Placeholder 4">
            <a:extLst>
              <a:ext uri="{FF2B5EF4-FFF2-40B4-BE49-F238E27FC236}">
                <a16:creationId xmlns:a16="http://schemas.microsoft.com/office/drawing/2014/main" id="{E04CA7E3-9FD5-4197-A093-1BA749680A49}"/>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52E857E-412E-40C1-A932-BECE585D0BC8}"/>
              </a:ext>
            </a:extLst>
          </p:cNvPr>
          <p:cNvSpPr txBox="1">
            <a:spLocks noGrp="1"/>
          </p:cNvSpPr>
          <p:nvPr>
            <p:ph type="sldNum" sz="quarter" idx="8"/>
          </p:nvPr>
        </p:nvSpPr>
        <p:spPr/>
        <p:txBody>
          <a:bodyPr/>
          <a:lstStyle>
            <a:lvl1pPr>
              <a:defRPr/>
            </a:lvl1pPr>
          </a:lstStyle>
          <a:p>
            <a:pPr lvl="0"/>
            <a:fld id="{F6778287-8D5A-4ED0-9947-36A21DDEF5D0}" type="slidenum">
              <a:rPr/>
              <a:pPr lvl="0"/>
              <a:t>‹#›</a:t>
            </a:fld>
            <a:endParaRPr lang="en-GB"/>
          </a:p>
        </p:txBody>
      </p:sp>
    </p:spTree>
    <p:extLst>
      <p:ext uri="{BB962C8B-B14F-4D97-AF65-F5344CB8AC3E}">
        <p14:creationId xmlns:p14="http://schemas.microsoft.com/office/powerpoint/2010/main" val="1062178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88EE0-3486-44A7-8D4E-95705B415FA3}"/>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30B431C7-8DBD-4DD3-8F4F-323ECF346A3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7FEFCE2B-BE08-41F7-A440-A4DB87F003FA}"/>
              </a:ext>
            </a:extLst>
          </p:cNvPr>
          <p:cNvSpPr txBox="1">
            <a:spLocks noGrp="1"/>
          </p:cNvSpPr>
          <p:nvPr>
            <p:ph type="dt" sz="half" idx="7"/>
          </p:nvPr>
        </p:nvSpPr>
        <p:spPr/>
        <p:txBody>
          <a:bodyPr/>
          <a:lstStyle>
            <a:lvl1pPr>
              <a:defRPr/>
            </a:lvl1pPr>
          </a:lstStyle>
          <a:p>
            <a:pPr lvl="0"/>
            <a:fld id="{34C59549-AA49-4732-A5A5-5D2526A8444A}" type="datetime1">
              <a:rPr lang="en-GB"/>
              <a:pPr lvl="0"/>
              <a:t>12/03/2021</a:t>
            </a:fld>
            <a:endParaRPr lang="en-GB"/>
          </a:p>
        </p:txBody>
      </p:sp>
      <p:sp>
        <p:nvSpPr>
          <p:cNvPr id="5" name="Footer Placeholder 4">
            <a:extLst>
              <a:ext uri="{FF2B5EF4-FFF2-40B4-BE49-F238E27FC236}">
                <a16:creationId xmlns:a16="http://schemas.microsoft.com/office/drawing/2014/main" id="{E17A60AF-5E50-4991-BDDA-07CDC690825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4B3C42C-CFA5-43A8-B8AA-5E67E58AF5BC}"/>
              </a:ext>
            </a:extLst>
          </p:cNvPr>
          <p:cNvSpPr txBox="1">
            <a:spLocks noGrp="1"/>
          </p:cNvSpPr>
          <p:nvPr>
            <p:ph type="sldNum" sz="quarter" idx="8"/>
          </p:nvPr>
        </p:nvSpPr>
        <p:spPr/>
        <p:txBody>
          <a:bodyPr/>
          <a:lstStyle>
            <a:lvl1pPr>
              <a:defRPr/>
            </a:lvl1pPr>
          </a:lstStyle>
          <a:p>
            <a:pPr lvl="0"/>
            <a:fld id="{47C75AB8-714F-4EF9-A9E0-DD0EEAC49C1E}" type="slidenum">
              <a:rPr/>
              <a:pPr lvl="0"/>
              <a:t>‹#›</a:t>
            </a:fld>
            <a:endParaRPr lang="en-GB"/>
          </a:p>
        </p:txBody>
      </p:sp>
    </p:spTree>
    <p:extLst>
      <p:ext uri="{BB962C8B-B14F-4D97-AF65-F5344CB8AC3E}">
        <p14:creationId xmlns:p14="http://schemas.microsoft.com/office/powerpoint/2010/main" val="2795985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01C7C-47CB-450E-9B43-5B403C438BF6}"/>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96F4086-8C74-4861-B545-F3F5CFF0A83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7FFF00-DD21-4870-A8DB-58262422506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DDEDBFB-9C89-471A-B3EC-212AE5C59E58}"/>
              </a:ext>
            </a:extLst>
          </p:cNvPr>
          <p:cNvSpPr txBox="1">
            <a:spLocks noGrp="1"/>
          </p:cNvSpPr>
          <p:nvPr>
            <p:ph type="dt" sz="half" idx="7"/>
          </p:nvPr>
        </p:nvSpPr>
        <p:spPr/>
        <p:txBody>
          <a:bodyPr/>
          <a:lstStyle>
            <a:lvl1pPr>
              <a:defRPr/>
            </a:lvl1pPr>
          </a:lstStyle>
          <a:p>
            <a:pPr lvl="0"/>
            <a:fld id="{E857FE55-FCBC-4003-AC37-9A180875C103}" type="datetime1">
              <a:rPr lang="en-GB"/>
              <a:pPr lvl="0"/>
              <a:t>12/03/2021</a:t>
            </a:fld>
            <a:endParaRPr lang="en-GB"/>
          </a:p>
        </p:txBody>
      </p:sp>
      <p:sp>
        <p:nvSpPr>
          <p:cNvPr id="6" name="Footer Placeholder 5">
            <a:extLst>
              <a:ext uri="{FF2B5EF4-FFF2-40B4-BE49-F238E27FC236}">
                <a16:creationId xmlns:a16="http://schemas.microsoft.com/office/drawing/2014/main" id="{F93AD766-267E-444F-8001-962328FE45A3}"/>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6EB74C85-EE7C-4B40-9D8D-F5C110D0F2B2}"/>
              </a:ext>
            </a:extLst>
          </p:cNvPr>
          <p:cNvSpPr txBox="1">
            <a:spLocks noGrp="1"/>
          </p:cNvSpPr>
          <p:nvPr>
            <p:ph type="sldNum" sz="quarter" idx="8"/>
          </p:nvPr>
        </p:nvSpPr>
        <p:spPr/>
        <p:txBody>
          <a:bodyPr/>
          <a:lstStyle>
            <a:lvl1pPr>
              <a:defRPr/>
            </a:lvl1pPr>
          </a:lstStyle>
          <a:p>
            <a:pPr lvl="0"/>
            <a:fld id="{DB45990F-7FD8-4788-A18C-5D6204A702F1}" type="slidenum">
              <a:rPr/>
              <a:pPr lvl="0"/>
              <a:t>‹#›</a:t>
            </a:fld>
            <a:endParaRPr lang="en-GB"/>
          </a:p>
        </p:txBody>
      </p:sp>
    </p:spTree>
    <p:extLst>
      <p:ext uri="{BB962C8B-B14F-4D97-AF65-F5344CB8AC3E}">
        <p14:creationId xmlns:p14="http://schemas.microsoft.com/office/powerpoint/2010/main" val="2910786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EDA2F-13B9-4667-AD34-8A3A02C71D58}"/>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A8FF9777-D61A-4397-B535-673A6EF79C9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2C396643-AD0F-4023-A1C5-B2114F99513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9F561F8-E55E-45F8-9E54-F30AF20923C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DF58AB4D-8B13-4205-AA80-FFD739D2ACA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3EF169-F566-421A-912D-AD3BB9647825}"/>
              </a:ext>
            </a:extLst>
          </p:cNvPr>
          <p:cNvSpPr txBox="1">
            <a:spLocks noGrp="1"/>
          </p:cNvSpPr>
          <p:nvPr>
            <p:ph type="dt" sz="half" idx="7"/>
          </p:nvPr>
        </p:nvSpPr>
        <p:spPr/>
        <p:txBody>
          <a:bodyPr/>
          <a:lstStyle>
            <a:lvl1pPr>
              <a:defRPr/>
            </a:lvl1pPr>
          </a:lstStyle>
          <a:p>
            <a:pPr lvl="0"/>
            <a:fld id="{BBCAA475-A783-4F30-A997-4B0137F1CC63}" type="datetime1">
              <a:rPr lang="en-GB"/>
              <a:pPr lvl="0"/>
              <a:t>12/03/2021</a:t>
            </a:fld>
            <a:endParaRPr lang="en-GB"/>
          </a:p>
        </p:txBody>
      </p:sp>
      <p:sp>
        <p:nvSpPr>
          <p:cNvPr id="8" name="Footer Placeholder 7">
            <a:extLst>
              <a:ext uri="{FF2B5EF4-FFF2-40B4-BE49-F238E27FC236}">
                <a16:creationId xmlns:a16="http://schemas.microsoft.com/office/drawing/2014/main" id="{1BA4F97A-5BC9-4445-B821-1D09B7129B4D}"/>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18B06BF2-7329-40B9-9C21-C14701B6352A}"/>
              </a:ext>
            </a:extLst>
          </p:cNvPr>
          <p:cNvSpPr txBox="1">
            <a:spLocks noGrp="1"/>
          </p:cNvSpPr>
          <p:nvPr>
            <p:ph type="sldNum" sz="quarter" idx="8"/>
          </p:nvPr>
        </p:nvSpPr>
        <p:spPr/>
        <p:txBody>
          <a:bodyPr/>
          <a:lstStyle>
            <a:lvl1pPr>
              <a:defRPr/>
            </a:lvl1pPr>
          </a:lstStyle>
          <a:p>
            <a:pPr lvl="0"/>
            <a:fld id="{89E81BCA-5D2F-4948-A250-D2E8A2018275}" type="slidenum">
              <a:rPr/>
              <a:pPr lvl="0"/>
              <a:t>‹#›</a:t>
            </a:fld>
            <a:endParaRPr lang="en-GB"/>
          </a:p>
        </p:txBody>
      </p:sp>
    </p:spTree>
    <p:extLst>
      <p:ext uri="{BB962C8B-B14F-4D97-AF65-F5344CB8AC3E}">
        <p14:creationId xmlns:p14="http://schemas.microsoft.com/office/powerpoint/2010/main" val="1878278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5B79C-18B7-4BA3-8659-3A13379CF8A3}"/>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77F03E3D-EED1-4C25-AD87-D6753E5DBDA2}"/>
              </a:ext>
            </a:extLst>
          </p:cNvPr>
          <p:cNvSpPr txBox="1">
            <a:spLocks noGrp="1"/>
          </p:cNvSpPr>
          <p:nvPr>
            <p:ph type="dt" sz="half" idx="7"/>
          </p:nvPr>
        </p:nvSpPr>
        <p:spPr/>
        <p:txBody>
          <a:bodyPr/>
          <a:lstStyle>
            <a:lvl1pPr>
              <a:defRPr/>
            </a:lvl1pPr>
          </a:lstStyle>
          <a:p>
            <a:pPr lvl="0"/>
            <a:fld id="{82EFE25F-8D05-48BC-8A0B-4DAEE8C1B40A}" type="datetime1">
              <a:rPr lang="en-GB"/>
              <a:pPr lvl="0"/>
              <a:t>12/03/2021</a:t>
            </a:fld>
            <a:endParaRPr lang="en-GB"/>
          </a:p>
        </p:txBody>
      </p:sp>
      <p:sp>
        <p:nvSpPr>
          <p:cNvPr id="4" name="Footer Placeholder 3">
            <a:extLst>
              <a:ext uri="{FF2B5EF4-FFF2-40B4-BE49-F238E27FC236}">
                <a16:creationId xmlns:a16="http://schemas.microsoft.com/office/drawing/2014/main" id="{CE6C1B96-39BA-46A5-8FEF-6575EBAE650B}"/>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0A74F005-3FDA-4042-BA03-5C0C2C0009FA}"/>
              </a:ext>
            </a:extLst>
          </p:cNvPr>
          <p:cNvSpPr txBox="1">
            <a:spLocks noGrp="1"/>
          </p:cNvSpPr>
          <p:nvPr>
            <p:ph type="sldNum" sz="quarter" idx="8"/>
          </p:nvPr>
        </p:nvSpPr>
        <p:spPr/>
        <p:txBody>
          <a:bodyPr/>
          <a:lstStyle>
            <a:lvl1pPr>
              <a:defRPr/>
            </a:lvl1pPr>
          </a:lstStyle>
          <a:p>
            <a:pPr lvl="0"/>
            <a:fld id="{910256FB-ECAD-4919-A1BB-9F10AE365057}" type="slidenum">
              <a:rPr/>
              <a:pPr lvl="0"/>
              <a:t>‹#›</a:t>
            </a:fld>
            <a:endParaRPr lang="en-GB"/>
          </a:p>
        </p:txBody>
      </p:sp>
    </p:spTree>
    <p:extLst>
      <p:ext uri="{BB962C8B-B14F-4D97-AF65-F5344CB8AC3E}">
        <p14:creationId xmlns:p14="http://schemas.microsoft.com/office/powerpoint/2010/main" val="32151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D1EC88-4271-4F64-ABE3-6489B810A2BB}"/>
              </a:ext>
            </a:extLst>
          </p:cNvPr>
          <p:cNvSpPr txBox="1">
            <a:spLocks noGrp="1"/>
          </p:cNvSpPr>
          <p:nvPr>
            <p:ph type="dt" sz="half" idx="7"/>
          </p:nvPr>
        </p:nvSpPr>
        <p:spPr/>
        <p:txBody>
          <a:bodyPr/>
          <a:lstStyle>
            <a:lvl1pPr>
              <a:defRPr/>
            </a:lvl1pPr>
          </a:lstStyle>
          <a:p>
            <a:pPr lvl="0"/>
            <a:fld id="{C4F5445E-214D-4417-952C-AED91822928A}" type="datetime1">
              <a:rPr lang="en-GB"/>
              <a:pPr lvl="0"/>
              <a:t>12/03/2021</a:t>
            </a:fld>
            <a:endParaRPr lang="en-GB"/>
          </a:p>
        </p:txBody>
      </p:sp>
      <p:sp>
        <p:nvSpPr>
          <p:cNvPr id="3" name="Footer Placeholder 2">
            <a:extLst>
              <a:ext uri="{FF2B5EF4-FFF2-40B4-BE49-F238E27FC236}">
                <a16:creationId xmlns:a16="http://schemas.microsoft.com/office/drawing/2014/main" id="{7223ACF4-2CBA-4E11-B2F1-CFA25223581F}"/>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E53535F0-999D-408D-9CE4-2C6C3480D47B}"/>
              </a:ext>
            </a:extLst>
          </p:cNvPr>
          <p:cNvSpPr txBox="1">
            <a:spLocks noGrp="1"/>
          </p:cNvSpPr>
          <p:nvPr>
            <p:ph type="sldNum" sz="quarter" idx="8"/>
          </p:nvPr>
        </p:nvSpPr>
        <p:spPr/>
        <p:txBody>
          <a:bodyPr/>
          <a:lstStyle>
            <a:lvl1pPr>
              <a:defRPr/>
            </a:lvl1pPr>
          </a:lstStyle>
          <a:p>
            <a:pPr lvl="0"/>
            <a:fld id="{3D7786C1-51B0-4C6A-BD2A-D8FF8D0FB66D}" type="slidenum">
              <a:rPr/>
              <a:pPr lvl="0"/>
              <a:t>‹#›</a:t>
            </a:fld>
            <a:endParaRPr lang="en-GB"/>
          </a:p>
        </p:txBody>
      </p:sp>
    </p:spTree>
    <p:extLst>
      <p:ext uri="{BB962C8B-B14F-4D97-AF65-F5344CB8AC3E}">
        <p14:creationId xmlns:p14="http://schemas.microsoft.com/office/powerpoint/2010/main" val="76347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99BB7-9593-4DF8-8797-D5255836999D}"/>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8D7D21E3-B0D7-4D2E-AEAD-9F5A727BDA9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58C83E0-9509-437C-959D-044F8B2C787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79783ABD-CCC8-4F9F-944C-941F3D0AF1D1}"/>
              </a:ext>
            </a:extLst>
          </p:cNvPr>
          <p:cNvSpPr txBox="1">
            <a:spLocks noGrp="1"/>
          </p:cNvSpPr>
          <p:nvPr>
            <p:ph type="dt" sz="half" idx="7"/>
          </p:nvPr>
        </p:nvSpPr>
        <p:spPr/>
        <p:txBody>
          <a:bodyPr/>
          <a:lstStyle>
            <a:lvl1pPr>
              <a:defRPr/>
            </a:lvl1pPr>
          </a:lstStyle>
          <a:p>
            <a:pPr lvl="0"/>
            <a:fld id="{AE5BE195-284C-43F8-B326-245FBCBADEB2}" type="datetime1">
              <a:rPr lang="en-GB"/>
              <a:pPr lvl="0"/>
              <a:t>12/03/2021</a:t>
            </a:fld>
            <a:endParaRPr lang="en-GB"/>
          </a:p>
        </p:txBody>
      </p:sp>
      <p:sp>
        <p:nvSpPr>
          <p:cNvPr id="6" name="Footer Placeholder 5">
            <a:extLst>
              <a:ext uri="{FF2B5EF4-FFF2-40B4-BE49-F238E27FC236}">
                <a16:creationId xmlns:a16="http://schemas.microsoft.com/office/drawing/2014/main" id="{2ED306D9-A284-4773-9E4C-C40B0C59FC2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032DF254-BEFA-4FA8-A6E9-43F1C1D2B771}"/>
              </a:ext>
            </a:extLst>
          </p:cNvPr>
          <p:cNvSpPr txBox="1">
            <a:spLocks noGrp="1"/>
          </p:cNvSpPr>
          <p:nvPr>
            <p:ph type="sldNum" sz="quarter" idx="8"/>
          </p:nvPr>
        </p:nvSpPr>
        <p:spPr/>
        <p:txBody>
          <a:bodyPr/>
          <a:lstStyle>
            <a:lvl1pPr>
              <a:defRPr/>
            </a:lvl1pPr>
          </a:lstStyle>
          <a:p>
            <a:pPr lvl="0"/>
            <a:fld id="{065EE37C-69A4-409A-B0BA-3888773EF1EC}" type="slidenum">
              <a:rPr/>
              <a:pPr lvl="0"/>
              <a:t>‹#›</a:t>
            </a:fld>
            <a:endParaRPr lang="en-GB"/>
          </a:p>
        </p:txBody>
      </p:sp>
    </p:spTree>
    <p:extLst>
      <p:ext uri="{BB962C8B-B14F-4D97-AF65-F5344CB8AC3E}">
        <p14:creationId xmlns:p14="http://schemas.microsoft.com/office/powerpoint/2010/main" val="228950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DCCF3-FF1A-40D1-B69B-B175E8C18311}"/>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DC83979E-EF9B-44CE-89F9-AD4ED616D3D5}"/>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8B7F6174-07AD-446E-9296-BE4A0DBC74C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D4CF1AD-667B-4224-8B14-0C623C892D5A}"/>
              </a:ext>
            </a:extLst>
          </p:cNvPr>
          <p:cNvSpPr txBox="1">
            <a:spLocks noGrp="1"/>
          </p:cNvSpPr>
          <p:nvPr>
            <p:ph type="dt" sz="half" idx="7"/>
          </p:nvPr>
        </p:nvSpPr>
        <p:spPr/>
        <p:txBody>
          <a:bodyPr/>
          <a:lstStyle>
            <a:lvl1pPr>
              <a:defRPr/>
            </a:lvl1pPr>
          </a:lstStyle>
          <a:p>
            <a:pPr lvl="0"/>
            <a:fld id="{30CA08EE-FAF6-42A5-8805-C1CE1FA7EF62}" type="datetime1">
              <a:rPr lang="en-GB"/>
              <a:pPr lvl="0"/>
              <a:t>12/03/2021</a:t>
            </a:fld>
            <a:endParaRPr lang="en-GB"/>
          </a:p>
        </p:txBody>
      </p:sp>
      <p:sp>
        <p:nvSpPr>
          <p:cNvPr id="6" name="Footer Placeholder 5">
            <a:extLst>
              <a:ext uri="{FF2B5EF4-FFF2-40B4-BE49-F238E27FC236}">
                <a16:creationId xmlns:a16="http://schemas.microsoft.com/office/drawing/2014/main" id="{0D745FCC-40BB-4E32-B8C5-866B8D976823}"/>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970DB94-7759-4264-B4AC-ACD571992811}"/>
              </a:ext>
            </a:extLst>
          </p:cNvPr>
          <p:cNvSpPr txBox="1">
            <a:spLocks noGrp="1"/>
          </p:cNvSpPr>
          <p:nvPr>
            <p:ph type="sldNum" sz="quarter" idx="8"/>
          </p:nvPr>
        </p:nvSpPr>
        <p:spPr/>
        <p:txBody>
          <a:bodyPr/>
          <a:lstStyle>
            <a:lvl1pPr>
              <a:defRPr/>
            </a:lvl1pPr>
          </a:lstStyle>
          <a:p>
            <a:pPr lvl="0"/>
            <a:fld id="{94E54F9A-A08F-49BF-A145-E8513044F238}" type="slidenum">
              <a:rPr/>
              <a:pPr lvl="0"/>
              <a:t>‹#›</a:t>
            </a:fld>
            <a:endParaRPr lang="en-GB"/>
          </a:p>
        </p:txBody>
      </p:sp>
    </p:spTree>
    <p:extLst>
      <p:ext uri="{BB962C8B-B14F-4D97-AF65-F5344CB8AC3E}">
        <p14:creationId xmlns:p14="http://schemas.microsoft.com/office/powerpoint/2010/main" val="1009763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DC0CC-B08B-4A8F-A4AE-993F0BB6CFF5}"/>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33FE5560-284F-4114-AADA-ACB56E2EDA5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7B351C-0A22-4153-9B56-5948FA5BCC79}"/>
              </a:ext>
            </a:extLst>
          </p:cNvPr>
          <p:cNvSpPr txBox="1">
            <a:spLocks noGrp="1"/>
          </p:cNvSpPr>
          <p:nvPr>
            <p:ph type="dt" sz="half" idx="7"/>
          </p:nvPr>
        </p:nvSpPr>
        <p:spPr/>
        <p:txBody>
          <a:bodyPr/>
          <a:lstStyle>
            <a:lvl1pPr>
              <a:defRPr/>
            </a:lvl1pPr>
          </a:lstStyle>
          <a:p>
            <a:pPr lvl="0"/>
            <a:fld id="{A694DAF8-6D0F-4165-AB97-5B667BF412B1}" type="datetime1">
              <a:rPr lang="en-GB"/>
              <a:pPr lvl="0"/>
              <a:t>12/03/2021</a:t>
            </a:fld>
            <a:endParaRPr lang="en-GB"/>
          </a:p>
        </p:txBody>
      </p:sp>
      <p:sp>
        <p:nvSpPr>
          <p:cNvPr id="5" name="Footer Placeholder 4">
            <a:extLst>
              <a:ext uri="{FF2B5EF4-FFF2-40B4-BE49-F238E27FC236}">
                <a16:creationId xmlns:a16="http://schemas.microsoft.com/office/drawing/2014/main" id="{2FD26FA3-4F97-4AE3-92AA-937855A2FC9F}"/>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00684F1-D7BF-4EBB-B002-E303CFBEE9CA}"/>
              </a:ext>
            </a:extLst>
          </p:cNvPr>
          <p:cNvSpPr txBox="1">
            <a:spLocks noGrp="1"/>
          </p:cNvSpPr>
          <p:nvPr>
            <p:ph type="sldNum" sz="quarter" idx="8"/>
          </p:nvPr>
        </p:nvSpPr>
        <p:spPr/>
        <p:txBody>
          <a:bodyPr/>
          <a:lstStyle>
            <a:lvl1pPr>
              <a:defRPr/>
            </a:lvl1pPr>
          </a:lstStyle>
          <a:p>
            <a:pPr lvl="0"/>
            <a:fld id="{D1396083-9CD2-47F6-BA0E-E2778D841F0A}" type="slidenum">
              <a:rPr/>
              <a:pPr lvl="0"/>
              <a:t>‹#›</a:t>
            </a:fld>
            <a:endParaRPr lang="en-GB"/>
          </a:p>
        </p:txBody>
      </p:sp>
    </p:spTree>
    <p:extLst>
      <p:ext uri="{BB962C8B-B14F-4D97-AF65-F5344CB8AC3E}">
        <p14:creationId xmlns:p14="http://schemas.microsoft.com/office/powerpoint/2010/main" val="397578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622A01-FB48-45D5-A350-C8EC8CDA6B70}"/>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9C7FBD4F-3827-4F5C-92AF-B5B40EB9A2B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C1FD91-A16E-4DB4-93D7-0F2650AA92CD}"/>
              </a:ext>
            </a:extLst>
          </p:cNvPr>
          <p:cNvSpPr txBox="1">
            <a:spLocks noGrp="1"/>
          </p:cNvSpPr>
          <p:nvPr>
            <p:ph type="dt" sz="half" idx="7"/>
          </p:nvPr>
        </p:nvSpPr>
        <p:spPr/>
        <p:txBody>
          <a:bodyPr/>
          <a:lstStyle>
            <a:lvl1pPr>
              <a:defRPr/>
            </a:lvl1pPr>
          </a:lstStyle>
          <a:p>
            <a:pPr lvl="0"/>
            <a:fld id="{FE1AC1F6-93D5-40B9-AD8C-1247B07DF341}" type="datetime1">
              <a:rPr lang="en-GB"/>
              <a:pPr lvl="0"/>
              <a:t>12/03/2021</a:t>
            </a:fld>
            <a:endParaRPr lang="en-GB"/>
          </a:p>
        </p:txBody>
      </p:sp>
      <p:sp>
        <p:nvSpPr>
          <p:cNvPr id="5" name="Footer Placeholder 4">
            <a:extLst>
              <a:ext uri="{FF2B5EF4-FFF2-40B4-BE49-F238E27FC236}">
                <a16:creationId xmlns:a16="http://schemas.microsoft.com/office/drawing/2014/main" id="{4449F526-3BD5-401E-BF82-302C32D118F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77D4F6D-5FFC-4A60-ADBD-1AFAD1D03757}"/>
              </a:ext>
            </a:extLst>
          </p:cNvPr>
          <p:cNvSpPr txBox="1">
            <a:spLocks noGrp="1"/>
          </p:cNvSpPr>
          <p:nvPr>
            <p:ph type="sldNum" sz="quarter" idx="8"/>
          </p:nvPr>
        </p:nvSpPr>
        <p:spPr/>
        <p:txBody>
          <a:bodyPr/>
          <a:lstStyle>
            <a:lvl1pPr>
              <a:defRPr/>
            </a:lvl1pPr>
          </a:lstStyle>
          <a:p>
            <a:pPr lvl="0"/>
            <a:fld id="{B1F67943-A142-47B1-856F-C08FFD29CD8D}" type="slidenum">
              <a:rPr/>
              <a:pPr lvl="0"/>
              <a:t>‹#›</a:t>
            </a:fld>
            <a:endParaRPr lang="en-GB"/>
          </a:p>
        </p:txBody>
      </p:sp>
    </p:spTree>
    <p:extLst>
      <p:ext uri="{BB962C8B-B14F-4D97-AF65-F5344CB8AC3E}">
        <p14:creationId xmlns:p14="http://schemas.microsoft.com/office/powerpoint/2010/main" val="4113470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6B178F-FBEC-467D-80CC-DC642B382DC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BA226168-9F25-4CCB-A8F8-3047410FCB2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D290E7-E6EF-4C91-A929-5E5418ADAFF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5D80C8B4-E556-4F03-8D25-CEC9A065561F}" type="datetime1">
              <a:rPr lang="en-GB"/>
              <a:pPr lvl="0"/>
              <a:t>12/03/2021</a:t>
            </a:fld>
            <a:endParaRPr lang="en-GB"/>
          </a:p>
        </p:txBody>
      </p:sp>
      <p:sp>
        <p:nvSpPr>
          <p:cNvPr id="5" name="Footer Placeholder 4">
            <a:extLst>
              <a:ext uri="{FF2B5EF4-FFF2-40B4-BE49-F238E27FC236}">
                <a16:creationId xmlns:a16="http://schemas.microsoft.com/office/drawing/2014/main" id="{5CDBA6BD-DDE2-4434-8F8D-C1F543F5F76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8DE3D888-02BA-487F-AC1A-16EF10CBFB1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6C70F5B8-244A-47AA-B416-E58D617874DA}" type="slidenum">
              <a:rPr/>
              <a:pPr lvl="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verywellmind.com/erik-eriksons-stages-of-psychosocial-development-2795740" TargetMode="External"/><Relationship Id="rId7" Type="http://schemas.openxmlformats.org/officeDocument/2006/relationships/image" Target="../media/image2.jpeg"/><Relationship Id="rId2" Type="http://schemas.openxmlformats.org/officeDocument/2006/relationships/hyperlink" Target="https://www.verywellmind.com/erik-erikson-biography-1902-1994-2795538" TargetMode="Externa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hyperlink" Target="https://www.healthline.com/health/parenting/potty-training-tips" TargetMode="External"/><Relationship Id="rId4" Type="http://schemas.openxmlformats.org/officeDocument/2006/relationships/hyperlink" Target="https://www.healthline.com/nutrition/tips-for-picky-eat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67AD19D9-CEB0-47B1-931D-5C0EC769A2D3}"/>
              </a:ext>
            </a:extLst>
          </p:cNvPr>
          <p:cNvSpPr>
            <a:spLocks noMove="1" noResize="1"/>
          </p:cNvSpPr>
          <p:nvPr/>
        </p:nvSpPr>
        <p:spPr>
          <a:xfrm>
            <a:off x="0" y="0"/>
            <a:ext cx="12191996" cy="6858000"/>
          </a:xfrm>
          <a:prstGeom prst="rect">
            <a:avLst/>
          </a:prstGeom>
          <a:solidFill>
            <a:srgbClr val="E7E6E6"/>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Freeform: Shape 9">
            <a:extLst>
              <a:ext uri="{FF2B5EF4-FFF2-40B4-BE49-F238E27FC236}">
                <a16:creationId xmlns:a16="http://schemas.microsoft.com/office/drawing/2014/main" id="{5A1CA323-4B2C-4662-8D6F-D2E3F844342B}"/>
              </a:ext>
            </a:extLst>
          </p:cNvPr>
          <p:cNvSpPr>
            <a:spLocks noMove="1" noResize="1"/>
          </p:cNvSpPr>
          <p:nvPr/>
        </p:nvSpPr>
        <p:spPr>
          <a:xfrm rot="2700006">
            <a:off x="82777" y="-1386164"/>
            <a:ext cx="2424869" cy="3611194"/>
          </a:xfrm>
          <a:custGeom>
            <a:avLst/>
            <a:gdLst>
              <a:gd name="f0" fmla="val 10800000"/>
              <a:gd name="f1" fmla="val 5400000"/>
              <a:gd name="f2" fmla="val 180"/>
              <a:gd name="f3" fmla="val w"/>
              <a:gd name="f4" fmla="val h"/>
              <a:gd name="f5" fmla="val 0"/>
              <a:gd name="f6" fmla="val 2424873"/>
              <a:gd name="f7" fmla="val 3611191"/>
              <a:gd name="f8" fmla="val 2424874"/>
              <a:gd name="f9" fmla="val 1186317"/>
              <a:gd name="f10" fmla="+- 0 0 -90"/>
              <a:gd name="f11" fmla="*/ f3 1 2424873"/>
              <a:gd name="f12" fmla="*/ f4 1 3611191"/>
              <a:gd name="f13" fmla="+- f7 0 f5"/>
              <a:gd name="f14" fmla="+- f6 0 f5"/>
              <a:gd name="f15" fmla="*/ f10 f0 1"/>
              <a:gd name="f16" fmla="*/ f14 1 2424873"/>
              <a:gd name="f17" fmla="*/ f13 1 3611191"/>
              <a:gd name="f18" fmla="*/ 0 f14 1"/>
              <a:gd name="f19" fmla="*/ 2424874 f13 1"/>
              <a:gd name="f20" fmla="*/ 2424873 f14 1"/>
              <a:gd name="f21" fmla="*/ 0 f13 1"/>
              <a:gd name="f22" fmla="*/ 3611191 f13 1"/>
              <a:gd name="f23" fmla="*/ 1186317 f14 1"/>
              <a:gd name="f24" fmla="*/ f15 1 f2"/>
              <a:gd name="f25" fmla="*/ f18 1 2424873"/>
              <a:gd name="f26" fmla="*/ f19 1 3611191"/>
              <a:gd name="f27" fmla="*/ f20 1 2424873"/>
              <a:gd name="f28" fmla="*/ f21 1 3611191"/>
              <a:gd name="f29" fmla="*/ f22 1 3611191"/>
              <a:gd name="f30" fmla="*/ f23 1 2424873"/>
              <a:gd name="f31" fmla="*/ f5 1 f16"/>
              <a:gd name="f32" fmla="*/ f6 1 f16"/>
              <a:gd name="f33" fmla="*/ f5 1 f17"/>
              <a:gd name="f34" fmla="*/ f7 1 f17"/>
              <a:gd name="f35" fmla="+- f24 0 f1"/>
              <a:gd name="f36" fmla="*/ f25 1 f16"/>
              <a:gd name="f37" fmla="*/ f26 1 f17"/>
              <a:gd name="f38" fmla="*/ f27 1 f16"/>
              <a:gd name="f39" fmla="*/ f28 1 f17"/>
              <a:gd name="f40" fmla="*/ f29 1 f17"/>
              <a:gd name="f41" fmla="*/ f30 1 f16"/>
              <a:gd name="f42" fmla="*/ f31 f11 1"/>
              <a:gd name="f43" fmla="*/ f32 f11 1"/>
              <a:gd name="f44" fmla="*/ f34 f12 1"/>
              <a:gd name="f45" fmla="*/ f33 f12 1"/>
              <a:gd name="f46" fmla="*/ f36 f11 1"/>
              <a:gd name="f47" fmla="*/ f37 f12 1"/>
              <a:gd name="f48" fmla="*/ f38 f11 1"/>
              <a:gd name="f49" fmla="*/ f39 f12 1"/>
              <a:gd name="f50" fmla="*/ f40 f12 1"/>
              <a:gd name="f51" fmla="*/ f41 f11 1"/>
            </a:gdLst>
            <a:ahLst/>
            <a:cxnLst>
              <a:cxn ang="3cd4">
                <a:pos x="hc" y="t"/>
              </a:cxn>
              <a:cxn ang="0">
                <a:pos x="r" y="vc"/>
              </a:cxn>
              <a:cxn ang="cd4">
                <a:pos x="hc" y="b"/>
              </a:cxn>
              <a:cxn ang="cd2">
                <a:pos x="l" y="vc"/>
              </a:cxn>
              <a:cxn ang="f35">
                <a:pos x="f46" y="f47"/>
              </a:cxn>
              <a:cxn ang="f35">
                <a:pos x="f48" y="f49"/>
              </a:cxn>
              <a:cxn ang="f35">
                <a:pos x="f48" y="f50"/>
              </a:cxn>
              <a:cxn ang="f35">
                <a:pos x="f51" y="f50"/>
              </a:cxn>
            </a:cxnLst>
            <a:rect l="f42" t="f45" r="f43" b="f44"/>
            <a:pathLst>
              <a:path w="2424873" h="3611191">
                <a:moveTo>
                  <a:pt x="f5" y="f8"/>
                </a:moveTo>
                <a:lnTo>
                  <a:pt x="f6" y="f5"/>
                </a:lnTo>
                <a:lnTo>
                  <a:pt x="f6" y="f7"/>
                </a:lnTo>
                <a:lnTo>
                  <a:pt x="f9" y="f7"/>
                </a:lnTo>
                <a:close/>
              </a:path>
            </a:pathLst>
          </a:custGeom>
          <a:solidFill>
            <a:srgbClr val="FFC000">
              <a:alpha val="4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1">
            <a:extLst>
              <a:ext uri="{FF2B5EF4-FFF2-40B4-BE49-F238E27FC236}">
                <a16:creationId xmlns:a16="http://schemas.microsoft.com/office/drawing/2014/main" id="{048FA436-1A1F-4D05-8EE3-018FCE69E330}"/>
              </a:ext>
            </a:extLst>
          </p:cNvPr>
          <p:cNvSpPr>
            <a:spLocks noMove="1" noResize="1"/>
          </p:cNvSpPr>
          <p:nvPr/>
        </p:nvSpPr>
        <p:spPr>
          <a:xfrm rot="2700006">
            <a:off x="1571002" y="-338584"/>
            <a:ext cx="1635953" cy="1635953"/>
          </a:xfrm>
          <a:custGeom>
            <a:avLst/>
            <a:gdLst>
              <a:gd name="f0" fmla="val 10800000"/>
              <a:gd name="f1" fmla="val 5400000"/>
              <a:gd name="f2" fmla="val 180"/>
              <a:gd name="f3" fmla="val w"/>
              <a:gd name="f4" fmla="val h"/>
              <a:gd name="f5" fmla="val 0"/>
              <a:gd name="f6" fmla="val 1635955"/>
              <a:gd name="f7" fmla="val 957987"/>
              <a:gd name="f8" fmla="+- 0 0 -90"/>
              <a:gd name="f9" fmla="*/ f3 1 1635955"/>
              <a:gd name="f10" fmla="*/ f4 1 1635955"/>
              <a:gd name="f11" fmla="+- f6 0 f5"/>
              <a:gd name="f12" fmla="*/ f8 f0 1"/>
              <a:gd name="f13" fmla="*/ f11 1 1635955"/>
              <a:gd name="f14" fmla="*/ 0 f11 1"/>
              <a:gd name="f15" fmla="*/ 957987 f11 1"/>
              <a:gd name="f16" fmla="*/ 1635955 f11 1"/>
              <a:gd name="f17" fmla="*/ f12 1 f2"/>
              <a:gd name="f18" fmla="*/ f14 1 1635955"/>
              <a:gd name="f19" fmla="*/ f15 1 1635955"/>
              <a:gd name="f20" fmla="*/ f16 1 1635955"/>
              <a:gd name="f21" fmla="*/ f5 1 f13"/>
              <a:gd name="f22" fmla="*/ f6 1 f13"/>
              <a:gd name="f23" fmla="+- f17 0 f1"/>
              <a:gd name="f24" fmla="*/ f18 1 f13"/>
              <a:gd name="f25" fmla="*/ f19 1 f13"/>
              <a:gd name="f26" fmla="*/ f20 1 f13"/>
              <a:gd name="f27" fmla="*/ f21 f9 1"/>
              <a:gd name="f28" fmla="*/ f22 f9 1"/>
              <a:gd name="f29" fmla="*/ f22 f10 1"/>
              <a:gd name="f30" fmla="*/ f21 f10 1"/>
              <a:gd name="f31" fmla="*/ f24 f9 1"/>
              <a:gd name="f32" fmla="*/ f25 f10 1"/>
              <a:gd name="f33" fmla="*/ f25 f9 1"/>
              <a:gd name="f34" fmla="*/ f24 f10 1"/>
              <a:gd name="f35" fmla="*/ f26 f9 1"/>
              <a:gd name="f36" fmla="*/ f26 f10 1"/>
            </a:gdLst>
            <a:ahLst/>
            <a:cxnLst>
              <a:cxn ang="3cd4">
                <a:pos x="hc" y="t"/>
              </a:cxn>
              <a:cxn ang="0">
                <a:pos x="r" y="vc"/>
              </a:cxn>
              <a:cxn ang="cd4">
                <a:pos x="hc" y="b"/>
              </a:cxn>
              <a:cxn ang="cd2">
                <a:pos x="l" y="vc"/>
              </a:cxn>
              <a:cxn ang="f23">
                <a:pos x="f31" y="f32"/>
              </a:cxn>
              <a:cxn ang="f23">
                <a:pos x="f33" y="f34"/>
              </a:cxn>
              <a:cxn ang="f23">
                <a:pos x="f35" y="f34"/>
              </a:cxn>
              <a:cxn ang="f23">
                <a:pos x="f35" y="f36"/>
              </a:cxn>
              <a:cxn ang="f23">
                <a:pos x="f31" y="f36"/>
              </a:cxn>
            </a:cxnLst>
            <a:rect l="f27" t="f30" r="f28" b="f29"/>
            <a:pathLst>
              <a:path w="1635955" h="1635955">
                <a:moveTo>
                  <a:pt x="f5" y="f7"/>
                </a:moveTo>
                <a:lnTo>
                  <a:pt x="f7" y="f5"/>
                </a:lnTo>
                <a:lnTo>
                  <a:pt x="f6" y="f5"/>
                </a:lnTo>
                <a:lnTo>
                  <a:pt x="f6" y="f6"/>
                </a:lnTo>
                <a:lnTo>
                  <a:pt x="f5" y="f6"/>
                </a:lnTo>
                <a:close/>
              </a:path>
            </a:pathLst>
          </a:custGeom>
          <a:solidFill>
            <a:srgbClr val="FFC000">
              <a:alpha val="4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Freeform: Shape 13">
            <a:extLst>
              <a:ext uri="{FF2B5EF4-FFF2-40B4-BE49-F238E27FC236}">
                <a16:creationId xmlns:a16="http://schemas.microsoft.com/office/drawing/2014/main" id="{E96369DA-A9E6-4D11-BCA0-58A34B1F61AB}"/>
              </a:ext>
            </a:extLst>
          </p:cNvPr>
          <p:cNvSpPr>
            <a:spLocks noMove="1" noResize="1"/>
          </p:cNvSpPr>
          <p:nvPr/>
        </p:nvSpPr>
        <p:spPr>
          <a:xfrm rot="2700006">
            <a:off x="9627978" y="-6572"/>
            <a:ext cx="4059396" cy="2548112"/>
          </a:xfrm>
          <a:custGeom>
            <a:avLst/>
            <a:gdLst>
              <a:gd name="f0" fmla="val 10800000"/>
              <a:gd name="f1" fmla="val 5400000"/>
              <a:gd name="f2" fmla="val 180"/>
              <a:gd name="f3" fmla="val w"/>
              <a:gd name="f4" fmla="val h"/>
              <a:gd name="f5" fmla="val 0"/>
              <a:gd name="f6" fmla="val 4059393"/>
              <a:gd name="f7" fmla="val 2548110"/>
              <a:gd name="f8" fmla="val 1511282"/>
              <a:gd name="f9" fmla="+- 0 0 -90"/>
              <a:gd name="f10" fmla="*/ f3 1 4059393"/>
              <a:gd name="f11" fmla="*/ f4 1 2548110"/>
              <a:gd name="f12" fmla="+- f7 0 f5"/>
              <a:gd name="f13" fmla="+- f6 0 f5"/>
              <a:gd name="f14" fmla="*/ f9 f0 1"/>
              <a:gd name="f15" fmla="*/ f13 1 4059393"/>
              <a:gd name="f16" fmla="*/ f12 1 2548110"/>
              <a:gd name="f17" fmla="*/ 0 f13 1"/>
              <a:gd name="f18" fmla="*/ 1511282 f12 1"/>
              <a:gd name="f19" fmla="*/ 1511282 f13 1"/>
              <a:gd name="f20" fmla="*/ 0 f12 1"/>
              <a:gd name="f21" fmla="*/ 4059393 f13 1"/>
              <a:gd name="f22" fmla="*/ 2548110 f12 1"/>
              <a:gd name="f23" fmla="*/ f14 1 f2"/>
              <a:gd name="f24" fmla="*/ f17 1 4059393"/>
              <a:gd name="f25" fmla="*/ f18 1 2548110"/>
              <a:gd name="f26" fmla="*/ f19 1 4059393"/>
              <a:gd name="f27" fmla="*/ f20 1 2548110"/>
              <a:gd name="f28" fmla="*/ f21 1 4059393"/>
              <a:gd name="f29" fmla="*/ f22 1 2548110"/>
              <a:gd name="f30" fmla="*/ f5 1 f15"/>
              <a:gd name="f31" fmla="*/ f6 1 f15"/>
              <a:gd name="f32" fmla="*/ f5 1 f16"/>
              <a:gd name="f33" fmla="*/ f7 1 f16"/>
              <a:gd name="f34" fmla="+- f23 0 f1"/>
              <a:gd name="f35" fmla="*/ f24 1 f15"/>
              <a:gd name="f36" fmla="*/ f25 1 f16"/>
              <a:gd name="f37" fmla="*/ f26 1 f15"/>
              <a:gd name="f38" fmla="*/ f27 1 f16"/>
              <a:gd name="f39" fmla="*/ f28 1 f15"/>
              <a:gd name="f40" fmla="*/ f29 1 f16"/>
              <a:gd name="f41" fmla="*/ f30 f10 1"/>
              <a:gd name="f42" fmla="*/ f31 f10 1"/>
              <a:gd name="f43" fmla="*/ f33 f11 1"/>
              <a:gd name="f44" fmla="*/ f32 f11 1"/>
              <a:gd name="f45" fmla="*/ f35 f10 1"/>
              <a:gd name="f46" fmla="*/ f36 f11 1"/>
              <a:gd name="f47" fmla="*/ f37 f10 1"/>
              <a:gd name="f48" fmla="*/ f38 f11 1"/>
              <a:gd name="f49" fmla="*/ f39 f10 1"/>
              <a:gd name="f50" fmla="*/ f40 f11 1"/>
            </a:gdLst>
            <a:ahLst/>
            <a:cxnLst>
              <a:cxn ang="3cd4">
                <a:pos x="hc" y="t"/>
              </a:cxn>
              <a:cxn ang="0">
                <a:pos x="r" y="vc"/>
              </a:cxn>
              <a:cxn ang="cd4">
                <a:pos x="hc" y="b"/>
              </a:cxn>
              <a:cxn ang="cd2">
                <a:pos x="l" y="vc"/>
              </a:cxn>
              <a:cxn ang="f34">
                <a:pos x="f45" y="f46"/>
              </a:cxn>
              <a:cxn ang="f34">
                <a:pos x="f47" y="f48"/>
              </a:cxn>
              <a:cxn ang="f34">
                <a:pos x="f49" y="f50"/>
              </a:cxn>
              <a:cxn ang="f34">
                <a:pos x="f45" y="f50"/>
              </a:cxn>
            </a:cxnLst>
            <a:rect l="f41" t="f44" r="f42" b="f43"/>
            <a:pathLst>
              <a:path w="4059393" h="2548110">
                <a:moveTo>
                  <a:pt x="f5" y="f8"/>
                </a:moveTo>
                <a:lnTo>
                  <a:pt x="f8" y="f5"/>
                </a:lnTo>
                <a:lnTo>
                  <a:pt x="f6" y="f7"/>
                </a:lnTo>
                <a:lnTo>
                  <a:pt x="f5" y="f7"/>
                </a:lnTo>
                <a:close/>
              </a:path>
            </a:pathLst>
          </a:custGeom>
          <a:solidFill>
            <a:srgbClr val="4472C4">
              <a:alpha val="3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6" name="Rectangle 15">
            <a:extLst>
              <a:ext uri="{FF2B5EF4-FFF2-40B4-BE49-F238E27FC236}">
                <a16:creationId xmlns:a16="http://schemas.microsoft.com/office/drawing/2014/main" id="{6D109BC5-06B7-46E2-AD15-10FC72900A0B}"/>
              </a:ext>
            </a:extLst>
          </p:cNvPr>
          <p:cNvSpPr>
            <a:spLocks noMove="1" noResize="1"/>
          </p:cNvSpPr>
          <p:nvPr/>
        </p:nvSpPr>
        <p:spPr>
          <a:xfrm rot="2700006">
            <a:off x="10262919" y="1465794"/>
            <a:ext cx="1185711" cy="1185711"/>
          </a:xfrm>
          <a:prstGeom prst="rect">
            <a:avLst/>
          </a:prstGeom>
          <a:solidFill>
            <a:srgbClr val="4472C4">
              <a:alpha val="3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Freeform: Shape 17">
            <a:extLst>
              <a:ext uri="{FF2B5EF4-FFF2-40B4-BE49-F238E27FC236}">
                <a16:creationId xmlns:a16="http://schemas.microsoft.com/office/drawing/2014/main" id="{19BDD973-7166-4B8A-829C-437CCBDA3746}"/>
              </a:ext>
            </a:extLst>
          </p:cNvPr>
          <p:cNvSpPr>
            <a:spLocks noMove="1" noResize="1"/>
          </p:cNvSpPr>
          <p:nvPr/>
        </p:nvSpPr>
        <p:spPr>
          <a:xfrm rot="2700006">
            <a:off x="-29554" y="5198739"/>
            <a:ext cx="2444904" cy="2366119"/>
          </a:xfrm>
          <a:custGeom>
            <a:avLst/>
            <a:gdLst>
              <a:gd name="f0" fmla="val 10800000"/>
              <a:gd name="f1" fmla="val 5400000"/>
              <a:gd name="f2" fmla="val 180"/>
              <a:gd name="f3" fmla="val w"/>
              <a:gd name="f4" fmla="val h"/>
              <a:gd name="f5" fmla="val 0"/>
              <a:gd name="f6" fmla="val 2203753"/>
              <a:gd name="f7" fmla="val 2132734"/>
              <a:gd name="f8" fmla="val 576461"/>
              <a:gd name="f9" fmla="val 647480"/>
              <a:gd name="f10" fmla="val 1485255"/>
              <a:gd name="f11" fmla="+- 0 0 -90"/>
              <a:gd name="f12" fmla="*/ f3 1 2203753"/>
              <a:gd name="f13" fmla="*/ f4 1 2132734"/>
              <a:gd name="f14" fmla="+- f7 0 f5"/>
              <a:gd name="f15" fmla="+- f6 0 f5"/>
              <a:gd name="f16" fmla="*/ f11 f0 1"/>
              <a:gd name="f17" fmla="*/ f15 1 2203753"/>
              <a:gd name="f18" fmla="*/ f14 1 2132734"/>
              <a:gd name="f19" fmla="*/ 0 f15 1"/>
              <a:gd name="f20" fmla="*/ 0 f14 1"/>
              <a:gd name="f21" fmla="*/ 2203753 f15 1"/>
              <a:gd name="f22" fmla="*/ 576461 f14 1"/>
              <a:gd name="f23" fmla="*/ 647480 f15 1"/>
              <a:gd name="f24" fmla="*/ 2132734 f14 1"/>
              <a:gd name="f25" fmla="*/ 1485255 f14 1"/>
              <a:gd name="f26" fmla="*/ f16 1 f2"/>
              <a:gd name="f27" fmla="*/ f19 1 2203753"/>
              <a:gd name="f28" fmla="*/ f20 1 2132734"/>
              <a:gd name="f29" fmla="*/ f21 1 2203753"/>
              <a:gd name="f30" fmla="*/ f22 1 2132734"/>
              <a:gd name="f31" fmla="*/ f23 1 2203753"/>
              <a:gd name="f32" fmla="*/ f24 1 2132734"/>
              <a:gd name="f33" fmla="*/ f25 1 2132734"/>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8"/>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3 1"/>
              <a:gd name="f56" fmla="*/ f45 f13 1"/>
            </a:gdLst>
            <a:ahLst/>
            <a:cxnLst>
              <a:cxn ang="3cd4">
                <a:pos x="hc" y="t"/>
              </a:cxn>
              <a:cxn ang="0">
                <a:pos x="r" y="vc"/>
              </a:cxn>
              <a:cxn ang="cd4">
                <a:pos x="hc" y="b"/>
              </a:cxn>
              <a:cxn ang="cd2">
                <a:pos x="l" y="vc"/>
              </a:cxn>
              <a:cxn ang="f38">
                <a:pos x="f50" y="f51"/>
              </a:cxn>
              <a:cxn ang="f38">
                <a:pos x="f52" y="f51"/>
              </a:cxn>
              <a:cxn ang="f38">
                <a:pos x="f52" y="f53"/>
              </a:cxn>
              <a:cxn ang="f38">
                <a:pos x="f54" y="f55"/>
              </a:cxn>
              <a:cxn ang="f38">
                <a:pos x="f50" y="f56"/>
              </a:cxn>
            </a:cxnLst>
            <a:rect l="f46" t="f49" r="f47" b="f48"/>
            <a:pathLst>
              <a:path w="2203753" h="2132734">
                <a:moveTo>
                  <a:pt x="f5" y="f5"/>
                </a:moveTo>
                <a:lnTo>
                  <a:pt x="f6" y="f5"/>
                </a:lnTo>
                <a:lnTo>
                  <a:pt x="f6" y="f8"/>
                </a:lnTo>
                <a:lnTo>
                  <a:pt x="f9" y="f7"/>
                </a:lnTo>
                <a:lnTo>
                  <a:pt x="f5" y="f10"/>
                </a:lnTo>
                <a:close/>
              </a:path>
            </a:pathLst>
          </a:custGeom>
          <a:solidFill>
            <a:srgbClr val="4472C4">
              <a:alpha val="3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8" name="Rectangle 19">
            <a:extLst>
              <a:ext uri="{FF2B5EF4-FFF2-40B4-BE49-F238E27FC236}">
                <a16:creationId xmlns:a16="http://schemas.microsoft.com/office/drawing/2014/main" id="{DCD3EAD5-6C3E-497C-95E0-289D63E0F28D}"/>
              </a:ext>
            </a:extLst>
          </p:cNvPr>
          <p:cNvSpPr>
            <a:spLocks noMove="1" noResize="1"/>
          </p:cNvSpPr>
          <p:nvPr/>
        </p:nvSpPr>
        <p:spPr>
          <a:xfrm rot="2700006">
            <a:off x="1769784" y="5439894"/>
            <a:ext cx="928463" cy="928463"/>
          </a:xfrm>
          <a:prstGeom prst="rect">
            <a:avLst/>
          </a:prstGeom>
          <a:solidFill>
            <a:srgbClr val="4472C4">
              <a:alpha val="3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effectLst>
                <a:outerShdw dist="38096" dir="2700000">
                  <a:srgbClr val="000000"/>
                </a:outerShdw>
              </a:effectLst>
              <a:uFillTx/>
              <a:latin typeface="Calibri"/>
            </a:endParaRPr>
          </a:p>
        </p:txBody>
      </p:sp>
      <p:sp>
        <p:nvSpPr>
          <p:cNvPr id="9" name="Freeform: Shape 23">
            <a:extLst>
              <a:ext uri="{FF2B5EF4-FFF2-40B4-BE49-F238E27FC236}">
                <a16:creationId xmlns:a16="http://schemas.microsoft.com/office/drawing/2014/main" id="{8F2F1E6D-9105-446C-AB0D-AAA771057813}"/>
              </a:ext>
            </a:extLst>
          </p:cNvPr>
          <p:cNvSpPr>
            <a:spLocks noMove="1" noResize="1"/>
          </p:cNvSpPr>
          <p:nvPr/>
        </p:nvSpPr>
        <p:spPr>
          <a:xfrm rot="2700006">
            <a:off x="2700287" y="33285"/>
            <a:ext cx="6791431" cy="6791431"/>
          </a:xfrm>
          <a:custGeom>
            <a:avLst/>
            <a:gdLst>
              <a:gd name="f0" fmla="val 10800000"/>
              <a:gd name="f1" fmla="val 5400000"/>
              <a:gd name="f2" fmla="val 180"/>
              <a:gd name="f3" fmla="val w"/>
              <a:gd name="f4" fmla="val h"/>
              <a:gd name="f5" fmla="val 0"/>
              <a:gd name="f6" fmla="val 6791435"/>
              <a:gd name="f7" fmla="val 1860938"/>
              <a:gd name="f8" fmla="val 81158"/>
              <a:gd name="f9" fmla="val 1942096"/>
              <a:gd name="f10" fmla="val 4838655"/>
              <a:gd name="f11" fmla="val 6710277"/>
              <a:gd name="f12" fmla="val 4919813"/>
              <a:gd name="f13" fmla="+- 0 0 -90"/>
              <a:gd name="f14" fmla="*/ f3 1 6791435"/>
              <a:gd name="f15" fmla="*/ f4 1 6791435"/>
              <a:gd name="f16" fmla="+- f6 0 f5"/>
              <a:gd name="f17" fmla="*/ f13 f0 1"/>
              <a:gd name="f18" fmla="*/ f16 1 6791435"/>
              <a:gd name="f19" fmla="*/ 1860938 f16 1"/>
              <a:gd name="f20" fmla="*/ 81158 f16 1"/>
              <a:gd name="f21" fmla="*/ 1942096 f16 1"/>
              <a:gd name="f22" fmla="*/ 0 f16 1"/>
              <a:gd name="f23" fmla="*/ 6791435 f16 1"/>
              <a:gd name="f24" fmla="*/ 4838655 f16 1"/>
              <a:gd name="f25" fmla="*/ 6710277 f16 1"/>
              <a:gd name="f26" fmla="*/ 4919813 f16 1"/>
              <a:gd name="f27" fmla="*/ f17 1 f2"/>
              <a:gd name="f28" fmla="*/ f19 1 6791435"/>
              <a:gd name="f29" fmla="*/ f20 1 6791435"/>
              <a:gd name="f30" fmla="*/ f21 1 6791435"/>
              <a:gd name="f31" fmla="*/ f22 1 6791435"/>
              <a:gd name="f32" fmla="*/ f23 1 6791435"/>
              <a:gd name="f33" fmla="*/ f24 1 6791435"/>
              <a:gd name="f34" fmla="*/ f25 1 6791435"/>
              <a:gd name="f35" fmla="*/ f26 1 6791435"/>
              <a:gd name="f36" fmla="*/ f5 1 f18"/>
              <a:gd name="f37" fmla="*/ f6 1 f18"/>
              <a:gd name="f38" fmla="+- f27 0 f1"/>
              <a:gd name="f39" fmla="*/ f28 1 f18"/>
              <a:gd name="f40" fmla="*/ f29 1 f18"/>
              <a:gd name="f41" fmla="*/ f30 1 f18"/>
              <a:gd name="f42" fmla="*/ f31 1 f18"/>
              <a:gd name="f43" fmla="*/ f32 1 f18"/>
              <a:gd name="f44" fmla="*/ f33 1 f18"/>
              <a:gd name="f45" fmla="*/ f34 1 f18"/>
              <a:gd name="f46" fmla="*/ f35 1 f18"/>
              <a:gd name="f47" fmla="*/ f36 f14 1"/>
              <a:gd name="f48" fmla="*/ f37 f14 1"/>
              <a:gd name="f49" fmla="*/ f37 f15 1"/>
              <a:gd name="f50" fmla="*/ f36 f15 1"/>
              <a:gd name="f51" fmla="*/ f39 f14 1"/>
              <a:gd name="f52" fmla="*/ f40 f15 1"/>
              <a:gd name="f53" fmla="*/ f41 f14 1"/>
              <a:gd name="f54" fmla="*/ f42 f15 1"/>
              <a:gd name="f55" fmla="*/ f43 f14 1"/>
              <a:gd name="f56" fmla="*/ f44 f15 1"/>
              <a:gd name="f57" fmla="*/ f45 f14 1"/>
              <a:gd name="f58" fmla="*/ f46 f15 1"/>
              <a:gd name="f59" fmla="*/ f42 f14 1"/>
              <a:gd name="f60" fmla="*/ f41 f15 1"/>
              <a:gd name="f61" fmla="*/ f40 f14 1"/>
              <a:gd name="f62" fmla="*/ f39 f15 1"/>
              <a:gd name="f63" fmla="*/ f45 f15 1"/>
              <a:gd name="f64" fmla="*/ f46 f14 1"/>
              <a:gd name="f65" fmla="*/ f44 f14 1"/>
              <a:gd name="f66" fmla="*/ f43 f15 1"/>
            </a:gdLst>
            <a:ahLst/>
            <a:cxnLst>
              <a:cxn ang="3cd4">
                <a:pos x="hc" y="t"/>
              </a:cxn>
              <a:cxn ang="0">
                <a:pos x="r" y="vc"/>
              </a:cxn>
              <a:cxn ang="cd4">
                <a:pos x="hc" y="b"/>
              </a:cxn>
              <a:cxn ang="cd2">
                <a:pos x="l" y="vc"/>
              </a:cxn>
              <a:cxn ang="f38">
                <a:pos x="f51" y="f52"/>
              </a:cxn>
              <a:cxn ang="f38">
                <a:pos x="f53" y="f54"/>
              </a:cxn>
              <a:cxn ang="f38">
                <a:pos x="f55" y="f54"/>
              </a:cxn>
              <a:cxn ang="f38">
                <a:pos x="f55" y="f56"/>
              </a:cxn>
              <a:cxn ang="f38">
                <a:pos x="f57" y="f58"/>
              </a:cxn>
              <a:cxn ang="f38">
                <a:pos x="f57" y="f52"/>
              </a:cxn>
              <a:cxn ang="f38">
                <a:pos x="f59" y="f60"/>
              </a:cxn>
              <a:cxn ang="f38">
                <a:pos x="f61" y="f62"/>
              </a:cxn>
              <a:cxn ang="f38">
                <a:pos x="f61" y="f63"/>
              </a:cxn>
              <a:cxn ang="f38">
                <a:pos x="f64" y="f63"/>
              </a:cxn>
              <a:cxn ang="f38">
                <a:pos x="f65" y="f66"/>
              </a:cxn>
              <a:cxn ang="f38">
                <a:pos x="f59" y="f66"/>
              </a:cxn>
            </a:cxnLst>
            <a:rect l="f47" t="f50" r="f48" b="f49"/>
            <a:pathLst>
              <a:path w="6791435" h="6791435">
                <a:moveTo>
                  <a:pt x="f7" y="f8"/>
                </a:moveTo>
                <a:lnTo>
                  <a:pt x="f9" y="f5"/>
                </a:lnTo>
                <a:lnTo>
                  <a:pt x="f6" y="f5"/>
                </a:lnTo>
                <a:lnTo>
                  <a:pt x="f6" y="f10"/>
                </a:lnTo>
                <a:lnTo>
                  <a:pt x="f11" y="f12"/>
                </a:lnTo>
                <a:lnTo>
                  <a:pt x="f11" y="f8"/>
                </a:lnTo>
                <a:close/>
                <a:moveTo>
                  <a:pt x="f5" y="f9"/>
                </a:moveTo>
                <a:lnTo>
                  <a:pt x="f8" y="f7"/>
                </a:lnTo>
                <a:lnTo>
                  <a:pt x="f8" y="f11"/>
                </a:lnTo>
                <a:lnTo>
                  <a:pt x="f12" y="f11"/>
                </a:lnTo>
                <a:lnTo>
                  <a:pt x="f10" y="f6"/>
                </a:lnTo>
                <a:lnTo>
                  <a:pt x="f5" y="f6"/>
                </a:lnTo>
                <a:close/>
              </a:path>
            </a:pathLst>
          </a:custGeom>
          <a:solidFill>
            <a:srgbClr val="FFFFFF">
              <a:alpha val="6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10" name="Subtitle 2">
            <a:extLst>
              <a:ext uri="{FF2B5EF4-FFF2-40B4-BE49-F238E27FC236}">
                <a16:creationId xmlns:a16="http://schemas.microsoft.com/office/drawing/2014/main" id="{FED1E2E8-6915-43D4-8C83-9B1D9707951C}"/>
              </a:ext>
            </a:extLst>
          </p:cNvPr>
          <p:cNvSpPr txBox="1">
            <a:spLocks noGrp="1"/>
          </p:cNvSpPr>
          <p:nvPr>
            <p:ph type="subTitle" idx="1"/>
          </p:nvPr>
        </p:nvSpPr>
        <p:spPr>
          <a:xfrm>
            <a:off x="11161074" y="36832"/>
            <a:ext cx="947382" cy="563124"/>
          </a:xfrm>
        </p:spPr>
        <p:txBody>
          <a:bodyPr/>
          <a:lstStyle/>
          <a:p>
            <a:pPr lvl="0"/>
            <a:r>
              <a:rPr lang="en-GB" sz="800">
                <a:solidFill>
                  <a:srgbClr val="080808"/>
                </a:solidFill>
                <a:latin typeface="Arial" pitchFamily="34"/>
                <a:cs typeface="Arial" pitchFamily="34"/>
              </a:rPr>
              <a:t>Lerisha ottey </a:t>
            </a:r>
          </a:p>
          <a:p>
            <a:pPr lvl="0"/>
            <a:r>
              <a:rPr lang="en-GB" sz="800">
                <a:solidFill>
                  <a:srgbClr val="080808"/>
                </a:solidFill>
                <a:latin typeface="Arial" pitchFamily="34"/>
                <a:cs typeface="Arial" pitchFamily="34"/>
              </a:rPr>
              <a:t>Student number: 1918349</a:t>
            </a:r>
          </a:p>
        </p:txBody>
      </p:sp>
      <p:sp>
        <p:nvSpPr>
          <p:cNvPr id="11" name="Title 1">
            <a:extLst>
              <a:ext uri="{FF2B5EF4-FFF2-40B4-BE49-F238E27FC236}">
                <a16:creationId xmlns:a16="http://schemas.microsoft.com/office/drawing/2014/main" id="{15B316F5-2781-4310-B214-3639C8D05FFC}"/>
              </a:ext>
            </a:extLst>
          </p:cNvPr>
          <p:cNvSpPr txBox="1">
            <a:spLocks noGrp="1"/>
          </p:cNvSpPr>
          <p:nvPr>
            <p:ph type="ctrTitle"/>
          </p:nvPr>
        </p:nvSpPr>
        <p:spPr>
          <a:xfrm>
            <a:off x="25822" y="0"/>
            <a:ext cx="4883526" cy="1003179"/>
          </a:xfrm>
        </p:spPr>
        <p:txBody>
          <a:bodyPr anchor="ctr"/>
          <a:lstStyle/>
          <a:p>
            <a:pPr lvl="0"/>
            <a:r>
              <a:rPr lang="en-US" sz="2000">
                <a:solidFill>
                  <a:srgbClr val="C55A11"/>
                </a:solidFill>
              </a:rPr>
              <a:t>“A child’s experience between the ages of 0 – 5 years will affect the rest of their lives</a:t>
            </a:r>
            <a:endParaRPr lang="en-GB" sz="2000">
              <a:solidFill>
                <a:srgbClr val="C55A11"/>
              </a:solidFill>
            </a:endParaRPr>
          </a:p>
        </p:txBody>
      </p:sp>
      <p:sp>
        <p:nvSpPr>
          <p:cNvPr id="12" name="Freeform: Shape 25">
            <a:extLst>
              <a:ext uri="{FF2B5EF4-FFF2-40B4-BE49-F238E27FC236}">
                <a16:creationId xmlns:a16="http://schemas.microsoft.com/office/drawing/2014/main" id="{F9A493AA-2E7E-49C3-B487-58CA940C82D6}"/>
              </a:ext>
            </a:extLst>
          </p:cNvPr>
          <p:cNvSpPr>
            <a:spLocks noMove="1" noResize="1"/>
          </p:cNvSpPr>
          <p:nvPr/>
        </p:nvSpPr>
        <p:spPr>
          <a:xfrm rot="2700006">
            <a:off x="9629807" y="5457596"/>
            <a:ext cx="2231794" cy="2568814"/>
          </a:xfrm>
          <a:custGeom>
            <a:avLst/>
            <a:gdLst>
              <a:gd name="f0" fmla="val 10800000"/>
              <a:gd name="f1" fmla="val 5400000"/>
              <a:gd name="f2" fmla="val 180"/>
              <a:gd name="f3" fmla="val w"/>
              <a:gd name="f4" fmla="val h"/>
              <a:gd name="f5" fmla="val 0"/>
              <a:gd name="f6" fmla="val 2940086"/>
              <a:gd name="f7" fmla="val 3384061"/>
              <a:gd name="f8" fmla="val 2496112"/>
              <a:gd name="f9" fmla="val 443975"/>
              <a:gd name="f10" fmla="+- 0 0 -90"/>
              <a:gd name="f11" fmla="*/ f3 1 2940086"/>
              <a:gd name="f12" fmla="*/ f4 1 3384061"/>
              <a:gd name="f13" fmla="+- f7 0 f5"/>
              <a:gd name="f14" fmla="+- f6 0 f5"/>
              <a:gd name="f15" fmla="*/ f10 f0 1"/>
              <a:gd name="f16" fmla="*/ f14 1 2940086"/>
              <a:gd name="f17" fmla="*/ f13 1 3384061"/>
              <a:gd name="f18" fmla="*/ 0 f14 1"/>
              <a:gd name="f19" fmla="*/ 0 f13 1"/>
              <a:gd name="f20" fmla="*/ 2496112 f14 1"/>
              <a:gd name="f21" fmla="*/ 2940086 f14 1"/>
              <a:gd name="f22" fmla="*/ 443975 f13 1"/>
              <a:gd name="f23" fmla="*/ 3384061 f13 1"/>
              <a:gd name="f24" fmla="*/ f15 1 f2"/>
              <a:gd name="f25" fmla="*/ f18 1 2940086"/>
              <a:gd name="f26" fmla="*/ f19 1 3384061"/>
              <a:gd name="f27" fmla="*/ f20 1 2940086"/>
              <a:gd name="f28" fmla="*/ f21 1 2940086"/>
              <a:gd name="f29" fmla="*/ f22 1 3384061"/>
              <a:gd name="f30" fmla="*/ f23 1 3384061"/>
              <a:gd name="f31" fmla="*/ f5 1 f16"/>
              <a:gd name="f32" fmla="*/ f6 1 f16"/>
              <a:gd name="f33" fmla="*/ f5 1 f17"/>
              <a:gd name="f34" fmla="*/ f7 1 f17"/>
              <a:gd name="f35" fmla="+- f24 0 f1"/>
              <a:gd name="f36" fmla="*/ f25 1 f16"/>
              <a:gd name="f37" fmla="*/ f26 1 f17"/>
              <a:gd name="f38" fmla="*/ f27 1 f16"/>
              <a:gd name="f39" fmla="*/ f28 1 f16"/>
              <a:gd name="f40" fmla="*/ f29 1 f17"/>
              <a:gd name="f41" fmla="*/ f30 1 f17"/>
              <a:gd name="f42" fmla="*/ f31 f11 1"/>
              <a:gd name="f43" fmla="*/ f32 f11 1"/>
              <a:gd name="f44" fmla="*/ f34 f12 1"/>
              <a:gd name="f45" fmla="*/ f33 f12 1"/>
              <a:gd name="f46" fmla="*/ f36 f11 1"/>
              <a:gd name="f47" fmla="*/ f37 f12 1"/>
              <a:gd name="f48" fmla="*/ f38 f11 1"/>
              <a:gd name="f49" fmla="*/ f39 f11 1"/>
              <a:gd name="f50" fmla="*/ f40 f12 1"/>
              <a:gd name="f51" fmla="*/ f41 f12 1"/>
            </a:gdLst>
            <a:ahLst/>
            <a:cxnLst>
              <a:cxn ang="3cd4">
                <a:pos x="hc" y="t"/>
              </a:cxn>
              <a:cxn ang="0">
                <a:pos x="r" y="vc"/>
              </a:cxn>
              <a:cxn ang="cd4">
                <a:pos x="hc" y="b"/>
              </a:cxn>
              <a:cxn ang="cd2">
                <a:pos x="l" y="vc"/>
              </a:cxn>
              <a:cxn ang="f35">
                <a:pos x="f46" y="f47"/>
              </a:cxn>
              <a:cxn ang="f35">
                <a:pos x="f48" y="f47"/>
              </a:cxn>
              <a:cxn ang="f35">
                <a:pos x="f49" y="f50"/>
              </a:cxn>
              <a:cxn ang="f35">
                <a:pos x="f46" y="f51"/>
              </a:cxn>
            </a:cxnLst>
            <a:rect l="f42" t="f45" r="f43" b="f44"/>
            <a:pathLst>
              <a:path w="2940086" h="3384061">
                <a:moveTo>
                  <a:pt x="f5" y="f5"/>
                </a:moveTo>
                <a:lnTo>
                  <a:pt x="f8" y="f5"/>
                </a:lnTo>
                <a:lnTo>
                  <a:pt x="f6" y="f9"/>
                </a:lnTo>
                <a:lnTo>
                  <a:pt x="f5" y="f7"/>
                </a:lnTo>
                <a:close/>
              </a:path>
            </a:pathLst>
          </a:custGeom>
          <a:solidFill>
            <a:srgbClr val="FFC000">
              <a:alpha val="4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13" name="Rectangle 27">
            <a:extLst>
              <a:ext uri="{FF2B5EF4-FFF2-40B4-BE49-F238E27FC236}">
                <a16:creationId xmlns:a16="http://schemas.microsoft.com/office/drawing/2014/main" id="{C7B3A414-0881-459E-B3B7-0EC38ACEAC31}"/>
              </a:ext>
            </a:extLst>
          </p:cNvPr>
          <p:cNvSpPr>
            <a:spLocks noMove="1" noResize="1"/>
          </p:cNvSpPr>
          <p:nvPr/>
        </p:nvSpPr>
        <p:spPr>
          <a:xfrm rot="2700006">
            <a:off x="9720058" y="5243547"/>
            <a:ext cx="959982" cy="959982"/>
          </a:xfrm>
          <a:prstGeom prst="rect">
            <a:avLst/>
          </a:prstGeom>
          <a:solidFill>
            <a:srgbClr val="FFC000">
              <a:alpha val="4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14" name="TextBox 3">
            <a:extLst>
              <a:ext uri="{FF2B5EF4-FFF2-40B4-BE49-F238E27FC236}">
                <a16:creationId xmlns:a16="http://schemas.microsoft.com/office/drawing/2014/main" id="{BB75F067-4324-4A0E-AE5F-A6857E7A82F1}"/>
              </a:ext>
            </a:extLst>
          </p:cNvPr>
          <p:cNvSpPr txBox="1"/>
          <p:nvPr/>
        </p:nvSpPr>
        <p:spPr>
          <a:xfrm>
            <a:off x="25822" y="1287264"/>
            <a:ext cx="3173611" cy="848674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Carl rogers theory’s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b="0" i="0" u="none" strike="noStrike" kern="1200" cap="none" spc="0" baseline="0" dirty="0">
              <a:solidFill>
                <a:srgbClr val="000000"/>
              </a:solidFill>
              <a:uFillTx/>
              <a:latin typeface="Calibri"/>
            </a:endParaRPr>
          </a:p>
          <a:p>
            <a:pPr lvl="0">
              <a:lnSpc>
                <a:spcPct val="150000"/>
              </a:lnSpc>
              <a:spcAft>
                <a:spcPts val="800"/>
              </a:spcAft>
              <a:defRPr sz="1800" b="0" i="0" u="none" strike="noStrike" kern="0" cap="none" spc="0" baseline="0">
                <a:solidFill>
                  <a:srgbClr val="000000"/>
                </a:solidFill>
                <a:uFillTx/>
              </a:defRPr>
            </a:pPr>
            <a:r>
              <a:rPr lang="en-GB" sz="700" b="1" i="0" u="none" strike="noStrike" kern="1200" cap="none" spc="0" baseline="0" dirty="0">
                <a:solidFill>
                  <a:srgbClr val="000000"/>
                </a:solidFill>
                <a:uFillTx/>
                <a:latin typeface="Arial" pitchFamily="34"/>
                <a:ea typeface="Calibri" pitchFamily="34"/>
                <a:cs typeface="Times New Roman" pitchFamily="18"/>
              </a:rPr>
              <a:t>According to (Robertis, 2006</a:t>
            </a:r>
            <a:r>
              <a:rPr lang="en-GB" sz="700" b="1" dirty="0">
                <a:solidFill>
                  <a:srgbClr val="000000"/>
                </a:solidFill>
                <a:latin typeface="Arial" pitchFamily="34"/>
                <a:ea typeface="Calibri" pitchFamily="34"/>
                <a:cs typeface="Times New Roman" pitchFamily="18"/>
              </a:rPr>
              <a:t>), a</a:t>
            </a:r>
            <a:r>
              <a:rPr lang="en-GB" sz="700" b="1" dirty="0">
                <a:solidFill>
                  <a:srgbClr val="000000"/>
                </a:solidFill>
                <a:latin typeface="Calibri" pitchFamily="34"/>
                <a:ea typeface="Calibri" pitchFamily="34"/>
                <a:cs typeface="Times New Roman" pitchFamily="18"/>
              </a:rPr>
              <a:t> “</a:t>
            </a:r>
            <a:r>
              <a:rPr lang="en-GB" sz="700" b="1" dirty="0">
                <a:solidFill>
                  <a:srgbClr val="000000"/>
                </a:solidFill>
                <a:latin typeface="Arial" pitchFamily="34"/>
                <a:ea typeface="Calibri" pitchFamily="34"/>
                <a:cs typeface="Times New Roman" pitchFamily="18"/>
              </a:rPr>
              <a:t>case-based style of data collection, meaning that they each disclosed themes of child development via the reconstruction of their patients’ childhoods”. In this </a:t>
            </a:r>
            <a:r>
              <a:rPr lang="en-GB" sz="700" b="1" i="0" u="none" strike="noStrike" kern="1200" cap="none" spc="0" baseline="0" dirty="0">
                <a:solidFill>
                  <a:srgbClr val="000000"/>
                </a:solidFill>
                <a:uFillTx/>
                <a:latin typeface="Arial" pitchFamily="34"/>
                <a:ea typeface="Calibri" pitchFamily="34"/>
                <a:cs typeface="Times New Roman" pitchFamily="18"/>
              </a:rPr>
              <a:t>research</a:t>
            </a:r>
            <a:r>
              <a:rPr lang="en-GB" sz="700" b="1" i="0" u="none" strike="noStrike" kern="1200" cap="none" spc="0" baseline="0" dirty="0">
                <a:solidFill>
                  <a:srgbClr val="000000"/>
                </a:solidFill>
                <a:uFillTx/>
                <a:latin typeface="Calibri" pitchFamily="34"/>
                <a:ea typeface="Calibri" pitchFamily="34"/>
                <a:cs typeface="Times New Roman" pitchFamily="18"/>
              </a:rPr>
              <a:t> </a:t>
            </a:r>
            <a:r>
              <a:rPr lang="en-GB" sz="700" b="1" i="0" u="none" strike="noStrike" kern="1200" cap="none" spc="0" baseline="0" dirty="0">
                <a:solidFill>
                  <a:srgbClr val="000000"/>
                </a:solidFill>
                <a:uFillTx/>
                <a:latin typeface="Arial" pitchFamily="34"/>
                <a:ea typeface="Calibri" pitchFamily="34"/>
                <a:cs typeface="Times New Roman" pitchFamily="18"/>
              </a:rPr>
              <a:t>I believe</a:t>
            </a:r>
            <a:r>
              <a:rPr lang="en-GB" sz="700" b="1" i="0" u="none" strike="noStrike" kern="1200" cap="none" spc="0" dirty="0">
                <a:solidFill>
                  <a:srgbClr val="000000"/>
                </a:solidFill>
                <a:uFillTx/>
                <a:latin typeface="Arial" pitchFamily="34"/>
                <a:ea typeface="Calibri" pitchFamily="34"/>
                <a:cs typeface="Times New Roman" pitchFamily="18"/>
              </a:rPr>
              <a:t> </a:t>
            </a:r>
            <a:r>
              <a:rPr lang="en-GB" sz="700" b="1" dirty="0">
                <a:solidFill>
                  <a:srgbClr val="000000"/>
                </a:solidFill>
                <a:latin typeface="Arial" pitchFamily="34"/>
                <a:ea typeface="Calibri" pitchFamily="34"/>
                <a:cs typeface="Times New Roman" pitchFamily="18"/>
              </a:rPr>
              <a:t>C</a:t>
            </a:r>
            <a:r>
              <a:rPr lang="en-GB" sz="700" b="1" i="0" u="none" strike="noStrike" kern="1200" cap="none" spc="0" baseline="0" dirty="0">
                <a:solidFill>
                  <a:srgbClr val="000000"/>
                </a:solidFill>
                <a:uFillTx/>
                <a:latin typeface="Arial" pitchFamily="34"/>
                <a:ea typeface="Calibri" pitchFamily="34"/>
                <a:cs typeface="Times New Roman" pitchFamily="18"/>
              </a:rPr>
              <a:t>arl Rogers and Karen Horney they both used the stages of development to compare the actual life of a child to assess their findings. Their aim were</a:t>
            </a:r>
            <a:r>
              <a:rPr lang="en-GB" sz="700" b="1" i="0" u="none" strike="noStrike" kern="1200" cap="none" spc="0" dirty="0">
                <a:solidFill>
                  <a:srgbClr val="000000"/>
                </a:solidFill>
                <a:uFillTx/>
                <a:latin typeface="Arial" pitchFamily="34"/>
                <a:ea typeface="Calibri" pitchFamily="34"/>
                <a:cs typeface="Times New Roman" pitchFamily="18"/>
              </a:rPr>
              <a:t> to increase</a:t>
            </a:r>
            <a:r>
              <a:rPr lang="en-GB" sz="700" b="1" i="0" u="none" strike="noStrike" kern="1200" cap="none" spc="0" baseline="0" dirty="0">
                <a:solidFill>
                  <a:srgbClr val="000000"/>
                </a:solidFill>
                <a:uFillTx/>
                <a:latin typeface="Arial" pitchFamily="34"/>
                <a:ea typeface="Calibri" pitchFamily="34"/>
                <a:cs typeface="Times New Roman" pitchFamily="18"/>
              </a:rPr>
              <a:t> independence in children by</a:t>
            </a:r>
            <a:r>
              <a:rPr lang="en-GB" sz="700" b="1" i="0" u="none" strike="noStrike" kern="1200" cap="none" spc="0" dirty="0">
                <a:solidFill>
                  <a:srgbClr val="000000"/>
                </a:solidFill>
                <a:uFillTx/>
                <a:latin typeface="Arial" pitchFamily="34"/>
                <a:ea typeface="Calibri" pitchFamily="34"/>
                <a:cs typeface="Times New Roman" pitchFamily="18"/>
              </a:rPr>
              <a:t> the use of self help skills without external help.</a:t>
            </a:r>
            <a:r>
              <a:rPr lang="en-GB" sz="700" b="1" i="0" u="none" strike="noStrike" kern="1200" cap="none" spc="0" baseline="0" dirty="0">
                <a:solidFill>
                  <a:srgbClr val="000000"/>
                </a:solidFill>
                <a:uFillTx/>
                <a:latin typeface="Arial" pitchFamily="34"/>
                <a:ea typeface="Calibri" pitchFamily="34"/>
                <a:cs typeface="Times New Roman" pitchFamily="18"/>
              </a:rPr>
              <a:t> Base</a:t>
            </a:r>
            <a:r>
              <a:rPr lang="en-GB" sz="700" b="1" i="0" u="none" strike="noStrike" kern="1200" cap="none" spc="0" dirty="0">
                <a:solidFill>
                  <a:srgbClr val="000000"/>
                </a:solidFill>
                <a:uFillTx/>
                <a:latin typeface="Arial" pitchFamily="34"/>
                <a:ea typeface="Calibri" pitchFamily="34"/>
                <a:cs typeface="Times New Roman" pitchFamily="18"/>
              </a:rPr>
              <a:t> on finding they decided to marginalize the age group from o-5, starting at infancy what every is introduce will affect the rest of their lives.</a:t>
            </a:r>
            <a:r>
              <a:rPr lang="en-GB" sz="700" b="1" i="0" u="none" strike="noStrike" kern="1200" cap="none" spc="0" baseline="0" dirty="0">
                <a:solidFill>
                  <a:srgbClr val="000000"/>
                </a:solidFill>
                <a:uFillTx/>
                <a:latin typeface="Arial" pitchFamily="34"/>
                <a:ea typeface="Calibri" pitchFamily="34"/>
                <a:cs typeface="Times New Roman" pitchFamily="18"/>
              </a:rPr>
              <a:t> actualizing tendency is present at birth and observable in infancy. Rogers (1951) </a:t>
            </a:r>
            <a:r>
              <a:rPr lang="en-GB" sz="700" b="1" dirty="0">
                <a:solidFill>
                  <a:srgbClr val="000000"/>
                </a:solidFill>
                <a:latin typeface="Arial" pitchFamily="34"/>
                <a:ea typeface="Calibri" pitchFamily="34"/>
                <a:cs typeface="Times New Roman" pitchFamily="18"/>
              </a:rPr>
              <a:t>stated that as infancy progresses and children begin to experience more and more of a sense of autonomy and control over their surroundings.</a:t>
            </a:r>
            <a:r>
              <a:rPr lang="en-GB" sz="700" b="1" i="0" u="none" strike="noStrike" kern="1200" cap="none" spc="0" baseline="0" dirty="0">
                <a:solidFill>
                  <a:srgbClr val="000000"/>
                </a:solidFill>
                <a:uFillTx/>
                <a:latin typeface="Arial" pitchFamily="34"/>
                <a:ea typeface="Calibri" pitchFamily="34"/>
                <a:cs typeface="Times New Roman" pitchFamily="18"/>
              </a:rPr>
              <a:t> (p. 499). </a:t>
            </a:r>
            <a:r>
              <a:rPr lang="en-GB" sz="700" b="1" kern="0" dirty="0">
                <a:solidFill>
                  <a:srgbClr val="000000"/>
                </a:solidFill>
                <a:latin typeface="Arial" pitchFamily="34"/>
                <a:ea typeface="Calibri" pitchFamily="34"/>
                <a:cs typeface="Times New Roman" pitchFamily="18"/>
              </a:rPr>
              <a:t>Mention that</a:t>
            </a:r>
            <a:r>
              <a:rPr lang="en-GB" sz="700" b="1" i="0" u="none" strike="noStrike" kern="1200" cap="none" spc="0" baseline="0" dirty="0">
                <a:solidFill>
                  <a:srgbClr val="000000"/>
                </a:solidFill>
                <a:uFillTx/>
                <a:latin typeface="Arial" pitchFamily="34"/>
                <a:ea typeface="Calibri" pitchFamily="34"/>
                <a:cs typeface="Times New Roman" pitchFamily="18"/>
              </a:rPr>
              <a:t> Rogers referred to as the self.” </a:t>
            </a:r>
          </a:p>
          <a:p>
            <a:pPr marL="0" marR="0" lvl="0" indent="0" algn="l" defTabSz="914400" rtl="0" fontAlgn="auto" hangingPunct="1">
              <a:lnSpc>
                <a:spcPct val="200000"/>
              </a:lnSpc>
              <a:spcBef>
                <a:spcPts val="0"/>
              </a:spcBef>
              <a:spcAft>
                <a:spcPts val="800"/>
              </a:spcAft>
              <a:buNone/>
              <a:tabLst/>
              <a:defRPr sz="1800" b="0" i="0" u="none" strike="noStrike" kern="0" cap="none" spc="0" baseline="0">
                <a:solidFill>
                  <a:srgbClr val="000000"/>
                </a:solidFill>
                <a:uFillTx/>
              </a:defRPr>
            </a:pPr>
            <a:r>
              <a:rPr lang="en-GB" sz="700" b="1" i="0" u="none" strike="noStrike" kern="1200" cap="none" spc="0" baseline="0" dirty="0">
                <a:solidFill>
                  <a:srgbClr val="000000"/>
                </a:solidFill>
                <a:uFillTx/>
                <a:latin typeface="Arial" pitchFamily="34"/>
                <a:ea typeface="Calibri" pitchFamily="34"/>
                <a:cs typeface="Times New Roman" pitchFamily="18"/>
              </a:rPr>
              <a:t>Carl Rogers considers children who are</a:t>
            </a:r>
            <a:r>
              <a:rPr lang="en-GB" sz="700" b="1" i="0" u="none" strike="noStrike" kern="1200" cap="none" spc="0" dirty="0">
                <a:solidFill>
                  <a:srgbClr val="000000"/>
                </a:solidFill>
                <a:uFillTx/>
                <a:latin typeface="Arial" pitchFamily="34"/>
                <a:ea typeface="Calibri" pitchFamily="34"/>
                <a:cs typeface="Times New Roman" pitchFamily="18"/>
              </a:rPr>
              <a:t> confident are those who possess sense of </a:t>
            </a:r>
            <a:r>
              <a:rPr lang="en-GB" sz="700" b="1" kern="0" dirty="0">
                <a:solidFill>
                  <a:srgbClr val="000000"/>
                </a:solidFill>
                <a:latin typeface="Arial" pitchFamily="34"/>
                <a:ea typeface="Calibri" pitchFamily="34"/>
                <a:cs typeface="Times New Roman" pitchFamily="18"/>
              </a:rPr>
              <a:t>stability which enable them to cope as challenges rise a head. Base on his findings, children develop self-concept during their early stage. This all owe to a specific style of parenting that they would received which foster their growth and development over the childhood years. </a:t>
            </a:r>
            <a:r>
              <a:rPr lang="en-GB" sz="700" b="1" i="0" u="none" strike="noStrike" kern="1200" cap="none" spc="0" baseline="0" dirty="0">
                <a:solidFill>
                  <a:srgbClr val="000000"/>
                </a:solidFill>
                <a:uFillTx/>
                <a:latin typeface="Arial" pitchFamily="34"/>
                <a:ea typeface="Calibri" pitchFamily="34"/>
                <a:cs typeface="Times New Roman" pitchFamily="18"/>
              </a:rPr>
              <a:t>“However, a child who feels they have to “earn” their parents love may acquire low self-esteem and develop feelings of unworthiness” (Williams, 2021).</a:t>
            </a:r>
            <a:endParaRPr lang="en-GB" sz="700" b="1" i="0" u="none" strike="noStrike" kern="1200" cap="none" spc="0" baseline="0" dirty="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50000"/>
              </a:lnSpc>
              <a:spcBef>
                <a:spcPts val="0"/>
              </a:spcBef>
              <a:spcAft>
                <a:spcPts val="800"/>
              </a:spcAft>
              <a:buNone/>
              <a:tabLst/>
              <a:defRPr sz="1800" b="0" i="0" u="none" strike="noStrike" kern="0" cap="none" spc="0" baseline="0">
                <a:solidFill>
                  <a:srgbClr val="000000"/>
                </a:solidFill>
                <a:uFillTx/>
              </a:defRPr>
            </a:pPr>
            <a:endParaRPr lang="en-GB" sz="800" b="0" i="0" u="none" strike="noStrike" kern="1200" cap="none" spc="0" baseline="0" dirty="0">
              <a:solidFill>
                <a:srgbClr val="000000"/>
              </a:solidFill>
              <a:uFillTx/>
              <a:latin typeface="Arial" pitchFamily="34"/>
              <a:ea typeface="Calibri" pitchFamily="34"/>
              <a:cs typeface="Times New Roman" pitchFamily="18"/>
            </a:endParaRPr>
          </a:p>
          <a:p>
            <a:pPr marL="0" marR="0" lvl="0" indent="0" algn="l" defTabSz="914400" rtl="0" fontAlgn="auto" hangingPunct="1">
              <a:lnSpc>
                <a:spcPct val="150000"/>
              </a:lnSpc>
              <a:spcBef>
                <a:spcPts val="0"/>
              </a:spcBef>
              <a:spcAft>
                <a:spcPts val="800"/>
              </a:spcAft>
              <a:buNone/>
              <a:tabLst/>
              <a:defRPr sz="1800" b="0" i="0" u="none" strike="noStrike" kern="0" cap="none" spc="0" baseline="0">
                <a:solidFill>
                  <a:srgbClr val="000000"/>
                </a:solidFill>
                <a:uFillTx/>
              </a:defRPr>
            </a:pPr>
            <a:endParaRPr lang="en-GB" sz="800" b="0" i="0" u="none" strike="noStrike" kern="1200" cap="none" spc="0" baseline="0" dirty="0">
              <a:solidFill>
                <a:srgbClr val="000000"/>
              </a:solidFill>
              <a:uFillTx/>
              <a:latin typeface="Arial" pitchFamily="34"/>
              <a:ea typeface="Calibri" pitchFamily="34"/>
              <a:cs typeface="Times New Roman" pitchFamily="18"/>
            </a:endParaRPr>
          </a:p>
          <a:p>
            <a:pPr marL="0" marR="0" lvl="0" indent="0" algn="l" defTabSz="914400" rtl="0" fontAlgn="auto" hangingPunct="1">
              <a:lnSpc>
                <a:spcPct val="150000"/>
              </a:lnSpc>
              <a:spcBef>
                <a:spcPts val="0"/>
              </a:spcBef>
              <a:spcAft>
                <a:spcPts val="800"/>
              </a:spcAft>
              <a:buNone/>
              <a:tabLst/>
              <a:defRPr sz="1800" b="0" i="0" u="none" strike="noStrike" kern="0" cap="none" spc="0" baseline="0">
                <a:solidFill>
                  <a:srgbClr val="000000"/>
                </a:solidFill>
                <a:uFillTx/>
              </a:defRPr>
            </a:pPr>
            <a:endParaRPr lang="en-GB" sz="800" b="0" i="0" u="none" strike="noStrike" kern="1200" cap="none" spc="0" baseline="0" dirty="0">
              <a:solidFill>
                <a:srgbClr val="000000"/>
              </a:solidFill>
              <a:uFillTx/>
              <a:latin typeface="Arial" pitchFamily="34"/>
              <a:ea typeface="Calibri" pitchFamily="34"/>
              <a:cs typeface="Times New Roman" pitchFamily="18"/>
            </a:endParaRPr>
          </a:p>
          <a:p>
            <a:pPr marL="0" marR="0" lvl="0" indent="0" algn="l" defTabSz="914400" rtl="0" fontAlgn="auto" hangingPunct="1">
              <a:lnSpc>
                <a:spcPct val="104000"/>
              </a:lnSpc>
              <a:spcBef>
                <a:spcPts val="0"/>
              </a:spcBef>
              <a:spcAft>
                <a:spcPts val="825"/>
              </a:spcAft>
              <a:buNone/>
              <a:tabLst/>
              <a:defRPr sz="1800" b="0" i="0" u="none" strike="noStrike" kern="0" cap="none" spc="0" baseline="0">
                <a:solidFill>
                  <a:srgbClr val="000000"/>
                </a:solidFill>
                <a:uFillTx/>
              </a:defRPr>
            </a:pPr>
            <a:endParaRPr lang="en-GB" sz="800" b="0" i="0" u="none" strike="noStrike" kern="1200" cap="none" spc="0" baseline="0" dirty="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50000"/>
              </a:lnSpc>
              <a:spcBef>
                <a:spcPts val="0"/>
              </a:spcBef>
              <a:spcAft>
                <a:spcPts val="800"/>
              </a:spcAft>
              <a:buNone/>
              <a:tabLst/>
              <a:defRPr sz="1800" b="0" i="0" u="none" strike="noStrike" kern="0" cap="none" spc="0" baseline="0">
                <a:solidFill>
                  <a:srgbClr val="000000"/>
                </a:solidFill>
                <a:uFillTx/>
              </a:defRPr>
            </a:pPr>
            <a:endParaRPr lang="en-GB" sz="800" b="0" i="0" u="none" strike="noStrike" kern="1200" cap="none" spc="0" baseline="0" dirty="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p:txBody>
      </p:sp>
      <p:sp>
        <p:nvSpPr>
          <p:cNvPr id="15" name="TextBox 4">
            <a:extLst>
              <a:ext uri="{FF2B5EF4-FFF2-40B4-BE49-F238E27FC236}">
                <a16:creationId xmlns:a16="http://schemas.microsoft.com/office/drawing/2014/main" id="{F2C378F6-925C-4E74-AB40-7E0A21070C7E}"/>
              </a:ext>
            </a:extLst>
          </p:cNvPr>
          <p:cNvSpPr txBox="1"/>
          <p:nvPr/>
        </p:nvSpPr>
        <p:spPr>
          <a:xfrm>
            <a:off x="7503410" y="65672"/>
            <a:ext cx="4700902" cy="1072396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Erik Erikson theory’s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5000"/>
              </a:lnSpc>
              <a:spcBef>
                <a:spcPts val="0"/>
              </a:spcBef>
              <a:spcAft>
                <a:spcPts val="800"/>
              </a:spcAft>
              <a:buNone/>
              <a:tabLst/>
              <a:defRPr sz="1800" b="0" i="0" u="none" strike="noStrike" kern="0" cap="none" spc="0" baseline="0">
                <a:solidFill>
                  <a:srgbClr val="000000"/>
                </a:solidFill>
                <a:uFillTx/>
              </a:defRPr>
            </a:pPr>
            <a:r>
              <a:rPr lang="en-GB" sz="800" b="0" i="0" u="none" strike="noStrike" kern="1200" cap="none" spc="0" baseline="0" dirty="0">
                <a:solidFill>
                  <a:srgbClr val="121212"/>
                </a:solidFill>
                <a:uFillTx/>
                <a:latin typeface="Arial" panose="020B0604020202020204" pitchFamily="34" charset="0"/>
                <a:ea typeface="Calibri" pitchFamily="34"/>
                <a:cs typeface="Arial" panose="020B0604020202020204" pitchFamily="34" charset="0"/>
              </a:rPr>
              <a:t>According to Erikson” he maintained that personality develops in a predetermined order through eight stages of psychosocial development, from infancy to adulthood. During each stage, the person experiences a psychosocial crisis which could have a positive or negative outcome for personality development.”(Mcleod,2018)</a:t>
            </a:r>
            <a:endParaRPr lang="en-GB" sz="800" b="0" i="0" u="none" strike="noStrike" kern="1200" cap="none" spc="0" baseline="0" dirty="0">
              <a:solidFill>
                <a:srgbClr val="000000"/>
              </a:solidFill>
              <a:uFillTx/>
              <a:latin typeface="Arial" panose="020B0604020202020204" pitchFamily="34" charset="0"/>
              <a:ea typeface="Calibri" pitchFamily="34"/>
              <a:cs typeface="Arial" panose="020B0604020202020204" pitchFamily="34" charset="0"/>
            </a:endParaRPr>
          </a:p>
          <a:p>
            <a:pPr marL="0" marR="0" lvl="0" indent="0" algn="l" defTabSz="914400" rtl="0" fontAlgn="auto" hangingPunct="1">
              <a:lnSpc>
                <a:spcPct val="105000"/>
              </a:lnSpc>
              <a:spcBef>
                <a:spcPts val="0"/>
              </a:spcBef>
              <a:spcAft>
                <a:spcPts val="800"/>
              </a:spcAft>
              <a:buNone/>
              <a:tabLst/>
              <a:defRPr sz="1800" b="0" i="0" u="none" strike="noStrike" kern="0" cap="none" spc="0" baseline="0">
                <a:solidFill>
                  <a:srgbClr val="000000"/>
                </a:solidFill>
                <a:uFillTx/>
              </a:defRPr>
            </a:pPr>
            <a:r>
              <a:rPr lang="en-GB" sz="800" b="0" i="0" u="none" strike="noStrike" kern="1200" cap="none" spc="0" baseline="0" dirty="0">
                <a:solidFill>
                  <a:srgbClr val="121212"/>
                </a:solidFill>
                <a:uFillTx/>
                <a:latin typeface="Arial" panose="020B0604020202020204" pitchFamily="34" charset="0"/>
                <a:ea typeface="Calibri" pitchFamily="34"/>
                <a:cs typeface="Arial" panose="020B0604020202020204" pitchFamily="34" charset="0"/>
              </a:rPr>
              <a:t>Erickson developed 8 stages of development. In my poster I am only using 3 stages of development that talks about a child’s experience between 0-5 years. </a:t>
            </a:r>
            <a:r>
              <a:rPr lang="en-GB" sz="800" b="0" i="0" u="none" strike="noStrike" kern="1200" cap="none" spc="0" baseline="0" dirty="0">
                <a:solidFill>
                  <a:srgbClr val="212121"/>
                </a:solidFill>
                <a:uFillTx/>
                <a:latin typeface="Arial" panose="020B0604020202020204" pitchFamily="34" charset="0"/>
                <a:ea typeface="Times New Roman" pitchFamily="18"/>
                <a:cs typeface="Arial" panose="020B0604020202020204" pitchFamily="34" charset="0"/>
              </a:rPr>
              <a:t>The trust versus mistrust stage is the first stage of psychologist </a:t>
            </a:r>
            <a:r>
              <a:rPr lang="en-GB" sz="800" b="0" i="0" u="sng" strike="noStrike" kern="1200" cap="none" spc="0" baseline="0" dirty="0">
                <a:solidFill>
                  <a:srgbClr val="2A528F"/>
                </a:solidFill>
                <a:uFillTx/>
                <a:latin typeface="Arial" panose="020B0604020202020204" pitchFamily="34" charset="0"/>
                <a:ea typeface="Times New Roman" pitchFamily="18"/>
                <a:cs typeface="Arial" panose="020B0604020202020204" pitchFamily="34" charset="0"/>
                <a:hlinkClick r:id="rId2"/>
              </a:rPr>
              <a:t>Erik Erikson’s</a:t>
            </a:r>
            <a:r>
              <a:rPr lang="en-GB" sz="800" b="0" i="0" u="none" strike="noStrike" kern="1200" cap="none" spc="0" baseline="0" dirty="0">
                <a:solidFill>
                  <a:srgbClr val="212121"/>
                </a:solidFill>
                <a:uFillTx/>
                <a:latin typeface="Arial" panose="020B0604020202020204" pitchFamily="34" charset="0"/>
                <a:ea typeface="Times New Roman" pitchFamily="18"/>
                <a:cs typeface="Arial" panose="020B0604020202020204" pitchFamily="34" charset="0"/>
              </a:rPr>
              <a:t> theory of psychosocial development. This stage begins at birth and lasts until your child is around 18 months old. According to Erikson, it is the most important period of your child's life, as it shapes their view of the world as well as their overall personality. Erikson's psychosocial development theory has </a:t>
            </a:r>
            <a:r>
              <a:rPr lang="en-GB" sz="800" b="0" i="0" u="sng" strike="noStrike" kern="1200" cap="none" spc="0" baseline="0" dirty="0">
                <a:solidFill>
                  <a:srgbClr val="2A528F"/>
                </a:solidFill>
                <a:uFillTx/>
                <a:latin typeface="Arial" panose="020B0604020202020204" pitchFamily="34" charset="0"/>
                <a:ea typeface="Times New Roman" pitchFamily="18"/>
                <a:cs typeface="Arial" panose="020B0604020202020204" pitchFamily="34" charset="0"/>
                <a:hlinkClick r:id="rId3"/>
              </a:rPr>
              <a:t>seven other stages</a:t>
            </a:r>
            <a:r>
              <a:rPr lang="en-GB" sz="800" b="0" i="0" u="none" strike="noStrike" kern="1200" cap="none" spc="0" baseline="0" dirty="0">
                <a:solidFill>
                  <a:srgbClr val="212121"/>
                </a:solidFill>
                <a:uFillTx/>
                <a:latin typeface="Arial" panose="020B0604020202020204" pitchFamily="34" charset="0"/>
                <a:ea typeface="Times New Roman" pitchFamily="18"/>
                <a:cs typeface="Arial" panose="020B0604020202020204" pitchFamily="34" charset="0"/>
              </a:rPr>
              <a:t> that span throughout a person's lifetime. At each stage, people face conflicts that can result in gaining psychological strength or being left with a weakness. ( Mcleod,2018)</a:t>
            </a:r>
            <a:endParaRPr lang="en-GB" sz="800" b="0" i="0" u="none" strike="noStrike" kern="1200" cap="none" spc="0" baseline="0" dirty="0">
              <a:solidFill>
                <a:srgbClr val="000000"/>
              </a:solidFill>
              <a:uFillTx/>
              <a:latin typeface="Arial" panose="020B0604020202020204" pitchFamily="34" charset="0"/>
              <a:ea typeface="Calibri" pitchFamily="34"/>
              <a:cs typeface="Arial" panose="020B0604020202020204" pitchFamily="34" charset="0"/>
            </a:endParaRPr>
          </a:p>
          <a:p>
            <a:pPr marL="0" marR="0" lvl="0" indent="0" algn="l" defTabSz="914400" rtl="0" fontAlgn="auto" hangingPunct="1">
              <a:lnSpc>
                <a:spcPct val="105000"/>
              </a:lnSpc>
              <a:spcBef>
                <a:spcPts val="0"/>
              </a:spcBef>
              <a:spcAft>
                <a:spcPts val="800"/>
              </a:spcAft>
              <a:buNone/>
              <a:tabLst/>
              <a:defRPr sz="1800" b="0" i="0" u="none" strike="noStrike" kern="0" cap="none" spc="0" baseline="0">
                <a:solidFill>
                  <a:srgbClr val="000000"/>
                </a:solidFill>
                <a:uFillTx/>
              </a:defRPr>
            </a:pPr>
            <a:r>
              <a:rPr lang="en-GB" sz="800" b="0" i="0" u="none" strike="noStrike" kern="1200" cap="none" spc="0" baseline="0" dirty="0">
                <a:solidFill>
                  <a:srgbClr val="000000"/>
                </a:solidFill>
                <a:uFillTx/>
                <a:latin typeface="Arial" panose="020B0604020202020204" pitchFamily="34" charset="0"/>
                <a:ea typeface="Calibri" pitchFamily="34"/>
                <a:cs typeface="Arial" panose="020B0604020202020204" pitchFamily="34" charset="0"/>
              </a:rPr>
              <a:t>Stage: 2 autonomy vs. shame and doubt . </a:t>
            </a:r>
            <a:r>
              <a:rPr lang="en-GB" sz="800" b="0" i="0" u="none" strike="noStrike" kern="1200" cap="none" spc="0" baseline="0" dirty="0">
                <a:solidFill>
                  <a:srgbClr val="231F20"/>
                </a:solidFill>
                <a:uFillTx/>
                <a:latin typeface="Arial" panose="020B0604020202020204" pitchFamily="34" charset="0"/>
                <a:ea typeface="Times New Roman" pitchFamily="18"/>
                <a:cs typeface="Arial" panose="020B0604020202020204" pitchFamily="34" charset="0"/>
              </a:rPr>
              <a:t>According to (cherry,2020) research Erickson believes that You know that you have reached this milestone when your toddler starts to assert their independence. They understand that they can do some things by themselves — and they </a:t>
            </a:r>
            <a:r>
              <a:rPr lang="en-GB" sz="800" b="0" i="1" u="none" strike="noStrike" kern="1200" cap="none" spc="0" baseline="0" dirty="0">
                <a:solidFill>
                  <a:srgbClr val="231F20"/>
                </a:solidFill>
                <a:uFillTx/>
                <a:latin typeface="Arial" panose="020B0604020202020204" pitchFamily="34" charset="0"/>
                <a:ea typeface="Times New Roman" pitchFamily="18"/>
                <a:cs typeface="Arial" panose="020B0604020202020204" pitchFamily="34" charset="0"/>
              </a:rPr>
              <a:t>insist</a:t>
            </a:r>
            <a:r>
              <a:rPr lang="en-GB" sz="800" b="0" i="0" u="none" strike="noStrike" kern="1200" cap="none" spc="0" baseline="0" dirty="0">
                <a:solidFill>
                  <a:srgbClr val="231F20"/>
                </a:solidFill>
                <a:uFillTx/>
                <a:latin typeface="Arial" panose="020B0604020202020204" pitchFamily="34" charset="0"/>
                <a:ea typeface="Times New Roman" pitchFamily="18"/>
                <a:cs typeface="Arial" panose="020B0604020202020204" pitchFamily="34" charset="0"/>
              </a:rPr>
              <a:t> on those things. Instead of worrying if day care will question your ability to parent because your toddler is wearing their shoes on the wrong feet — after putting them on themselves — be wise and let them go out like this. By this stage, your toddler has </a:t>
            </a:r>
            <a:r>
              <a:rPr lang="en-GB" sz="800" b="0" i="0" u="sng" strike="noStrike" kern="1200" cap="none" spc="0" baseline="0" dirty="0">
                <a:solidFill>
                  <a:srgbClr val="01ADB9"/>
                </a:solidFill>
                <a:uFillTx/>
                <a:latin typeface="Arial" panose="020B0604020202020204" pitchFamily="34" charset="0"/>
                <a:ea typeface="Times New Roman" pitchFamily="18"/>
                <a:cs typeface="Arial" panose="020B0604020202020204" pitchFamily="34" charset="0"/>
                <a:hlinkClick r:id="rId4"/>
              </a:rPr>
              <a:t>food preferences</a:t>
            </a:r>
            <a:r>
              <a:rPr lang="en-GB" sz="800" b="0" i="0" u="none" strike="noStrike" kern="1200" cap="none" spc="0" baseline="0" dirty="0">
                <a:solidFill>
                  <a:srgbClr val="231F20"/>
                </a:solidFill>
                <a:uFillTx/>
                <a:latin typeface="Arial" panose="020B0604020202020204" pitchFamily="34" charset="0"/>
                <a:ea typeface="Times New Roman" pitchFamily="18"/>
                <a:cs typeface="Arial" panose="020B0604020202020204" pitchFamily="34" charset="0"/>
              </a:rPr>
              <a:t>.  Indefinitely let them choose their own snacks. Or let them choose which shirt they want to wear. (Survival tip: Give them two shirts to pick from.) Sure, there will be times when their clothes just do not match. Grin and bear it because giving them the space to choose means helping them build their self-esteem. Your toddler will be ready for </a:t>
            </a:r>
            <a:r>
              <a:rPr lang="en-GB" sz="800" b="0" i="0" u="sng" strike="noStrike" kern="1200" cap="none" spc="0" baseline="0" dirty="0">
                <a:solidFill>
                  <a:srgbClr val="01ADB9"/>
                </a:solidFill>
                <a:uFillTx/>
                <a:latin typeface="Arial" panose="020B0604020202020204" pitchFamily="34" charset="0"/>
                <a:ea typeface="Times New Roman" pitchFamily="18"/>
                <a:cs typeface="Arial" panose="020B0604020202020204" pitchFamily="34" charset="0"/>
                <a:hlinkClick r:id="rId5"/>
              </a:rPr>
              <a:t>toilet training</a:t>
            </a:r>
            <a:r>
              <a:rPr lang="en-GB" sz="800" b="0" i="0" u="none" strike="noStrike" kern="1200" cap="none" spc="0" baseline="0" dirty="0">
                <a:solidFill>
                  <a:srgbClr val="231F20"/>
                </a:solidFill>
                <a:uFillTx/>
                <a:latin typeface="Arial" panose="020B0604020202020204" pitchFamily="34" charset="0"/>
                <a:ea typeface="Times New Roman" pitchFamily="18"/>
                <a:cs typeface="Arial" panose="020B0604020202020204" pitchFamily="34" charset="0"/>
              </a:rPr>
              <a:t>. Learning to control their bodily functions gives them a feeling of independence or autonomy.</a:t>
            </a:r>
            <a:endParaRPr lang="en-GB" sz="800" b="0" i="0" u="none" strike="noStrike" kern="1200" cap="none" spc="0" baseline="0" dirty="0">
              <a:solidFill>
                <a:srgbClr val="000000"/>
              </a:solidFill>
              <a:uFillTx/>
              <a:latin typeface="Arial" panose="020B0604020202020204" pitchFamily="34" charset="0"/>
              <a:cs typeface="Arial" panose="020B0604020202020204" pitchFamily="34" charset="0"/>
            </a:endParaRPr>
          </a:p>
          <a:p>
            <a:pPr marL="0" marR="0" lvl="0" indent="-76196" algn="l" defTabSz="914400" rtl="0" fontAlgn="auto" hangingPunct="1">
              <a:lnSpc>
                <a:spcPts val="1800"/>
              </a:lnSpc>
              <a:spcBef>
                <a:spcPts val="0"/>
              </a:spcBef>
              <a:spcAft>
                <a:spcPts val="800"/>
              </a:spcAft>
              <a:buNone/>
              <a:tabLst/>
              <a:defRPr sz="1800" b="0" i="0" u="none" strike="noStrike" kern="0" cap="none" spc="0" baseline="0">
                <a:solidFill>
                  <a:srgbClr val="000000"/>
                </a:solidFill>
                <a:uFillTx/>
              </a:defRPr>
            </a:pPr>
            <a:r>
              <a:rPr lang="en-GB" sz="800" b="1" i="0" u="none" strike="noStrike" kern="1200" cap="none" spc="0" baseline="0" dirty="0">
                <a:solidFill>
                  <a:srgbClr val="000000"/>
                </a:solidFill>
                <a:uFillTx/>
                <a:latin typeface="Arial" panose="020B0604020202020204" pitchFamily="34" charset="0"/>
                <a:ea typeface="Times New Roman" pitchFamily="18"/>
                <a:cs typeface="Arial" panose="020B0604020202020204" pitchFamily="34" charset="0"/>
              </a:rPr>
              <a:t>Stage: 3 initiative Vs. guilt .</a:t>
            </a:r>
            <a:r>
              <a:rPr lang="en-GB" sz="800" b="1" i="0" u="none" strike="noStrike" kern="1200" cap="none" spc="0" baseline="0" dirty="0">
                <a:solidFill>
                  <a:srgbClr val="333333"/>
                </a:solidFill>
                <a:uFillTx/>
                <a:latin typeface="Arial" panose="020B0604020202020204" pitchFamily="34" charset="0"/>
                <a:ea typeface="Times New Roman" pitchFamily="18"/>
                <a:cs typeface="Arial" panose="020B0604020202020204" pitchFamily="34" charset="0"/>
              </a:rPr>
              <a:t>According to (vogel-Scibilia et.,2009) The third recovery stage, empowerment versus guilt, strongly parallels Erikson’s initiative versus guilt stage. Just as all persons take their new-found skills and autonomy concept to pursue new tasks, improving people apply newly acquired coping skills and hope for recovery to pursue empowerment, minimize disability, and weather recurrent episodes or residual symptoms. While exploring their own feelings about their disability, they deal with society’s perceptions and expectations. “Why don’t you work?” “What is wrong with you?” “Why don’t you snap out of this? "Health worker who delivers person-focused care within the treatment planning process, who ask how the recovery work is developing and who discuss the risks, benefits and changes of different interventions leading to a collaborative plan, will hasten progress through this stage and speed the process of recovery.</a:t>
            </a:r>
            <a:endParaRPr lang="en-GB" sz="800" b="1" i="0" u="none" strike="noStrike" kern="1200" cap="none" spc="0" baseline="0" dirty="0">
              <a:solidFill>
                <a:srgbClr val="000000"/>
              </a:solidFill>
              <a:uFillTx/>
              <a:latin typeface="Arial" panose="020B0604020202020204" pitchFamily="34" charset="0"/>
              <a:ea typeface="Calibri" pitchFamily="34"/>
              <a:cs typeface="Arial" panose="020B0604020202020204" pitchFamily="34" charset="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p:txBody>
      </p:sp>
      <p:sp>
        <p:nvSpPr>
          <p:cNvPr id="16" name="TextBox 6">
            <a:extLst>
              <a:ext uri="{FF2B5EF4-FFF2-40B4-BE49-F238E27FC236}">
                <a16:creationId xmlns:a16="http://schemas.microsoft.com/office/drawing/2014/main" id="{51873482-0D18-4641-8E2C-6045A74D63F9}"/>
              </a:ext>
            </a:extLst>
          </p:cNvPr>
          <p:cNvSpPr txBox="1"/>
          <p:nvPr/>
        </p:nvSpPr>
        <p:spPr>
          <a:xfrm>
            <a:off x="3207384" y="3987631"/>
            <a:ext cx="3833896" cy="137896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5000"/>
              </a:lnSpc>
              <a:spcBef>
                <a:spcPts val="0"/>
              </a:spcBef>
              <a:spcAft>
                <a:spcPts val="1800"/>
              </a:spcAft>
              <a:buNone/>
              <a:tabLst/>
              <a:defRPr sz="1800" b="0" i="0" u="none" strike="noStrike" kern="0" cap="none" spc="0" baseline="0">
                <a:solidFill>
                  <a:srgbClr val="000000"/>
                </a:solidFill>
                <a:uFillTx/>
              </a:defRPr>
            </a:pPr>
            <a:r>
              <a:rPr lang="en-GB" sz="800" b="1" i="0" u="none" strike="noStrike" kern="1200" cap="none" spc="0" baseline="0" dirty="0">
                <a:solidFill>
                  <a:srgbClr val="333333"/>
                </a:solidFill>
                <a:uFillTx/>
                <a:latin typeface="Arial" pitchFamily="34"/>
                <a:ea typeface="Times New Roman" pitchFamily="18"/>
                <a:cs typeface="Times New Roman" pitchFamily="18"/>
              </a:rPr>
              <a:t>A practical example of how a parent can support their child is going to nursery to communicate with other children and the parents also communicating with the staff. It is important to support a child’s development to see if they are meeting their targets, flashcards, books with pictures of familiar faces, platform for the parents and the nursery to communicate about their children and also playgroups. Its important for a child to communicate with other children to encourage their social skills and be more aware of the environment around them. Being in a nursery environment the child with see other adults and learn trust the nursery nurses which will encourage the child’s independence. </a:t>
            </a:r>
            <a:endParaRPr lang="en-GB" sz="800" b="1" i="0" u="none" strike="noStrike" kern="1200" cap="none" spc="0" baseline="0" dirty="0">
              <a:solidFill>
                <a:srgbClr val="000000"/>
              </a:solidFill>
              <a:uFillTx/>
              <a:latin typeface="Calibri" pitchFamily="34"/>
              <a:ea typeface="Calibri" pitchFamily="34"/>
              <a:cs typeface="Times New Roman" pitchFamily="18"/>
            </a:endParaRPr>
          </a:p>
        </p:txBody>
      </p:sp>
      <p:sp>
        <p:nvSpPr>
          <p:cNvPr id="17" name="TextBox 8">
            <a:extLst>
              <a:ext uri="{FF2B5EF4-FFF2-40B4-BE49-F238E27FC236}">
                <a16:creationId xmlns:a16="http://schemas.microsoft.com/office/drawing/2014/main" id="{3A702D28-936D-4667-8FAC-13668C3959DB}"/>
              </a:ext>
            </a:extLst>
          </p:cNvPr>
          <p:cNvSpPr txBox="1"/>
          <p:nvPr/>
        </p:nvSpPr>
        <p:spPr>
          <a:xfrm>
            <a:off x="3380640" y="1876104"/>
            <a:ext cx="3744596" cy="1767600"/>
          </a:xfrm>
          <a:prstGeom prst="rect">
            <a:avLst/>
          </a:prstGeom>
          <a:noFill/>
          <a:ln cap="flat">
            <a:noFill/>
          </a:ln>
        </p:spPr>
        <p:txBody>
          <a:bodyPr vert="horz" wrap="square" lIns="91440" tIns="45720" rIns="91440" bIns="45720" anchor="t" anchorCtr="0" compatLnSpc="1">
            <a:spAutoFit/>
          </a:bodyPr>
          <a:lstStyle/>
          <a:p>
            <a:pPr fontAlgn="auto">
              <a:lnSpc>
                <a:spcPct val="105000"/>
              </a:lnSpc>
              <a:spcAft>
                <a:spcPts val="800"/>
              </a:spcAft>
            </a:pPr>
            <a:r>
              <a:rPr lang="en-GB" sz="8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This</a:t>
            </a:r>
            <a:r>
              <a:rPr lang="en-GB" sz="800" b="1"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poster gives an idea of children experience and development within the ages of 0-5. it highlights the work of Erik Erikson and Carl </a:t>
            </a:r>
            <a:r>
              <a:rPr lang="en-GB" sz="8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R</a:t>
            </a:r>
            <a:r>
              <a:rPr lang="en-GB" sz="800" b="1"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ogers alone with their theories on child development. Erik Erikson believes that there </a:t>
            </a:r>
            <a:r>
              <a:rPr lang="en-GB" sz="8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are stages of development that a child goes through as he or she  grow older.  This poster will give an incite of the research of the these two theorist and their achievement. You will also learn of their contribution to child stages of development. It speaks to the changes that a child may go through at the  different stages of development.  This poster also gives practical example of how a parent can support their child as they go through these stages of development. When reading this poster  it will give you a positive reactive of how you view children and how they develop at the different stages. In addition it gives a sense of  sympathy of what parents may go through if they do not understand their child. This also  allow you to empathise and understand children as they experience and advance to the different stages. </a:t>
            </a:r>
          </a:p>
        </p:txBody>
      </p:sp>
      <p:sp>
        <p:nvSpPr>
          <p:cNvPr id="18" name="TextBox 10">
            <a:extLst>
              <a:ext uri="{FF2B5EF4-FFF2-40B4-BE49-F238E27FC236}">
                <a16:creationId xmlns:a16="http://schemas.microsoft.com/office/drawing/2014/main" id="{E275D107-151C-4753-A77E-F7E0D57C9777}"/>
              </a:ext>
            </a:extLst>
          </p:cNvPr>
          <p:cNvSpPr txBox="1"/>
          <p:nvPr/>
        </p:nvSpPr>
        <p:spPr>
          <a:xfrm>
            <a:off x="3509641" y="1536438"/>
            <a:ext cx="3536917"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C55A11"/>
                </a:solidFill>
                <a:uFillTx/>
                <a:latin typeface="Calibri"/>
              </a:rPr>
              <a:t>Introduction</a:t>
            </a:r>
          </a:p>
        </p:txBody>
      </p:sp>
      <p:sp>
        <p:nvSpPr>
          <p:cNvPr id="19" name="TextBox 22">
            <a:extLst>
              <a:ext uri="{FF2B5EF4-FFF2-40B4-BE49-F238E27FC236}">
                <a16:creationId xmlns:a16="http://schemas.microsoft.com/office/drawing/2014/main" id="{E192BE42-B378-4C87-BD26-8EC6F7A7B829}"/>
              </a:ext>
            </a:extLst>
          </p:cNvPr>
          <p:cNvSpPr txBox="1"/>
          <p:nvPr/>
        </p:nvSpPr>
        <p:spPr>
          <a:xfrm>
            <a:off x="3227247" y="3696776"/>
            <a:ext cx="6116714" cy="2539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50" b="1" i="0" u="none" strike="noStrike" kern="1200" cap="none" spc="0" baseline="0" dirty="0">
                <a:solidFill>
                  <a:schemeClr val="accent2"/>
                </a:solidFill>
                <a:uFillTx/>
                <a:latin typeface="Arial" pitchFamily="34"/>
                <a:ea typeface="Times New Roman" pitchFamily="18"/>
                <a:cs typeface="Times New Roman" pitchFamily="18"/>
              </a:rPr>
              <a:t>A practical example </a:t>
            </a:r>
            <a:endParaRPr lang="en-GB" sz="1050" b="0" i="0" u="none" strike="noStrike" kern="1200" cap="none" spc="0" baseline="0" dirty="0">
              <a:solidFill>
                <a:schemeClr val="accent2"/>
              </a:solidFill>
              <a:uFillTx/>
              <a:latin typeface="Calibri"/>
            </a:endParaRPr>
          </a:p>
        </p:txBody>
      </p:sp>
      <p:pic>
        <p:nvPicPr>
          <p:cNvPr id="20" name="Picture 24" descr="A picture containing text, businesscard, screenshot&#10;&#10;Description automatically generated">
            <a:extLst>
              <a:ext uri="{FF2B5EF4-FFF2-40B4-BE49-F238E27FC236}">
                <a16:creationId xmlns:a16="http://schemas.microsoft.com/office/drawing/2014/main" id="{7927B5E5-37AD-43DB-A6B6-6B83383A30BF}"/>
              </a:ext>
            </a:extLst>
          </p:cNvPr>
          <p:cNvPicPr>
            <a:picLocks noChangeAspect="1"/>
          </p:cNvPicPr>
          <p:nvPr/>
        </p:nvPicPr>
        <p:blipFill>
          <a:blip r:embed="rId6" cstate="print"/>
          <a:stretch>
            <a:fillRect/>
          </a:stretch>
        </p:blipFill>
        <p:spPr>
          <a:xfrm>
            <a:off x="2102854" y="850428"/>
            <a:ext cx="1227252" cy="920444"/>
          </a:xfrm>
          <a:prstGeom prst="rect">
            <a:avLst/>
          </a:prstGeom>
          <a:noFill/>
          <a:ln cap="flat">
            <a:noFill/>
          </a:ln>
        </p:spPr>
      </p:pic>
      <p:sp>
        <p:nvSpPr>
          <p:cNvPr id="21" name="TextBox 25">
            <a:extLst>
              <a:ext uri="{FF2B5EF4-FFF2-40B4-BE49-F238E27FC236}">
                <a16:creationId xmlns:a16="http://schemas.microsoft.com/office/drawing/2014/main" id="{9EDBC031-17D6-43E6-9E6F-5D72519E7526}"/>
              </a:ext>
            </a:extLst>
          </p:cNvPr>
          <p:cNvSpPr txBox="1"/>
          <p:nvPr/>
        </p:nvSpPr>
        <p:spPr>
          <a:xfrm>
            <a:off x="3330747" y="960296"/>
            <a:ext cx="678722"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000000"/>
                </a:solidFill>
                <a:uFillTx/>
                <a:latin typeface="Calibri"/>
              </a:rPr>
              <a:t>(Bambic, 2021)</a:t>
            </a:r>
          </a:p>
        </p:txBody>
      </p:sp>
      <p:pic>
        <p:nvPicPr>
          <p:cNvPr id="22" name="Picture 27" descr="Diagram&#10;&#10;Description automatically generated with medium confidence">
            <a:extLst>
              <a:ext uri="{FF2B5EF4-FFF2-40B4-BE49-F238E27FC236}">
                <a16:creationId xmlns:a16="http://schemas.microsoft.com/office/drawing/2014/main" id="{0BC8B92D-6926-43EE-82CD-67ADA4ABC92B}"/>
              </a:ext>
            </a:extLst>
          </p:cNvPr>
          <p:cNvPicPr>
            <a:picLocks noChangeAspect="1"/>
          </p:cNvPicPr>
          <p:nvPr/>
        </p:nvPicPr>
        <p:blipFill>
          <a:blip r:embed="rId7" cstate="print"/>
          <a:stretch>
            <a:fillRect/>
          </a:stretch>
        </p:blipFill>
        <p:spPr>
          <a:xfrm>
            <a:off x="6247793" y="370432"/>
            <a:ext cx="1202609" cy="1202609"/>
          </a:xfrm>
          <a:prstGeom prst="rect">
            <a:avLst/>
          </a:prstGeom>
          <a:noFill/>
          <a:ln cap="flat">
            <a:noFill/>
          </a:ln>
        </p:spPr>
      </p:pic>
      <p:sp>
        <p:nvSpPr>
          <p:cNvPr id="23" name="TextBox 28">
            <a:extLst>
              <a:ext uri="{FF2B5EF4-FFF2-40B4-BE49-F238E27FC236}">
                <a16:creationId xmlns:a16="http://schemas.microsoft.com/office/drawing/2014/main" id="{4F331550-A260-4F55-BF67-921FF5375215}"/>
              </a:ext>
            </a:extLst>
          </p:cNvPr>
          <p:cNvSpPr txBox="1"/>
          <p:nvPr/>
        </p:nvSpPr>
        <p:spPr>
          <a:xfrm>
            <a:off x="5260570" y="603577"/>
            <a:ext cx="1295101"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000000"/>
                </a:solidFill>
                <a:uFillTx/>
                <a:latin typeface="Calibri"/>
              </a:rPr>
              <a:t>(LibGuides:lifespan Development: Home, 2021)</a:t>
            </a:r>
          </a:p>
        </p:txBody>
      </p:sp>
      <p:sp>
        <p:nvSpPr>
          <p:cNvPr id="27" name="TextBox 26">
            <a:extLst>
              <a:ext uri="{FF2B5EF4-FFF2-40B4-BE49-F238E27FC236}">
                <a16:creationId xmlns:a16="http://schemas.microsoft.com/office/drawing/2014/main" id="{52925D20-D895-4E2E-A769-5A7393C424DB}"/>
              </a:ext>
            </a:extLst>
          </p:cNvPr>
          <p:cNvSpPr txBox="1"/>
          <p:nvPr/>
        </p:nvSpPr>
        <p:spPr>
          <a:xfrm>
            <a:off x="1373330" y="5780598"/>
            <a:ext cx="5826999" cy="955903"/>
          </a:xfrm>
          <a:prstGeom prst="rect">
            <a:avLst/>
          </a:prstGeom>
          <a:noFill/>
        </p:spPr>
        <p:txBody>
          <a:bodyPr wrap="square" rtlCol="0">
            <a:spAutoFit/>
          </a:bodyPr>
          <a:lstStyle/>
          <a:p>
            <a:pPr fontAlgn="auto">
              <a:lnSpc>
                <a:spcPct val="103000"/>
              </a:lnSpc>
              <a:spcAft>
                <a:spcPts val="825"/>
              </a:spcAft>
            </a:pPr>
            <a:r>
              <a:rPr lang="en-GB" sz="800" b="1" dirty="0">
                <a:solidFill>
                  <a:schemeClr val="accent5">
                    <a:lumMod val="50000"/>
                  </a:schemeClr>
                </a:solidFill>
                <a:effectLst/>
                <a:latin typeface="Calibri" panose="020F0502020204030204" pitchFamily="34" charset="0"/>
                <a:ea typeface="Calibri" panose="020F0502020204030204" pitchFamily="34" charset="0"/>
                <a:cs typeface="Times New Roman" panose="02020603050405020304" pitchFamily="18" charset="0"/>
              </a:rPr>
              <a:t>Conclusion </a:t>
            </a:r>
          </a:p>
          <a:p>
            <a:pPr>
              <a:lnSpc>
                <a:spcPct val="103000"/>
              </a:lnSpc>
              <a:spcAft>
                <a:spcPts val="800"/>
              </a:spcAft>
            </a:pPr>
            <a:r>
              <a:rPr lang="en-GB" sz="800" b="1" dirty="0">
                <a:solidFill>
                  <a:schemeClr val="accent5">
                    <a:lumMod val="50000"/>
                  </a:schemeClr>
                </a:solidFill>
                <a:effectLst/>
                <a:latin typeface="Calibri" panose="020F0502020204030204" pitchFamily="34" charset="0"/>
                <a:ea typeface="Calibri" panose="020F0502020204030204" pitchFamily="34" charset="0"/>
                <a:cs typeface="Times New Roman" panose="02020603050405020304" pitchFamily="18" charset="0"/>
              </a:rPr>
              <a:t>The research I have conducted shows that A Childs experience between the ages of 0-5years will be affected by any problems that occurs the child will not develop as they should, could cause problems later in life as an adult. Carl Rogers and Erik Erikson both have different approaches when looking at a child’s development because carl roger believes that if a child isn’t given unconditional positive regard, they will grow up in a unhealthy way. Erik Erikson believes that a child show finds their own way through the stages of development. However, they both believe that a child’s experience between 0-5years will affect their adult life.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7" ma:contentTypeDescription="Create a new document." ma:contentTypeScope="" ma:versionID="ac30102ca6d4d2cafc8728ed2f10846f">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b4895632a30eeeef7afd6346e06ebbbf"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7C0818D-C144-4D1C-93E2-144140A57A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2BD607-6C10-4256-B115-77FCA12BF448}">
  <ds:schemaRefs>
    <ds:schemaRef ds:uri="http://schemas.microsoft.com/sharepoint/v3/contenttype/forms"/>
  </ds:schemaRefs>
</ds:datastoreItem>
</file>

<file path=customXml/itemProps3.xml><?xml version="1.0" encoding="utf-8"?>
<ds:datastoreItem xmlns:ds="http://schemas.openxmlformats.org/officeDocument/2006/customXml" ds:itemID="{DBB37340-4DC9-44F7-8599-88A64549F875}">
  <ds:schemaRefs>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purl.org/dc/dcmitype/"/>
    <ds:schemaRef ds:uri="http://purl.org/dc/terms/"/>
    <ds:schemaRef ds:uri="d2ec016d-25cf-4c07-aa6b-c53e267faa6f"/>
    <ds:schemaRef ds:uri="http://www.w3.org/XML/1998/namespace"/>
    <ds:schemaRef ds:uri="http://schemas.microsoft.com/office/infopath/2007/PartnerControls"/>
    <ds:schemaRef ds:uri="9902240c-f584-4322-946e-7b0be23bca91"/>
  </ds:schemaRefs>
</ds:datastoreItem>
</file>

<file path=docProps/app.xml><?xml version="1.0" encoding="utf-8"?>
<Properties xmlns="http://schemas.openxmlformats.org/officeDocument/2006/extended-properties" xmlns:vt="http://schemas.openxmlformats.org/officeDocument/2006/docPropsVTypes">
  <TotalTime>7291</TotalTime>
  <Words>1277</Words>
  <Application>Microsoft Office PowerPoint</Application>
  <PresentationFormat>Widescreen</PresentationFormat>
  <Paragraphs>45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“A child’s experience between the ages of 0 – 5 years will affect the rest of their lives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child’s experience between the ages of 0 – 5 years will affect the rest of their lives</dc:title>
  <dc:creator>Lerisha Tamieka Ottey (1918349)</dc:creator>
  <cp:lastModifiedBy>Lerisha Tamieka Ottey (1918349)</cp:lastModifiedBy>
  <cp:revision>16</cp:revision>
  <dcterms:created xsi:type="dcterms:W3CDTF">2021-02-26T14:49:42Z</dcterms:created>
  <dcterms:modified xsi:type="dcterms:W3CDTF">2021-03-12T15:23:59Z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