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"/>
  </p:notesMasterIdLst>
  <p:sldIdLst>
    <p:sldId id="259" r:id="rId2"/>
    <p:sldId id="256" r:id="rId3"/>
    <p:sldId id="257" r:id="rId4"/>
    <p:sldId id="258" r:id="rId5"/>
  </p:sldIdLst>
  <p:sldSz cx="10790238" cy="749776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362" userDrawn="1">
          <p15:clr>
            <a:srgbClr val="A4A3A4"/>
          </p15:clr>
        </p15:guide>
        <p15:guide id="2" pos="3399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263" autoAdjust="0"/>
    <p:restoredTop sz="70952"/>
  </p:normalViewPr>
  <p:slideViewPr>
    <p:cSldViewPr snapToGrid="0" showGuides="1">
      <p:cViewPr varScale="1">
        <p:scale>
          <a:sx n="45" d="100"/>
          <a:sy n="45" d="100"/>
        </p:scale>
        <p:origin x="1926" y="30"/>
      </p:cViewPr>
      <p:guideLst>
        <p:guide orient="horz" pos="2362"/>
        <p:guide pos="3399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0A93A0-CB81-47E2-8C86-83C9AF51CEA5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208088" y="1143000"/>
            <a:ext cx="444182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AF0843-18AE-4A63-9552-E77847D2AA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46449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AF0843-18AE-4A63-9552-E77847D2AA5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4629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References</a:t>
            </a:r>
          </a:p>
          <a:p>
            <a:r>
              <a:rPr lang="en-US" b="0" i="0" dirty="0" err="1">
                <a:solidFill>
                  <a:srgbClr val="666666"/>
                </a:solidFill>
                <a:effectLst/>
                <a:latin typeface="Open Sans" panose="020B0606030504020204" pitchFamily="34" charset="0"/>
              </a:rPr>
              <a:t>Cichy</a:t>
            </a:r>
            <a:r>
              <a:rPr lang="en-US" b="0" i="0" dirty="0">
                <a:solidFill>
                  <a:srgbClr val="666666"/>
                </a:solidFill>
                <a:effectLst/>
                <a:latin typeface="Open Sans" panose="020B0606030504020204" pitchFamily="34" charset="0"/>
              </a:rPr>
              <a:t>, R. and Hickey, P., 2012. </a:t>
            </a:r>
            <a:r>
              <a:rPr lang="en-US" b="0" i="1" dirty="0">
                <a:solidFill>
                  <a:srgbClr val="666666"/>
                </a:solidFill>
                <a:effectLst/>
                <a:latin typeface="Open Sans" panose="020B0606030504020204" pitchFamily="34" charset="0"/>
              </a:rPr>
              <a:t>Managing service in food and beverage operations</a:t>
            </a:r>
            <a:r>
              <a:rPr lang="en-US" b="0" i="0" dirty="0">
                <a:solidFill>
                  <a:srgbClr val="666666"/>
                </a:solidFill>
                <a:effectLst/>
                <a:latin typeface="Open Sans" panose="020B0606030504020204" pitchFamily="34" charset="0"/>
              </a:rPr>
              <a:t>. Lansing, Mich.: American Hotel &amp; Lodging Educational Institute.</a:t>
            </a:r>
          </a:p>
          <a:p>
            <a:r>
              <a:rPr lang="en-US" b="0" i="0" dirty="0">
                <a:solidFill>
                  <a:srgbClr val="666666"/>
                </a:solidFill>
                <a:effectLst/>
                <a:latin typeface="Open Sans" panose="020B0606030504020204" pitchFamily="34" charset="0"/>
              </a:rPr>
              <a:t>Gustafsson, I., Johansson, J., Mossberg, L. and </a:t>
            </a:r>
            <a:r>
              <a:rPr lang="en-US" b="0" i="0" dirty="0" err="1">
                <a:solidFill>
                  <a:srgbClr val="666666"/>
                </a:solidFill>
                <a:effectLst/>
                <a:latin typeface="Open Sans" panose="020B0606030504020204" pitchFamily="34" charset="0"/>
              </a:rPr>
              <a:t>Öström</a:t>
            </a:r>
            <a:r>
              <a:rPr lang="en-US" b="0" i="0" dirty="0">
                <a:solidFill>
                  <a:srgbClr val="666666"/>
                </a:solidFill>
                <a:effectLst/>
                <a:latin typeface="Open Sans" panose="020B0606030504020204" pitchFamily="34" charset="0"/>
              </a:rPr>
              <a:t>, Å., 2006. </a:t>
            </a:r>
            <a:r>
              <a:rPr lang="en-US" b="0" i="1" dirty="0">
                <a:solidFill>
                  <a:srgbClr val="666666"/>
                </a:solidFill>
                <a:effectLst/>
                <a:latin typeface="Open Sans" panose="020B0606030504020204" pitchFamily="34" charset="0"/>
              </a:rPr>
              <a:t>The Five Aspects Meal Model: a tool for developing meal services in restaurants</a:t>
            </a:r>
            <a:r>
              <a:rPr lang="en-US" b="0" i="0" dirty="0">
                <a:solidFill>
                  <a:srgbClr val="666666"/>
                </a:solidFill>
                <a:effectLst/>
                <a:latin typeface="Open Sans" panose="020B0606030504020204" pitchFamily="34" charset="0"/>
              </a:rPr>
              <a:t>. [online] Available at: &lt;https://www.livsmedelsverket.se/globalassets/matvanor-halsa-miljo/maltider-vard-skola-omsorg/om-offentliga-maltider/maltidsmodellen/famm-vetenskaplig-artikel.pdf&gt; [Accessed 8 March 2017].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AF0843-18AE-4A63-9552-E77847D2AA5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8577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i="0" dirty="0">
                <a:solidFill>
                  <a:srgbClr val="666666"/>
                </a:solidFill>
                <a:effectLst/>
                <a:latin typeface="Open Sans" panose="020B0606030504020204" pitchFamily="34" charset="0"/>
              </a:rPr>
              <a:t>References</a:t>
            </a:r>
          </a:p>
          <a:p>
            <a:r>
              <a:rPr lang="en-US" b="0" i="0" dirty="0" err="1">
                <a:solidFill>
                  <a:srgbClr val="666666"/>
                </a:solidFill>
                <a:effectLst/>
                <a:latin typeface="Open Sans" panose="020B0606030504020204" pitchFamily="34" charset="0"/>
              </a:rPr>
              <a:t>Lillicrap</a:t>
            </a:r>
            <a:r>
              <a:rPr lang="en-US" b="0" i="0" dirty="0">
                <a:solidFill>
                  <a:srgbClr val="666666"/>
                </a:solidFill>
                <a:effectLst/>
                <a:latin typeface="Open Sans" panose="020B0606030504020204" pitchFamily="34" charset="0"/>
              </a:rPr>
              <a:t>, D. and Cousins, J., 2010. </a:t>
            </a:r>
            <a:r>
              <a:rPr lang="en-US" b="0" i="1" dirty="0">
                <a:solidFill>
                  <a:srgbClr val="666666"/>
                </a:solidFill>
                <a:effectLst/>
                <a:latin typeface="Open Sans" panose="020B0606030504020204" pitchFamily="34" charset="0"/>
              </a:rPr>
              <a:t>Food and beverage service</a:t>
            </a:r>
            <a:r>
              <a:rPr lang="en-US" b="0" i="0" dirty="0">
                <a:solidFill>
                  <a:srgbClr val="666666"/>
                </a:solidFill>
                <a:effectLst/>
                <a:latin typeface="Open Sans" panose="020B0606030504020204" pitchFamily="34" charset="0"/>
              </a:rPr>
              <a:t>. London: Hodder Education.</a:t>
            </a:r>
          </a:p>
          <a:p>
            <a:r>
              <a:rPr lang="en-GB" b="0" i="0" dirty="0">
                <a:solidFill>
                  <a:srgbClr val="666666"/>
                </a:solidFill>
                <a:effectLst/>
                <a:latin typeface="Open Sans" panose="020B0606030504020204" pitchFamily="34" charset="0"/>
              </a:rPr>
              <a:t>Mill, R., 2007. </a:t>
            </a:r>
            <a:r>
              <a:rPr lang="en-GB" b="0" i="1" dirty="0">
                <a:solidFill>
                  <a:srgbClr val="666666"/>
                </a:solidFill>
                <a:effectLst/>
                <a:latin typeface="Open Sans" panose="020B0606030504020204" pitchFamily="34" charset="0"/>
              </a:rPr>
              <a:t>Restaurant management</a:t>
            </a:r>
            <a:r>
              <a:rPr lang="en-GB" b="0" i="0" dirty="0">
                <a:solidFill>
                  <a:srgbClr val="666666"/>
                </a:solidFill>
                <a:effectLst/>
                <a:latin typeface="Open Sans" panose="020B0606030504020204" pitchFamily="34" charset="0"/>
              </a:rPr>
              <a:t>. Upper Saddle River, N.J.: Pearson/Prentice Hall.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AF0843-18AE-4A63-9552-E77847D2AA5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63494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9268" y="1227065"/>
            <a:ext cx="9171702" cy="2610332"/>
          </a:xfrm>
        </p:spPr>
        <p:txBody>
          <a:bodyPr anchor="b"/>
          <a:lstStyle>
            <a:lvl1pPr algn="ctr">
              <a:defRPr sz="65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48780" y="3938062"/>
            <a:ext cx="8092679" cy="1810223"/>
          </a:xfrm>
        </p:spPr>
        <p:txBody>
          <a:bodyPr/>
          <a:lstStyle>
            <a:lvl1pPr marL="0" indent="0" algn="ctr">
              <a:buNone/>
              <a:defRPr sz="2624"/>
            </a:lvl1pPr>
            <a:lvl2pPr marL="499857" indent="0" algn="ctr">
              <a:buNone/>
              <a:defRPr sz="2187"/>
            </a:lvl2pPr>
            <a:lvl3pPr marL="999714" indent="0" algn="ctr">
              <a:buNone/>
              <a:defRPr sz="1968"/>
            </a:lvl3pPr>
            <a:lvl4pPr marL="1499570" indent="0" algn="ctr">
              <a:buNone/>
              <a:defRPr sz="1749"/>
            </a:lvl4pPr>
            <a:lvl5pPr marL="1999427" indent="0" algn="ctr">
              <a:buNone/>
              <a:defRPr sz="1749"/>
            </a:lvl5pPr>
            <a:lvl6pPr marL="2499284" indent="0" algn="ctr">
              <a:buNone/>
              <a:defRPr sz="1749"/>
            </a:lvl6pPr>
            <a:lvl7pPr marL="2999141" indent="0" algn="ctr">
              <a:buNone/>
              <a:defRPr sz="1749"/>
            </a:lvl7pPr>
            <a:lvl8pPr marL="3498997" indent="0" algn="ctr">
              <a:buNone/>
              <a:defRPr sz="1749"/>
            </a:lvl8pPr>
            <a:lvl9pPr marL="3998854" indent="0" algn="ctr">
              <a:buNone/>
              <a:defRPr sz="1749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C35E3-B2A3-4BC7-9A4D-1A114674F1C5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9FC80-AE06-4664-B9FF-55E2D73745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96909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C35E3-B2A3-4BC7-9A4D-1A114674F1C5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9FC80-AE06-4664-B9FF-55E2D73745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38862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210" y="1869236"/>
            <a:ext cx="9306580" cy="3118861"/>
          </a:xfrm>
        </p:spPr>
        <p:txBody>
          <a:bodyPr anchor="b"/>
          <a:lstStyle>
            <a:lvl1pPr>
              <a:defRPr sz="65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210" y="5017602"/>
            <a:ext cx="9306580" cy="1640135"/>
          </a:xfrm>
        </p:spPr>
        <p:txBody>
          <a:bodyPr/>
          <a:lstStyle>
            <a:lvl1pPr marL="0" indent="0">
              <a:buNone/>
              <a:defRPr sz="2624">
                <a:solidFill>
                  <a:schemeClr val="tx1"/>
                </a:solidFill>
              </a:defRPr>
            </a:lvl1pPr>
            <a:lvl2pPr marL="499857" indent="0">
              <a:buNone/>
              <a:defRPr sz="2187">
                <a:solidFill>
                  <a:schemeClr val="tx1">
                    <a:tint val="75000"/>
                  </a:schemeClr>
                </a:solidFill>
              </a:defRPr>
            </a:lvl2pPr>
            <a:lvl3pPr marL="999714" indent="0">
              <a:buNone/>
              <a:defRPr sz="1968">
                <a:solidFill>
                  <a:schemeClr val="tx1">
                    <a:tint val="75000"/>
                  </a:schemeClr>
                </a:solidFill>
              </a:defRPr>
            </a:lvl3pPr>
            <a:lvl4pPr marL="1499570" indent="0">
              <a:buNone/>
              <a:defRPr sz="1749">
                <a:solidFill>
                  <a:schemeClr val="tx1">
                    <a:tint val="75000"/>
                  </a:schemeClr>
                </a:solidFill>
              </a:defRPr>
            </a:lvl4pPr>
            <a:lvl5pPr marL="1999427" indent="0">
              <a:buNone/>
              <a:defRPr sz="1749">
                <a:solidFill>
                  <a:schemeClr val="tx1">
                    <a:tint val="75000"/>
                  </a:schemeClr>
                </a:solidFill>
              </a:defRPr>
            </a:lvl5pPr>
            <a:lvl6pPr marL="2499284" indent="0">
              <a:buNone/>
              <a:defRPr sz="1749">
                <a:solidFill>
                  <a:schemeClr val="tx1">
                    <a:tint val="75000"/>
                  </a:schemeClr>
                </a:solidFill>
              </a:defRPr>
            </a:lvl6pPr>
            <a:lvl7pPr marL="2999141" indent="0">
              <a:buNone/>
              <a:defRPr sz="1749">
                <a:solidFill>
                  <a:schemeClr val="tx1">
                    <a:tint val="75000"/>
                  </a:schemeClr>
                </a:solidFill>
              </a:defRPr>
            </a:lvl7pPr>
            <a:lvl8pPr marL="3498997" indent="0">
              <a:buNone/>
              <a:defRPr sz="1749">
                <a:solidFill>
                  <a:schemeClr val="tx1">
                    <a:tint val="75000"/>
                  </a:schemeClr>
                </a:solidFill>
              </a:defRPr>
            </a:lvl8pPr>
            <a:lvl9pPr marL="3998854" indent="0">
              <a:buNone/>
              <a:defRPr sz="1749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C35E3-B2A3-4BC7-9A4D-1A114674F1C5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9FC80-AE06-4664-B9FF-55E2D73745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61782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41829" y="1995932"/>
            <a:ext cx="4585851" cy="47572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62558" y="1995932"/>
            <a:ext cx="4585851" cy="47572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C35E3-B2A3-4BC7-9A4D-1A114674F1C5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9FC80-AE06-4664-B9FF-55E2D73745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68598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3234" y="399188"/>
            <a:ext cx="9306580" cy="144922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3235" y="1837994"/>
            <a:ext cx="4564776" cy="900772"/>
          </a:xfrm>
        </p:spPr>
        <p:txBody>
          <a:bodyPr anchor="b"/>
          <a:lstStyle>
            <a:lvl1pPr marL="0" indent="0">
              <a:buNone/>
              <a:defRPr sz="2624" b="1"/>
            </a:lvl1pPr>
            <a:lvl2pPr marL="499857" indent="0">
              <a:buNone/>
              <a:defRPr sz="2187" b="1"/>
            </a:lvl2pPr>
            <a:lvl3pPr marL="999714" indent="0">
              <a:buNone/>
              <a:defRPr sz="1968" b="1"/>
            </a:lvl3pPr>
            <a:lvl4pPr marL="1499570" indent="0">
              <a:buNone/>
              <a:defRPr sz="1749" b="1"/>
            </a:lvl4pPr>
            <a:lvl5pPr marL="1999427" indent="0">
              <a:buNone/>
              <a:defRPr sz="1749" b="1"/>
            </a:lvl5pPr>
            <a:lvl6pPr marL="2499284" indent="0">
              <a:buNone/>
              <a:defRPr sz="1749" b="1"/>
            </a:lvl6pPr>
            <a:lvl7pPr marL="2999141" indent="0">
              <a:buNone/>
              <a:defRPr sz="1749" b="1"/>
            </a:lvl7pPr>
            <a:lvl8pPr marL="3498997" indent="0">
              <a:buNone/>
              <a:defRPr sz="1749" b="1"/>
            </a:lvl8pPr>
            <a:lvl9pPr marL="3998854" indent="0">
              <a:buNone/>
              <a:defRPr sz="1749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43235" y="2738766"/>
            <a:ext cx="4564776" cy="4028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462558" y="1837994"/>
            <a:ext cx="4587257" cy="900772"/>
          </a:xfrm>
        </p:spPr>
        <p:txBody>
          <a:bodyPr anchor="b"/>
          <a:lstStyle>
            <a:lvl1pPr marL="0" indent="0">
              <a:buNone/>
              <a:defRPr sz="2624" b="1"/>
            </a:lvl1pPr>
            <a:lvl2pPr marL="499857" indent="0">
              <a:buNone/>
              <a:defRPr sz="2187" b="1"/>
            </a:lvl2pPr>
            <a:lvl3pPr marL="999714" indent="0">
              <a:buNone/>
              <a:defRPr sz="1968" b="1"/>
            </a:lvl3pPr>
            <a:lvl4pPr marL="1499570" indent="0">
              <a:buNone/>
              <a:defRPr sz="1749" b="1"/>
            </a:lvl4pPr>
            <a:lvl5pPr marL="1999427" indent="0">
              <a:buNone/>
              <a:defRPr sz="1749" b="1"/>
            </a:lvl5pPr>
            <a:lvl6pPr marL="2499284" indent="0">
              <a:buNone/>
              <a:defRPr sz="1749" b="1"/>
            </a:lvl6pPr>
            <a:lvl7pPr marL="2999141" indent="0">
              <a:buNone/>
              <a:defRPr sz="1749" b="1"/>
            </a:lvl7pPr>
            <a:lvl8pPr marL="3498997" indent="0">
              <a:buNone/>
              <a:defRPr sz="1749" b="1"/>
            </a:lvl8pPr>
            <a:lvl9pPr marL="3998854" indent="0">
              <a:buNone/>
              <a:defRPr sz="1749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462558" y="2738766"/>
            <a:ext cx="4587257" cy="4028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C35E3-B2A3-4BC7-9A4D-1A114674F1C5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9FC80-AE06-4664-B9FF-55E2D73745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97082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C35E3-B2A3-4BC7-9A4D-1A114674F1C5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9FC80-AE06-4664-B9FF-55E2D73745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66415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C35E3-B2A3-4BC7-9A4D-1A114674F1C5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9FC80-AE06-4664-B9FF-55E2D73745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591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3234" y="499851"/>
            <a:ext cx="3480133" cy="1749478"/>
          </a:xfrm>
        </p:spPr>
        <p:txBody>
          <a:bodyPr anchor="b"/>
          <a:lstStyle>
            <a:lvl1pPr>
              <a:defRPr sz="349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87257" y="1079541"/>
            <a:ext cx="5462558" cy="5328271"/>
          </a:xfrm>
        </p:spPr>
        <p:txBody>
          <a:bodyPr/>
          <a:lstStyle>
            <a:lvl1pPr>
              <a:defRPr sz="3499"/>
            </a:lvl1pPr>
            <a:lvl2pPr>
              <a:defRPr sz="3061"/>
            </a:lvl2pPr>
            <a:lvl3pPr>
              <a:defRPr sz="2624"/>
            </a:lvl3pPr>
            <a:lvl4pPr>
              <a:defRPr sz="2187"/>
            </a:lvl4pPr>
            <a:lvl5pPr>
              <a:defRPr sz="2187"/>
            </a:lvl5pPr>
            <a:lvl6pPr>
              <a:defRPr sz="2187"/>
            </a:lvl6pPr>
            <a:lvl7pPr>
              <a:defRPr sz="2187"/>
            </a:lvl7pPr>
            <a:lvl8pPr>
              <a:defRPr sz="2187"/>
            </a:lvl8pPr>
            <a:lvl9pPr>
              <a:defRPr sz="218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43234" y="2249329"/>
            <a:ext cx="3480133" cy="4167160"/>
          </a:xfrm>
        </p:spPr>
        <p:txBody>
          <a:bodyPr/>
          <a:lstStyle>
            <a:lvl1pPr marL="0" indent="0">
              <a:buNone/>
              <a:defRPr sz="1749"/>
            </a:lvl1pPr>
            <a:lvl2pPr marL="499857" indent="0">
              <a:buNone/>
              <a:defRPr sz="1531"/>
            </a:lvl2pPr>
            <a:lvl3pPr marL="999714" indent="0">
              <a:buNone/>
              <a:defRPr sz="1312"/>
            </a:lvl3pPr>
            <a:lvl4pPr marL="1499570" indent="0">
              <a:buNone/>
              <a:defRPr sz="1093"/>
            </a:lvl4pPr>
            <a:lvl5pPr marL="1999427" indent="0">
              <a:buNone/>
              <a:defRPr sz="1093"/>
            </a:lvl5pPr>
            <a:lvl6pPr marL="2499284" indent="0">
              <a:buNone/>
              <a:defRPr sz="1093"/>
            </a:lvl6pPr>
            <a:lvl7pPr marL="2999141" indent="0">
              <a:buNone/>
              <a:defRPr sz="1093"/>
            </a:lvl7pPr>
            <a:lvl8pPr marL="3498997" indent="0">
              <a:buNone/>
              <a:defRPr sz="1093"/>
            </a:lvl8pPr>
            <a:lvl9pPr marL="3998854" indent="0">
              <a:buNone/>
              <a:defRPr sz="109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C35E3-B2A3-4BC7-9A4D-1A114674F1C5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9FC80-AE06-4664-B9FF-55E2D73745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37009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3234" y="499851"/>
            <a:ext cx="3480133" cy="1749478"/>
          </a:xfrm>
        </p:spPr>
        <p:txBody>
          <a:bodyPr anchor="b"/>
          <a:lstStyle>
            <a:lvl1pPr>
              <a:defRPr sz="349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587257" y="1079541"/>
            <a:ext cx="5462558" cy="5328271"/>
          </a:xfrm>
        </p:spPr>
        <p:txBody>
          <a:bodyPr anchor="t"/>
          <a:lstStyle>
            <a:lvl1pPr marL="0" indent="0">
              <a:buNone/>
              <a:defRPr sz="3499"/>
            </a:lvl1pPr>
            <a:lvl2pPr marL="499857" indent="0">
              <a:buNone/>
              <a:defRPr sz="3061"/>
            </a:lvl2pPr>
            <a:lvl3pPr marL="999714" indent="0">
              <a:buNone/>
              <a:defRPr sz="2624"/>
            </a:lvl3pPr>
            <a:lvl4pPr marL="1499570" indent="0">
              <a:buNone/>
              <a:defRPr sz="2187"/>
            </a:lvl4pPr>
            <a:lvl5pPr marL="1999427" indent="0">
              <a:buNone/>
              <a:defRPr sz="2187"/>
            </a:lvl5pPr>
            <a:lvl6pPr marL="2499284" indent="0">
              <a:buNone/>
              <a:defRPr sz="2187"/>
            </a:lvl6pPr>
            <a:lvl7pPr marL="2999141" indent="0">
              <a:buNone/>
              <a:defRPr sz="2187"/>
            </a:lvl7pPr>
            <a:lvl8pPr marL="3498997" indent="0">
              <a:buNone/>
              <a:defRPr sz="2187"/>
            </a:lvl8pPr>
            <a:lvl9pPr marL="3998854" indent="0">
              <a:buNone/>
              <a:defRPr sz="2187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43234" y="2249329"/>
            <a:ext cx="3480133" cy="4167160"/>
          </a:xfrm>
        </p:spPr>
        <p:txBody>
          <a:bodyPr/>
          <a:lstStyle>
            <a:lvl1pPr marL="0" indent="0">
              <a:buNone/>
              <a:defRPr sz="1749"/>
            </a:lvl1pPr>
            <a:lvl2pPr marL="499857" indent="0">
              <a:buNone/>
              <a:defRPr sz="1531"/>
            </a:lvl2pPr>
            <a:lvl3pPr marL="999714" indent="0">
              <a:buNone/>
              <a:defRPr sz="1312"/>
            </a:lvl3pPr>
            <a:lvl4pPr marL="1499570" indent="0">
              <a:buNone/>
              <a:defRPr sz="1093"/>
            </a:lvl4pPr>
            <a:lvl5pPr marL="1999427" indent="0">
              <a:buNone/>
              <a:defRPr sz="1093"/>
            </a:lvl5pPr>
            <a:lvl6pPr marL="2499284" indent="0">
              <a:buNone/>
              <a:defRPr sz="1093"/>
            </a:lvl6pPr>
            <a:lvl7pPr marL="2999141" indent="0">
              <a:buNone/>
              <a:defRPr sz="1093"/>
            </a:lvl7pPr>
            <a:lvl8pPr marL="3498997" indent="0">
              <a:buNone/>
              <a:defRPr sz="1093"/>
            </a:lvl8pPr>
            <a:lvl9pPr marL="3998854" indent="0">
              <a:buNone/>
              <a:defRPr sz="109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C35E3-B2A3-4BC7-9A4D-1A114674F1C5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9FC80-AE06-4664-B9FF-55E2D73745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46481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C35E3-B2A3-4BC7-9A4D-1A114674F1C5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9FC80-AE06-4664-B9FF-55E2D73745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72260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721765" y="399186"/>
            <a:ext cx="2326645" cy="635400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41830" y="399186"/>
            <a:ext cx="6845057" cy="635400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C35E3-B2A3-4BC7-9A4D-1A114674F1C5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9FC80-AE06-4664-B9FF-55E2D73745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64453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30000"/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sharpenSoften amount="38000"/>
                    </a14:imgEffect>
                    <a14:imgEffect>
                      <a14:brightnessContrast bright="43000"/>
                    </a14:imgEffect>
                  </a14:imgLayer>
                </a14:imgProps>
              </a:ext>
            </a:extLst>
          </a:blip>
          <a:srcRect/>
          <a:stretch>
            <a:fillRect t="-54000" b="-5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41829" y="399188"/>
            <a:ext cx="9306580" cy="14492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1829" y="1995932"/>
            <a:ext cx="9306580" cy="47572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1829" y="6949317"/>
            <a:ext cx="2427804" cy="39918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31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3C35E3-B2A3-4BC7-9A4D-1A114674F1C5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74267" y="6949317"/>
            <a:ext cx="3641705" cy="39918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31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605" y="6949317"/>
            <a:ext cx="2427804" cy="39918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31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69FC80-AE06-4664-B9FF-55E2D73745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94549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99714" rtl="0" eaLnBrk="1" latinLnBrk="0" hangingPunct="1">
        <a:lnSpc>
          <a:spcPct val="90000"/>
        </a:lnSpc>
        <a:spcBef>
          <a:spcPct val="0"/>
        </a:spcBef>
        <a:buNone/>
        <a:defRPr sz="481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49928" indent="-249928" algn="l" defTabSz="999714" rtl="0" eaLnBrk="1" latinLnBrk="0" hangingPunct="1">
        <a:lnSpc>
          <a:spcPct val="90000"/>
        </a:lnSpc>
        <a:spcBef>
          <a:spcPts val="1093"/>
        </a:spcBef>
        <a:buFont typeface="Arial" panose="020B0604020202020204" pitchFamily="34" charset="0"/>
        <a:buChar char="•"/>
        <a:defRPr sz="3061" kern="1200">
          <a:solidFill>
            <a:schemeClr val="tx1"/>
          </a:solidFill>
          <a:latin typeface="+mn-lt"/>
          <a:ea typeface="+mn-ea"/>
          <a:cs typeface="+mn-cs"/>
        </a:defRPr>
      </a:lvl1pPr>
      <a:lvl2pPr marL="749785" indent="-249928" algn="l" defTabSz="999714" rtl="0" eaLnBrk="1" latinLnBrk="0" hangingPunct="1">
        <a:lnSpc>
          <a:spcPct val="90000"/>
        </a:lnSpc>
        <a:spcBef>
          <a:spcPts val="547"/>
        </a:spcBef>
        <a:buFont typeface="Arial" panose="020B0604020202020204" pitchFamily="34" charset="0"/>
        <a:buChar char="•"/>
        <a:defRPr sz="2624" kern="1200">
          <a:solidFill>
            <a:schemeClr val="tx1"/>
          </a:solidFill>
          <a:latin typeface="+mn-lt"/>
          <a:ea typeface="+mn-ea"/>
          <a:cs typeface="+mn-cs"/>
        </a:defRPr>
      </a:lvl2pPr>
      <a:lvl3pPr marL="1249642" indent="-249928" algn="l" defTabSz="999714" rtl="0" eaLnBrk="1" latinLnBrk="0" hangingPunct="1">
        <a:lnSpc>
          <a:spcPct val="90000"/>
        </a:lnSpc>
        <a:spcBef>
          <a:spcPts val="547"/>
        </a:spcBef>
        <a:buFont typeface="Arial" panose="020B0604020202020204" pitchFamily="34" charset="0"/>
        <a:buChar char="•"/>
        <a:defRPr sz="2187" kern="1200">
          <a:solidFill>
            <a:schemeClr val="tx1"/>
          </a:solidFill>
          <a:latin typeface="+mn-lt"/>
          <a:ea typeface="+mn-ea"/>
          <a:cs typeface="+mn-cs"/>
        </a:defRPr>
      </a:lvl3pPr>
      <a:lvl4pPr marL="1749499" indent="-249928" algn="l" defTabSz="999714" rtl="0" eaLnBrk="1" latinLnBrk="0" hangingPunct="1">
        <a:lnSpc>
          <a:spcPct val="90000"/>
        </a:lnSpc>
        <a:spcBef>
          <a:spcPts val="547"/>
        </a:spcBef>
        <a:buFont typeface="Arial" panose="020B0604020202020204" pitchFamily="34" charset="0"/>
        <a:buChar char="•"/>
        <a:defRPr sz="1968" kern="1200">
          <a:solidFill>
            <a:schemeClr val="tx1"/>
          </a:solidFill>
          <a:latin typeface="+mn-lt"/>
          <a:ea typeface="+mn-ea"/>
          <a:cs typeface="+mn-cs"/>
        </a:defRPr>
      </a:lvl4pPr>
      <a:lvl5pPr marL="2249355" indent="-249928" algn="l" defTabSz="999714" rtl="0" eaLnBrk="1" latinLnBrk="0" hangingPunct="1">
        <a:lnSpc>
          <a:spcPct val="90000"/>
        </a:lnSpc>
        <a:spcBef>
          <a:spcPts val="547"/>
        </a:spcBef>
        <a:buFont typeface="Arial" panose="020B0604020202020204" pitchFamily="34" charset="0"/>
        <a:buChar char="•"/>
        <a:defRPr sz="1968" kern="1200">
          <a:solidFill>
            <a:schemeClr val="tx1"/>
          </a:solidFill>
          <a:latin typeface="+mn-lt"/>
          <a:ea typeface="+mn-ea"/>
          <a:cs typeface="+mn-cs"/>
        </a:defRPr>
      </a:lvl5pPr>
      <a:lvl6pPr marL="2749212" indent="-249928" algn="l" defTabSz="999714" rtl="0" eaLnBrk="1" latinLnBrk="0" hangingPunct="1">
        <a:lnSpc>
          <a:spcPct val="90000"/>
        </a:lnSpc>
        <a:spcBef>
          <a:spcPts val="547"/>
        </a:spcBef>
        <a:buFont typeface="Arial" panose="020B0604020202020204" pitchFamily="34" charset="0"/>
        <a:buChar char="•"/>
        <a:defRPr sz="1968" kern="1200">
          <a:solidFill>
            <a:schemeClr val="tx1"/>
          </a:solidFill>
          <a:latin typeface="+mn-lt"/>
          <a:ea typeface="+mn-ea"/>
          <a:cs typeface="+mn-cs"/>
        </a:defRPr>
      </a:lvl6pPr>
      <a:lvl7pPr marL="3249069" indent="-249928" algn="l" defTabSz="999714" rtl="0" eaLnBrk="1" latinLnBrk="0" hangingPunct="1">
        <a:lnSpc>
          <a:spcPct val="90000"/>
        </a:lnSpc>
        <a:spcBef>
          <a:spcPts val="547"/>
        </a:spcBef>
        <a:buFont typeface="Arial" panose="020B0604020202020204" pitchFamily="34" charset="0"/>
        <a:buChar char="•"/>
        <a:defRPr sz="1968" kern="1200">
          <a:solidFill>
            <a:schemeClr val="tx1"/>
          </a:solidFill>
          <a:latin typeface="+mn-lt"/>
          <a:ea typeface="+mn-ea"/>
          <a:cs typeface="+mn-cs"/>
        </a:defRPr>
      </a:lvl7pPr>
      <a:lvl8pPr marL="3748926" indent="-249928" algn="l" defTabSz="999714" rtl="0" eaLnBrk="1" latinLnBrk="0" hangingPunct="1">
        <a:lnSpc>
          <a:spcPct val="90000"/>
        </a:lnSpc>
        <a:spcBef>
          <a:spcPts val="547"/>
        </a:spcBef>
        <a:buFont typeface="Arial" panose="020B0604020202020204" pitchFamily="34" charset="0"/>
        <a:buChar char="•"/>
        <a:defRPr sz="1968" kern="1200">
          <a:solidFill>
            <a:schemeClr val="tx1"/>
          </a:solidFill>
          <a:latin typeface="+mn-lt"/>
          <a:ea typeface="+mn-ea"/>
          <a:cs typeface="+mn-cs"/>
        </a:defRPr>
      </a:lvl8pPr>
      <a:lvl9pPr marL="4248782" indent="-249928" algn="l" defTabSz="999714" rtl="0" eaLnBrk="1" latinLnBrk="0" hangingPunct="1">
        <a:lnSpc>
          <a:spcPct val="90000"/>
        </a:lnSpc>
        <a:spcBef>
          <a:spcPts val="547"/>
        </a:spcBef>
        <a:buFont typeface="Arial" panose="020B0604020202020204" pitchFamily="34" charset="0"/>
        <a:buChar char="•"/>
        <a:defRPr sz="1968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99714" rtl="0" eaLnBrk="1" latinLnBrk="0" hangingPunct="1">
        <a:defRPr sz="1968" kern="1200">
          <a:solidFill>
            <a:schemeClr val="tx1"/>
          </a:solidFill>
          <a:latin typeface="+mn-lt"/>
          <a:ea typeface="+mn-ea"/>
          <a:cs typeface="+mn-cs"/>
        </a:defRPr>
      </a:lvl1pPr>
      <a:lvl2pPr marL="499857" algn="l" defTabSz="999714" rtl="0" eaLnBrk="1" latinLnBrk="0" hangingPunct="1">
        <a:defRPr sz="1968" kern="1200">
          <a:solidFill>
            <a:schemeClr val="tx1"/>
          </a:solidFill>
          <a:latin typeface="+mn-lt"/>
          <a:ea typeface="+mn-ea"/>
          <a:cs typeface="+mn-cs"/>
        </a:defRPr>
      </a:lvl2pPr>
      <a:lvl3pPr marL="999714" algn="l" defTabSz="999714" rtl="0" eaLnBrk="1" latinLnBrk="0" hangingPunct="1">
        <a:defRPr sz="1968" kern="1200">
          <a:solidFill>
            <a:schemeClr val="tx1"/>
          </a:solidFill>
          <a:latin typeface="+mn-lt"/>
          <a:ea typeface="+mn-ea"/>
          <a:cs typeface="+mn-cs"/>
        </a:defRPr>
      </a:lvl3pPr>
      <a:lvl4pPr marL="1499570" algn="l" defTabSz="999714" rtl="0" eaLnBrk="1" latinLnBrk="0" hangingPunct="1">
        <a:defRPr sz="1968" kern="1200">
          <a:solidFill>
            <a:schemeClr val="tx1"/>
          </a:solidFill>
          <a:latin typeface="+mn-lt"/>
          <a:ea typeface="+mn-ea"/>
          <a:cs typeface="+mn-cs"/>
        </a:defRPr>
      </a:lvl4pPr>
      <a:lvl5pPr marL="1999427" algn="l" defTabSz="999714" rtl="0" eaLnBrk="1" latinLnBrk="0" hangingPunct="1">
        <a:defRPr sz="1968" kern="1200">
          <a:solidFill>
            <a:schemeClr val="tx1"/>
          </a:solidFill>
          <a:latin typeface="+mn-lt"/>
          <a:ea typeface="+mn-ea"/>
          <a:cs typeface="+mn-cs"/>
        </a:defRPr>
      </a:lvl5pPr>
      <a:lvl6pPr marL="2499284" algn="l" defTabSz="999714" rtl="0" eaLnBrk="1" latinLnBrk="0" hangingPunct="1">
        <a:defRPr sz="1968" kern="1200">
          <a:solidFill>
            <a:schemeClr val="tx1"/>
          </a:solidFill>
          <a:latin typeface="+mn-lt"/>
          <a:ea typeface="+mn-ea"/>
          <a:cs typeface="+mn-cs"/>
        </a:defRPr>
      </a:lvl6pPr>
      <a:lvl7pPr marL="2999141" algn="l" defTabSz="999714" rtl="0" eaLnBrk="1" latinLnBrk="0" hangingPunct="1">
        <a:defRPr sz="1968" kern="1200">
          <a:solidFill>
            <a:schemeClr val="tx1"/>
          </a:solidFill>
          <a:latin typeface="+mn-lt"/>
          <a:ea typeface="+mn-ea"/>
          <a:cs typeface="+mn-cs"/>
        </a:defRPr>
      </a:lvl7pPr>
      <a:lvl8pPr marL="3498997" algn="l" defTabSz="999714" rtl="0" eaLnBrk="1" latinLnBrk="0" hangingPunct="1">
        <a:defRPr sz="1968" kern="1200">
          <a:solidFill>
            <a:schemeClr val="tx1"/>
          </a:solidFill>
          <a:latin typeface="+mn-lt"/>
          <a:ea typeface="+mn-ea"/>
          <a:cs typeface="+mn-cs"/>
        </a:defRPr>
      </a:lvl8pPr>
      <a:lvl9pPr marL="3998854" algn="l" defTabSz="999714" rtl="0" eaLnBrk="1" latinLnBrk="0" hangingPunct="1">
        <a:defRPr sz="1968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EEE880-718A-5A88-0B83-BB77A99B2A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48778" y="425302"/>
            <a:ext cx="8582031" cy="5322983"/>
          </a:xfrm>
        </p:spPr>
        <p:txBody>
          <a:bodyPr>
            <a:noAutofit/>
          </a:bodyPr>
          <a:lstStyle/>
          <a:p>
            <a:r>
              <a:rPr lang="pl-PL" sz="5400" dirty="0"/>
              <a:t>BMIH4002</a:t>
            </a:r>
            <a:br>
              <a:rPr lang="pl-PL" sz="5400" dirty="0"/>
            </a:br>
            <a:r>
              <a:rPr lang="pl-PL" sz="5400" dirty="0"/>
              <a:t>FOOD &amp; BEVERAGE</a:t>
            </a:r>
            <a:br>
              <a:rPr lang="pl-PL" sz="5400" dirty="0"/>
            </a:br>
            <a:br>
              <a:rPr lang="pl-PL" sz="5400" dirty="0"/>
            </a:br>
            <a:r>
              <a:rPr lang="pl-PL" sz="4000" dirty="0"/>
              <a:t>NAME : SEBASTIAN GARBATY </a:t>
            </a:r>
            <a:br>
              <a:rPr lang="pl-PL" sz="4000" dirty="0"/>
            </a:br>
            <a:r>
              <a:rPr lang="pl-PL" sz="4000" dirty="0"/>
              <a:t>STUDENT ID NUMBER : 2211131</a:t>
            </a:r>
            <a:br>
              <a:rPr lang="pl-PL" sz="4000" dirty="0"/>
            </a:br>
            <a:r>
              <a:rPr lang="pl-PL" sz="4000" dirty="0"/>
              <a:t>LECTURERS : TRISTAN HAWKINS</a:t>
            </a:r>
            <a:br>
              <a:rPr lang="pl-PL" sz="4000" dirty="0"/>
            </a:br>
            <a:r>
              <a:rPr lang="pl-PL" sz="4000" dirty="0"/>
              <a:t>ASSIGNMENT TITLE : VALENTINE’S MENU </a:t>
            </a:r>
            <a:endParaRPr lang="en-GB" sz="5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841829A-1413-616E-B009-491D8FF6E0D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08535" y="9165264"/>
            <a:ext cx="8582031" cy="404037"/>
          </a:xfrm>
        </p:spPr>
        <p:txBody>
          <a:bodyPr>
            <a:normAutofit fontScale="92500" lnSpcReduction="10000"/>
          </a:bodyPr>
          <a:lstStyle/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07F9014-0DA3-EC71-0A8C-5D4716C64C1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00" y="252870"/>
            <a:ext cx="2962275" cy="1285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96377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A16EB83-7F7E-43B4-E01E-30C8014776C3}"/>
              </a:ext>
            </a:extLst>
          </p:cNvPr>
          <p:cNvSpPr txBox="1"/>
          <p:nvPr/>
        </p:nvSpPr>
        <p:spPr>
          <a:xfrm>
            <a:off x="1" y="-109289"/>
            <a:ext cx="3336492" cy="19800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algn="ctr">
              <a:spcBef>
                <a:spcPts val="0"/>
              </a:spcBef>
              <a:spcAft>
                <a:spcPts val="800"/>
              </a:spcAft>
            </a:pPr>
            <a:r>
              <a:rPr lang="en-US" sz="2400" b="1" dirty="0">
                <a:effectLst/>
                <a:latin typeface="Bodoni MT Black" panose="02070A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Starter</a:t>
            </a:r>
          </a:p>
          <a:p>
            <a:pPr marL="0" marR="0" algn="just">
              <a:spcBef>
                <a:spcPts val="0"/>
              </a:spcBef>
              <a:spcAft>
                <a:spcPts val="800"/>
              </a:spcAft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Soup of the day 			3</a:t>
            </a:r>
          </a:p>
          <a:p>
            <a:pPr marL="0" marR="0" algn="just">
              <a:spcBef>
                <a:spcPts val="0"/>
              </a:spcBef>
              <a:spcAft>
                <a:spcPts val="800"/>
              </a:spcAft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Breaded Brie Wadges		4</a:t>
            </a:r>
          </a:p>
          <a:p>
            <a:pPr marL="0" marR="0" algn="just">
              <a:spcBef>
                <a:spcPts val="0"/>
              </a:spcBef>
              <a:spcAft>
                <a:spcPts val="800"/>
              </a:spcAft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Garlic Mushrooms  		5</a:t>
            </a:r>
          </a:p>
          <a:p>
            <a:pPr marL="0" marR="0" algn="ctr">
              <a:spcBef>
                <a:spcPts val="0"/>
              </a:spcBef>
              <a:spcAft>
                <a:spcPts val="800"/>
              </a:spcAft>
            </a:pP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D3A4D8E-340C-1231-A193-0CFB71400EF3}"/>
              </a:ext>
            </a:extLst>
          </p:cNvPr>
          <p:cNvSpPr txBox="1"/>
          <p:nvPr/>
        </p:nvSpPr>
        <p:spPr>
          <a:xfrm>
            <a:off x="6979059" y="272781"/>
            <a:ext cx="3811179" cy="62581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algn="ctr">
              <a:spcBef>
                <a:spcPts val="0"/>
              </a:spcBef>
              <a:spcAft>
                <a:spcPts val="800"/>
              </a:spcAft>
            </a:pPr>
            <a:r>
              <a:rPr lang="en-US" sz="2400" b="1" dirty="0">
                <a:effectLst/>
                <a:latin typeface="Bodoni MT Black" panose="02070A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Main Course</a:t>
            </a:r>
          </a:p>
          <a:p>
            <a:pPr marL="0" marR="0">
              <a:spcBef>
                <a:spcPts val="0"/>
              </a:spcBef>
              <a:spcAft>
                <a:spcPts val="800"/>
              </a:spcAft>
            </a:pPr>
            <a:r>
              <a:rPr lang="en-US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Sausage &amp; Egg          12.50</a:t>
            </a:r>
          </a:p>
          <a:p>
            <a:pPr marL="0" marR="0">
              <a:spcBef>
                <a:spcPts val="0"/>
              </a:spcBef>
              <a:spcAft>
                <a:spcPts val="800"/>
              </a:spcAft>
            </a:pPr>
            <a:r>
              <a:rPr lang="en-US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(Cumberland Sausage, fried egg, Chips, peas, &amp; grilled tomato)</a:t>
            </a:r>
          </a:p>
          <a:p>
            <a:pPr marL="0" marR="0">
              <a:spcBef>
                <a:spcPts val="0"/>
              </a:spcBef>
              <a:spcAft>
                <a:spcPts val="800"/>
              </a:spcAft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Wholetail Scampi           13</a:t>
            </a:r>
          </a:p>
          <a:p>
            <a:pPr marL="0" marR="0">
              <a:spcBef>
                <a:spcPts val="0"/>
              </a:spcBef>
              <a:spcAft>
                <a:spcPts val="800"/>
              </a:spcAft>
            </a:pPr>
            <a:r>
              <a:rPr lang="en-US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(Chips, Salad, peas &amp; tartare sauce)</a:t>
            </a:r>
          </a:p>
          <a:p>
            <a:pPr marL="0" marR="0">
              <a:spcBef>
                <a:spcPts val="0"/>
              </a:spcBef>
              <a:spcAft>
                <a:spcPts val="800"/>
              </a:spcAft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Ham &amp; Egg 			11</a:t>
            </a:r>
          </a:p>
          <a:p>
            <a:pPr marL="0" marR="0">
              <a:spcBef>
                <a:spcPts val="0"/>
              </a:spcBef>
              <a:spcAft>
                <a:spcPts val="800"/>
              </a:spcAft>
            </a:pPr>
            <a:r>
              <a:rPr lang="en-US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(chips, fried egg and Salad)</a:t>
            </a:r>
          </a:p>
          <a:p>
            <a:pPr marL="0" marR="0">
              <a:spcBef>
                <a:spcPts val="0"/>
              </a:spcBef>
              <a:spcAft>
                <a:spcPts val="800"/>
              </a:spcAft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Thai Codd &amp; Prawn Fishcakes  14</a:t>
            </a:r>
          </a:p>
          <a:p>
            <a:pPr marL="0" marR="0">
              <a:spcBef>
                <a:spcPts val="0"/>
              </a:spcBef>
              <a:spcAft>
                <a:spcPts val="800"/>
              </a:spcAft>
            </a:pPr>
            <a:r>
              <a:rPr lang="en-US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(Chips, salad, &amp; sweet chili sauce)</a:t>
            </a:r>
          </a:p>
          <a:p>
            <a:pPr marL="0" marR="0">
              <a:spcBef>
                <a:spcPts val="0"/>
              </a:spcBef>
              <a:spcAft>
                <a:spcPts val="800"/>
              </a:spcAft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Battered Chicken Strips		13</a:t>
            </a:r>
          </a:p>
          <a:p>
            <a:pPr marL="0" marR="0">
              <a:spcBef>
                <a:spcPts val="0"/>
              </a:spcBef>
              <a:spcAft>
                <a:spcPts val="800"/>
              </a:spcAft>
            </a:pPr>
            <a:r>
              <a:rPr lang="en-US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(Chips, Cashew nuts, BBQ Dip, onion rings)</a:t>
            </a:r>
          </a:p>
          <a:p>
            <a:pPr marL="0" marR="0">
              <a:spcBef>
                <a:spcPts val="0"/>
              </a:spcBef>
              <a:spcAft>
                <a:spcPts val="800"/>
              </a:spcAft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Sweet and Sour Chicken	15</a:t>
            </a:r>
          </a:p>
          <a:p>
            <a:pPr marL="0" marR="0">
              <a:spcBef>
                <a:spcPts val="0"/>
              </a:spcBef>
              <a:spcAft>
                <a:spcPts val="800"/>
              </a:spcAft>
            </a:pPr>
            <a:r>
              <a:rPr lang="en-US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(Sweet sizzling, Wild rice, &amp; chips)</a:t>
            </a:r>
          </a:p>
          <a:p>
            <a:pPr marL="0" marR="0">
              <a:spcBef>
                <a:spcPts val="0"/>
              </a:spcBef>
              <a:spcAft>
                <a:spcPts val="800"/>
              </a:spcAft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Sweet Potato Curry 		15</a:t>
            </a:r>
          </a:p>
          <a:p>
            <a:pPr marL="0" marR="0">
              <a:spcBef>
                <a:spcPts val="0"/>
              </a:spcBef>
              <a:spcAft>
                <a:spcPts val="800"/>
              </a:spcAft>
            </a:pPr>
            <a:r>
              <a:rPr lang="en-US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(Cheese potato, spinach, wild rice &amp; salad)</a:t>
            </a:r>
          </a:p>
          <a:p>
            <a:pPr marL="0" marR="0">
              <a:spcBef>
                <a:spcPts val="0"/>
              </a:spcBef>
              <a:spcAft>
                <a:spcPts val="800"/>
              </a:spcAft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Squash Tagine 		15</a:t>
            </a:r>
          </a:p>
          <a:p>
            <a:pPr marL="0" marR="0">
              <a:spcBef>
                <a:spcPts val="0"/>
              </a:spcBef>
              <a:spcAft>
                <a:spcPts val="800"/>
              </a:spcAft>
            </a:pPr>
            <a:r>
              <a:rPr lang="en-US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(Red onion, wild rice &amp; salad)</a:t>
            </a:r>
          </a:p>
        </p:txBody>
      </p:sp>
      <p:pic>
        <p:nvPicPr>
          <p:cNvPr id="1026" name="Picture 2" descr="Galleri &amp; logo">
            <a:extLst>
              <a:ext uri="{FF2B5EF4-FFF2-40B4-BE49-F238E27FC236}">
                <a16:creationId xmlns:a16="http://schemas.microsoft.com/office/drawing/2014/main" id="{98598F2C-662F-AB59-7E78-EF432FE9D0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6761" y="26620"/>
            <a:ext cx="3642029" cy="1679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7E206CD-51EC-8C07-6D4A-40416DDE995F}"/>
              </a:ext>
            </a:extLst>
          </p:cNvPr>
          <p:cNvSpPr txBox="1"/>
          <p:nvPr/>
        </p:nvSpPr>
        <p:spPr>
          <a:xfrm>
            <a:off x="-1" y="3141402"/>
            <a:ext cx="3525521" cy="33125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400" b="1" dirty="0">
                <a:effectLst/>
                <a:latin typeface="Bodoni MT Black" panose="02070A03080606020203" pitchFamily="18" charset="0"/>
                <a:ea typeface="Calibri" panose="020F0502020204030204" pitchFamily="34" charset="0"/>
                <a:cs typeface="Arial" panose="020B0604020202020204" pitchFamily="34" charset="0"/>
              </a:rPr>
              <a:t>Oxford street menu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6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Veg Loaded Cheese Burger  		3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6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Cheese and Cottage Cheese Burger 	4</a:t>
            </a:r>
          </a:p>
          <a:p>
            <a:pPr marL="0" marR="0">
              <a:spcBef>
                <a:spcPts val="0"/>
              </a:spcBef>
              <a:spcAft>
                <a:spcPts val="800"/>
              </a:spcAft>
            </a:pPr>
            <a:r>
              <a:rPr lang="en-US" sz="16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Triple Layered Burger 			6</a:t>
            </a:r>
          </a:p>
          <a:p>
            <a:pPr marL="0" marR="0">
              <a:spcBef>
                <a:spcPts val="0"/>
              </a:spcBef>
              <a:spcAft>
                <a:spcPts val="800"/>
              </a:spcAft>
            </a:pPr>
            <a:r>
              <a:rPr lang="en-US" sz="16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BMT Sandwich 				3</a:t>
            </a:r>
          </a:p>
          <a:p>
            <a:pPr marL="0" marR="0">
              <a:spcBef>
                <a:spcPts val="0"/>
              </a:spcBef>
              <a:spcAft>
                <a:spcPts val="800"/>
              </a:spcAft>
            </a:pPr>
            <a:r>
              <a:rPr lang="en-US" sz="16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Cheese &amp; Tomato 			      2.5</a:t>
            </a:r>
          </a:p>
          <a:p>
            <a:pPr marL="0" marR="0">
              <a:spcBef>
                <a:spcPts val="0"/>
              </a:spcBef>
              <a:spcAft>
                <a:spcPts val="800"/>
              </a:spcAft>
            </a:pPr>
            <a:r>
              <a:rPr lang="en-US" sz="16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Cheese &amp; Corn Sandwich    	      3.5</a:t>
            </a:r>
          </a:p>
          <a:p>
            <a:pPr marL="0" marR="0">
              <a:spcBef>
                <a:spcPts val="0"/>
              </a:spcBef>
              <a:spcAft>
                <a:spcPts val="800"/>
              </a:spcAft>
            </a:pPr>
            <a:r>
              <a:rPr lang="en-US" sz="16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London Club Sandwich            	    	4</a:t>
            </a:r>
          </a:p>
          <a:p>
            <a:pPr marL="0" marR="0">
              <a:spcBef>
                <a:spcPts val="0"/>
              </a:spcBef>
              <a:spcAft>
                <a:spcPts val="800"/>
              </a:spcAft>
            </a:pPr>
            <a:endParaRPr lang="en-US" sz="1600" b="1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Picture 10" descr="upload.wikimedia.org/wikipedia/commons/thumb/4/...">
            <a:extLst>
              <a:ext uri="{FF2B5EF4-FFF2-40B4-BE49-F238E27FC236}">
                <a16:creationId xmlns:a16="http://schemas.microsoft.com/office/drawing/2014/main" id="{4AEADE41-93FC-1E7C-3FFC-4994E61F8B3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986" b="10044"/>
          <a:stretch/>
        </p:blipFill>
        <p:spPr bwMode="auto">
          <a:xfrm>
            <a:off x="33181" y="6025990"/>
            <a:ext cx="2796443" cy="1471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Valentine's Day recipes: Seven perfect meal ideas for a romantic dinner |  The Independent | The Independent">
            <a:extLst>
              <a:ext uri="{FF2B5EF4-FFF2-40B4-BE49-F238E27FC236}">
                <a16:creationId xmlns:a16="http://schemas.microsoft.com/office/drawing/2014/main" id="{D574EF62-42C9-4432-D81E-A18C74C6AC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3899" y="1915641"/>
            <a:ext cx="2960662" cy="2188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4" descr="Restaurant Serving Meat and Fish Main Course Top View Stock Image - Image  of lettuce, view: 128394803">
            <a:extLst>
              <a:ext uri="{FF2B5EF4-FFF2-40B4-BE49-F238E27FC236}">
                <a16:creationId xmlns:a16="http://schemas.microsoft.com/office/drawing/2014/main" id="{8973CDDC-1280-E72D-A025-7E0E3D0F0C7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416"/>
          <a:stretch/>
        </p:blipFill>
        <p:spPr bwMode="auto">
          <a:xfrm>
            <a:off x="3604489" y="4178343"/>
            <a:ext cx="3295601" cy="3292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Soup recipes">
            <a:extLst>
              <a:ext uri="{FF2B5EF4-FFF2-40B4-BE49-F238E27FC236}">
                <a16:creationId xmlns:a16="http://schemas.microsoft.com/office/drawing/2014/main" id="{9C66CDD2-5976-CE0B-BC23-40613A02F51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847"/>
          <a:stretch/>
        </p:blipFill>
        <p:spPr bwMode="auto">
          <a:xfrm>
            <a:off x="239182" y="1531503"/>
            <a:ext cx="2773081" cy="1609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42666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D161EC7-D5FA-4DD9-3E98-8F35349B590E}"/>
              </a:ext>
            </a:extLst>
          </p:cNvPr>
          <p:cNvSpPr txBox="1"/>
          <p:nvPr/>
        </p:nvSpPr>
        <p:spPr>
          <a:xfrm>
            <a:off x="5065686" y="2737443"/>
            <a:ext cx="6243882" cy="25673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b="1" dirty="0">
                <a:effectLst/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Beverages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6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White Wine (70cl)			     			      		20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6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Red Wine (70cl) 								20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6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LE DOLCI COLLINE PROSECCO SPUMANTE N.V.	7.50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6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CRÉMANT DE LIMOUX BRUT N.V. 				9.00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6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BILLECART-SALMON BRUT RÉSERVE N.V.		13.50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6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Strawberry smoothie                                                               4.50</a:t>
            </a:r>
            <a:endParaRPr lang="en-US" sz="1600" b="1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5D1E7A8-C30A-4F62-9903-DFAA0958C33F}"/>
              </a:ext>
            </a:extLst>
          </p:cNvPr>
          <p:cNvSpPr txBox="1"/>
          <p:nvPr/>
        </p:nvSpPr>
        <p:spPr>
          <a:xfrm>
            <a:off x="0" y="3481485"/>
            <a:ext cx="4191311" cy="27632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800" b="1" dirty="0">
                <a:effectLst/>
                <a:latin typeface="Bodoni MT Black" panose="02070A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Desserts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6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Black Forest Terrine                                    </a:t>
            </a:r>
            <a:r>
              <a:rPr lang="en-US" sz="16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8</a:t>
            </a:r>
            <a:endParaRPr lang="en-US" sz="1600" b="1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6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Pudding                                      			7</a:t>
            </a:r>
            <a:endParaRPr lang="en-US" sz="1600" b="1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6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Wreaths                                     			6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6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Black Forest terrine					10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endParaRPr lang="en-US" sz="1600" b="1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952C30E-804E-26D5-2C03-EC4B987F31E7}"/>
              </a:ext>
            </a:extLst>
          </p:cNvPr>
          <p:cNvSpPr txBox="1"/>
          <p:nvPr/>
        </p:nvSpPr>
        <p:spPr>
          <a:xfrm>
            <a:off x="3539851" y="5672505"/>
            <a:ext cx="3438939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latin typeface="Aharoni" panose="02010803020104030203" pitchFamily="2" charset="-79"/>
                <a:cs typeface="Aharoni" panose="02010803020104030203" pitchFamily="2" charset="-79"/>
              </a:rPr>
              <a:t>For couples there is special dishes offered. </a:t>
            </a:r>
          </a:p>
          <a:p>
            <a:pPr algn="ctr"/>
            <a:r>
              <a:rPr lang="en-US" sz="1600" dirty="0">
                <a:latin typeface="Aharoni" panose="02010803020104030203" pitchFamily="2" charset="-79"/>
                <a:cs typeface="Aharoni" panose="02010803020104030203" pitchFamily="2" charset="-79"/>
              </a:rPr>
              <a:t>For proposal, there is special arrangement and music. </a:t>
            </a:r>
          </a:p>
          <a:p>
            <a:pPr algn="ctr"/>
            <a:r>
              <a:rPr lang="en-US" sz="2000" dirty="0">
                <a:latin typeface="Aharoni" panose="02010803020104030203" pitchFamily="2" charset="-79"/>
                <a:cs typeface="Aharoni" panose="02010803020104030203" pitchFamily="2" charset="-79"/>
              </a:rPr>
              <a:t>10%</a:t>
            </a:r>
            <a:r>
              <a:rPr lang="en-US" sz="1600" dirty="0">
                <a:latin typeface="Aharoni" panose="02010803020104030203" pitchFamily="2" charset="-79"/>
                <a:cs typeface="Aharoni" panose="02010803020104030203" pitchFamily="2" charset="-79"/>
              </a:rPr>
              <a:t> Honorary discount to couples more together for more than 10 years. </a:t>
            </a:r>
          </a:p>
        </p:txBody>
      </p:sp>
      <p:pic>
        <p:nvPicPr>
          <p:cNvPr id="2" name="Picture 2" descr="Galleri &amp; logo">
            <a:extLst>
              <a:ext uri="{FF2B5EF4-FFF2-40B4-BE49-F238E27FC236}">
                <a16:creationId xmlns:a16="http://schemas.microsoft.com/office/drawing/2014/main" id="{FCF986A2-7F6A-FA71-9988-5BE20444FC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6761" y="26620"/>
            <a:ext cx="3642029" cy="1679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reamy Vanilla Pudding Ice Cream - Gemma's Bigger Bolder Baking">
            <a:extLst>
              <a:ext uri="{FF2B5EF4-FFF2-40B4-BE49-F238E27FC236}">
                <a16:creationId xmlns:a16="http://schemas.microsoft.com/office/drawing/2014/main" id="{180B6CD3-6D53-D56F-75C5-DCCB0B54B5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547360"/>
            <a:ext cx="2802127" cy="1867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Ice Cream Pudding Dessert (Ice Cream Salad)">
            <a:extLst>
              <a:ext uri="{FF2B5EF4-FFF2-40B4-BE49-F238E27FC236}">
                <a16:creationId xmlns:a16="http://schemas.microsoft.com/office/drawing/2014/main" id="{EAC5703A-D610-8AF0-AF66-F97BE304EB1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448" b="7583"/>
          <a:stretch/>
        </p:blipFill>
        <p:spPr bwMode="auto">
          <a:xfrm>
            <a:off x="4663" y="1"/>
            <a:ext cx="2949619" cy="3251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Soft drink | Definition, History, Production, &amp; Health Issues | Britannica">
            <a:extLst>
              <a:ext uri="{FF2B5EF4-FFF2-40B4-BE49-F238E27FC236}">
                <a16:creationId xmlns:a16="http://schemas.microsoft.com/office/drawing/2014/main" id="{77858A71-5685-A595-E8A2-E6A799E1C5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5213" y="5478463"/>
            <a:ext cx="3065025" cy="2019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A768467-DC58-68E1-C999-027864AAAB2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506602" y="0"/>
            <a:ext cx="2862413" cy="27374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41291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C6ECEC3-3FDD-7BB4-A83B-026C47656BA1}"/>
              </a:ext>
            </a:extLst>
          </p:cNvPr>
          <p:cNvSpPr txBox="1"/>
          <p:nvPr/>
        </p:nvSpPr>
        <p:spPr>
          <a:xfrm>
            <a:off x="0" y="1905534"/>
            <a:ext cx="10342179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References</a:t>
            </a:r>
          </a:p>
          <a:p>
            <a:endParaRPr lang="en-GB" b="1" dirty="0"/>
          </a:p>
          <a:p>
            <a:r>
              <a:rPr lang="en-US" b="0" i="0" dirty="0" err="1">
                <a:effectLst/>
                <a:latin typeface="Open Sans" panose="020B0606030504020204" pitchFamily="34" charset="0"/>
              </a:rPr>
              <a:t>Cichy</a:t>
            </a:r>
            <a:r>
              <a:rPr lang="en-US" b="0" i="0" dirty="0">
                <a:effectLst/>
                <a:latin typeface="Open Sans" panose="020B0606030504020204" pitchFamily="34" charset="0"/>
              </a:rPr>
              <a:t>, R. and Hickey, P., 2012. </a:t>
            </a:r>
            <a:r>
              <a:rPr lang="en-US" b="0" i="1" dirty="0">
                <a:effectLst/>
                <a:latin typeface="Open Sans" panose="020B0606030504020204" pitchFamily="34" charset="0"/>
              </a:rPr>
              <a:t>Managing service in food and beverage operations</a:t>
            </a:r>
            <a:r>
              <a:rPr lang="en-US" b="0" i="0" dirty="0">
                <a:effectLst/>
                <a:latin typeface="Open Sans" panose="020B0606030504020204" pitchFamily="34" charset="0"/>
              </a:rPr>
              <a:t>. Lansing, Mich.: American Hotel &amp; Lodging Educational Institute.</a:t>
            </a:r>
          </a:p>
          <a:p>
            <a:endParaRPr lang="en-US" b="0" i="0" dirty="0">
              <a:effectLst/>
              <a:latin typeface="Open Sans" panose="020B0606030504020204" pitchFamily="34" charset="0"/>
            </a:endParaRPr>
          </a:p>
          <a:p>
            <a:r>
              <a:rPr lang="en-US" b="0" i="0" dirty="0">
                <a:effectLst/>
                <a:latin typeface="Open Sans" panose="020B0606030504020204" pitchFamily="34" charset="0"/>
              </a:rPr>
              <a:t>Gustafsson, I., Johansson, J., Mossberg, L. and </a:t>
            </a:r>
            <a:r>
              <a:rPr lang="en-US" b="0" i="0" dirty="0" err="1">
                <a:effectLst/>
                <a:latin typeface="Open Sans" panose="020B0606030504020204" pitchFamily="34" charset="0"/>
              </a:rPr>
              <a:t>Öström</a:t>
            </a:r>
            <a:r>
              <a:rPr lang="en-US" b="0" i="0" dirty="0">
                <a:effectLst/>
                <a:latin typeface="Open Sans" panose="020B0606030504020204" pitchFamily="34" charset="0"/>
              </a:rPr>
              <a:t>, </a:t>
            </a:r>
            <a:r>
              <a:rPr lang="en-US" b="0" i="0" dirty="0" err="1">
                <a:effectLst/>
                <a:latin typeface="Open Sans" panose="020B0606030504020204" pitchFamily="34" charset="0"/>
              </a:rPr>
              <a:t>Å</a:t>
            </a:r>
            <a:r>
              <a:rPr lang="en-US" b="0" i="0" dirty="0">
                <a:effectLst/>
                <a:latin typeface="Open Sans" panose="020B0606030504020204" pitchFamily="34" charset="0"/>
              </a:rPr>
              <a:t>., 2006. </a:t>
            </a:r>
            <a:r>
              <a:rPr lang="en-US" b="0" i="1" dirty="0">
                <a:effectLst/>
                <a:latin typeface="Open Sans" panose="020B0606030504020204" pitchFamily="34" charset="0"/>
              </a:rPr>
              <a:t>The Five Aspects Meal Model: a tool for developing meal services in restaurants</a:t>
            </a:r>
            <a:r>
              <a:rPr lang="en-US" b="0" i="0" dirty="0">
                <a:effectLst/>
                <a:latin typeface="Open Sans" panose="020B0606030504020204" pitchFamily="34" charset="0"/>
              </a:rPr>
              <a:t>. [online] Available at: &lt;https://</a:t>
            </a:r>
            <a:r>
              <a:rPr lang="en-US" b="0" i="0" dirty="0" err="1">
                <a:effectLst/>
                <a:latin typeface="Open Sans" panose="020B0606030504020204" pitchFamily="34" charset="0"/>
              </a:rPr>
              <a:t>www.livsmedelsverket.se</a:t>
            </a:r>
            <a:r>
              <a:rPr lang="en-US" b="0" i="0" dirty="0">
                <a:effectLst/>
                <a:latin typeface="Open Sans" panose="020B0606030504020204" pitchFamily="34" charset="0"/>
              </a:rPr>
              <a:t>/</a:t>
            </a:r>
            <a:r>
              <a:rPr lang="en-US" b="0" i="0" dirty="0" err="1">
                <a:effectLst/>
                <a:latin typeface="Open Sans" panose="020B0606030504020204" pitchFamily="34" charset="0"/>
              </a:rPr>
              <a:t>globalassets</a:t>
            </a:r>
            <a:r>
              <a:rPr lang="en-US" b="0" i="0" dirty="0">
                <a:effectLst/>
                <a:latin typeface="Open Sans" panose="020B0606030504020204" pitchFamily="34" charset="0"/>
              </a:rPr>
              <a:t>/</a:t>
            </a:r>
            <a:r>
              <a:rPr lang="en-US" b="0" i="0" dirty="0" err="1">
                <a:effectLst/>
                <a:latin typeface="Open Sans" panose="020B0606030504020204" pitchFamily="34" charset="0"/>
              </a:rPr>
              <a:t>matvanor-halsa-miljo</a:t>
            </a:r>
            <a:r>
              <a:rPr lang="en-US" b="0" i="0" dirty="0">
                <a:effectLst/>
                <a:latin typeface="Open Sans" panose="020B0606030504020204" pitchFamily="34" charset="0"/>
              </a:rPr>
              <a:t>/</a:t>
            </a:r>
            <a:r>
              <a:rPr lang="en-US" b="0" i="0" dirty="0" err="1">
                <a:effectLst/>
                <a:latin typeface="Open Sans" panose="020B0606030504020204" pitchFamily="34" charset="0"/>
              </a:rPr>
              <a:t>maltider-vard-skola-omsorg</a:t>
            </a:r>
            <a:r>
              <a:rPr lang="en-US" b="0" i="0" dirty="0">
                <a:effectLst/>
                <a:latin typeface="Open Sans" panose="020B0606030504020204" pitchFamily="34" charset="0"/>
              </a:rPr>
              <a:t>/om-</a:t>
            </a:r>
            <a:r>
              <a:rPr lang="en-US" b="0" i="0" dirty="0" err="1">
                <a:effectLst/>
                <a:latin typeface="Open Sans" panose="020B0606030504020204" pitchFamily="34" charset="0"/>
              </a:rPr>
              <a:t>offentliga</a:t>
            </a:r>
            <a:r>
              <a:rPr lang="en-US" b="0" i="0" dirty="0">
                <a:effectLst/>
                <a:latin typeface="Open Sans" panose="020B0606030504020204" pitchFamily="34" charset="0"/>
              </a:rPr>
              <a:t>-</a:t>
            </a:r>
            <a:r>
              <a:rPr lang="en-US" b="0" i="0" dirty="0" err="1">
                <a:effectLst/>
                <a:latin typeface="Open Sans" panose="020B0606030504020204" pitchFamily="34" charset="0"/>
              </a:rPr>
              <a:t>maltider</a:t>
            </a:r>
            <a:r>
              <a:rPr lang="en-US" b="0" i="0" dirty="0">
                <a:effectLst/>
                <a:latin typeface="Open Sans" panose="020B0606030504020204" pitchFamily="34" charset="0"/>
              </a:rPr>
              <a:t>/</a:t>
            </a:r>
            <a:r>
              <a:rPr lang="en-US" b="0" i="0" dirty="0" err="1">
                <a:effectLst/>
                <a:latin typeface="Open Sans" panose="020B0606030504020204" pitchFamily="34" charset="0"/>
              </a:rPr>
              <a:t>maltidsmodellen</a:t>
            </a:r>
            <a:r>
              <a:rPr lang="en-US" b="0" i="0" dirty="0">
                <a:effectLst/>
                <a:latin typeface="Open Sans" panose="020B0606030504020204" pitchFamily="34" charset="0"/>
              </a:rPr>
              <a:t>/</a:t>
            </a:r>
            <a:r>
              <a:rPr lang="en-US" b="0" i="0" dirty="0" err="1">
                <a:effectLst/>
                <a:latin typeface="Open Sans" panose="020B0606030504020204" pitchFamily="34" charset="0"/>
              </a:rPr>
              <a:t>famm-vetenskaplig-artikel.pdf</a:t>
            </a:r>
            <a:r>
              <a:rPr lang="en-US" b="0" i="0" dirty="0">
                <a:effectLst/>
                <a:latin typeface="Open Sans" panose="020B0606030504020204" pitchFamily="34" charset="0"/>
              </a:rPr>
              <a:t>&gt; [Accessed 8 March 2017].</a:t>
            </a:r>
          </a:p>
          <a:p>
            <a:endParaRPr lang="en-US" dirty="0">
              <a:latin typeface="Open Sans" panose="020B0606030504020204" pitchFamily="34" charset="0"/>
            </a:endParaRPr>
          </a:p>
          <a:p>
            <a:r>
              <a:rPr lang="en-US" b="0" i="0" dirty="0" err="1">
                <a:effectLst/>
                <a:latin typeface="Open Sans" panose="020B0606030504020204" pitchFamily="34" charset="0"/>
              </a:rPr>
              <a:t>Lillicrap</a:t>
            </a:r>
            <a:r>
              <a:rPr lang="en-US" b="0" i="0" dirty="0">
                <a:effectLst/>
                <a:latin typeface="Open Sans" panose="020B0606030504020204" pitchFamily="34" charset="0"/>
              </a:rPr>
              <a:t>, D. and Cousins, J., 2010. </a:t>
            </a:r>
            <a:r>
              <a:rPr lang="en-US" b="0" i="1" dirty="0">
                <a:effectLst/>
                <a:latin typeface="Open Sans" panose="020B0606030504020204" pitchFamily="34" charset="0"/>
              </a:rPr>
              <a:t>Food and beverage service</a:t>
            </a:r>
            <a:r>
              <a:rPr lang="en-US" b="0" i="0" dirty="0">
                <a:effectLst/>
                <a:latin typeface="Open Sans" panose="020B0606030504020204" pitchFamily="34" charset="0"/>
              </a:rPr>
              <a:t>. London: Hodder </a:t>
            </a:r>
            <a:r>
              <a:rPr lang="en-US" b="0" i="0">
                <a:effectLst/>
                <a:latin typeface="Open Sans" panose="020B0606030504020204" pitchFamily="34" charset="0"/>
              </a:rPr>
              <a:t>Education.</a:t>
            </a:r>
          </a:p>
          <a:p>
            <a:endParaRPr lang="en-US" b="0" i="0" dirty="0">
              <a:effectLst/>
              <a:latin typeface="Open Sans" panose="020B0606030504020204" pitchFamily="34" charset="0"/>
            </a:endParaRPr>
          </a:p>
          <a:p>
            <a:r>
              <a:rPr lang="en-GB" b="0" i="0" dirty="0">
                <a:effectLst/>
                <a:latin typeface="Open Sans" panose="020B0606030504020204" pitchFamily="34" charset="0"/>
              </a:rPr>
              <a:t>Mill, R., 2007. </a:t>
            </a:r>
            <a:r>
              <a:rPr lang="en-GB" b="0" i="1" dirty="0">
                <a:effectLst/>
                <a:latin typeface="Open Sans" panose="020B0606030504020204" pitchFamily="34" charset="0"/>
              </a:rPr>
              <a:t>Restaurant management</a:t>
            </a:r>
            <a:r>
              <a:rPr lang="en-GB" b="0" i="0" dirty="0">
                <a:effectLst/>
                <a:latin typeface="Open Sans" panose="020B0606030504020204" pitchFamily="34" charset="0"/>
              </a:rPr>
              <a:t>. Upper Saddle River, N.J.: Pearson/Prentice Hall.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97468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133</TotalTime>
  <Words>645</Words>
  <Application>Microsoft Office PowerPoint</Application>
  <PresentationFormat>Custom</PresentationFormat>
  <Paragraphs>63</Paragraphs>
  <Slides>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3" baseType="lpstr">
      <vt:lpstr>Aharoni</vt:lpstr>
      <vt:lpstr>Algerian</vt:lpstr>
      <vt:lpstr>Arial</vt:lpstr>
      <vt:lpstr>Bodoni MT Black</vt:lpstr>
      <vt:lpstr>Calibri</vt:lpstr>
      <vt:lpstr>Calibri Light</vt:lpstr>
      <vt:lpstr>Open Sans</vt:lpstr>
      <vt:lpstr>Times New Roman</vt:lpstr>
      <vt:lpstr>Office Theme</vt:lpstr>
      <vt:lpstr>BMIH4002 FOOD &amp; BEVERAGE  NAME : SEBASTIAN GARBATY  STUDENT ID NUMBER : 2211131 LECTURERS : TRISTAN HAWKINS ASSIGNMENT TITLE : VALENTINE’S MENU 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Hp</dc:creator>
  <cp:lastModifiedBy>Alicja</cp:lastModifiedBy>
  <cp:revision>54</cp:revision>
  <dcterms:created xsi:type="dcterms:W3CDTF">2022-11-18T10:49:48Z</dcterms:created>
  <dcterms:modified xsi:type="dcterms:W3CDTF">2023-02-16T10:04:34Z</dcterms:modified>
</cp:coreProperties>
</file>