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CCCC00"/>
    <a:srgbClr val="FF99FF"/>
    <a:srgbClr val="FF66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692" y="1788"/>
      </p:cViewPr>
      <p:guideLst>
        <p:guide orient="horz" pos="3120"/>
        <p:guide pos="216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3"/>
            <a:ext cx="5829300" cy="2123369"/>
          </a:xfrm>
        </p:spPr>
        <p:txBody>
          <a:bodyPr/>
          <a:lstStyle/>
          <a:p>
            <a:r>
              <a:rPr lang="en-US" smtClean="0"/>
              <a:t>Click to edit Master title style</a:t>
            </a:r>
            <a:endParaRPr lang="en-US"/>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4"/>
            <a:ext cx="5829300" cy="1967442"/>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541735" y="4198586"/>
            <a:ext cx="5829300" cy="21669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4290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48615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3483769" y="2217385"/>
            <a:ext cx="3031332"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83769" y="3141486"/>
            <a:ext cx="3031332"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94405"/>
            <a:ext cx="2256235" cy="1678517"/>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2681288" y="394408"/>
            <a:ext cx="3833812"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342900" y="2072924"/>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0"/>
            <a:ext cx="4114800" cy="818622"/>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752822"/>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96701"/>
            <a:ext cx="1543050" cy="845220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42900" y="396701"/>
            <a:ext cx="4514850" cy="845220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342900" y="2311402"/>
            <a:ext cx="6172200" cy="653750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342900" y="9181397"/>
            <a:ext cx="1600200" cy="527403"/>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2/26/2022</a:t>
            </a:fld>
            <a:endParaRPr lang="en-US"/>
          </a:p>
        </p:txBody>
      </p:sp>
      <p:sp>
        <p:nvSpPr>
          <p:cNvPr id="5" name="Footer Placeholder 4"/>
          <p:cNvSpPr>
            <a:spLocks noGrp="1"/>
          </p:cNvSpPr>
          <p:nvPr>
            <p:ph type="ftr" sz="quarter" idx="3"/>
          </p:nvPr>
        </p:nvSpPr>
        <p:spPr>
          <a:xfrm>
            <a:off x="2343150" y="9181397"/>
            <a:ext cx="2171700" cy="52740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9181397"/>
            <a:ext cx="1600200" cy="5274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762000" y="0"/>
            <a:ext cx="5257800" cy="685800"/>
          </a:xfrm>
          <a:prstGeom prst="roundRect">
            <a:avLst/>
          </a:prstGeom>
          <a:solidFill>
            <a:schemeClr val="accent2">
              <a:lumMod val="60000"/>
              <a:lumOff val="40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u="sng"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Hotel Trinity Limited Menu Card</a:t>
            </a:r>
          </a:p>
          <a:p>
            <a:pPr algn="ctr"/>
            <a:r>
              <a:rPr lang="en-IN" dirty="0" smtClean="0">
                <a:solidFill>
                  <a:schemeClr val="tx1"/>
                </a:solidFill>
                <a:latin typeface="Times New Roman" panose="02020603050405020304" pitchFamily="18" charset="0"/>
                <a:cs typeface="Times New Roman" panose="02020603050405020304" pitchFamily="18" charset="0"/>
              </a:rPr>
              <a:t>Coast in Swansea, South Wales</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152400" y="990600"/>
            <a:ext cx="2971800" cy="6532558"/>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nSpc>
                <a:spcPct val="150000"/>
              </a:lnSpc>
            </a:pPr>
            <a:r>
              <a:rPr lang="en-US" sz="900" b="1" dirty="0">
                <a:latin typeface="Times New Roman" panose="02020603050405020304" pitchFamily="18" charset="0"/>
                <a:cs typeface="Times New Roman" panose="02020603050405020304" pitchFamily="18" charset="0"/>
              </a:rPr>
              <a:t>Beverages</a:t>
            </a:r>
            <a:endParaRPr lang="en-US" sz="900" dirty="0">
              <a:latin typeface="Times New Roman" panose="02020603050405020304" pitchFamily="18" charset="0"/>
              <a:cs typeface="Times New Roman" panose="02020603050405020304" pitchFamily="18" charset="0"/>
            </a:endParaRPr>
          </a:p>
          <a:p>
            <a:pPr>
              <a:lnSpc>
                <a:spcPct val="150000"/>
              </a:lnSpc>
            </a:pPr>
            <a:r>
              <a:rPr lang="en-US" sz="900" b="1" i="1" dirty="0">
                <a:latin typeface="Times New Roman" panose="02020603050405020304" pitchFamily="18" charset="0"/>
                <a:cs typeface="Times New Roman" panose="02020603050405020304" pitchFamily="18" charset="0"/>
              </a:rPr>
              <a:t>Hot beverages</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Espresso (250 ml</a:t>
            </a:r>
            <a:r>
              <a:rPr lang="en-US" sz="900" dirty="0" smtClean="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1.50</a:t>
            </a:r>
          </a:p>
          <a:p>
            <a:pPr>
              <a:lnSpc>
                <a:spcPct val="150000"/>
              </a:lnSpc>
            </a:pPr>
            <a:r>
              <a:rPr lang="en-US" sz="900" i="1" dirty="0">
                <a:latin typeface="Times New Roman" panose="02020603050405020304" pitchFamily="18" charset="0"/>
                <a:cs typeface="Times New Roman" panose="02020603050405020304" pitchFamily="18" charset="0"/>
              </a:rPr>
              <a:t>A flavour-filled coffee of pure Italian origin brewed with hot water and darkly roasted coffee beans</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Café Latte (250 ml)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smtClean="0">
                <a:latin typeface="Times New Roman" panose="02020603050405020304" pitchFamily="18" charset="0"/>
                <a:cs typeface="Times New Roman" panose="02020603050405020304" pitchFamily="18" charset="0"/>
              </a:rPr>
              <a:t>1.65</a:t>
            </a:r>
            <a:endParaRPr lang="en-US" sz="900" b="1" dirty="0">
              <a:latin typeface="Times New Roman" panose="02020603050405020304" pitchFamily="18" charset="0"/>
              <a:cs typeface="Times New Roman" panose="02020603050405020304" pitchFamily="18" charset="0"/>
            </a:endParaRPr>
          </a:p>
          <a:p>
            <a:pPr>
              <a:lnSpc>
                <a:spcPct val="150000"/>
              </a:lnSpc>
            </a:pPr>
            <a:r>
              <a:rPr lang="en-US" sz="900" i="1" dirty="0">
                <a:latin typeface="Times New Roman" panose="02020603050405020304" pitchFamily="18" charset="0"/>
                <a:cs typeface="Times New Roman" panose="02020603050405020304" pitchFamily="18" charset="0"/>
              </a:rPr>
              <a:t>A special coffee that boasts a silky layer of foam through steamed milk, subtle in flavour, for a luxurious mouthfeel</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Mocha (250 ml)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1.70</a:t>
            </a:r>
          </a:p>
          <a:p>
            <a:pPr>
              <a:lnSpc>
                <a:spcPct val="150000"/>
              </a:lnSpc>
            </a:pPr>
            <a:r>
              <a:rPr lang="en-US" sz="900" i="1" dirty="0">
                <a:latin typeface="Times New Roman" panose="02020603050405020304" pitchFamily="18" charset="0"/>
                <a:cs typeface="Times New Roman" panose="02020603050405020304" pitchFamily="18" charset="0"/>
              </a:rPr>
              <a:t>A shot of espresso, which features a superior blend of chocolate and coffee flavours, highlighting both sweet and roasty qualities </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Milk tea (250 ml)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1.35</a:t>
            </a:r>
          </a:p>
          <a:p>
            <a:pPr>
              <a:lnSpc>
                <a:spcPct val="150000"/>
              </a:lnSpc>
            </a:pPr>
            <a:r>
              <a:rPr lang="en-US" sz="900" i="1" dirty="0">
                <a:latin typeface="Times New Roman" panose="02020603050405020304" pitchFamily="18" charset="0"/>
                <a:cs typeface="Times New Roman" panose="02020603050405020304" pitchFamily="18" charset="0"/>
              </a:rPr>
              <a:t>An exceptionally smooth flavour of tea with the fragrance of different spices for an appealing feel</a:t>
            </a:r>
            <a:endParaRPr lang="en-US" sz="900" dirty="0">
              <a:latin typeface="Times New Roman" panose="02020603050405020304" pitchFamily="18" charset="0"/>
              <a:cs typeface="Times New Roman" panose="02020603050405020304" pitchFamily="18" charset="0"/>
            </a:endParaRPr>
          </a:p>
          <a:p>
            <a:pPr>
              <a:lnSpc>
                <a:spcPct val="150000"/>
              </a:lnSpc>
            </a:pPr>
            <a:r>
              <a:rPr lang="en-US" sz="900" b="1" i="1" dirty="0">
                <a:latin typeface="Times New Roman" panose="02020603050405020304" pitchFamily="18" charset="0"/>
                <a:cs typeface="Times New Roman" panose="02020603050405020304" pitchFamily="18" charset="0"/>
              </a:rPr>
              <a:t>Cold beverages</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Iced Coffee (250 ml</a:t>
            </a:r>
            <a:r>
              <a:rPr lang="en-US" sz="900" dirty="0" smtClean="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1.55</a:t>
            </a:r>
          </a:p>
          <a:p>
            <a:pPr>
              <a:lnSpc>
                <a:spcPct val="150000"/>
              </a:lnSpc>
            </a:pPr>
            <a:r>
              <a:rPr lang="en-US" sz="900" i="1" dirty="0">
                <a:latin typeface="Times New Roman" panose="02020603050405020304" pitchFamily="18" charset="0"/>
                <a:cs typeface="Times New Roman" panose="02020603050405020304" pitchFamily="18" charset="0"/>
              </a:rPr>
              <a:t>An extraordinary coffee that is cold, sweet, creamy, and frothy altogether bringing out a rich and refreshing beverage feel</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Sparkling Lemon Gingerale (250 ml)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smtClean="0">
                <a:latin typeface="Times New Roman" panose="02020603050405020304" pitchFamily="18" charset="0"/>
                <a:cs typeface="Times New Roman" panose="02020603050405020304" pitchFamily="18" charset="0"/>
              </a:rPr>
              <a:t>2.01</a:t>
            </a:r>
            <a:endParaRPr lang="en-US" sz="900" b="1" dirty="0">
              <a:latin typeface="Times New Roman" panose="02020603050405020304" pitchFamily="18" charset="0"/>
              <a:cs typeface="Times New Roman" panose="02020603050405020304" pitchFamily="18" charset="0"/>
            </a:endParaRPr>
          </a:p>
          <a:p>
            <a:pPr>
              <a:lnSpc>
                <a:spcPct val="150000"/>
              </a:lnSpc>
            </a:pPr>
            <a:r>
              <a:rPr lang="en-US" sz="900" i="1" dirty="0">
                <a:latin typeface="Times New Roman" panose="02020603050405020304" pitchFamily="18" charset="0"/>
                <a:cs typeface="Times New Roman" panose="02020603050405020304" pitchFamily="18" charset="0"/>
              </a:rPr>
              <a:t>A carbonated drink with a sweet taste, having predominating flavours giving off warmth and pleasant feel through aromatic ginger, lemon slices, and fresh mint</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Strawberry Lemon Crush (250 ml</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smtClean="0">
                <a:latin typeface="Times New Roman" panose="02020603050405020304" pitchFamily="18" charset="0"/>
                <a:cs typeface="Times New Roman" panose="02020603050405020304" pitchFamily="18" charset="0"/>
              </a:rPr>
              <a:t>1.97</a:t>
            </a:r>
          </a:p>
          <a:p>
            <a:pPr>
              <a:lnSpc>
                <a:spcPct val="150000"/>
              </a:lnSpc>
            </a:pPr>
            <a:r>
              <a:rPr lang="en-US" sz="900" i="1" dirty="0" smtClean="0">
                <a:latin typeface="Times New Roman" panose="02020603050405020304" pitchFamily="18" charset="0"/>
                <a:cs typeface="Times New Roman" panose="02020603050405020304" pitchFamily="18" charset="0"/>
              </a:rPr>
              <a:t>A perfect combination of fresh strawberry and lemon with crushed ice, highlighting an extraordinary blended and refreshing flavour </a:t>
            </a:r>
            <a:endParaRPr lang="en-US" sz="900" dirty="0" smtClean="0">
              <a:latin typeface="Times New Roman" panose="02020603050405020304" pitchFamily="18" charset="0"/>
              <a:cs typeface="Times New Roman" panose="02020603050405020304" pitchFamily="18" charset="0"/>
            </a:endParaRPr>
          </a:p>
          <a:p>
            <a:pPr lvl="0">
              <a:lnSpc>
                <a:spcPct val="150000"/>
              </a:lnSpc>
            </a:pPr>
            <a:r>
              <a:rPr lang="en-US" sz="900" dirty="0" smtClean="0">
                <a:latin typeface="Times New Roman" panose="02020603050405020304" pitchFamily="18" charset="0"/>
                <a:cs typeface="Times New Roman" panose="02020603050405020304" pitchFamily="18" charset="0"/>
              </a:rPr>
              <a:t>Bubble </a:t>
            </a:r>
            <a:r>
              <a:rPr lang="en-US" sz="900" dirty="0">
                <a:latin typeface="Times New Roman" panose="02020603050405020304" pitchFamily="18" charset="0"/>
                <a:cs typeface="Times New Roman" panose="02020603050405020304" pitchFamily="18" charset="0"/>
              </a:rPr>
              <a:t>milk tea (250 ml</a:t>
            </a:r>
            <a:r>
              <a:rPr lang="en-US" sz="900" dirty="0" smtClean="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1.88</a:t>
            </a:r>
          </a:p>
          <a:p>
            <a:pPr>
              <a:lnSpc>
                <a:spcPct val="150000"/>
              </a:lnSpc>
            </a:pPr>
            <a:r>
              <a:rPr lang="en-US" sz="900" i="1" dirty="0">
                <a:latin typeface="Times New Roman" panose="02020603050405020304" pitchFamily="18" charset="0"/>
                <a:cs typeface="Times New Roman" panose="02020603050405020304" pitchFamily="18" charset="0"/>
              </a:rPr>
              <a:t>A cold frothy drink having a refreshing feel, shaken with flavours through tea base and tapioca pearls </a:t>
            </a:r>
            <a:endParaRPr lang="en-US" sz="9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390900" y="990600"/>
            <a:ext cx="3238500" cy="8610049"/>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nSpc>
                <a:spcPct val="150000"/>
              </a:lnSpc>
            </a:pPr>
            <a:r>
              <a:rPr lang="en-US" sz="900" b="1" dirty="0">
                <a:latin typeface="Times New Roman" panose="02020603050405020304" pitchFamily="18" charset="0"/>
                <a:cs typeface="Times New Roman" panose="02020603050405020304" pitchFamily="18" charset="0"/>
              </a:rPr>
              <a:t>Starters</a:t>
            </a:r>
            <a:endParaRPr lang="en-US" sz="900" dirty="0">
              <a:latin typeface="Times New Roman" panose="02020603050405020304" pitchFamily="18" charset="0"/>
              <a:cs typeface="Times New Roman" panose="02020603050405020304" pitchFamily="18" charset="0"/>
            </a:endParaRPr>
          </a:p>
          <a:p>
            <a:pPr>
              <a:lnSpc>
                <a:spcPct val="150000"/>
              </a:lnSpc>
            </a:pPr>
            <a:r>
              <a:rPr lang="en-US" sz="900" b="1" i="1" dirty="0">
                <a:latin typeface="Times New Roman" panose="02020603050405020304" pitchFamily="18" charset="0"/>
                <a:cs typeface="Times New Roman" panose="02020603050405020304" pitchFamily="18" charset="0"/>
              </a:rPr>
              <a:t>Side dishes (vegetarian</a:t>
            </a:r>
            <a:r>
              <a:rPr lang="en-US" sz="900" b="1" i="1" dirty="0" smtClean="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smtClean="0">
                <a:latin typeface="Times New Roman" panose="02020603050405020304" pitchFamily="18" charset="0"/>
                <a:cs typeface="Times New Roman" panose="02020603050405020304" pitchFamily="18" charset="0"/>
              </a:rPr>
              <a:t>Champ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5.50</a:t>
            </a:r>
          </a:p>
          <a:p>
            <a:pPr>
              <a:lnSpc>
                <a:spcPct val="150000"/>
              </a:lnSpc>
            </a:pPr>
            <a:r>
              <a:rPr lang="en-US" sz="900" i="1" dirty="0">
                <a:latin typeface="Times New Roman" panose="02020603050405020304" pitchFamily="18" charset="0"/>
                <a:cs typeface="Times New Roman" panose="02020603050405020304" pitchFamily="18" charset="0"/>
              </a:rPr>
              <a:t>A great taste of the country born with flavours added by mashed potatoes, butter, and spring onions</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err="1">
                <a:latin typeface="Times New Roman" panose="02020603050405020304" pitchFamily="18" charset="0"/>
                <a:cs typeface="Times New Roman" panose="02020603050405020304" pitchFamily="18" charset="0"/>
              </a:rPr>
              <a:t>Hasselback</a:t>
            </a:r>
            <a:r>
              <a:rPr lang="en-US" sz="900" dirty="0">
                <a:latin typeface="Times New Roman" panose="02020603050405020304" pitchFamily="18" charset="0"/>
                <a:cs typeface="Times New Roman" panose="02020603050405020304" pitchFamily="18" charset="0"/>
              </a:rPr>
              <a:t> potatoes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6.20</a:t>
            </a:r>
          </a:p>
          <a:p>
            <a:pPr>
              <a:lnSpc>
                <a:spcPct val="150000"/>
              </a:lnSpc>
            </a:pPr>
            <a:r>
              <a:rPr lang="en-US" sz="900" i="1" dirty="0">
                <a:latin typeface="Times New Roman" panose="02020603050405020304" pitchFamily="18" charset="0"/>
                <a:cs typeface="Times New Roman" panose="02020603050405020304" pitchFamily="18" charset="0"/>
              </a:rPr>
              <a:t>A potato-based dish inspired from the Swedish culture, which has an outer crispy crunch and a tender soft inside with a frilly fancy-pants appearance</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Cheesy Baked </a:t>
            </a:r>
            <a:r>
              <a:rPr lang="en-US" sz="900" dirty="0" smtClean="0">
                <a:latin typeface="Times New Roman" panose="02020603050405020304" pitchFamily="18" charset="0"/>
                <a:cs typeface="Times New Roman" panose="02020603050405020304" pitchFamily="18" charset="0"/>
              </a:rPr>
              <a:t>Asparagus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7.00</a:t>
            </a:r>
          </a:p>
          <a:p>
            <a:pPr>
              <a:lnSpc>
                <a:spcPct val="150000"/>
              </a:lnSpc>
            </a:pPr>
            <a:r>
              <a:rPr lang="en-US" sz="900" i="1" dirty="0">
                <a:latin typeface="Times New Roman" panose="02020603050405020304" pitchFamily="18" charset="0"/>
                <a:cs typeface="Times New Roman" panose="02020603050405020304" pitchFamily="18" charset="0"/>
              </a:rPr>
              <a:t>A mouth-watering delicacy made with asparagus pasta and asparagus soup, fancily topped with garlic, Parmesan, mozzarella, and heavy cream; baked till the cheese gets bubbly and golden</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Parmesan Brussel Sprouts Salad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7.30</a:t>
            </a:r>
          </a:p>
          <a:p>
            <a:pPr>
              <a:lnSpc>
                <a:spcPct val="150000"/>
              </a:lnSpc>
            </a:pPr>
            <a:r>
              <a:rPr lang="en-US" sz="900" i="1" dirty="0">
                <a:latin typeface="Times New Roman" panose="02020603050405020304" pitchFamily="18" charset="0"/>
                <a:cs typeface="Times New Roman" panose="02020603050405020304" pitchFamily="18" charset="0"/>
              </a:rPr>
              <a:t>Intimidating yet a fun dish of toasted almonds and pomegranate seeds with shaved Parmesan and fresh parsley for the kick </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Succotash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6.20</a:t>
            </a:r>
          </a:p>
          <a:p>
            <a:pPr>
              <a:lnSpc>
                <a:spcPct val="150000"/>
              </a:lnSpc>
            </a:pPr>
            <a:r>
              <a:rPr lang="en-US" sz="900" i="1" dirty="0">
                <a:latin typeface="Times New Roman" panose="02020603050405020304" pitchFamily="18" charset="0"/>
                <a:cs typeface="Times New Roman" panose="02020603050405020304" pitchFamily="18" charset="0"/>
              </a:rPr>
              <a:t>Combined flavours of corn and lime beans, cooked in a simmering pot with spices and herbs, giving it a fresh contemporary flavour</a:t>
            </a:r>
            <a:endParaRPr lang="en-US" sz="900" dirty="0">
              <a:latin typeface="Times New Roman" panose="02020603050405020304" pitchFamily="18" charset="0"/>
              <a:cs typeface="Times New Roman" panose="02020603050405020304" pitchFamily="18" charset="0"/>
            </a:endParaRPr>
          </a:p>
          <a:p>
            <a:pPr>
              <a:lnSpc>
                <a:spcPct val="150000"/>
              </a:lnSpc>
            </a:pPr>
            <a:r>
              <a:rPr lang="en-US" sz="900" b="1" i="1" dirty="0">
                <a:latin typeface="Times New Roman" panose="02020603050405020304" pitchFamily="18" charset="0"/>
                <a:cs typeface="Times New Roman" panose="02020603050405020304" pitchFamily="18" charset="0"/>
              </a:rPr>
              <a:t>Side dishes (non-vegetarian</a:t>
            </a:r>
            <a:r>
              <a:rPr lang="en-US" sz="900" b="1" i="1" dirty="0" smtClean="0">
                <a:latin typeface="Times New Roman" panose="02020603050405020304" pitchFamily="18" charset="0"/>
                <a:cs typeface="Times New Roman" panose="02020603050405020304" pitchFamily="18" charset="0"/>
              </a:rPr>
              <a:t>)</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Anglesey Eggs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6.10</a:t>
            </a:r>
          </a:p>
          <a:p>
            <a:pPr>
              <a:lnSpc>
                <a:spcPct val="150000"/>
              </a:lnSpc>
            </a:pPr>
            <a:r>
              <a:rPr lang="en-US" sz="900" i="1" dirty="0">
                <a:latin typeface="Times New Roman" panose="02020603050405020304" pitchFamily="18" charset="0"/>
                <a:cs typeface="Times New Roman" panose="02020603050405020304" pitchFamily="18" charset="0"/>
              </a:rPr>
              <a:t>A Welsh classic, prepared with leeks and hard-boiled eggs, baked with cheese sauce for making it the prettiest egg dish with the best flavou</a:t>
            </a:r>
            <a:r>
              <a:rPr lang="en-GB" sz="900" i="1" dirty="0">
                <a:latin typeface="Times New Roman" panose="02020603050405020304" pitchFamily="18" charset="0"/>
                <a:cs typeface="Times New Roman" panose="02020603050405020304" pitchFamily="18" charset="0"/>
              </a:rPr>
              <a:t>r </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Lemon Pepper Chicken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7.20</a:t>
            </a:r>
          </a:p>
          <a:p>
            <a:pPr>
              <a:lnSpc>
                <a:spcPct val="150000"/>
              </a:lnSpc>
            </a:pPr>
            <a:r>
              <a:rPr lang="en-US" sz="900" i="1" dirty="0">
                <a:latin typeface="Times New Roman" panose="02020603050405020304" pitchFamily="18" charset="0"/>
                <a:cs typeface="Times New Roman" panose="02020603050405020304" pitchFamily="18" charset="0"/>
              </a:rPr>
              <a:t>A dish influenced by Atlanta's hip-hop culture, made with chicken breasts, heavily seasoned with lemon zest, having the beauty of peppercorns for a peppery and tangy flavour</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Prawn laksa skewers </a:t>
            </a:r>
            <a:r>
              <a:rPr lang="en-US" sz="900" dirty="0" smtClean="0">
                <a:latin typeface="Times New Roman" panose="02020603050405020304" pitchFamily="18" charset="0"/>
                <a:cs typeface="Times New Roman" panose="02020603050405020304" pitchFamily="18" charset="0"/>
              </a:rPr>
              <a:t>                                                       </a:t>
            </a:r>
            <a:r>
              <a:rPr lang="en-GB" sz="900" b="1" dirty="0" smtClean="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8.20</a:t>
            </a:r>
          </a:p>
          <a:p>
            <a:pPr>
              <a:lnSpc>
                <a:spcPct val="150000"/>
              </a:lnSpc>
            </a:pPr>
            <a:r>
              <a:rPr lang="en-US" sz="900" i="1" dirty="0">
                <a:latin typeface="Times New Roman" panose="02020603050405020304" pitchFamily="18" charset="0"/>
                <a:cs typeface="Times New Roman" panose="02020603050405020304" pitchFamily="18" charset="0"/>
              </a:rPr>
              <a:t>Laksa prawns with coconut milk and olive oil barbequed at high heat; scattered with mint and fried shallots </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Cottage </a:t>
            </a:r>
            <a:r>
              <a:rPr lang="en-US" sz="900" dirty="0" smtClean="0">
                <a:latin typeface="Times New Roman" panose="02020603050405020304" pitchFamily="18" charset="0"/>
                <a:cs typeface="Times New Roman" panose="02020603050405020304" pitchFamily="18" charset="0"/>
              </a:rPr>
              <a:t>pie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8.30</a:t>
            </a:r>
          </a:p>
          <a:p>
            <a:pPr>
              <a:lnSpc>
                <a:spcPct val="150000"/>
              </a:lnSpc>
            </a:pPr>
            <a:r>
              <a:rPr lang="en-US" sz="900" i="1" dirty="0">
                <a:latin typeface="Times New Roman" panose="02020603050405020304" pitchFamily="18" charset="0"/>
                <a:cs typeface="Times New Roman" panose="02020603050405020304" pitchFamily="18" charset="0"/>
              </a:rPr>
              <a:t>An English classic, having a deep </a:t>
            </a:r>
            <a:r>
              <a:rPr lang="en-US" sz="900" i="1" dirty="0" err="1">
                <a:latin typeface="Times New Roman" panose="02020603050405020304" pitchFamily="18" charset="0"/>
                <a:cs typeface="Times New Roman" panose="02020603050405020304" pitchFamily="18" charset="0"/>
              </a:rPr>
              <a:t>savoury</a:t>
            </a:r>
            <a:r>
              <a:rPr lang="en-US" sz="900" i="1" dirty="0">
                <a:latin typeface="Times New Roman" panose="02020603050405020304" pitchFamily="18" charset="0"/>
                <a:cs typeface="Times New Roman" panose="02020603050405020304" pitchFamily="18" charset="0"/>
              </a:rPr>
              <a:t> flavour of minced beef, beautifully smothered in its gravy, and topped with creamy mashed potato, which is baked until golden brown</a:t>
            </a:r>
            <a:endParaRPr lang="en-US" sz="900" dirty="0">
              <a:latin typeface="Times New Roman" panose="02020603050405020304" pitchFamily="18" charset="0"/>
              <a:cs typeface="Times New Roman" panose="02020603050405020304" pitchFamily="18" charset="0"/>
            </a:endParaRPr>
          </a:p>
          <a:p>
            <a:pPr lvl="0">
              <a:lnSpc>
                <a:spcPct val="150000"/>
              </a:lnSpc>
            </a:pPr>
            <a:r>
              <a:rPr lang="en-US" sz="900" dirty="0">
                <a:latin typeface="Times New Roman" panose="02020603050405020304" pitchFamily="18" charset="0"/>
                <a:cs typeface="Times New Roman" panose="02020603050405020304" pitchFamily="18" charset="0"/>
              </a:rPr>
              <a:t>Shepherd’s </a:t>
            </a:r>
            <a:r>
              <a:rPr lang="en-US" sz="900" dirty="0" smtClean="0">
                <a:latin typeface="Times New Roman" panose="02020603050405020304" pitchFamily="18" charset="0"/>
                <a:cs typeface="Times New Roman" panose="02020603050405020304" pitchFamily="18" charset="0"/>
              </a:rPr>
              <a:t>pie                                                                 </a:t>
            </a:r>
            <a:r>
              <a:rPr lang="en-GB" sz="900" b="1" dirty="0">
                <a:latin typeface="Times New Roman" panose="02020603050405020304" pitchFamily="18" charset="0"/>
                <a:cs typeface="Times New Roman" panose="02020603050405020304" pitchFamily="18" charset="0"/>
              </a:rPr>
              <a:t>£</a:t>
            </a:r>
            <a:r>
              <a:rPr lang="en-US" sz="900" b="1" dirty="0">
                <a:latin typeface="Times New Roman" panose="02020603050405020304" pitchFamily="18" charset="0"/>
                <a:cs typeface="Times New Roman" panose="02020603050405020304" pitchFamily="18" charset="0"/>
              </a:rPr>
              <a:t>8.35</a:t>
            </a:r>
          </a:p>
          <a:p>
            <a:pPr>
              <a:lnSpc>
                <a:spcPct val="150000"/>
              </a:lnSpc>
            </a:pPr>
            <a:r>
              <a:rPr lang="en-US" sz="900" i="1" dirty="0">
                <a:latin typeface="Times New Roman" panose="02020603050405020304" pitchFamily="18" charset="0"/>
                <a:cs typeface="Times New Roman" panose="02020603050405020304" pitchFamily="18" charset="0"/>
              </a:rPr>
              <a:t>Popular comfort food in the UK, which owns a genius combination of both hot and </a:t>
            </a:r>
            <a:r>
              <a:rPr lang="en-US" sz="900" i="1" dirty="0" err="1">
                <a:latin typeface="Times New Roman" panose="02020603050405020304" pitchFamily="18" charset="0"/>
                <a:cs typeface="Times New Roman" panose="02020603050405020304" pitchFamily="18" charset="0"/>
              </a:rPr>
              <a:t>savoury</a:t>
            </a:r>
            <a:r>
              <a:rPr lang="en-US" sz="900" i="1" dirty="0">
                <a:latin typeface="Times New Roman" panose="02020603050405020304" pitchFamily="18" charset="0"/>
                <a:cs typeface="Times New Roman" panose="02020603050405020304" pitchFamily="18" charset="0"/>
              </a:rPr>
              <a:t> reminiscence of minced lamb, onions, and carrots, seasoned with marjoram, black pepper, and parsley </a:t>
            </a:r>
            <a:endParaRPr lang="en-US" sz="900" dirty="0">
              <a:latin typeface="Times New Roman" panose="02020603050405020304" pitchFamily="18" charset="0"/>
              <a:cs typeface="Times New Roman" panose="02020603050405020304" pitchFamily="18" charset="0"/>
            </a:endParaRPr>
          </a:p>
        </p:txBody>
      </p:sp>
      <p:pic>
        <p:nvPicPr>
          <p:cNvPr id="2050" name="Picture 2" descr="12,000+ Cutlery Set Pictures"/>
          <p:cNvPicPr>
            <a:picLocks noChangeAspect="1" noChangeArrowheads="1"/>
          </p:cNvPicPr>
          <p:nvPr/>
        </p:nvPicPr>
        <p:blipFill>
          <a:blip r:embed="rId2" cstate="print"/>
          <a:srcRect/>
          <a:stretch>
            <a:fillRect/>
          </a:stretch>
        </p:blipFill>
        <p:spPr bwMode="auto">
          <a:xfrm>
            <a:off x="228600" y="7696200"/>
            <a:ext cx="2945982" cy="1905000"/>
          </a:xfrm>
          <a:prstGeom prst="rect">
            <a:avLst/>
          </a:prstGeom>
          <a:ln>
            <a:noFill/>
          </a:ln>
          <a:effectLst>
            <a:softEdge rad="112500"/>
          </a:effectLst>
        </p:spPr>
      </p:pic>
      <p:pic>
        <p:nvPicPr>
          <p:cNvPr id="2" name="Picture 2" descr="Vegetarian Symbol PNG and Vegetarian Symbol Transparent Clipart Free  Download. - CleanPNG / KissPNG"/>
          <p:cNvPicPr>
            <a:picLocks noChangeAspect="1" noChangeArrowheads="1"/>
          </p:cNvPicPr>
          <p:nvPr/>
        </p:nvPicPr>
        <p:blipFill>
          <a:blip r:embed="rId3" cstate="print"/>
          <a:srcRect/>
          <a:stretch>
            <a:fillRect/>
          </a:stretch>
        </p:blipFill>
        <p:spPr bwMode="auto">
          <a:xfrm>
            <a:off x="4648200" y="1295400"/>
            <a:ext cx="152399" cy="152399"/>
          </a:xfrm>
          <a:prstGeom prst="rect">
            <a:avLst/>
          </a:prstGeom>
          <a:noFill/>
        </p:spPr>
      </p:pic>
      <p:pic>
        <p:nvPicPr>
          <p:cNvPr id="8" name="Picture 2" descr="Food labelling requirements for declaration of Veg &amp;amp; Non-Veg"/>
          <p:cNvPicPr>
            <a:picLocks noChangeAspect="1" noChangeArrowheads="1"/>
          </p:cNvPicPr>
          <p:nvPr/>
        </p:nvPicPr>
        <p:blipFill>
          <a:blip r:embed="rId4" cstate="print"/>
          <a:srcRect/>
          <a:stretch>
            <a:fillRect/>
          </a:stretch>
        </p:blipFill>
        <p:spPr bwMode="auto">
          <a:xfrm>
            <a:off x="4876800" y="5181600"/>
            <a:ext cx="176525" cy="1524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762000" y="0"/>
            <a:ext cx="5257800" cy="685800"/>
          </a:xfrm>
          <a:prstGeom prst="roundRect">
            <a:avLst/>
          </a:prstGeom>
          <a:solidFill>
            <a:schemeClr val="accent2">
              <a:lumMod val="60000"/>
              <a:lumOff val="40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u="sng"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Hotel Trinity Limited Menu Card</a:t>
            </a:r>
          </a:p>
          <a:p>
            <a:pPr algn="ctr"/>
            <a:r>
              <a:rPr lang="en-IN" dirty="0" smtClean="0">
                <a:solidFill>
                  <a:schemeClr val="tx1"/>
                </a:solidFill>
                <a:latin typeface="Times New Roman" panose="02020603050405020304" pitchFamily="18" charset="0"/>
                <a:cs typeface="Times New Roman" panose="02020603050405020304" pitchFamily="18" charset="0"/>
              </a:rPr>
              <a:t>Coast in Swansea, South Wales</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5" name="TextBox 4"/>
          <p:cNvSpPr txBox="1"/>
          <p:nvPr/>
        </p:nvSpPr>
        <p:spPr>
          <a:xfrm>
            <a:off x="304800" y="887231"/>
            <a:ext cx="2895600" cy="6425477"/>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nSpc>
                <a:spcPct val="150000"/>
              </a:lnSpc>
            </a:pPr>
            <a:r>
              <a:rPr lang="en-US" sz="950" b="1" dirty="0">
                <a:latin typeface="Times New Roman" panose="02020603050405020304" pitchFamily="18" charset="0"/>
                <a:cs typeface="Times New Roman" panose="02020603050405020304" pitchFamily="18" charset="0"/>
              </a:rPr>
              <a:t>Main course</a:t>
            </a:r>
            <a:endParaRPr lang="en-US" sz="950" dirty="0">
              <a:latin typeface="Times New Roman" panose="02020603050405020304" pitchFamily="18" charset="0"/>
              <a:cs typeface="Times New Roman" panose="02020603050405020304" pitchFamily="18" charset="0"/>
            </a:endParaRPr>
          </a:p>
          <a:p>
            <a:pPr>
              <a:lnSpc>
                <a:spcPct val="150000"/>
              </a:lnSpc>
            </a:pPr>
            <a:r>
              <a:rPr lang="en-US" sz="950" b="1" i="1" dirty="0">
                <a:latin typeface="Times New Roman" panose="02020603050405020304" pitchFamily="18" charset="0"/>
                <a:cs typeface="Times New Roman" panose="02020603050405020304" pitchFamily="18" charset="0"/>
              </a:rPr>
              <a:t>Main course (vegetarian</a:t>
            </a:r>
            <a:r>
              <a:rPr lang="en-US" sz="950" b="1" i="1" dirty="0" smtClean="0">
                <a:latin typeface="Times New Roman" panose="02020603050405020304" pitchFamily="18" charset="0"/>
                <a:cs typeface="Times New Roman" panose="02020603050405020304" pitchFamily="18" charset="0"/>
              </a:rPr>
              <a:t>) </a:t>
            </a:r>
            <a:endParaRPr lang="en-US" sz="950" dirty="0">
              <a:latin typeface="Times New Roman" panose="02020603050405020304" pitchFamily="18" charset="0"/>
              <a:cs typeface="Times New Roman" panose="02020603050405020304" pitchFamily="18" charset="0"/>
            </a:endParaRPr>
          </a:p>
          <a:p>
            <a:pPr lvl="0">
              <a:lnSpc>
                <a:spcPct val="150000"/>
              </a:lnSpc>
            </a:pPr>
            <a:r>
              <a:rPr lang="en-US" sz="950" dirty="0">
                <a:latin typeface="Times New Roman" panose="02020603050405020304" pitchFamily="18" charset="0"/>
                <a:cs typeface="Times New Roman" panose="02020603050405020304" pitchFamily="18" charset="0"/>
              </a:rPr>
              <a:t>Spicy vegetable stew with coconut </a:t>
            </a:r>
            <a:r>
              <a:rPr lang="en-US" sz="950"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10.22</a:t>
            </a:r>
          </a:p>
          <a:p>
            <a:pPr>
              <a:lnSpc>
                <a:spcPct val="150000"/>
              </a:lnSpc>
            </a:pPr>
            <a:r>
              <a:rPr lang="en-US" sz="950" i="1" dirty="0">
                <a:latin typeface="Times New Roman" panose="02020603050405020304" pitchFamily="18" charset="0"/>
                <a:cs typeface="Times New Roman" panose="02020603050405020304" pitchFamily="18" charset="0"/>
              </a:rPr>
              <a:t>This tasty veggie dish comes with rice, red kidney beans, and is topped with fresh coriander and coconut yoghurt</a:t>
            </a:r>
            <a:endParaRPr lang="en-US" sz="950" dirty="0">
              <a:latin typeface="Times New Roman" panose="02020603050405020304" pitchFamily="18" charset="0"/>
              <a:cs typeface="Times New Roman" panose="02020603050405020304" pitchFamily="18" charset="0"/>
            </a:endParaRPr>
          </a:p>
          <a:p>
            <a:pPr lvl="0">
              <a:lnSpc>
                <a:spcPct val="150000"/>
              </a:lnSpc>
            </a:pPr>
            <a:r>
              <a:rPr lang="en-US" sz="950" dirty="0">
                <a:latin typeface="Times New Roman" panose="02020603050405020304" pitchFamily="18" charset="0"/>
                <a:cs typeface="Times New Roman" panose="02020603050405020304" pitchFamily="18" charset="0"/>
              </a:rPr>
              <a:t>Mushroom buckwheat risotto </a:t>
            </a:r>
            <a:r>
              <a:rPr lang="en-US" sz="950"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11.65</a:t>
            </a:r>
          </a:p>
          <a:p>
            <a:pPr>
              <a:lnSpc>
                <a:spcPct val="150000"/>
              </a:lnSpc>
            </a:pPr>
            <a:r>
              <a:rPr lang="en-US" sz="950" i="1" dirty="0">
                <a:latin typeface="Times New Roman" panose="02020603050405020304" pitchFamily="18" charset="0"/>
                <a:cs typeface="Times New Roman" panose="02020603050405020304" pitchFamily="18" charset="0"/>
              </a:rPr>
              <a:t>A bowl of creamy Italian rice, served with chicken broth and mushrooms, cooked through the process of meditative </a:t>
            </a:r>
            <a:r>
              <a:rPr lang="en-US" sz="950" i="1" dirty="0" smtClean="0">
                <a:latin typeface="Times New Roman" panose="02020603050405020304" pitchFamily="18" charset="0"/>
                <a:cs typeface="Times New Roman" panose="02020603050405020304" pitchFamily="18" charset="0"/>
              </a:rPr>
              <a:t>stirring</a:t>
            </a:r>
            <a:endParaRPr lang="en-US" sz="950" dirty="0">
              <a:latin typeface="Times New Roman" panose="02020603050405020304" pitchFamily="18" charset="0"/>
              <a:cs typeface="Times New Roman" panose="02020603050405020304" pitchFamily="18" charset="0"/>
            </a:endParaRPr>
          </a:p>
          <a:p>
            <a:pPr>
              <a:lnSpc>
                <a:spcPct val="150000"/>
              </a:lnSpc>
            </a:pPr>
            <a:r>
              <a:rPr lang="en-US" sz="950" dirty="0" smtClean="0">
                <a:latin typeface="Times New Roman" panose="02020603050405020304" pitchFamily="18" charset="0"/>
                <a:cs typeface="Times New Roman" panose="02020603050405020304" pitchFamily="18" charset="0"/>
              </a:rPr>
              <a:t>Wild </a:t>
            </a:r>
            <a:r>
              <a:rPr lang="en-US" sz="950" dirty="0">
                <a:latin typeface="Times New Roman" panose="02020603050405020304" pitchFamily="18" charset="0"/>
                <a:cs typeface="Times New Roman" panose="02020603050405020304" pitchFamily="18" charset="0"/>
              </a:rPr>
              <a:t>mushroom &amp; ricotta rice </a:t>
            </a:r>
            <a:r>
              <a:rPr lang="en-US" sz="950"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12.10</a:t>
            </a:r>
          </a:p>
          <a:p>
            <a:pPr>
              <a:lnSpc>
                <a:spcPct val="150000"/>
              </a:lnSpc>
            </a:pPr>
            <a:r>
              <a:rPr lang="en-US" sz="950" i="1" dirty="0">
                <a:latin typeface="Times New Roman" panose="02020603050405020304" pitchFamily="18" charset="0"/>
                <a:cs typeface="Times New Roman" panose="02020603050405020304" pitchFamily="18" charset="0"/>
              </a:rPr>
              <a:t>A fancy dish made of dried porcini mushrooms, for giving it a risotto-inspired umami flavour with grated hard cheese and herbs</a:t>
            </a:r>
            <a:endParaRPr lang="en-US" sz="950" dirty="0">
              <a:latin typeface="Times New Roman" panose="02020603050405020304" pitchFamily="18" charset="0"/>
              <a:cs typeface="Times New Roman" panose="02020603050405020304" pitchFamily="18" charset="0"/>
            </a:endParaRPr>
          </a:p>
          <a:p>
            <a:pPr>
              <a:lnSpc>
                <a:spcPct val="150000"/>
              </a:lnSpc>
            </a:pPr>
            <a:r>
              <a:rPr lang="en-US" sz="950" b="1" i="1" dirty="0">
                <a:latin typeface="Times New Roman" panose="02020603050405020304" pitchFamily="18" charset="0"/>
                <a:cs typeface="Times New Roman" panose="02020603050405020304" pitchFamily="18" charset="0"/>
              </a:rPr>
              <a:t>Main course (non-vegetarian)</a:t>
            </a:r>
            <a:endParaRPr lang="en-US" sz="950" dirty="0">
              <a:latin typeface="Times New Roman" panose="02020603050405020304" pitchFamily="18" charset="0"/>
              <a:cs typeface="Times New Roman" panose="02020603050405020304" pitchFamily="18" charset="0"/>
            </a:endParaRPr>
          </a:p>
          <a:p>
            <a:pPr lvl="0">
              <a:lnSpc>
                <a:spcPct val="150000"/>
              </a:lnSpc>
            </a:pPr>
            <a:r>
              <a:rPr lang="en-US" sz="950" dirty="0">
                <a:latin typeface="Times New Roman" panose="02020603050405020304" pitchFamily="18" charset="0"/>
                <a:cs typeface="Times New Roman" panose="02020603050405020304" pitchFamily="18" charset="0"/>
              </a:rPr>
              <a:t>Paella </a:t>
            </a:r>
            <a:r>
              <a:rPr lang="en-US" sz="950"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14.40</a:t>
            </a:r>
          </a:p>
          <a:p>
            <a:pPr>
              <a:lnSpc>
                <a:spcPct val="150000"/>
              </a:lnSpc>
            </a:pPr>
            <a:r>
              <a:rPr lang="en-US" sz="950" i="1" dirty="0">
                <a:latin typeface="Times New Roman" panose="02020603050405020304" pitchFamily="18" charset="0"/>
                <a:cs typeface="Times New Roman" panose="02020603050405020304" pitchFamily="18" charset="0"/>
              </a:rPr>
              <a:t>A beautiful cuisine, originated from the Spanish culture, prepared with saffron-flavoured rice, vegetables, meat, and seafood, giving it a shallow texture</a:t>
            </a:r>
            <a:endParaRPr lang="en-US" sz="950" dirty="0">
              <a:latin typeface="Times New Roman" panose="02020603050405020304" pitchFamily="18" charset="0"/>
              <a:cs typeface="Times New Roman" panose="02020603050405020304" pitchFamily="18" charset="0"/>
            </a:endParaRPr>
          </a:p>
          <a:p>
            <a:pPr lvl="0">
              <a:lnSpc>
                <a:spcPct val="150000"/>
              </a:lnSpc>
            </a:pPr>
            <a:r>
              <a:rPr lang="en-US" sz="950" dirty="0">
                <a:latin typeface="Times New Roman" panose="02020603050405020304" pitchFamily="18" charset="0"/>
                <a:cs typeface="Times New Roman" panose="02020603050405020304" pitchFamily="18" charset="0"/>
              </a:rPr>
              <a:t>Sausage &amp; fennel risotto </a:t>
            </a:r>
            <a:r>
              <a:rPr lang="en-US" sz="950"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13.26</a:t>
            </a:r>
          </a:p>
          <a:p>
            <a:pPr>
              <a:lnSpc>
                <a:spcPct val="150000"/>
              </a:lnSpc>
            </a:pPr>
            <a:r>
              <a:rPr lang="en-US" sz="950" i="1" dirty="0">
                <a:latin typeface="Times New Roman" panose="02020603050405020304" pitchFamily="18" charset="0"/>
                <a:cs typeface="Times New Roman" panose="02020603050405020304" pitchFamily="18" charset="0"/>
              </a:rPr>
              <a:t>Saffron-</a:t>
            </a:r>
            <a:r>
              <a:rPr lang="en-GB" sz="950" i="1" dirty="0">
                <a:latin typeface="Times New Roman" panose="02020603050405020304" pitchFamily="18" charset="0"/>
                <a:cs typeface="Times New Roman" panose="02020603050405020304" pitchFamily="18" charset="0"/>
              </a:rPr>
              <a:t>coloured</a:t>
            </a:r>
            <a:r>
              <a:rPr lang="en-US" sz="950" i="1" dirty="0">
                <a:latin typeface="Times New Roman" panose="02020603050405020304" pitchFamily="18" charset="0"/>
                <a:cs typeface="Times New Roman" panose="02020603050405020304" pitchFamily="18" charset="0"/>
              </a:rPr>
              <a:t> rice with Italian sausages, spiced with fennel, onion, and pepper; cook in moderate </a:t>
            </a:r>
            <a:r>
              <a:rPr lang="en-GB" sz="950" i="1" dirty="0">
                <a:latin typeface="Times New Roman" panose="02020603050405020304" pitchFamily="18" charset="0"/>
                <a:cs typeface="Times New Roman" panose="02020603050405020304" pitchFamily="18" charset="0"/>
              </a:rPr>
              <a:t>heat</a:t>
            </a:r>
            <a:r>
              <a:rPr lang="en-US" sz="950" i="1" dirty="0">
                <a:latin typeface="Times New Roman" panose="02020603050405020304" pitchFamily="18" charset="0"/>
                <a:cs typeface="Times New Roman" panose="02020603050405020304" pitchFamily="18" charset="0"/>
              </a:rPr>
              <a:t> for the extraordinary merge of the flavours</a:t>
            </a:r>
            <a:endParaRPr lang="en-US" sz="950" dirty="0">
              <a:latin typeface="Times New Roman" panose="02020603050405020304" pitchFamily="18" charset="0"/>
              <a:cs typeface="Times New Roman" panose="02020603050405020304" pitchFamily="18" charset="0"/>
            </a:endParaRPr>
          </a:p>
          <a:p>
            <a:pPr lvl="0">
              <a:lnSpc>
                <a:spcPct val="150000"/>
              </a:lnSpc>
            </a:pPr>
            <a:r>
              <a:rPr lang="en-US" sz="950" dirty="0" err="1">
                <a:latin typeface="Times New Roman" panose="02020603050405020304" pitchFamily="18" charset="0"/>
                <a:cs typeface="Times New Roman" panose="02020603050405020304" pitchFamily="18" charset="0"/>
              </a:rPr>
              <a:t>Jollof</a:t>
            </a:r>
            <a:r>
              <a:rPr lang="en-US" sz="950" dirty="0">
                <a:latin typeface="Times New Roman" panose="02020603050405020304" pitchFamily="18" charset="0"/>
                <a:cs typeface="Times New Roman" panose="02020603050405020304" pitchFamily="18" charset="0"/>
              </a:rPr>
              <a:t> rice</a:t>
            </a:r>
            <a:r>
              <a:rPr lang="en-US" sz="950" b="1" dirty="0">
                <a:latin typeface="Times New Roman" panose="02020603050405020304" pitchFamily="18" charset="0"/>
                <a:cs typeface="Times New Roman" panose="02020603050405020304" pitchFamily="18" charset="0"/>
              </a:rPr>
              <a:t> </a:t>
            </a:r>
            <a:r>
              <a:rPr lang="en-US" sz="950" b="1" dirty="0" smtClean="0">
                <a:latin typeface="Times New Roman" panose="02020603050405020304" pitchFamily="18" charset="0"/>
                <a:cs typeface="Times New Roman" panose="02020603050405020304" pitchFamily="18" charset="0"/>
              </a:rPr>
              <a:t>                                                          </a:t>
            </a:r>
            <a:r>
              <a:rPr lang="en-GB" sz="950" b="1" dirty="0" smtClean="0">
                <a:latin typeface="Times New Roman" panose="02020603050405020304" pitchFamily="18" charset="0"/>
                <a:cs typeface="Times New Roman" panose="02020603050405020304" pitchFamily="18" charset="0"/>
              </a:rPr>
              <a:t>£</a:t>
            </a:r>
            <a:r>
              <a:rPr lang="en-US" sz="950" b="1" dirty="0">
                <a:latin typeface="Times New Roman" panose="02020603050405020304" pitchFamily="18" charset="0"/>
                <a:cs typeface="Times New Roman" panose="02020603050405020304" pitchFamily="18" charset="0"/>
              </a:rPr>
              <a:t>14.30</a:t>
            </a:r>
          </a:p>
          <a:p>
            <a:pPr>
              <a:lnSpc>
                <a:spcPct val="150000"/>
              </a:lnSpc>
            </a:pPr>
            <a:r>
              <a:rPr lang="en-US" sz="950" i="1" dirty="0">
                <a:latin typeface="Times New Roman" panose="02020603050405020304" pitchFamily="18" charset="0"/>
                <a:cs typeface="Times New Roman" panose="02020603050405020304" pitchFamily="18" charset="0"/>
              </a:rPr>
              <a:t>A rice dish from the culture of West Africa made with long-grained rice, African spices, vegetables, and meat, cooked in the same pot </a:t>
            </a:r>
            <a:endParaRPr lang="en-US" sz="95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3429000" y="910487"/>
            <a:ext cx="2971800" cy="6324808"/>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nSpc>
                <a:spcPct val="150000"/>
              </a:lnSpc>
            </a:pPr>
            <a:r>
              <a:rPr lang="en-US" sz="1000" b="1" dirty="0">
                <a:latin typeface="Times New Roman" panose="02020603050405020304" pitchFamily="18" charset="0"/>
                <a:cs typeface="Times New Roman" panose="02020603050405020304" pitchFamily="18" charset="0"/>
              </a:rPr>
              <a:t>Desserts</a:t>
            </a:r>
            <a:endParaRPr lang="en-US" sz="1000" dirty="0">
              <a:latin typeface="Times New Roman" panose="02020603050405020304" pitchFamily="18" charset="0"/>
              <a:cs typeface="Times New Roman" panose="02020603050405020304" pitchFamily="18" charset="0"/>
            </a:endParaRPr>
          </a:p>
          <a:p>
            <a:pPr lvl="0">
              <a:lnSpc>
                <a:spcPct val="150000"/>
              </a:lnSpc>
            </a:pPr>
            <a:r>
              <a:rPr lang="en-US" sz="1000" dirty="0" err="1">
                <a:latin typeface="Times New Roman" panose="02020603050405020304" pitchFamily="18" charset="0"/>
                <a:cs typeface="Times New Roman" panose="02020603050405020304" pitchFamily="18" charset="0"/>
              </a:rPr>
              <a:t>Banoffee</a:t>
            </a:r>
            <a:r>
              <a:rPr lang="en-US" sz="1000" dirty="0">
                <a:latin typeface="Times New Roman" panose="02020603050405020304" pitchFamily="18" charset="0"/>
                <a:cs typeface="Times New Roman" panose="02020603050405020304" pitchFamily="18" charset="0"/>
              </a:rPr>
              <a:t> pie </a:t>
            </a:r>
            <a:r>
              <a:rPr lang="en-US" sz="1000" dirty="0" smtClean="0">
                <a:latin typeface="Times New Roman" panose="02020603050405020304" pitchFamily="18" charset="0"/>
                <a:cs typeface="Times New Roman" panose="02020603050405020304" pitchFamily="18" charset="0"/>
              </a:rPr>
              <a:t>                                                   </a:t>
            </a:r>
            <a:r>
              <a:rPr lang="en-GB" sz="1000" b="1" dirty="0" smtClean="0">
                <a:latin typeface="Times New Roman" panose="02020603050405020304" pitchFamily="18" charset="0"/>
                <a:cs typeface="Times New Roman" panose="02020603050405020304" pitchFamily="18" charset="0"/>
              </a:rPr>
              <a:t>£</a:t>
            </a:r>
            <a:r>
              <a:rPr lang="en-US" sz="1000" b="1" dirty="0">
                <a:latin typeface="Times New Roman" panose="02020603050405020304" pitchFamily="18" charset="0"/>
                <a:cs typeface="Times New Roman" panose="02020603050405020304" pitchFamily="18" charset="0"/>
              </a:rPr>
              <a:t>6.20</a:t>
            </a:r>
          </a:p>
          <a:p>
            <a:pPr>
              <a:lnSpc>
                <a:spcPct val="150000"/>
              </a:lnSpc>
            </a:pPr>
            <a:r>
              <a:rPr lang="en-US" sz="1000" i="1" dirty="0">
                <a:latin typeface="Times New Roman" panose="02020603050405020304" pitchFamily="18" charset="0"/>
                <a:cs typeface="Times New Roman" panose="02020603050405020304" pitchFamily="18" charset="0"/>
              </a:rPr>
              <a:t>The traditional English dessert pie, prepared with bananas, thick caramel sauce, and fresh cream, along with crumbled buttery biscuits</a:t>
            </a:r>
            <a:endParaRPr lang="en-US" sz="1000" dirty="0">
              <a:latin typeface="Times New Roman" panose="02020603050405020304" pitchFamily="18" charset="0"/>
              <a:cs typeface="Times New Roman" panose="02020603050405020304" pitchFamily="18" charset="0"/>
            </a:endParaRPr>
          </a:p>
          <a:p>
            <a:pPr lvl="0">
              <a:lnSpc>
                <a:spcPct val="150000"/>
              </a:lnSpc>
            </a:pPr>
            <a:r>
              <a:rPr lang="en-US" sz="1000" dirty="0">
                <a:latin typeface="Times New Roman" panose="02020603050405020304" pitchFamily="18" charset="0"/>
                <a:cs typeface="Times New Roman" panose="02020603050405020304" pitchFamily="18" charset="0"/>
              </a:rPr>
              <a:t>Eton mess </a:t>
            </a:r>
            <a:r>
              <a:rPr lang="en-US" sz="1000" dirty="0" smtClean="0">
                <a:latin typeface="Times New Roman" panose="02020603050405020304" pitchFamily="18" charset="0"/>
                <a:cs typeface="Times New Roman" panose="02020603050405020304" pitchFamily="18" charset="0"/>
              </a:rPr>
              <a:t>                                                       </a:t>
            </a:r>
            <a:r>
              <a:rPr lang="en-GB" sz="1000" b="1" dirty="0" smtClean="0">
                <a:latin typeface="Times New Roman" panose="02020603050405020304" pitchFamily="18" charset="0"/>
                <a:cs typeface="Times New Roman" panose="02020603050405020304" pitchFamily="18" charset="0"/>
              </a:rPr>
              <a:t>£</a:t>
            </a:r>
            <a:r>
              <a:rPr lang="en-US" sz="1000" b="1" dirty="0">
                <a:latin typeface="Times New Roman" panose="02020603050405020304" pitchFamily="18" charset="0"/>
                <a:cs typeface="Times New Roman" panose="02020603050405020304" pitchFamily="18" charset="0"/>
              </a:rPr>
              <a:t>7.10</a:t>
            </a:r>
          </a:p>
          <a:p>
            <a:pPr>
              <a:lnSpc>
                <a:spcPct val="150000"/>
              </a:lnSpc>
            </a:pPr>
            <a:r>
              <a:rPr lang="en-US" sz="1000" i="1" dirty="0">
                <a:latin typeface="Times New Roman" panose="02020603050405020304" pitchFamily="18" charset="0"/>
                <a:cs typeface="Times New Roman" panose="02020603050405020304" pitchFamily="18" charset="0"/>
              </a:rPr>
              <a:t>A British classic sweet dish, prepared with a mixture of sandwiches, whipped cream, and meringue, served with different types of fruits</a:t>
            </a:r>
            <a:endParaRPr lang="en-US" sz="1000" dirty="0">
              <a:latin typeface="Times New Roman" panose="02020603050405020304" pitchFamily="18" charset="0"/>
              <a:cs typeface="Times New Roman" panose="02020603050405020304" pitchFamily="18" charset="0"/>
            </a:endParaRPr>
          </a:p>
          <a:p>
            <a:pPr lvl="0">
              <a:lnSpc>
                <a:spcPct val="150000"/>
              </a:lnSpc>
            </a:pPr>
            <a:r>
              <a:rPr lang="en-US" sz="1000" dirty="0">
                <a:latin typeface="Times New Roman" panose="02020603050405020304" pitchFamily="18" charset="0"/>
                <a:cs typeface="Times New Roman" panose="02020603050405020304" pitchFamily="18" charset="0"/>
              </a:rPr>
              <a:t>English </a:t>
            </a:r>
            <a:r>
              <a:rPr lang="en-US" sz="1000" dirty="0" smtClean="0">
                <a:latin typeface="Times New Roman" panose="02020603050405020304" pitchFamily="18" charset="0"/>
                <a:cs typeface="Times New Roman" panose="02020603050405020304" pitchFamily="18" charset="0"/>
              </a:rPr>
              <a:t>trifle                                                    </a:t>
            </a:r>
            <a:r>
              <a:rPr lang="en-GB" sz="1000" b="1" dirty="0">
                <a:latin typeface="Times New Roman" panose="02020603050405020304" pitchFamily="18" charset="0"/>
                <a:cs typeface="Times New Roman" panose="02020603050405020304" pitchFamily="18" charset="0"/>
              </a:rPr>
              <a:t>£</a:t>
            </a:r>
            <a:r>
              <a:rPr lang="en-US" sz="1000" b="1" dirty="0">
                <a:latin typeface="Times New Roman" panose="02020603050405020304" pitchFamily="18" charset="0"/>
                <a:cs typeface="Times New Roman" panose="02020603050405020304" pitchFamily="18" charset="0"/>
              </a:rPr>
              <a:t>6.93</a:t>
            </a:r>
          </a:p>
          <a:p>
            <a:pPr>
              <a:lnSpc>
                <a:spcPct val="150000"/>
              </a:lnSpc>
            </a:pPr>
            <a:r>
              <a:rPr lang="en-US" sz="1000" i="1" dirty="0">
                <a:latin typeface="Times New Roman" panose="02020603050405020304" pitchFamily="18" charset="0"/>
                <a:cs typeface="Times New Roman" panose="02020603050405020304" pitchFamily="18" charset="0"/>
              </a:rPr>
              <a:t>A popular British dessert, which has the traditional version of sponge cake, dipped in brandy and beautifully layered with custard, jam, or fruit; topped with a thick layer of whipped </a:t>
            </a:r>
            <a:r>
              <a:rPr lang="en-GB" sz="1000" i="1" dirty="0">
                <a:latin typeface="Times New Roman" panose="02020603050405020304" pitchFamily="18" charset="0"/>
                <a:cs typeface="Times New Roman" panose="02020603050405020304" pitchFamily="18" charset="0"/>
              </a:rPr>
              <a:t>cream </a:t>
            </a:r>
            <a:r>
              <a:rPr lang="en-US" sz="1000" i="1" dirty="0">
                <a:latin typeface="Times New Roman" panose="02020603050405020304" pitchFamily="18" charset="0"/>
                <a:cs typeface="Times New Roman" panose="02020603050405020304" pitchFamily="18" charset="0"/>
              </a:rPr>
              <a:t>and slivered almonds</a:t>
            </a:r>
            <a:endParaRPr lang="en-US" sz="1000" dirty="0">
              <a:latin typeface="Times New Roman" panose="02020603050405020304" pitchFamily="18" charset="0"/>
              <a:cs typeface="Times New Roman" panose="02020603050405020304" pitchFamily="18" charset="0"/>
            </a:endParaRPr>
          </a:p>
          <a:p>
            <a:pPr>
              <a:lnSpc>
                <a:spcPct val="150000"/>
              </a:lnSpc>
            </a:pPr>
            <a:r>
              <a:rPr lang="en-GB" sz="1000" b="1" dirty="0">
                <a:latin typeface="Times New Roman" panose="02020603050405020304" pitchFamily="18" charset="0"/>
                <a:cs typeface="Times New Roman" panose="02020603050405020304" pitchFamily="18" charset="0"/>
              </a:rPr>
              <a:t>Chef’s special</a:t>
            </a:r>
            <a:endParaRPr lang="en-US" sz="1000" dirty="0">
              <a:latin typeface="Times New Roman" panose="02020603050405020304" pitchFamily="18" charset="0"/>
              <a:cs typeface="Times New Roman" panose="02020603050405020304" pitchFamily="18" charset="0"/>
            </a:endParaRPr>
          </a:p>
          <a:p>
            <a:pPr lvl="0">
              <a:lnSpc>
                <a:spcPct val="150000"/>
              </a:lnSpc>
            </a:pPr>
            <a:r>
              <a:rPr lang="en-GB" sz="1000" dirty="0">
                <a:latin typeface="Times New Roman" panose="02020603050405020304" pitchFamily="18" charset="0"/>
                <a:cs typeface="Times New Roman" panose="02020603050405020304" pitchFamily="18" charset="0"/>
              </a:rPr>
              <a:t>Bolognese spaghetti noodles with red </a:t>
            </a:r>
            <a:r>
              <a:rPr lang="en-GB" sz="1000" dirty="0" smtClean="0">
                <a:latin typeface="Times New Roman" panose="02020603050405020304" pitchFamily="18" charset="0"/>
                <a:cs typeface="Times New Roman" panose="02020603050405020304" pitchFamily="18" charset="0"/>
              </a:rPr>
              <a:t>wine   </a:t>
            </a:r>
            <a:r>
              <a:rPr lang="en-GB" sz="1000" b="1" dirty="0" smtClean="0">
                <a:latin typeface="Times New Roman" panose="02020603050405020304" pitchFamily="18" charset="0"/>
                <a:cs typeface="Times New Roman" panose="02020603050405020304" pitchFamily="18" charset="0"/>
              </a:rPr>
              <a:t>£</a:t>
            </a:r>
            <a:r>
              <a:rPr lang="en-US" sz="1000" b="1" dirty="0">
                <a:latin typeface="Times New Roman" panose="02020603050405020304" pitchFamily="18" charset="0"/>
                <a:cs typeface="Times New Roman" panose="02020603050405020304" pitchFamily="18" charset="0"/>
              </a:rPr>
              <a:t>19.25</a:t>
            </a:r>
          </a:p>
          <a:p>
            <a:pPr>
              <a:lnSpc>
                <a:spcPct val="150000"/>
              </a:lnSpc>
            </a:pPr>
            <a:r>
              <a:rPr lang="en-GB" sz="1000" i="1" dirty="0">
                <a:latin typeface="Times New Roman" panose="02020603050405020304" pitchFamily="18" charset="0"/>
                <a:cs typeface="Times New Roman" panose="02020603050405020304" pitchFamily="18" charset="0"/>
              </a:rPr>
              <a:t>The beauty of spaghetti noodles, with meat sauce, prepared with minced bacon, beef, and tomatoes, topped with Parmesan cheese; a classic dish served with red wine</a:t>
            </a:r>
            <a:endParaRPr lang="en-US" sz="1000" dirty="0">
              <a:latin typeface="Times New Roman" panose="02020603050405020304" pitchFamily="18" charset="0"/>
              <a:cs typeface="Times New Roman" panose="02020603050405020304" pitchFamily="18" charset="0"/>
            </a:endParaRPr>
          </a:p>
          <a:p>
            <a:pPr lvl="0">
              <a:lnSpc>
                <a:spcPct val="150000"/>
              </a:lnSpc>
            </a:pPr>
            <a:r>
              <a:rPr lang="en-GB" sz="1000" dirty="0">
                <a:latin typeface="Times New Roman" panose="02020603050405020304" pitchFamily="18" charset="0"/>
                <a:cs typeface="Times New Roman" panose="02020603050405020304" pitchFamily="18" charset="0"/>
              </a:rPr>
              <a:t>Turkey fried rice with white </a:t>
            </a:r>
            <a:r>
              <a:rPr lang="en-GB" sz="1000" dirty="0" smtClean="0">
                <a:latin typeface="Times New Roman" panose="02020603050405020304" pitchFamily="18" charset="0"/>
                <a:cs typeface="Times New Roman" panose="02020603050405020304" pitchFamily="18" charset="0"/>
              </a:rPr>
              <a:t>wine                  </a:t>
            </a:r>
            <a:r>
              <a:rPr lang="en-GB" sz="1000" b="1" dirty="0">
                <a:latin typeface="Times New Roman" panose="02020603050405020304" pitchFamily="18" charset="0"/>
                <a:cs typeface="Times New Roman" panose="02020603050405020304" pitchFamily="18" charset="0"/>
              </a:rPr>
              <a:t>£</a:t>
            </a:r>
            <a:r>
              <a:rPr lang="en-US" sz="1000" b="1" dirty="0">
                <a:latin typeface="Times New Roman" panose="02020603050405020304" pitchFamily="18" charset="0"/>
                <a:cs typeface="Times New Roman" panose="02020603050405020304" pitchFamily="18" charset="0"/>
              </a:rPr>
              <a:t>19.40</a:t>
            </a:r>
          </a:p>
          <a:p>
            <a:pPr>
              <a:lnSpc>
                <a:spcPct val="150000"/>
              </a:lnSpc>
            </a:pPr>
            <a:r>
              <a:rPr lang="en-GB" sz="1000" i="1" dirty="0">
                <a:latin typeface="Times New Roman" panose="02020603050405020304" pitchFamily="18" charset="0"/>
                <a:cs typeface="Times New Roman" panose="02020603050405020304" pitchFamily="18" charset="0"/>
              </a:rPr>
              <a:t>Fried rice cooked with delicious turkey, scrambled eggs, and colourful veggies; specifically prepared with classic Asian seasonings; an extraordinary food served with white wine </a:t>
            </a:r>
            <a:endParaRPr lang="en-US" sz="1000" dirty="0">
              <a:latin typeface="Times New Roman" panose="02020603050405020304" pitchFamily="18" charset="0"/>
              <a:cs typeface="Times New Roman" panose="02020603050405020304" pitchFamily="18" charset="0"/>
            </a:endParaRPr>
          </a:p>
          <a:p>
            <a:pPr>
              <a:lnSpc>
                <a:spcPct val="150000"/>
              </a:lnSpc>
            </a:pPr>
            <a:endParaRPr lang="en-GB" sz="1000" i="1" dirty="0" smtClean="0">
              <a:latin typeface="Times New Roman" panose="02020603050405020304" pitchFamily="18" charset="0"/>
              <a:cs typeface="Times New Roman" panose="02020603050405020304" pitchFamily="18" charset="0"/>
            </a:endParaRPr>
          </a:p>
        </p:txBody>
      </p:sp>
      <p:sp>
        <p:nvSpPr>
          <p:cNvPr id="7" name="TextBox 6"/>
          <p:cNvSpPr txBox="1"/>
          <p:nvPr/>
        </p:nvSpPr>
        <p:spPr>
          <a:xfrm>
            <a:off x="270641" y="7459982"/>
            <a:ext cx="6248400" cy="2431435"/>
          </a:xfrm>
          <a:prstGeom prst="rect">
            <a:avLst/>
          </a:prstGeom>
          <a:solidFill>
            <a:schemeClr val="bg2">
              <a:lumMod val="90000"/>
            </a:schemeClr>
          </a:solidFill>
          <a:ln w="38100">
            <a:solidFill>
              <a:schemeClr val="accent2">
                <a:lumMod val="75000"/>
              </a:schemeClr>
            </a:solidFill>
            <a:prstDash val="sysDot"/>
          </a:ln>
        </p:spPr>
        <p:txBody>
          <a:bodyPr wrap="square" rtlCol="0">
            <a:spAutoFit/>
          </a:bodyPr>
          <a:lstStyle/>
          <a:p>
            <a:pPr algn="just">
              <a:lnSpc>
                <a:spcPct val="150000"/>
              </a:lnSpc>
            </a:pPr>
            <a:r>
              <a:rPr lang="en-US" sz="800" b="1" dirty="0">
                <a:latin typeface="Times New Roman" panose="02020603050405020304" pitchFamily="18" charset="0"/>
                <a:cs typeface="Times New Roman" panose="02020603050405020304" pitchFamily="18" charset="0"/>
              </a:rPr>
              <a:t>Location:</a:t>
            </a:r>
            <a:r>
              <a:rPr lang="en-US" sz="800" dirty="0">
                <a:latin typeface="Times New Roman" panose="02020603050405020304" pitchFamily="18" charset="0"/>
                <a:cs typeface="Times New Roman" panose="02020603050405020304" pitchFamily="18" charset="0"/>
              </a:rPr>
              <a:t>  South Wales</a:t>
            </a:r>
          </a:p>
          <a:p>
            <a:pPr algn="just"/>
            <a:r>
              <a:rPr lang="en-US" sz="800" b="1" dirty="0">
                <a:latin typeface="Times New Roman" panose="02020603050405020304" pitchFamily="18" charset="0"/>
                <a:cs typeface="Times New Roman" panose="02020603050405020304" pitchFamily="18" charset="0"/>
              </a:rPr>
              <a:t>Allergens Statement:</a:t>
            </a:r>
            <a:r>
              <a:rPr lang="en-US" sz="800" dirty="0">
                <a:latin typeface="Times New Roman" panose="02020603050405020304" pitchFamily="18" charset="0"/>
                <a:cs typeface="Times New Roman" panose="02020603050405020304" pitchFamily="18" charset="0"/>
              </a:rPr>
              <a:t> Please take note of the chances of allergy formation associated with food products like wheat, egg, tree nuts, shellfish, soy, and milk. </a:t>
            </a:r>
          </a:p>
          <a:p>
            <a:pPr algn="just"/>
            <a:r>
              <a:rPr lang="en-US" sz="800" b="1" dirty="0">
                <a:latin typeface="Times New Roman" panose="02020603050405020304" pitchFamily="18" charset="0"/>
                <a:cs typeface="Times New Roman" panose="02020603050405020304" pitchFamily="18" charset="0"/>
              </a:rPr>
              <a:t>Food hygiene statement:</a:t>
            </a:r>
            <a:r>
              <a:rPr lang="en-US" sz="800" dirty="0">
                <a:latin typeface="Times New Roman" panose="02020603050405020304" pitchFamily="18" charset="0"/>
                <a:cs typeface="Times New Roman" panose="02020603050405020304" pitchFamily="18" charset="0"/>
              </a:rPr>
              <a:t> All the prepared food has been specifically prepared to take into consideration the hygienic requirements provided by the Food Safety Act 1990. Each of the utensils and food processors, which are used during cooking, are thoroughly cleaned with hot water before cooking. Additionally, all of the kitchen professionals do maintain their personal hygiene while cooking the dishes.</a:t>
            </a:r>
          </a:p>
          <a:p>
            <a:pPr algn="just"/>
            <a:r>
              <a:rPr lang="en-US" sz="800" b="1" dirty="0">
                <a:latin typeface="Times New Roman" panose="02020603050405020304" pitchFamily="18" charset="0"/>
                <a:cs typeface="Times New Roman" panose="02020603050405020304" pitchFamily="18" charset="0"/>
              </a:rPr>
              <a:t>Calories per dish:</a:t>
            </a:r>
            <a:r>
              <a:rPr lang="en-US" sz="800" dirty="0">
                <a:latin typeface="Times New Roman" panose="02020603050405020304" pitchFamily="18" charset="0"/>
                <a:cs typeface="Times New Roman" panose="02020603050405020304" pitchFamily="18" charset="0"/>
              </a:rPr>
              <a:t> 100-300 calories (5-10 calories for beverages)</a:t>
            </a:r>
          </a:p>
          <a:p>
            <a:pPr algn="just"/>
            <a:r>
              <a:rPr lang="en-US" sz="800" b="1" dirty="0">
                <a:latin typeface="Times New Roman" panose="02020603050405020304" pitchFamily="18" charset="0"/>
                <a:cs typeface="Times New Roman" panose="02020603050405020304" pitchFamily="18" charset="0"/>
              </a:rPr>
              <a:t>Time availability:</a:t>
            </a:r>
            <a:r>
              <a:rPr lang="en-US" sz="800" dirty="0">
                <a:latin typeface="Times New Roman" panose="02020603050405020304" pitchFamily="18" charset="0"/>
                <a:cs typeface="Times New Roman" panose="02020603050405020304" pitchFamily="18" charset="0"/>
              </a:rPr>
              <a:t> 12:00 p.m. to 10:00 p.m.</a:t>
            </a:r>
          </a:p>
          <a:p>
            <a:pPr algn="just"/>
            <a:r>
              <a:rPr lang="en-US" sz="800" b="1" dirty="0">
                <a:latin typeface="Times New Roman" panose="02020603050405020304" pitchFamily="18" charset="0"/>
                <a:cs typeface="Times New Roman" panose="02020603050405020304" pitchFamily="18" charset="0"/>
              </a:rPr>
              <a:t>Contact details:</a:t>
            </a:r>
            <a:r>
              <a:rPr lang="en-US" sz="800" dirty="0">
                <a:latin typeface="Times New Roman" panose="02020603050405020304" pitchFamily="18" charset="0"/>
                <a:cs typeface="Times New Roman" panose="02020603050405020304" pitchFamily="18" charset="0"/>
              </a:rPr>
              <a:t> We accept both telephone and online orders. Our online orders are taken from UberEats</a:t>
            </a:r>
          </a:p>
          <a:p>
            <a:pPr algn="just"/>
            <a:r>
              <a:rPr lang="en-US" sz="800" dirty="0">
                <a:latin typeface="Times New Roman" panose="02020603050405020304" pitchFamily="18" charset="0"/>
                <a:cs typeface="Times New Roman" panose="02020603050405020304" pitchFamily="18" charset="0"/>
              </a:rPr>
              <a:t>Telephone Number: XXXXX26854</a:t>
            </a:r>
          </a:p>
          <a:p>
            <a:pPr algn="just"/>
            <a:r>
              <a:rPr lang="en-US" sz="800" b="1" dirty="0">
                <a:latin typeface="Times New Roman" panose="02020603050405020304" pitchFamily="18" charset="0"/>
                <a:cs typeface="Times New Roman" panose="02020603050405020304" pitchFamily="18" charset="0"/>
              </a:rPr>
              <a:t>Collection:</a:t>
            </a:r>
            <a:r>
              <a:rPr lang="en-US" sz="800" dirty="0">
                <a:latin typeface="Times New Roman" panose="02020603050405020304" pitchFamily="18" charset="0"/>
                <a:cs typeface="Times New Roman" panose="02020603050405020304" pitchFamily="18" charset="0"/>
              </a:rPr>
              <a:t> Guests can collect their orders by themselves, but it is mandatory to wear masks and use sanitisers while personally receiving the </a:t>
            </a:r>
            <a:r>
              <a:rPr lang="en-US" sz="800" dirty="0" smtClean="0">
                <a:latin typeface="Times New Roman" panose="02020603050405020304" pitchFamily="18" charset="0"/>
                <a:cs typeface="Times New Roman" panose="02020603050405020304" pitchFamily="18" charset="0"/>
              </a:rPr>
              <a:t>orders. </a:t>
            </a:r>
            <a:endParaRPr lang="en-US" sz="800" dirty="0">
              <a:latin typeface="Times New Roman" panose="02020603050405020304" pitchFamily="18" charset="0"/>
              <a:cs typeface="Times New Roman" panose="02020603050405020304" pitchFamily="18" charset="0"/>
            </a:endParaRPr>
          </a:p>
          <a:p>
            <a:pPr algn="just"/>
            <a:r>
              <a:rPr lang="en-US" sz="800" b="1" dirty="0">
                <a:latin typeface="Times New Roman" panose="02020603050405020304" pitchFamily="18" charset="0"/>
                <a:cs typeface="Times New Roman" panose="02020603050405020304" pitchFamily="18" charset="0"/>
              </a:rPr>
              <a:t>Contactless delivery:</a:t>
            </a:r>
            <a:r>
              <a:rPr lang="en-US" sz="800" dirty="0">
                <a:latin typeface="Times New Roman" panose="02020603050405020304" pitchFamily="18" charset="0"/>
                <a:cs typeface="Times New Roman" panose="02020603050405020304" pitchFamily="18" charset="0"/>
              </a:rPr>
              <a:t> Yes, we </a:t>
            </a:r>
            <a:r>
              <a:rPr lang="en-GB" sz="800" dirty="0">
                <a:latin typeface="Times New Roman" panose="02020603050405020304" pitchFamily="18" charset="0"/>
                <a:cs typeface="Times New Roman" panose="02020603050405020304" pitchFamily="18" charset="0"/>
              </a:rPr>
              <a:t>do offer an option for contactless delivery. It includes the following instructions:</a:t>
            </a:r>
            <a:endParaRPr lang="en-US" sz="800" dirty="0">
              <a:latin typeface="Times New Roman" panose="02020603050405020304" pitchFamily="18" charset="0"/>
              <a:cs typeface="Times New Roman" panose="02020603050405020304" pitchFamily="18" charset="0"/>
            </a:endParaRPr>
          </a:p>
          <a:p>
            <a:pPr lvl="0" algn="just"/>
            <a:r>
              <a:rPr lang="en-GB" sz="800" dirty="0">
                <a:latin typeface="Times New Roman" panose="02020603050405020304" pitchFamily="18" charset="0"/>
                <a:cs typeface="Times New Roman" panose="02020603050405020304" pitchFamily="18" charset="0"/>
              </a:rPr>
              <a:t>Delivery personnel will be wearing masks and gloves</a:t>
            </a:r>
            <a:endParaRPr lang="en-US" sz="800" dirty="0">
              <a:latin typeface="Times New Roman" panose="02020603050405020304" pitchFamily="18" charset="0"/>
              <a:cs typeface="Times New Roman" panose="02020603050405020304" pitchFamily="18" charset="0"/>
            </a:endParaRPr>
          </a:p>
          <a:p>
            <a:pPr lvl="0" algn="just"/>
            <a:r>
              <a:rPr lang="en-GB" sz="800" dirty="0">
                <a:latin typeface="Times New Roman" panose="02020603050405020304" pitchFamily="18" charset="0"/>
                <a:cs typeface="Times New Roman" panose="02020603050405020304" pitchFamily="18" charset="0"/>
              </a:rPr>
              <a:t>The delivery person will be placing the order at a distance of one foot from the front door</a:t>
            </a:r>
            <a:endParaRPr lang="en-US" sz="800" dirty="0">
              <a:latin typeface="Times New Roman" panose="02020603050405020304" pitchFamily="18" charset="0"/>
              <a:cs typeface="Times New Roman" panose="02020603050405020304" pitchFamily="18" charset="0"/>
            </a:endParaRPr>
          </a:p>
          <a:p>
            <a:pPr lvl="0" algn="just"/>
            <a:r>
              <a:rPr lang="en-GB" sz="800" dirty="0">
                <a:latin typeface="Times New Roman" panose="02020603050405020304" pitchFamily="18" charset="0"/>
                <a:cs typeface="Times New Roman" panose="02020603050405020304" pitchFamily="18" charset="0"/>
              </a:rPr>
              <a:t>Upon receiving the order, the delivery man will be informing the customer about its arrivals</a:t>
            </a:r>
            <a:endParaRPr lang="en-US" sz="800" dirty="0">
              <a:latin typeface="Times New Roman" panose="02020603050405020304" pitchFamily="18" charset="0"/>
              <a:cs typeface="Times New Roman" panose="02020603050405020304" pitchFamily="18" charset="0"/>
            </a:endParaRPr>
          </a:p>
          <a:p>
            <a:pPr lvl="0" algn="just"/>
            <a:r>
              <a:rPr lang="en-GB" sz="800" dirty="0">
                <a:latin typeface="Times New Roman" panose="02020603050405020304" pitchFamily="18" charset="0"/>
                <a:cs typeface="Times New Roman" panose="02020603050405020304" pitchFamily="18" charset="0"/>
              </a:rPr>
              <a:t>The customer needs to keep their phone in handy, in case the person needs to contact  </a:t>
            </a:r>
            <a:endParaRPr lang="en-US" sz="800" dirty="0">
              <a:latin typeface="Times New Roman" panose="02020603050405020304" pitchFamily="18" charset="0"/>
              <a:cs typeface="Times New Roman" panose="02020603050405020304" pitchFamily="18" charset="0"/>
            </a:endParaRPr>
          </a:p>
          <a:p>
            <a:pPr algn="just"/>
            <a:r>
              <a:rPr lang="en-US" sz="800" b="1" dirty="0">
                <a:latin typeface="Times New Roman" panose="02020603050405020304" pitchFamily="18" charset="0"/>
                <a:cs typeface="Times New Roman" panose="02020603050405020304" pitchFamily="18" charset="0"/>
              </a:rPr>
              <a:t>Payment options:</a:t>
            </a:r>
            <a:endParaRPr lang="en-US" sz="800" dirty="0">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We accept payments from prepaid cards, credit/debit cards, E-wallets, and other mobile payment options </a:t>
            </a:r>
          </a:p>
        </p:txBody>
      </p:sp>
      <p:pic>
        <p:nvPicPr>
          <p:cNvPr id="8" name="Picture 2" descr="Vegetarian Symbol PNG and Vegetarian Symbol Transparent Clipart Free  Download. - CleanPNG / KissPNG"/>
          <p:cNvPicPr>
            <a:picLocks noChangeAspect="1" noChangeArrowheads="1"/>
          </p:cNvPicPr>
          <p:nvPr/>
        </p:nvPicPr>
        <p:blipFill>
          <a:blip r:embed="rId2" cstate="print"/>
          <a:srcRect/>
          <a:stretch>
            <a:fillRect/>
          </a:stretch>
        </p:blipFill>
        <p:spPr bwMode="auto">
          <a:xfrm>
            <a:off x="1676400" y="1219200"/>
            <a:ext cx="152399" cy="152399"/>
          </a:xfrm>
          <a:prstGeom prst="rect">
            <a:avLst/>
          </a:prstGeom>
          <a:noFill/>
        </p:spPr>
      </p:pic>
      <p:pic>
        <p:nvPicPr>
          <p:cNvPr id="1026" name="Picture 2" descr="Food labelling requirements for declaration of Veg &amp;amp; Non-Veg"/>
          <p:cNvPicPr>
            <a:picLocks noChangeAspect="1" noChangeArrowheads="1"/>
          </p:cNvPicPr>
          <p:nvPr/>
        </p:nvPicPr>
        <p:blipFill>
          <a:blip r:embed="rId3" cstate="print"/>
          <a:srcRect/>
          <a:stretch>
            <a:fillRect/>
          </a:stretch>
        </p:blipFill>
        <p:spPr bwMode="auto">
          <a:xfrm>
            <a:off x="1981200" y="4038600"/>
            <a:ext cx="176525" cy="1524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1F497D"/>
      </a:dk2>
      <a:lt2>
        <a:srgbClr val="EEECE1"/>
      </a:lt2>
      <a:accent1>
        <a:srgbClr val="4F81BD"/>
      </a:accent1>
      <a:accent2>
        <a:srgbClr val="D99694"/>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1210</Words>
  <Application>Microsoft Office PowerPoint</Application>
  <PresentationFormat>A4 Paper (210x297 mm)</PresentationFormat>
  <Paragraphs>88</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Slide 1</vt:lpstr>
      <vt:lpstr>Slide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2022-02-26T11:32:27Z</dcterms:modified>
</cp:coreProperties>
</file>