
<file path=[Content_Types].xml><?xml version="1.0" encoding="utf-8"?>
<Types xmlns="http://schemas.openxmlformats.org/package/2006/content-types">
  <Default Extension="jpeg" ContentType="image/jpeg"/>
  <Default Extension="JPG" ContentType="image/.jp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media/image3.webp" ContentType="image/webp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  <p:sldId id="257" r:id="rId4"/>
    <p:sldId id="258" r:id="rId5"/>
    <p:sldId id="259" r:id="rId6"/>
    <p:sldId id="261" r:id="rId7"/>
    <p:sldId id="260" r:id="rId8"/>
    <p:sldId id="262" r:id="rId9"/>
    <p:sldId id="263" r:id="rId10"/>
    <p:sldId id="266" r:id="rId11"/>
    <p:sldId id="264" r:id="rId12"/>
    <p:sldId id="265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26" userDrawn="1">
          <p15:clr>
            <a:srgbClr val="A4A3A4"/>
          </p15:clr>
        </p15:guide>
        <p15:guide id="2" pos="3826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1" autoAdjust="0"/>
    <p:restoredTop sz="94660"/>
  </p:normalViewPr>
  <p:slideViewPr>
    <p:cSldViewPr snapToGrid="0" showGuides="1">
      <p:cViewPr varScale="1">
        <p:scale>
          <a:sx n="53" d="100"/>
          <a:sy n="53" d="100"/>
        </p:scale>
        <p:origin x="180" y="54"/>
      </p:cViewPr>
      <p:guideLst>
        <p:guide orient="horz" pos="2126"/>
        <p:guide pos="3826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7.xml"/><Relationship Id="rId8" Type="http://schemas.openxmlformats.org/officeDocument/2006/relationships/slide" Target="slides/slide6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3" Type="http://schemas.openxmlformats.org/officeDocument/2006/relationships/slide" Target="slides/slide1.xml"/><Relationship Id="rId2" Type="http://schemas.openxmlformats.org/officeDocument/2006/relationships/theme" Target="theme/theme1.xml"/><Relationship Id="rId16" Type="http://schemas.openxmlformats.org/officeDocument/2006/relationships/tableStyles" Target="tableStyles.xml"/><Relationship Id="rId15" Type="http://schemas.openxmlformats.org/officeDocument/2006/relationships/viewProps" Target="viewProps.xml"/><Relationship Id="rId14" Type="http://schemas.openxmlformats.org/officeDocument/2006/relationships/presProps" Target="presProps.xml"/><Relationship Id="rId13" Type="http://schemas.openxmlformats.org/officeDocument/2006/relationships/slide" Target="slides/slide11.xml"/><Relationship Id="rId12" Type="http://schemas.openxmlformats.org/officeDocument/2006/relationships/slide" Target="slides/slide10.xml"/><Relationship Id="rId11" Type="http://schemas.openxmlformats.org/officeDocument/2006/relationships/slide" Target="slides/slide9.xml"/><Relationship Id="rId10" Type="http://schemas.openxmlformats.org/officeDocument/2006/relationships/slide" Target="slides/slide8.xml"/><Relationship Id="rId1" Type="http://schemas.openxmlformats.org/officeDocument/2006/relationships/slideMaster" Target="slideMasters/slideMaster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2" Type="http://schemas.openxmlformats.org/officeDocument/2006/relationships/theme" Target="../theme/theme1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alpha val="64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2.png"/><Relationship Id="rId1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1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3.webp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337820" y="276860"/>
            <a:ext cx="10515600" cy="2350135"/>
          </a:xfrm>
          <a:solidFill>
            <a:schemeClr val="accent4">
              <a:lumMod val="60000"/>
              <a:lumOff val="40000"/>
            </a:schemeClr>
          </a:solidFill>
        </p:spPr>
        <p:txBody>
          <a:bodyPr>
            <a:normAutofit/>
          </a:bodyPr>
          <a:p>
            <a:pPr algn="ctr"/>
            <a:r>
              <a:rPr lang="en-US" altLang="en-US" sz="2800" b="1">
                <a:latin typeface="Times New Roman" panose="02020603050405020304" charset="0"/>
                <a:cs typeface="Times New Roman" panose="02020603050405020304" charset="0"/>
              </a:rPr>
              <a:t>The Nexus Between Climate Change and Flood Risk in Khyber Pakhtunkhwa, Pakistan: A Systematic Literature Review</a:t>
            </a:r>
            <a:br>
              <a:rPr lang="en-US" altLang="en-US"/>
            </a:br>
            <a:br>
              <a:rPr lang="en-US" altLang="en-US"/>
            </a:br>
            <a:r>
              <a:rPr lang="en-US" altLang="en-US" sz="2800" b="1">
                <a:latin typeface="Times New Roman" panose="02020603050405020304" charset="0"/>
                <a:cs typeface="Times New Roman" panose="02020603050405020304" charset="0"/>
              </a:rPr>
              <a:t>Module: Research Methods and Professional Development</a:t>
            </a:r>
            <a:br>
              <a:rPr lang="en-US" altLang="en-US" sz="2800" b="1">
                <a:latin typeface="Times New Roman" panose="02020603050405020304" charset="0"/>
                <a:cs typeface="Times New Roman" panose="02020603050405020304" charset="0"/>
              </a:rPr>
            </a:br>
            <a:endParaRPr lang="en-US" altLang="en-US" sz="2800" b="1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967740" y="4667885"/>
            <a:ext cx="10515600" cy="1733550"/>
          </a:xfrm>
        </p:spPr>
        <p:txBody>
          <a:bodyPr>
            <a:noAutofit/>
          </a:bodyPr>
          <a:p>
            <a:pPr marL="0" indent="0">
              <a:lnSpc>
                <a:spcPct val="150000"/>
              </a:lnSpc>
              <a:buNone/>
            </a:pPr>
            <a:r>
              <a:rPr lang="en-US" sz="3200" b="1">
                <a:latin typeface="Times New Roman" panose="02020603050405020304" charset="0"/>
                <a:cs typeface="Times New Roman" panose="02020603050405020304" charset="0"/>
              </a:rPr>
              <a:t>Zakir Ullah</a:t>
            </a:r>
            <a:br>
              <a:rPr lang="en-US" sz="3200" b="1">
                <a:latin typeface="Times New Roman" panose="02020603050405020304" charset="0"/>
                <a:cs typeface="Times New Roman" panose="02020603050405020304" charset="0"/>
              </a:rPr>
            </a:br>
            <a:r>
              <a:rPr lang="en-US" sz="3200" b="1">
                <a:latin typeface="Times New Roman" panose="02020603050405020304" charset="0"/>
                <a:cs typeface="Times New Roman" panose="02020603050405020304" charset="0"/>
              </a:rPr>
              <a:t>2512610</a:t>
            </a:r>
            <a:endParaRPr lang="en-US" sz="3200" b="1">
              <a:latin typeface="Times New Roman" panose="02020603050405020304" charset="0"/>
              <a:cs typeface="Times New Roman" panose="02020603050405020304" charset="0"/>
            </a:endParaRPr>
          </a:p>
        </p:txBody>
      </p:sp>
      <p:pic>
        <p:nvPicPr>
          <p:cNvPr id="8" name="Picture 7"/>
          <p:cNvPicPr/>
          <p:nvPr/>
        </p:nvPicPr>
        <p:blipFill>
          <a:blip r:embed="rId1"/>
          <a:stretch>
            <a:fillRect/>
          </a:stretch>
        </p:blipFill>
        <p:spPr>
          <a:xfrm>
            <a:off x="4104640" y="2626995"/>
            <a:ext cx="6748780" cy="409956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2"/>
          <a:srcRect b="18295"/>
          <a:stretch>
            <a:fillRect/>
          </a:stretch>
        </p:blipFill>
        <p:spPr>
          <a:xfrm rot="21300000">
            <a:off x="3499485" y="2442210"/>
            <a:ext cx="7984490" cy="4231005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12420"/>
            <a:ext cx="10515600" cy="884555"/>
          </a:xfrm>
          <a:solidFill>
            <a:schemeClr val="accent4">
              <a:lumMod val="60000"/>
              <a:lumOff val="40000"/>
            </a:schemeClr>
          </a:solidFill>
        </p:spPr>
        <p:txBody>
          <a:bodyPr>
            <a:noAutofit/>
          </a:bodyPr>
          <a:p>
            <a:r>
              <a:rPr lang="en-US" altLang="en-US" sz="2800" b="1">
                <a:latin typeface="Times New Roman" panose="02020603050405020304" charset="0"/>
                <a:cs typeface="Times New Roman" panose="02020603050405020304" charset="0"/>
              </a:rPr>
              <a:t>Presentation Outline</a:t>
            </a:r>
            <a:br>
              <a:rPr lang="en-US" altLang="en-US" sz="2800">
                <a:latin typeface="Times New Roman" panose="02020603050405020304" charset="0"/>
                <a:cs typeface="Times New Roman" panose="02020603050405020304" charset="0"/>
              </a:rPr>
            </a:br>
            <a:endParaRPr lang="en-US" altLang="en-US" sz="2800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131570"/>
            <a:ext cx="6477635" cy="5045710"/>
          </a:xfrm>
        </p:spPr>
        <p:txBody>
          <a:bodyPr>
            <a:normAutofit fontScale="80000"/>
          </a:bodyPr>
          <a:p>
            <a:pPr>
              <a:lnSpc>
                <a:spcPct val="150000"/>
              </a:lnSpc>
              <a:buFont typeface="Wingdings" panose="05000000000000000000" charset="0"/>
              <a:buChar char="Ø"/>
            </a:pPr>
            <a:r>
              <a:rPr lang="en-US" altLang="en-US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Introduction</a:t>
            </a:r>
            <a:endParaRPr lang="en-US" altLang="en-US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>
              <a:lnSpc>
                <a:spcPct val="150000"/>
              </a:lnSpc>
              <a:buFont typeface="Wingdings" panose="05000000000000000000" charset="0"/>
              <a:buChar char="Ø"/>
            </a:pPr>
            <a:r>
              <a:rPr lang="en-US" altLang="en-US">
                <a:latin typeface="Times New Roman" panose="02020603050405020304" charset="0"/>
                <a:cs typeface="Times New Roman" panose="02020603050405020304" charset="0"/>
                <a:sym typeface="+mn-ea"/>
              </a:rPr>
              <a:t> </a:t>
            </a:r>
            <a:r>
              <a:rPr lang="en-US" altLang="en-US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Aims and Objectives</a:t>
            </a:r>
            <a:endParaRPr lang="en-US" altLang="en-US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>
              <a:lnSpc>
                <a:spcPct val="150000"/>
              </a:lnSpc>
              <a:buFont typeface="Wingdings" panose="05000000000000000000" charset="0"/>
              <a:buChar char="Ø"/>
            </a:pPr>
            <a:r>
              <a:rPr lang="en-US" altLang="en-US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Rationale for the Study</a:t>
            </a:r>
            <a:endParaRPr lang="en-US" altLang="en-US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>
              <a:lnSpc>
                <a:spcPct val="150000"/>
              </a:lnSpc>
              <a:buFont typeface="Wingdings" panose="05000000000000000000" charset="0"/>
              <a:buChar char="Ø"/>
            </a:pPr>
            <a:r>
              <a:rPr lang="en-US" altLang="en-US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Methodology</a:t>
            </a:r>
            <a:endParaRPr lang="en-US" altLang="en-US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>
              <a:lnSpc>
                <a:spcPct val="150000"/>
              </a:lnSpc>
              <a:buFont typeface="Wingdings" panose="05000000000000000000" charset="0"/>
              <a:buChar char="Ø"/>
            </a:pPr>
            <a:r>
              <a:rPr lang="en-US" altLang="en-US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Research Approach</a:t>
            </a:r>
            <a:endParaRPr lang="en-US" altLang="en-US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>
              <a:lnSpc>
                <a:spcPct val="150000"/>
              </a:lnSpc>
              <a:buFont typeface="Wingdings" panose="05000000000000000000" charset="0"/>
              <a:buChar char="Ø"/>
            </a:pPr>
            <a:r>
              <a:rPr lang="en-US" altLang="en-US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Data Collection and Analysis</a:t>
            </a:r>
            <a:endParaRPr lang="en-US" altLang="en-US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>
              <a:lnSpc>
                <a:spcPct val="150000"/>
              </a:lnSpc>
              <a:buFont typeface="Wingdings" panose="05000000000000000000" charset="0"/>
              <a:buChar char="Ø"/>
            </a:pPr>
            <a:r>
              <a:rPr lang="en-US" altLang="en-US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Conclusion</a:t>
            </a:r>
            <a:br>
              <a:rPr lang="en-US" altLang="en-US">
                <a:latin typeface="Times New Roman" panose="02020603050405020304" charset="0"/>
                <a:cs typeface="Times New Roman" panose="02020603050405020304" charset="0"/>
                <a:sym typeface="+mn-ea"/>
              </a:rPr>
            </a:br>
            <a:endParaRPr lang="en-US" altLang="en-US">
              <a:latin typeface="Times New Roman" panose="02020603050405020304" charset="0"/>
              <a:cs typeface="Times New Roman" panose="02020603050405020304" charset="0"/>
            </a:endParaRPr>
          </a:p>
          <a:p>
            <a:endParaRPr lang="en-US">
              <a:latin typeface="Times New Roman" panose="02020603050405020304" charset="0"/>
              <a:cs typeface="Times New Roman" panose="02020603050405020304" charset="0"/>
            </a:endParaRPr>
          </a:p>
        </p:txBody>
      </p:sp>
      <p:pic>
        <p:nvPicPr>
          <p:cNvPr id="4" name="Picture 3"/>
          <p:cNvPicPr/>
          <p:nvPr/>
        </p:nvPicPr>
        <p:blipFill>
          <a:blip r:embed="rId1"/>
          <a:stretch>
            <a:fillRect/>
          </a:stretch>
        </p:blipFill>
        <p:spPr>
          <a:xfrm rot="240000">
            <a:off x="6073775" y="1196975"/>
            <a:ext cx="5824220" cy="525907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60000"/>
              <a:lumOff val="40000"/>
            </a:schemeClr>
          </a:solidFill>
        </p:spPr>
        <p:txBody>
          <a:bodyPr/>
          <a:p>
            <a:r>
              <a:rPr lang="en-US" sz="3600" b="1">
                <a:latin typeface="Times New Roman" panose="02020603050405020304" charset="0"/>
                <a:cs typeface="Times New Roman" panose="02020603050405020304" charset="0"/>
              </a:rPr>
              <a:t>Introduction</a:t>
            </a:r>
            <a:endParaRPr lang="en-US" sz="4000" b="1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5844540" cy="4351655"/>
          </a:xfrm>
        </p:spPr>
        <p:txBody>
          <a:bodyPr>
            <a:normAutofit lnSpcReduction="10000"/>
          </a:bodyPr>
          <a:p>
            <a:r>
              <a:rPr lang="en-US" altLang="en-US">
                <a:latin typeface="Times New Roman" panose="02020603050405020304" charset="0"/>
                <a:cs typeface="Times New Roman" panose="02020603050405020304" charset="0"/>
              </a:rPr>
              <a:t>Climate change is a major global challenge (Chan, 2018).</a:t>
            </a:r>
            <a:endParaRPr lang="en-US" altLang="en-US">
              <a:latin typeface="Times New Roman" panose="02020603050405020304" charset="0"/>
              <a:cs typeface="Times New Roman" panose="02020603050405020304" charset="0"/>
            </a:endParaRPr>
          </a:p>
          <a:p>
            <a:r>
              <a:rPr lang="en-US" altLang="en-US">
                <a:latin typeface="Times New Roman" panose="02020603050405020304" charset="0"/>
                <a:cs typeface="Times New Roman" panose="02020603050405020304" charset="0"/>
              </a:rPr>
              <a:t>It causes extreme events such as floods, storms, and droughts (Chen, Sharma &amp; Liu, 2023).</a:t>
            </a:r>
            <a:endParaRPr lang="en-US" altLang="en-US">
              <a:latin typeface="Times New Roman" panose="02020603050405020304" charset="0"/>
              <a:cs typeface="Times New Roman" panose="02020603050405020304" charset="0"/>
            </a:endParaRPr>
          </a:p>
          <a:p>
            <a:r>
              <a:rPr lang="en-US" altLang="en-US">
                <a:latin typeface="Times New Roman" panose="02020603050405020304" charset="0"/>
                <a:cs typeface="Times New Roman" panose="02020603050405020304" charset="0"/>
              </a:rPr>
              <a:t>Pakistan is highly vulnerable to climate-related hazards (Sheer, Fatima and Sharif, 2023).</a:t>
            </a:r>
            <a:endParaRPr lang="en-US" altLang="en-US">
              <a:latin typeface="Times New Roman" panose="02020603050405020304" charset="0"/>
              <a:cs typeface="Times New Roman" panose="02020603050405020304" charset="0"/>
            </a:endParaRPr>
          </a:p>
          <a:p>
            <a:r>
              <a:rPr lang="en-US" altLang="en-US">
                <a:latin typeface="Times New Roman" panose="02020603050405020304" charset="0"/>
                <a:cs typeface="Times New Roman" panose="02020603050405020304" charset="0"/>
              </a:rPr>
              <a:t>Khyber Pakhtunkhwa is especially at risk due to its diverse geography (Bibi, Khan &amp; Bibi, 2025).</a:t>
            </a:r>
            <a:endParaRPr lang="en-US" altLang="en-US">
              <a:latin typeface="Times New Roman" panose="02020603050405020304" charset="0"/>
              <a:cs typeface="Times New Roman" panose="02020603050405020304" charset="0"/>
            </a:endParaRPr>
          </a:p>
        </p:txBody>
      </p:sp>
      <p:pic>
        <p:nvPicPr>
          <p:cNvPr id="5" name="Picture 4"/>
          <p:cNvPicPr/>
          <p:nvPr/>
        </p:nvPicPr>
        <p:blipFill>
          <a:blip r:embed="rId1"/>
          <a:stretch>
            <a:fillRect/>
          </a:stretch>
        </p:blipFill>
        <p:spPr>
          <a:xfrm rot="300000">
            <a:off x="6810375" y="516255"/>
            <a:ext cx="5179695" cy="623316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6380" y="118745"/>
            <a:ext cx="10515600" cy="915035"/>
          </a:xfrm>
          <a:solidFill>
            <a:schemeClr val="accent4">
              <a:lumMod val="60000"/>
              <a:lumOff val="40000"/>
            </a:schemeClr>
          </a:solidFill>
        </p:spPr>
        <p:txBody>
          <a:bodyPr/>
          <a:p>
            <a:r>
              <a:rPr lang="en-US" sz="3600" b="1">
                <a:latin typeface="Times New Roman" panose="02020603050405020304" charset="0"/>
                <a:cs typeface="Times New Roman" panose="02020603050405020304" charset="0"/>
              </a:rPr>
              <a:t>Introduction</a:t>
            </a:r>
            <a:endParaRPr lang="en-US" sz="3600" b="1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46380" y="1033780"/>
            <a:ext cx="7613015" cy="5479415"/>
          </a:xfrm>
        </p:spPr>
        <p:txBody>
          <a:bodyPr>
            <a:normAutofit fontScale="80000"/>
          </a:bodyPr>
          <a:p>
            <a:pPr>
              <a:buFont typeface="Wingdings" panose="05000000000000000000" charset="0"/>
              <a:buChar char="v"/>
            </a:pPr>
            <a:r>
              <a:rPr lang="en-US" b="1">
                <a:latin typeface="Times New Roman" panose="02020603050405020304" charset="0"/>
                <a:cs typeface="Times New Roman" panose="02020603050405020304" charset="0"/>
              </a:rPr>
              <a:t>Floods in Khyber Pakhunkhwa</a:t>
            </a:r>
            <a:endParaRPr lang="en-US" b="1">
              <a:latin typeface="Times New Roman" panose="02020603050405020304" charset="0"/>
              <a:cs typeface="Times New Roman" panose="0202060305040502030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altLang="en-US" sz="3000">
                <a:latin typeface="Times New Roman" panose="02020603050405020304" charset="0"/>
                <a:cs typeface="Times New Roman" panose="02020603050405020304" charset="0"/>
              </a:rPr>
              <a:t>KP has faced major floods in 2010 and 2022, indicating rising climate vulnerability (Saeed, 2025).</a:t>
            </a:r>
            <a:endParaRPr lang="en-US" altLang="en-US" sz="3000">
              <a:latin typeface="Times New Roman" panose="02020603050405020304" charset="0"/>
              <a:cs typeface="Times New Roman" panose="0202060305040502030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altLang="en-US" sz="3000">
                <a:latin typeface="Times New Roman" panose="02020603050405020304" charset="0"/>
                <a:cs typeface="Times New Roman" panose="02020603050405020304" charset="0"/>
              </a:rPr>
              <a:t>In August 2025, a cloudburst triggered severe flash floods in north-west Pakistan.</a:t>
            </a:r>
            <a:endParaRPr lang="en-US" altLang="en-US" sz="3000">
              <a:latin typeface="Times New Roman" panose="02020603050405020304" charset="0"/>
              <a:cs typeface="Times New Roman" panose="0202060305040502030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altLang="en-US" sz="3000">
                <a:latin typeface="Times New Roman" panose="02020603050405020304" charset="0"/>
                <a:cs typeface="Times New Roman" panose="02020603050405020304" charset="0"/>
              </a:rPr>
              <a:t>Buner district recorded 228 deaths, 120 injured, and 3,868 livestock losses.</a:t>
            </a:r>
            <a:endParaRPr lang="en-US" altLang="en-US" sz="3000">
              <a:latin typeface="Times New Roman" panose="02020603050405020304" charset="0"/>
              <a:cs typeface="Times New Roman" panose="0202060305040502030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altLang="en-US" sz="3000">
                <a:latin typeface="Times New Roman" panose="02020603050405020304" charset="0"/>
                <a:cs typeface="Times New Roman" panose="02020603050405020304" charset="0"/>
              </a:rPr>
              <a:t>Infrastructure damage included 162 houses destroyed, 575 partially damaged, along with 29 schools and 14 health facilities affected.</a:t>
            </a:r>
            <a:endParaRPr lang="en-US" altLang="en-US" sz="3000">
              <a:latin typeface="Times New Roman" panose="02020603050405020304" charset="0"/>
              <a:cs typeface="Times New Roman" panose="0202060305040502030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altLang="en-US" sz="3000">
                <a:latin typeface="Times New Roman" panose="02020603050405020304" charset="0"/>
                <a:cs typeface="Times New Roman" panose="02020603050405020304" charset="0"/>
              </a:rPr>
              <a:t>The overall toll in Khyber Pakhtunkhwa reached 337 deaths across multiple districts (SPO, 2025).</a:t>
            </a:r>
            <a:endParaRPr lang="en-US" altLang="en-US" sz="3000">
              <a:latin typeface="Times New Roman" panose="02020603050405020304" charset="0"/>
              <a:cs typeface="Times New Roman" panose="0202060305040502030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altLang="en-US" sz="3000">
                <a:latin typeface="Times New Roman" panose="02020603050405020304" charset="0"/>
                <a:cs typeface="Times New Roman" panose="02020603050405020304" charset="0"/>
              </a:rPr>
              <a:t>These repeated events highlight increasing flood risk linked to climate change (Shahzada et al., 2025).</a:t>
            </a:r>
            <a:endParaRPr lang="en-US" altLang="en-US" sz="3000">
              <a:latin typeface="Times New Roman" panose="02020603050405020304" charset="0"/>
              <a:cs typeface="Times New Roman" panose="0202060305040502030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US" altLang="en-US" sz="3000">
              <a:latin typeface="Times New Roman" panose="02020603050405020304" charset="0"/>
              <a:cs typeface="Times New Roman" panose="02020603050405020304" charset="0"/>
            </a:endParaRPr>
          </a:p>
        </p:txBody>
      </p:sp>
      <p:pic>
        <p:nvPicPr>
          <p:cNvPr id="4" name="Picture 3"/>
          <p:cNvPicPr/>
          <p:nvPr/>
        </p:nvPicPr>
        <p:blipFill>
          <a:blip r:embed="rId1"/>
          <a:stretch>
            <a:fillRect/>
          </a:stretch>
        </p:blipFill>
        <p:spPr>
          <a:xfrm rot="240000">
            <a:off x="7860030" y="890270"/>
            <a:ext cx="4331970" cy="544830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60000"/>
              <a:lumOff val="40000"/>
            </a:schemeClr>
          </a:solidFill>
        </p:spPr>
        <p:txBody>
          <a:bodyPr/>
          <a:p>
            <a:r>
              <a:rPr lang="en-US" sz="3200" b="1">
                <a:latin typeface="Times New Roman" panose="02020603050405020304" charset="0"/>
                <a:cs typeface="Times New Roman" panose="02020603050405020304" charset="0"/>
              </a:rPr>
              <a:t>Aims and Objectives</a:t>
            </a:r>
            <a:endParaRPr lang="en-US" sz="3200" b="1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7292340" cy="4351655"/>
          </a:xfrm>
        </p:spPr>
        <p:txBody>
          <a:bodyPr/>
          <a:p>
            <a:r>
              <a:rPr lang="en-US" altLang="en-US">
                <a:latin typeface="Times New Roman" panose="02020603050405020304" charset="0"/>
                <a:cs typeface="Times New Roman" panose="02020603050405020304" charset="0"/>
              </a:rPr>
              <a:t>To investigate the climate change-flood risk nexus in Khyber Pakhtunkhwa through systematic literature review.</a:t>
            </a:r>
            <a:endParaRPr lang="en-US" altLang="en-US">
              <a:latin typeface="Times New Roman" panose="02020603050405020304" charset="0"/>
              <a:cs typeface="Times New Roman" panose="02020603050405020304" charset="0"/>
            </a:endParaRPr>
          </a:p>
          <a:p>
            <a:r>
              <a:rPr lang="en-US" altLang="en-US">
                <a:latin typeface="Times New Roman" panose="02020603050405020304" charset="0"/>
                <a:cs typeface="Times New Roman" panose="02020603050405020304" charset="0"/>
              </a:rPr>
              <a:t>To determine the effect of climate change on the frequency and intensity of floods.</a:t>
            </a:r>
            <a:endParaRPr lang="en-US" altLang="en-US">
              <a:latin typeface="Times New Roman" panose="02020603050405020304" charset="0"/>
              <a:cs typeface="Times New Roman" panose="02020603050405020304" charset="0"/>
            </a:endParaRPr>
          </a:p>
          <a:p>
            <a:r>
              <a:rPr lang="en-US" altLang="en-US">
                <a:latin typeface="Times New Roman" panose="02020603050405020304" charset="0"/>
                <a:cs typeface="Times New Roman" panose="02020603050405020304" charset="0"/>
              </a:rPr>
              <a:t>To determine socio-environmental effects of flooding.</a:t>
            </a:r>
            <a:endParaRPr lang="en-US" altLang="en-US">
              <a:latin typeface="Times New Roman" panose="02020603050405020304" charset="0"/>
              <a:cs typeface="Times New Roman" panose="02020603050405020304" charset="0"/>
            </a:endParaRPr>
          </a:p>
          <a:p>
            <a:r>
              <a:rPr lang="en-US" altLang="en-US">
                <a:latin typeface="Times New Roman" panose="02020603050405020304" charset="0"/>
                <a:cs typeface="Times New Roman" panose="02020603050405020304" charset="0"/>
              </a:rPr>
              <a:t>To synthesize existing literature and highlight research gaps and provide recommendations for stackholders.</a:t>
            </a:r>
            <a:endParaRPr lang="en-US" altLang="en-US">
              <a:latin typeface="Times New Roman" panose="02020603050405020304" charset="0"/>
              <a:cs typeface="Times New Roman" panose="0202060305040502030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 rot="300000">
            <a:off x="7931150" y="643255"/>
            <a:ext cx="4274185" cy="4781550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109345"/>
          </a:xfrm>
          <a:solidFill>
            <a:schemeClr val="accent4">
              <a:lumMod val="60000"/>
              <a:lumOff val="40000"/>
            </a:schemeClr>
          </a:solidFill>
        </p:spPr>
        <p:txBody>
          <a:bodyPr/>
          <a:p>
            <a:r>
              <a:rPr lang="en-US" sz="3600" b="1">
                <a:latin typeface="Times New Roman" panose="02020603050405020304" charset="0"/>
                <a:cs typeface="Times New Roman" panose="02020603050405020304" charset="0"/>
              </a:rPr>
              <a:t>Rationale</a:t>
            </a:r>
            <a:endParaRPr lang="en-US" sz="3600" b="1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475105"/>
            <a:ext cx="6762115" cy="4702175"/>
          </a:xfrm>
        </p:spPr>
        <p:txBody>
          <a:bodyPr>
            <a:normAutofit lnSpcReduction="10000"/>
          </a:bodyPr>
          <a:p>
            <a:r>
              <a:rPr lang="en-US" altLang="en-US">
                <a:latin typeface="Times New Roman" panose="02020603050405020304" charset="0"/>
                <a:cs typeface="Times New Roman" panose="02020603050405020304" charset="0"/>
              </a:rPr>
              <a:t>Increasing frequency and intensity of floods make them a critical area of research (Waseem &amp; Rana, 2023).</a:t>
            </a:r>
            <a:endParaRPr lang="en-US" altLang="en-US">
              <a:latin typeface="Times New Roman" panose="02020603050405020304" charset="0"/>
              <a:cs typeface="Times New Roman" panose="02020603050405020304" charset="0"/>
            </a:endParaRPr>
          </a:p>
          <a:p>
            <a:r>
              <a:rPr lang="en-US" altLang="en-US">
                <a:latin typeface="Times New Roman" panose="02020603050405020304" charset="0"/>
                <a:cs typeface="Times New Roman" panose="02020603050405020304" charset="0"/>
              </a:rPr>
              <a:t>Existing studies on floods in Pakistan are fragmented across different disciplines.</a:t>
            </a:r>
            <a:endParaRPr lang="en-US" altLang="en-US">
              <a:latin typeface="Times New Roman" panose="02020603050405020304" charset="0"/>
              <a:cs typeface="Times New Roman" panose="02020603050405020304" charset="0"/>
            </a:endParaRPr>
          </a:p>
          <a:p>
            <a:r>
              <a:rPr lang="en-US" altLang="en-US">
                <a:latin typeface="Times New Roman" panose="02020603050405020304" charset="0"/>
                <a:cs typeface="Times New Roman" panose="02020603050405020304" charset="0"/>
              </a:rPr>
              <a:t>A holistic understanding of the climate–flood relationship is still limited.</a:t>
            </a:r>
            <a:endParaRPr lang="en-US" altLang="en-US">
              <a:latin typeface="Times New Roman" panose="02020603050405020304" charset="0"/>
              <a:cs typeface="Times New Roman" panose="02020603050405020304" charset="0"/>
            </a:endParaRPr>
          </a:p>
          <a:p>
            <a:r>
              <a:rPr lang="en-US" altLang="en-US">
                <a:latin typeface="Times New Roman" panose="02020603050405020304" charset="0"/>
                <a:cs typeface="Times New Roman" panose="02020603050405020304" charset="0"/>
              </a:rPr>
              <a:t>Khyber Pakhtunkhwa is highly vulnerable, yet lacks a consolidated synthesis of existing research (Khoso et al., 2025).</a:t>
            </a:r>
            <a:endParaRPr lang="en-US" altLang="en-US">
              <a:latin typeface="Times New Roman" panose="02020603050405020304" charset="0"/>
              <a:cs typeface="Times New Roman" panose="02020603050405020304" charset="0"/>
            </a:endParaRPr>
          </a:p>
        </p:txBody>
      </p:sp>
      <p:pic>
        <p:nvPicPr>
          <p:cNvPr id="4" name="Picture 3"/>
          <p:cNvPicPr/>
          <p:nvPr/>
        </p:nvPicPr>
        <p:blipFill>
          <a:blip r:embed="rId1"/>
          <a:stretch>
            <a:fillRect/>
          </a:stretch>
        </p:blipFill>
        <p:spPr>
          <a:xfrm rot="180000">
            <a:off x="7600315" y="1143000"/>
            <a:ext cx="4591685" cy="511429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9570" y="73660"/>
            <a:ext cx="10515600" cy="697865"/>
          </a:xfrm>
          <a:solidFill>
            <a:schemeClr val="accent4">
              <a:lumMod val="60000"/>
              <a:lumOff val="40000"/>
            </a:schemeClr>
          </a:solidFill>
        </p:spPr>
        <p:txBody>
          <a:bodyPr/>
          <a:p>
            <a:r>
              <a:rPr lang="en-US" sz="3600" b="1">
                <a:latin typeface="Times New Roman" panose="02020603050405020304" charset="0"/>
                <a:cs typeface="Times New Roman" panose="02020603050405020304" charset="0"/>
              </a:rPr>
              <a:t>Methods</a:t>
            </a:r>
            <a:endParaRPr lang="en-US" sz="3600" b="1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9570" y="611505"/>
            <a:ext cx="10934065" cy="6245860"/>
          </a:xfrm>
        </p:spPr>
        <p:txBody>
          <a:bodyPr>
            <a:noAutofit/>
          </a:bodyPr>
          <a:p>
            <a:pPr>
              <a:lnSpc>
                <a:spcPct val="140000"/>
              </a:lnSpc>
              <a:buFont typeface="Wingdings" panose="05000000000000000000" charset="0"/>
              <a:buChar char="v"/>
            </a:pPr>
            <a:r>
              <a:rPr lang="en-US" altLang="en-US" sz="2000" b="1">
                <a:latin typeface="Times New Roman" panose="02020603050405020304" charset="0"/>
                <a:cs typeface="Times New Roman" panose="02020603050405020304" charset="0"/>
              </a:rPr>
              <a:t> </a:t>
            </a:r>
            <a:r>
              <a:rPr lang="en-US" altLang="en-US" sz="2400" b="1">
                <a:latin typeface="Times New Roman" panose="02020603050405020304" charset="0"/>
                <a:cs typeface="Times New Roman" panose="02020603050405020304" charset="0"/>
              </a:rPr>
              <a:t>Research Approach &amp; Design</a:t>
            </a:r>
            <a:endParaRPr lang="en-US" altLang="en-US" sz="2400" b="1">
              <a:latin typeface="Times New Roman" panose="02020603050405020304" charset="0"/>
              <a:cs typeface="Times New Roman" panose="02020603050405020304" charset="0"/>
            </a:endParaRPr>
          </a:p>
          <a:p>
            <a:pPr>
              <a:lnSpc>
                <a:spcPct val="140000"/>
              </a:lnSpc>
              <a:buFont typeface="Arial" panose="020B0604020202020204" pitchFamily="34" charset="0"/>
              <a:buChar char="•"/>
            </a:pPr>
            <a:r>
              <a:rPr lang="en-US" altLang="en-US" sz="2400">
                <a:latin typeface="Times New Roman" panose="02020603050405020304" charset="0"/>
                <a:cs typeface="Times New Roman" panose="02020603050405020304" charset="0"/>
              </a:rPr>
              <a:t>The study will adopt a qualitative approach, suitable for managing and synthesizing literature (Clark, 2016).</a:t>
            </a:r>
            <a:endParaRPr lang="en-US" altLang="en-US" sz="2400">
              <a:latin typeface="Times New Roman" panose="02020603050405020304" charset="0"/>
              <a:cs typeface="Times New Roman" panose="02020603050405020304" charset="0"/>
            </a:endParaRPr>
          </a:p>
          <a:p>
            <a:pPr>
              <a:lnSpc>
                <a:spcPct val="140000"/>
              </a:lnSpc>
              <a:buFont typeface="Arial" panose="020B0604020202020204" pitchFamily="34" charset="0"/>
              <a:buChar char="•"/>
            </a:pPr>
            <a:r>
              <a:rPr lang="en-US" altLang="en-US" sz="2400">
                <a:latin typeface="Times New Roman" panose="02020603050405020304" charset="0"/>
                <a:cs typeface="Times New Roman" panose="02020603050405020304" charset="0"/>
              </a:rPr>
              <a:t>A Systematic Literature Review (SLR) will be used to collect evidence based on eligibility criteria and answer research questions (Mengist, Soromessa &amp; Legese, 2019).  SLR </a:t>
            </a:r>
            <a:r>
              <a:rPr lang="en-US" altLang="en-US" sz="2400">
                <a:latin typeface="Times New Roman" panose="02020603050405020304" charset="0"/>
                <a:cs typeface="Times New Roman" panose="02020603050405020304" charset="0"/>
                <a:sym typeface="+mn-ea"/>
              </a:rPr>
              <a:t>has rapidly become a cornerstone of the evidence-based practice and policy movement (Dixon-Woods et al., 2006).</a:t>
            </a:r>
            <a:endParaRPr lang="en-US" altLang="en-US" sz="2400">
              <a:latin typeface="Times New Roman" panose="02020603050405020304" charset="0"/>
              <a:cs typeface="Times New Roman" panose="02020603050405020304" charset="0"/>
            </a:endParaRPr>
          </a:p>
          <a:p>
            <a:pPr>
              <a:lnSpc>
                <a:spcPct val="140000"/>
              </a:lnSpc>
              <a:buFont typeface="Wingdings" panose="05000000000000000000" charset="0"/>
              <a:buChar char="v"/>
            </a:pPr>
            <a:r>
              <a:rPr lang="en-US" altLang="en-US" sz="2400" b="1">
                <a:latin typeface="Times New Roman" panose="02020603050405020304" charset="0"/>
                <a:cs typeface="Times New Roman" panose="02020603050405020304" charset="0"/>
              </a:rPr>
              <a:t> Data Collection</a:t>
            </a:r>
            <a:endParaRPr lang="en-US" altLang="en-US" sz="2400" b="1">
              <a:latin typeface="Times New Roman" panose="02020603050405020304" charset="0"/>
              <a:cs typeface="Times New Roman" panose="02020603050405020304" charset="0"/>
            </a:endParaRPr>
          </a:p>
          <a:p>
            <a:pPr>
              <a:lnSpc>
                <a:spcPct val="140000"/>
              </a:lnSpc>
              <a:buFont typeface="Arial" panose="020B0604020202020204" pitchFamily="34" charset="0"/>
              <a:buChar char="•"/>
            </a:pPr>
            <a:r>
              <a:rPr lang="en-US" altLang="en-US" sz="2400">
                <a:latin typeface="Times New Roman" panose="02020603050405020304" charset="0"/>
                <a:cs typeface="Times New Roman" panose="02020603050405020304" charset="0"/>
              </a:rPr>
              <a:t>Secondary data will be collected from peer-reviewed articles (last 20 years).</a:t>
            </a:r>
            <a:endParaRPr lang="en-US" altLang="en-US" sz="2400">
              <a:latin typeface="Times New Roman" panose="02020603050405020304" charset="0"/>
              <a:cs typeface="Times New Roman" panose="02020603050405020304" charset="0"/>
            </a:endParaRPr>
          </a:p>
          <a:p>
            <a:pPr>
              <a:lnSpc>
                <a:spcPct val="140000"/>
              </a:lnSpc>
              <a:buFont typeface="Arial" panose="020B0604020202020204" pitchFamily="34" charset="0"/>
              <a:buChar char="•"/>
            </a:pPr>
            <a:r>
              <a:rPr lang="en-US" altLang="en-US" sz="2400">
                <a:latin typeface="Times New Roman" panose="02020603050405020304" charset="0"/>
                <a:cs typeface="Times New Roman" panose="02020603050405020304" charset="0"/>
              </a:rPr>
              <a:t>Databases: Taylor &amp; Francis, ScienceDirect, JSTOR, Scopus, PubMed, ResearchGate.</a:t>
            </a:r>
            <a:endParaRPr lang="en-US" altLang="en-US" sz="2400">
              <a:latin typeface="Times New Roman" panose="02020603050405020304" charset="0"/>
              <a:cs typeface="Times New Roman" panose="02020603050405020304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931545"/>
          </a:xfrm>
          <a:solidFill>
            <a:schemeClr val="accent4">
              <a:lumMod val="60000"/>
              <a:lumOff val="40000"/>
            </a:schemeClr>
          </a:solidFill>
        </p:spPr>
        <p:txBody>
          <a:bodyPr/>
          <a:p>
            <a:r>
              <a:rPr lang="en-US" sz="3600" b="1">
                <a:latin typeface="Times New Roman" panose="02020603050405020304" charset="0"/>
                <a:cs typeface="Times New Roman" panose="02020603050405020304" charset="0"/>
              </a:rPr>
              <a:t>Methodology </a:t>
            </a:r>
            <a:endParaRPr lang="en-US" sz="3600" b="1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393825"/>
            <a:ext cx="7014845" cy="5264150"/>
          </a:xfrm>
        </p:spPr>
        <p:txBody>
          <a:bodyPr>
            <a:normAutofit fontScale="80000"/>
          </a:bodyPr>
          <a:p>
            <a:pPr>
              <a:buFont typeface="Wingdings" panose="05000000000000000000" charset="0"/>
              <a:buChar char="v"/>
            </a:pPr>
            <a:r>
              <a:rPr lang="en-US" altLang="en-US" b="1">
                <a:latin typeface="Times New Roman" panose="02020603050405020304" charset="0"/>
                <a:cs typeface="Times New Roman" panose="02020603050405020304" charset="0"/>
              </a:rPr>
              <a:t>PRISMA Framework</a:t>
            </a:r>
            <a:endParaRPr lang="en-US" altLang="en-US" b="1">
              <a:latin typeface="Times New Roman" panose="02020603050405020304" charset="0"/>
              <a:cs typeface="Times New Roman" panose="02020603050405020304" charset="0"/>
            </a:endParaRPr>
          </a:p>
          <a:p>
            <a:r>
              <a:rPr lang="en-US" altLang="en-US">
                <a:latin typeface="Times New Roman" panose="02020603050405020304" charset="0"/>
                <a:cs typeface="Times New Roman" panose="02020603050405020304" charset="0"/>
              </a:rPr>
              <a:t>PRISMA ensures transparent and structured reporting of study selection.</a:t>
            </a:r>
            <a:endParaRPr lang="en-US" altLang="en-US">
              <a:latin typeface="Times New Roman" panose="02020603050405020304" charset="0"/>
              <a:cs typeface="Times New Roman" panose="02020603050405020304" charset="0"/>
            </a:endParaRPr>
          </a:p>
          <a:p>
            <a:r>
              <a:rPr lang="en-US" altLang="en-US">
                <a:latin typeface="Times New Roman" panose="02020603050405020304" charset="0"/>
                <a:cs typeface="Times New Roman" panose="02020603050405020304" charset="0"/>
              </a:rPr>
              <a:t>It improves clarity and reproducibility of systematic reviews (Page et al., 2021).</a:t>
            </a:r>
            <a:endParaRPr lang="en-US" altLang="en-US">
              <a:latin typeface="Times New Roman" panose="02020603050405020304" charset="0"/>
              <a:cs typeface="Times New Roman" panose="02020603050405020304" charset="0"/>
            </a:endParaRPr>
          </a:p>
          <a:p>
            <a:pPr>
              <a:buFont typeface="Wingdings" panose="05000000000000000000" charset="0"/>
              <a:buChar char="v"/>
            </a:pPr>
            <a:r>
              <a:rPr lang="en-US" altLang="en-US" b="1">
                <a:latin typeface="Times New Roman" panose="02020603050405020304" charset="0"/>
                <a:cs typeface="Times New Roman" panose="02020603050405020304" charset="0"/>
              </a:rPr>
              <a:t>Data Extraction</a:t>
            </a:r>
            <a:endParaRPr lang="en-US" altLang="en-US" b="1">
              <a:latin typeface="Times New Roman" panose="02020603050405020304" charset="0"/>
              <a:cs typeface="Times New Roman" panose="02020603050405020304" charset="0"/>
            </a:endParaRPr>
          </a:p>
          <a:p>
            <a:r>
              <a:rPr lang="en-US" altLang="en-US">
                <a:latin typeface="Times New Roman" panose="02020603050405020304" charset="0"/>
                <a:cs typeface="Times New Roman" panose="02020603050405020304" charset="0"/>
              </a:rPr>
              <a:t>A data extraction table will record key study details and findings.</a:t>
            </a:r>
            <a:endParaRPr lang="en-US" altLang="en-US">
              <a:latin typeface="Times New Roman" panose="02020603050405020304" charset="0"/>
              <a:cs typeface="Times New Roman" panose="02020603050405020304" charset="0"/>
            </a:endParaRPr>
          </a:p>
          <a:p>
            <a:r>
              <a:rPr lang="en-US" altLang="en-US">
                <a:latin typeface="Times New Roman" panose="02020603050405020304" charset="0"/>
                <a:cs typeface="Times New Roman" panose="02020603050405020304" charset="0"/>
              </a:rPr>
              <a:t>It ensures accurate and systematic information gathering (Garousi &amp; Felderer, 2017).</a:t>
            </a:r>
            <a:endParaRPr lang="en-US" altLang="en-US">
              <a:latin typeface="Times New Roman" panose="02020603050405020304" charset="0"/>
              <a:cs typeface="Times New Roman" panose="02020603050405020304" charset="0"/>
            </a:endParaRPr>
          </a:p>
          <a:p>
            <a:pPr>
              <a:buFont typeface="Wingdings" panose="05000000000000000000" charset="0"/>
              <a:buChar char="v"/>
            </a:pPr>
            <a:r>
              <a:rPr lang="en-US" altLang="en-US" b="1">
                <a:latin typeface="Times New Roman" panose="02020603050405020304" charset="0"/>
                <a:cs typeface="Times New Roman" panose="02020603050405020304" charset="0"/>
              </a:rPr>
              <a:t>Data Analysis</a:t>
            </a:r>
            <a:endParaRPr lang="en-US" altLang="en-US" b="1">
              <a:latin typeface="Times New Roman" panose="02020603050405020304" charset="0"/>
              <a:cs typeface="Times New Roman" panose="02020603050405020304" charset="0"/>
            </a:endParaRPr>
          </a:p>
          <a:p>
            <a:r>
              <a:rPr lang="en-US" altLang="en-US">
                <a:latin typeface="Times New Roman" panose="02020603050405020304" charset="0"/>
                <a:cs typeface="Times New Roman" panose="02020603050405020304" charset="0"/>
              </a:rPr>
              <a:t>Thematic analysis will identify and synthesize key patterns and themes across studies.</a:t>
            </a:r>
            <a:endParaRPr lang="en-US" altLang="en-US">
              <a:latin typeface="Times New Roman" panose="02020603050405020304" charset="0"/>
              <a:cs typeface="Times New Roman" panose="02020603050405020304" charset="0"/>
            </a:endParaRPr>
          </a:p>
        </p:txBody>
      </p:sp>
      <p:pic>
        <p:nvPicPr>
          <p:cNvPr id="4" name="Picture 3"/>
          <p:cNvPicPr/>
          <p:nvPr/>
        </p:nvPicPr>
        <p:blipFill>
          <a:blip r:embed="rId1"/>
          <a:stretch>
            <a:fillRect/>
          </a:stretch>
        </p:blipFill>
        <p:spPr>
          <a:xfrm rot="420000">
            <a:off x="8038465" y="782320"/>
            <a:ext cx="4005580" cy="5885180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60000"/>
              <a:lumOff val="40000"/>
            </a:schemeClr>
          </a:solidFill>
        </p:spPr>
        <p:txBody>
          <a:bodyPr/>
          <a:p>
            <a:r>
              <a:rPr lang="en-US" sz="3600" b="1">
                <a:latin typeface="Times New Roman" panose="02020603050405020304" charset="0"/>
                <a:cs typeface="Times New Roman" panose="02020603050405020304" charset="0"/>
              </a:rPr>
              <a:t>Eligiblity Criteria</a:t>
            </a:r>
            <a:endParaRPr lang="en-US" sz="3600" b="1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6570980" cy="4351655"/>
          </a:xfrm>
        </p:spPr>
        <p:txBody>
          <a:bodyPr/>
          <a:p>
            <a:r>
              <a:rPr lang="en-US" altLang="en-US">
                <a:latin typeface="Times New Roman" panose="02020603050405020304" charset="0"/>
                <a:cs typeface="Times New Roman" panose="02020603050405020304" charset="0"/>
              </a:rPr>
              <a:t>Studies published in the English language</a:t>
            </a:r>
            <a:endParaRPr lang="en-US" altLang="en-US">
              <a:latin typeface="Times New Roman" panose="02020603050405020304" charset="0"/>
              <a:cs typeface="Times New Roman" panose="02020603050405020304" charset="0"/>
            </a:endParaRPr>
          </a:p>
          <a:p>
            <a:r>
              <a:rPr lang="en-US" altLang="en-US">
                <a:latin typeface="Times New Roman" panose="02020603050405020304" charset="0"/>
                <a:cs typeface="Times New Roman" panose="02020603050405020304" charset="0"/>
              </a:rPr>
              <a:t>Peer-reviewed journal articles only</a:t>
            </a:r>
            <a:endParaRPr lang="en-US" altLang="en-US">
              <a:latin typeface="Times New Roman" panose="02020603050405020304" charset="0"/>
              <a:cs typeface="Times New Roman" panose="02020603050405020304" charset="0"/>
            </a:endParaRPr>
          </a:p>
          <a:p>
            <a:r>
              <a:rPr lang="en-US" altLang="en-US">
                <a:latin typeface="Times New Roman" panose="02020603050405020304" charset="0"/>
                <a:cs typeface="Times New Roman" panose="02020603050405020304" charset="0"/>
              </a:rPr>
              <a:t>Studies from the last 20 years</a:t>
            </a:r>
            <a:endParaRPr lang="en-US" altLang="en-US">
              <a:latin typeface="Times New Roman" panose="02020603050405020304" charset="0"/>
              <a:cs typeface="Times New Roman" panose="02020603050405020304" charset="0"/>
            </a:endParaRPr>
          </a:p>
          <a:p>
            <a:r>
              <a:rPr lang="en-US" altLang="en-US">
                <a:latin typeface="Times New Roman" panose="02020603050405020304" charset="0"/>
                <a:cs typeface="Times New Roman" panose="02020603050405020304" charset="0"/>
              </a:rPr>
              <a:t>Studies examining the relationship between climate change and floods</a:t>
            </a:r>
            <a:endParaRPr lang="en-US" altLang="en-US">
              <a:latin typeface="Times New Roman" panose="02020603050405020304" charset="0"/>
              <a:cs typeface="Times New Roman" panose="02020603050405020304" charset="0"/>
            </a:endParaRPr>
          </a:p>
          <a:p>
            <a:r>
              <a:rPr lang="en-US" altLang="en-US">
                <a:latin typeface="Times New Roman" panose="02020603050405020304" charset="0"/>
                <a:cs typeface="Times New Roman" panose="02020603050405020304" charset="0"/>
              </a:rPr>
              <a:t>Studies focused on Pakistan, specifically Khyber Pakhtunkhwa</a:t>
            </a:r>
            <a:endParaRPr lang="en-US" altLang="en-US">
              <a:latin typeface="Times New Roman" panose="02020603050405020304" charset="0"/>
              <a:cs typeface="Times New Roman" panose="02020603050405020304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1"/>
          <a:srcRect l="51198" t="11783" b="15277"/>
          <a:stretch>
            <a:fillRect/>
          </a:stretch>
        </p:blipFill>
        <p:spPr>
          <a:xfrm rot="300000">
            <a:off x="7138035" y="1486535"/>
            <a:ext cx="4858385" cy="4690745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60000"/>
              <a:lumOff val="40000"/>
            </a:schemeClr>
          </a:solidFill>
        </p:spPr>
        <p:txBody>
          <a:bodyPr/>
          <a:p>
            <a:r>
              <a:rPr lang="en-US" b="1">
                <a:latin typeface="Times New Roman" panose="02020603050405020304" charset="0"/>
                <a:cs typeface="Times New Roman" panose="02020603050405020304" charset="0"/>
              </a:rPr>
              <a:t>Conclusion</a:t>
            </a:r>
            <a:endParaRPr lang="en-US" b="1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p>
            <a:pPr>
              <a:buFont typeface="Arial" panose="020B0604020202020204" pitchFamily="34" charset="0"/>
              <a:buChar char="•"/>
            </a:pPr>
            <a:r>
              <a:rPr lang="en-US" altLang="en-US">
                <a:latin typeface="Times New Roman" panose="02020603050405020304" charset="0"/>
                <a:cs typeface="Times New Roman" panose="02020603050405020304" charset="0"/>
              </a:rPr>
              <a:t>This study will integrate existing evidence on climate change and flood dynamics using a systematic approach.</a:t>
            </a:r>
            <a:endParaRPr lang="en-US" altLang="en-US">
              <a:latin typeface="Times New Roman" panose="02020603050405020304" charset="0"/>
              <a:cs typeface="Times New Roman" panose="0202060305040502030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altLang="en-US">
                <a:latin typeface="Times New Roman" panose="02020603050405020304" charset="0"/>
                <a:cs typeface="Times New Roman" panose="02020603050405020304" charset="0"/>
              </a:rPr>
              <a:t>It will offer a consolidated understanding of how climate-related factors influence flooding patterns in Khyber Pakhtunkhwa.</a:t>
            </a:r>
            <a:endParaRPr lang="en-US" altLang="en-US">
              <a:latin typeface="Times New Roman" panose="02020603050405020304" charset="0"/>
              <a:cs typeface="Times New Roman" panose="0202060305040502030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altLang="en-US">
                <a:latin typeface="Times New Roman" panose="02020603050405020304" charset="0"/>
                <a:cs typeface="Times New Roman" panose="02020603050405020304" charset="0"/>
              </a:rPr>
              <a:t>It will identify limitations and inconsistencies within current research.</a:t>
            </a:r>
            <a:endParaRPr lang="en-US" altLang="en-US">
              <a:latin typeface="Times New Roman" panose="02020603050405020304" charset="0"/>
              <a:cs typeface="Times New Roman" panose="0202060305040502030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altLang="en-US">
                <a:latin typeface="Times New Roman" panose="02020603050405020304" charset="0"/>
                <a:cs typeface="Times New Roman" panose="02020603050405020304" charset="0"/>
              </a:rPr>
              <a:t>It will provide a foundation for more targeted future studies and policy considerations.</a:t>
            </a:r>
            <a:endParaRPr lang="en-US" altLang="en-US">
              <a:latin typeface="Times New Roman" panose="02020603050405020304" charset="0"/>
              <a:cs typeface="Times New Roman" panose="02020603050405020304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598805"/>
          </a:xfrm>
          <a:solidFill>
            <a:schemeClr val="accent4">
              <a:lumMod val="60000"/>
              <a:lumOff val="40000"/>
            </a:schemeClr>
          </a:solidFill>
        </p:spPr>
        <p:txBody>
          <a:bodyPr>
            <a:normAutofit fontScale="90000"/>
          </a:bodyPr>
          <a:p>
            <a:pPr algn="ctr"/>
            <a:r>
              <a:rPr lang="en-US" b="1">
                <a:latin typeface="Times New Roman" panose="02020603050405020304" charset="0"/>
                <a:cs typeface="Times New Roman" panose="02020603050405020304" charset="0"/>
              </a:rPr>
              <a:t>References</a:t>
            </a:r>
            <a:endParaRPr lang="en-US" b="1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5" y="963295"/>
            <a:ext cx="12092940" cy="5894705"/>
          </a:xfrm>
        </p:spPr>
        <p:txBody>
          <a:bodyPr/>
          <a:p>
            <a:r>
              <a:rPr lang="en-US" altLang="en-US" sz="1200"/>
              <a:t>Bibi, L., Khan, M. and Bibi, D. (2025) Climate change in Khyber Pakhtunkhwa. https://assajournal.com/index.php/36/article/view/482. </a:t>
            </a:r>
            <a:endParaRPr lang="en-US" altLang="en-US" sz="1200"/>
          </a:p>
          <a:p>
            <a:r>
              <a:rPr lang="en-US" altLang="en-US" sz="1200"/>
              <a:t>Chan, E.Y. (2018) 'Climate change is the world’s greatest threat – In Celsius or Fahrenheit?,' Journal of Environmental Psychology, 60, pp. 21–26. https://doi.org/10.1016/j.jenvp.2018.09.002. </a:t>
            </a:r>
            <a:endParaRPr lang="en-US" altLang="en-US" sz="1200"/>
          </a:p>
          <a:p>
            <a:r>
              <a:rPr lang="en-US" altLang="en-US" sz="1200"/>
              <a:t>Chen, X.M., Sharma, A. and Liu, H. (2023) 'The impact of climate change on environmental sustainability and human mortality,' Environments, 10(10), p. 165. https://doi.org/10.3390/environments10100165. </a:t>
            </a:r>
            <a:endParaRPr lang="en-US" altLang="en-US" sz="1200"/>
          </a:p>
          <a:p>
            <a:r>
              <a:rPr lang="en-US" altLang="en-US" sz="1200"/>
              <a:t>Clark, A.M. (2016) 'Why qualitative research needs more and better systematic review,' International Journal of Qualitative Methods, 15(1). https://doi.org/10.1177/1609406916672741. </a:t>
            </a:r>
            <a:endParaRPr lang="en-US" altLang="en-US" sz="1200"/>
          </a:p>
          <a:p>
            <a:r>
              <a:rPr lang="en-US" altLang="en-US" sz="1200"/>
              <a:t>Dixon-Woods, M. et al. (2006) 'How can systematic reviews incorporate qualitative research? A critical perspective,' Qualitative Research, 6(1), pp. 27–44. https://doi.org/10.1177/1468794106058867. </a:t>
            </a:r>
            <a:endParaRPr lang="en-US" altLang="en-US" sz="1200"/>
          </a:p>
          <a:p>
            <a:r>
              <a:rPr lang="en-US" altLang="en-US" sz="1200"/>
              <a:t>Garousi, V. and Felderer, M. (2017) 'Experience-based guidelines for effective and efficient data extraction in systematic reviews in software engineering,' Queen’s University Belfast, pp. 170–179. https://doi.org/10.1145/3084226.3084238. </a:t>
            </a:r>
            <a:endParaRPr lang="en-US" altLang="en-US" sz="1200"/>
          </a:p>
          <a:p>
            <a:r>
              <a:rPr lang="en-US" altLang="en-US" sz="1200"/>
              <a:t>Khoso, W.A. et al. (2025) 'Impacts of global climate change on floods in Pakistan with current trends challenges and future perspectives,' Discover Environment, 3(1). https://doi.org/10.1007/s44274-025-00403-7. </a:t>
            </a:r>
            <a:endParaRPr lang="en-US" altLang="en-US" sz="1200"/>
          </a:p>
          <a:p>
            <a:r>
              <a:rPr lang="en-US" altLang="en-US" sz="1200"/>
              <a:t>Mengist, W., Soromessa, T. and Legese, G. (2019) 'Method for conducting systematic literature review and meta-analysis for environmental science research,' MethodsX, 7, p. 100777. https://doi.org/10.1016/j.mex.2019.100777. </a:t>
            </a:r>
            <a:endParaRPr lang="en-US" altLang="en-US" sz="1200"/>
          </a:p>
          <a:p>
            <a:r>
              <a:rPr lang="en-US" altLang="en-US" sz="1200"/>
              <a:t>Page, M.J. et al. (2021) 'PRISMA 2020 explanation and elaboration: updated guidance and exemplars for reporting systematic reviews,' BMJ, 372, p. n160. https://doi.org/10.1136/bmj.n160. </a:t>
            </a:r>
            <a:endParaRPr lang="en-US" altLang="en-US" sz="1200"/>
          </a:p>
          <a:p>
            <a:r>
              <a:rPr lang="en-US" altLang="en-US" sz="1200"/>
              <a:t>Saeed, A. (2025) New climate report in Khyber Pakhtunkhwa warns of grave health impacts by 2050. https://www.gavi.org/vaccineswork/new-climate-report-khyber-pakhtunkhwa-warns-grave-health-impacts-2050#:~:text=%E2%80%9CKP%20is%20highly%20vulnerable%20to,Minister%20of%20KP%20on%20Health. </a:t>
            </a:r>
            <a:endParaRPr lang="en-US" altLang="en-US" sz="1200"/>
          </a:p>
          <a:p>
            <a:r>
              <a:rPr lang="en-US" altLang="en-US" sz="1200"/>
              <a:t>Shahzada, K. et al. (2025) August 2025 Flash Floods in Khyber Pakhtunkhwa, Pakistan: A Detailed Examination, ResearchGate. https://doi.org/10.13140/rg.2.2.35303.51367/1. </a:t>
            </a:r>
            <a:endParaRPr lang="en-US" altLang="en-US" sz="1200"/>
          </a:p>
          <a:p>
            <a:r>
              <a:rPr lang="en-US" altLang="en-US" sz="1200"/>
              <a:t>Sheer, A., Fatima, S. and Sharif, A. (2023) 'Impact of Climate Change on Pakistan and Proposed Solutions: Evidence from Literature,' MIGRATION LETTERS, 20(6), pp. 97–112. https://doi.org/10.59670/ml.v20i6.3464. </a:t>
            </a:r>
            <a:endParaRPr lang="en-US" altLang="en-US" sz="1200"/>
          </a:p>
          <a:p>
            <a:r>
              <a:rPr lang="en-US" altLang="en-US" sz="1200"/>
              <a:t>Strengthening Participatory Organization [SPO] (2025) RAPID NEEDS ASSESSMENT REPORT FLASH FLOOD DISTRICT BUNER, KHYBER PAKHTUNKHWA (KP), Reliefweb. https://reliefweb.int/report/pakistan/rapid-needs-assessment-report-flash-flood-district-buner-khyber-pakhtunkhwa-kp-august-2025#:~:text=Between%2014%E2%80%9315%20August%202025%2C%20unprecedented,districts%20of%20Khyber%20Pakhtunkhwa%20(KP). </a:t>
            </a:r>
            <a:endParaRPr lang="en-US" altLang="en-US" sz="1200"/>
          </a:p>
          <a:p>
            <a:r>
              <a:rPr lang="en-US" altLang="en-US" sz="1200"/>
              <a:t>Waseem, H.B. and Rana, I.A. (2023) 'Floods in Pakistan: A state-of-the-art review,' Natural Hazards Research, 3(3), pp. 359–373. https://doi.org/10.1016/j.nhres.2023.06.005.</a:t>
            </a:r>
            <a:endParaRPr lang="en-US" altLang="en-US" sz="120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6769</Words>
  <Application>WPS Presentation</Application>
  <PresentationFormat>Widescreen</PresentationFormat>
  <Paragraphs>99</Paragraphs>
  <Slides>11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11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11</vt:i4>
      </vt:variant>
    </vt:vector>
  </HeadingPairs>
  <TitlesOfParts>
    <vt:vector size="23" baseType="lpstr">
      <vt:lpstr>Arial</vt:lpstr>
      <vt:lpstr>SimSun</vt:lpstr>
      <vt:lpstr>Wingdings</vt:lpstr>
      <vt:lpstr>Calibri Light</vt:lpstr>
      <vt:lpstr>Calibri</vt:lpstr>
      <vt:lpstr>Microsoft YaHei</vt:lpstr>
      <vt:lpstr>Arial Unicode MS</vt:lpstr>
      <vt:lpstr>Times New Roman</vt:lpstr>
      <vt:lpstr>Wingdings</vt:lpstr>
      <vt:lpstr>Constantia</vt:lpstr>
      <vt:lpstr>Book Antiqua</vt:lpstr>
      <vt:lpstr>Office Theme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WPS Presentation</dc:title>
  <dc:creator>hp</dc:creator>
  <cp:lastModifiedBy>Kamran Gowhar</cp:lastModifiedBy>
  <cp:revision>6</cp:revision>
  <dcterms:created xsi:type="dcterms:W3CDTF">2025-07-23T00:59:00Z</dcterms:created>
  <dcterms:modified xsi:type="dcterms:W3CDTF">2026-04-21T08:35:45Z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1F01CD436C0B4116AE6B7BECE22DAAD4_11</vt:lpwstr>
  </property>
  <property fmtid="{D5CDD505-2E9C-101B-9397-08002B2CF9AE}" pid="3" name="KSOProductBuildVer">
    <vt:lpwstr>1033-12.1.0.25242</vt:lpwstr>
  </property>
</Properties>
</file>