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920" r:id="rId1"/>
  </p:sldMasterIdLst>
  <p:notesMasterIdLst>
    <p:notesMasterId r:id="rId51"/>
  </p:notesMasterIdLst>
  <p:handoutMasterIdLst>
    <p:handoutMasterId r:id="rId52"/>
  </p:handoutMasterIdLst>
  <p:sldIdLst>
    <p:sldId id="271" r:id="rId2"/>
    <p:sldId id="375" r:id="rId3"/>
    <p:sldId id="463" r:id="rId4"/>
    <p:sldId id="515" r:id="rId5"/>
    <p:sldId id="540" r:id="rId6"/>
    <p:sldId id="478" r:id="rId7"/>
    <p:sldId id="516" r:id="rId8"/>
    <p:sldId id="490" r:id="rId9"/>
    <p:sldId id="492" r:id="rId10"/>
    <p:sldId id="517" r:id="rId11"/>
    <p:sldId id="518" r:id="rId12"/>
    <p:sldId id="519" r:id="rId13"/>
    <p:sldId id="520" r:id="rId14"/>
    <p:sldId id="521" r:id="rId15"/>
    <p:sldId id="493" r:id="rId16"/>
    <p:sldId id="522" r:id="rId17"/>
    <p:sldId id="523" r:id="rId18"/>
    <p:sldId id="541" r:id="rId19"/>
    <p:sldId id="494" r:id="rId20"/>
    <p:sldId id="495" r:id="rId21"/>
    <p:sldId id="496" r:id="rId22"/>
    <p:sldId id="542" r:id="rId23"/>
    <p:sldId id="530" r:id="rId24"/>
    <p:sldId id="524" r:id="rId25"/>
    <p:sldId id="525" r:id="rId26"/>
    <p:sldId id="526" r:id="rId27"/>
    <p:sldId id="527" r:id="rId28"/>
    <p:sldId id="528" r:id="rId29"/>
    <p:sldId id="543" r:id="rId30"/>
    <p:sldId id="529" r:id="rId31"/>
    <p:sldId id="544" r:id="rId32"/>
    <p:sldId id="498" r:id="rId33"/>
    <p:sldId id="507" r:id="rId34"/>
    <p:sldId id="532" r:id="rId35"/>
    <p:sldId id="545" r:id="rId36"/>
    <p:sldId id="533" r:id="rId37"/>
    <p:sldId id="535" r:id="rId38"/>
    <p:sldId id="504" r:id="rId39"/>
    <p:sldId id="505" r:id="rId40"/>
    <p:sldId id="508" r:id="rId41"/>
    <p:sldId id="509" r:id="rId42"/>
    <p:sldId id="537" r:id="rId43"/>
    <p:sldId id="510" r:id="rId44"/>
    <p:sldId id="506" r:id="rId45"/>
    <p:sldId id="538" r:id="rId46"/>
    <p:sldId id="514" r:id="rId47"/>
    <p:sldId id="511" r:id="rId48"/>
    <p:sldId id="512" r:id="rId49"/>
    <p:sldId id="399" r:id="rId5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79A7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95A452-7B8F-974B-9386-5F8ECE4F23FC}" type="datetimeFigureOut">
              <a:rPr lang="en-US" smtClean="0"/>
              <a:t>3/14/2017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FD4B48-477E-FF48-85DE-02662FD13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6770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355314-E129-124A-A0CB-BEA5D6B98D42}" type="datetimeFigureOut">
              <a:rPr lang="en-US" smtClean="0"/>
              <a:t>3/14/2017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21A1FE-138B-DE4E-8B87-77DD91E75F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83864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21A1FE-138B-DE4E-8B87-77DD91E75F0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959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307F0DDA-96C4-F24B-87F3-38C7B982689E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7180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6F973-AAEA-B748-B58B-B0F5B85F0E29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669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91AA6-118C-A642-8484-BCE557593EE9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053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B22A3-05EF-1248-810B-63A5963CFA67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239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AC916-8E8F-F841-8331-D97B63E81546}" type="datetime1">
              <a:rPr lang="en-US" smtClean="0"/>
              <a:t>3/14/2017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076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21248-1557-1246-AF3A-C39C359B4958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534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39265-D874-0744-8167-7E64ABF96EF1}" type="datetime1">
              <a:rPr lang="en-US" smtClean="0"/>
              <a:t>3/14/2017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508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C40AC-A40D-9A49-93FB-D512ABFDC86C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427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AD1CA-AC36-5041-A847-317E7BF6AEC2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70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9905-F0A2-8348-95EC-97162DDE459E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909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6503F-0E3C-8241-9320-B652F487DEC8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944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FE0C95-91BB-D14E-B2E7-1A0CF77636C3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888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21" r:id="rId1"/>
    <p:sldLayoutId id="2147484922" r:id="rId2"/>
    <p:sldLayoutId id="2147484923" r:id="rId3"/>
    <p:sldLayoutId id="2147484924" r:id="rId4"/>
    <p:sldLayoutId id="2147484925" r:id="rId5"/>
    <p:sldLayoutId id="2147484926" r:id="rId6"/>
    <p:sldLayoutId id="2147484927" r:id="rId7"/>
    <p:sldLayoutId id="2147484928" r:id="rId8"/>
    <p:sldLayoutId id="2147484929" r:id="rId9"/>
    <p:sldLayoutId id="2147484930" r:id="rId10"/>
    <p:sldLayoutId id="214748493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1619795"/>
            <a:ext cx="7772400" cy="1242390"/>
          </a:xfrm>
        </p:spPr>
        <p:txBody>
          <a:bodyPr>
            <a:normAutofit/>
          </a:bodyPr>
          <a:lstStyle/>
          <a:p>
            <a:r>
              <a:rPr lang="en-US" dirty="0" smtClean="0"/>
              <a:t>Sports Sponsorship 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951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22313" y="2046514"/>
            <a:ext cx="7772400" cy="846092"/>
          </a:xfrm>
        </p:spPr>
        <p:txBody>
          <a:bodyPr/>
          <a:lstStyle/>
          <a:p>
            <a:pPr>
              <a:defRPr/>
            </a:pPr>
            <a:r>
              <a:rPr lang="en-CA" dirty="0" smtClean="0"/>
              <a:t>Sport Sponsorship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827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Sport Sponsorship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941750"/>
            <a:ext cx="8229600" cy="3505367"/>
          </a:xfrm>
        </p:spPr>
        <p:txBody>
          <a:bodyPr>
            <a:normAutofit fontScale="85000" lnSpcReduction="10000"/>
          </a:bodyPr>
          <a:lstStyle/>
          <a:p>
            <a:r>
              <a:rPr lang="en-US" sz="2800" dirty="0" smtClean="0"/>
              <a:t>Tripartite Relationship</a:t>
            </a:r>
          </a:p>
          <a:p>
            <a:pPr lvl="1"/>
            <a:r>
              <a:rPr lang="en-US" sz="2000" dirty="0" smtClean="0"/>
              <a:t>Sponsor</a:t>
            </a:r>
          </a:p>
          <a:p>
            <a:pPr lvl="1"/>
            <a:r>
              <a:rPr lang="en-US" sz="2000" dirty="0" smtClean="0"/>
              <a:t>Sponsee (or Property)</a:t>
            </a:r>
          </a:p>
          <a:p>
            <a:pPr lvl="1"/>
            <a:r>
              <a:rPr lang="en-US" sz="2000" dirty="0" smtClean="0"/>
              <a:t>Stakeholders (or Agents)</a:t>
            </a:r>
          </a:p>
          <a:p>
            <a:pPr marL="457200" lvl="1" indent="0">
              <a:buNone/>
            </a:pPr>
            <a:endParaRPr lang="en-US" sz="2000" dirty="0" smtClean="0"/>
          </a:p>
          <a:p>
            <a:r>
              <a:rPr lang="en-US" sz="2800" dirty="0" smtClean="0"/>
              <a:t>A </a:t>
            </a:r>
            <a:r>
              <a:rPr lang="en-US" sz="2800" dirty="0"/>
              <a:t>third party (called the sponsor) investing in activities that promote its brand or stature (financial or otherwise), through associating with a sports property (called the sponsee), and using that association to access, ideally in a compelling way, stakeholders of the sports property.</a:t>
            </a:r>
            <a:endParaRPr lang="en-US" sz="2800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112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Sponsorship Investment: Direct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dirty="0" smtClean="0"/>
              <a:t>Direct Investment</a:t>
            </a:r>
            <a:r>
              <a:rPr lang="en-US" dirty="0" smtClean="0"/>
              <a:t>: financial </a:t>
            </a:r>
            <a:r>
              <a:rPr lang="en-US" dirty="0"/>
              <a:t>payments or provision of resources to the sponsee. </a:t>
            </a:r>
            <a:r>
              <a:rPr lang="en-US" dirty="0" smtClean="0"/>
              <a:t>Typically, </a:t>
            </a:r>
            <a:r>
              <a:rPr lang="en-US" dirty="0"/>
              <a:t>there will be a formal sponsorship agreement. These agreements vary in detail and complexity, often depending on the sophistication of the negotiating parties and the size of the investment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782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Sponsorship Investment: Indirect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1" dirty="0" smtClean="0"/>
              <a:t>Indirect Investment: </a:t>
            </a:r>
            <a:r>
              <a:rPr lang="en-US" dirty="0" smtClean="0"/>
              <a:t>(</a:t>
            </a:r>
            <a:r>
              <a:rPr lang="en-US" dirty="0"/>
              <a:t>also called Activation </a:t>
            </a:r>
            <a:r>
              <a:rPr lang="en-US" dirty="0" smtClean="0"/>
              <a:t>Investments) payments </a:t>
            </a:r>
            <a:r>
              <a:rPr lang="en-US" dirty="0"/>
              <a:t>or provision of resources to agencies, companies, individuals, media companies, etc. with the purpose </a:t>
            </a:r>
            <a:r>
              <a:rPr lang="en-US" dirty="0" smtClean="0"/>
              <a:t>of deepening </a:t>
            </a:r>
            <a:r>
              <a:rPr lang="en-US" dirty="0"/>
              <a:t>the impact of </a:t>
            </a:r>
            <a:r>
              <a:rPr lang="en-US" dirty="0" smtClean="0"/>
              <a:t>sponsorship </a:t>
            </a:r>
            <a:r>
              <a:rPr lang="en-US" dirty="0"/>
              <a:t>with the sponsorship target. The ratio of Activation Investments to the Direct Investment is often called the Activation Ratio. </a:t>
            </a:r>
            <a:endParaRPr lang="en-US" dirty="0" smtClean="0"/>
          </a:p>
          <a:p>
            <a:r>
              <a:rPr lang="en-US" dirty="0" smtClean="0"/>
              <a:t>Examples of Activation</a:t>
            </a:r>
          </a:p>
          <a:p>
            <a:pPr lvl="1"/>
            <a:r>
              <a:rPr lang="en-US" dirty="0" smtClean="0"/>
              <a:t>Consider a NASCAR event</a:t>
            </a:r>
          </a:p>
          <a:p>
            <a:pPr lvl="2"/>
            <a:r>
              <a:rPr lang="en-US" dirty="0" smtClean="0"/>
              <a:t>At Track: NASCAR apparel, suite entertainment, pre-race trips around the track, pre-race competitions, advertising, etc. </a:t>
            </a:r>
            <a:endParaRPr lang="en-US" dirty="0"/>
          </a:p>
          <a:p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711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857" y="576137"/>
            <a:ext cx="8040130" cy="5652143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440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Sponsorship Industry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IEG’S 2014 Global industry size estimates are:</a:t>
            </a:r>
          </a:p>
          <a:p>
            <a:pPr lvl="1"/>
            <a:r>
              <a:rPr lang="en-US" dirty="0" smtClean="0"/>
              <a:t>Rights Fees: US $55 billion (all properties including sport)</a:t>
            </a:r>
          </a:p>
          <a:p>
            <a:pPr lvl="1"/>
            <a:r>
              <a:rPr lang="en-US" dirty="0" smtClean="0"/>
              <a:t>Activation Spend: US $85 billion  </a:t>
            </a:r>
          </a:p>
          <a:p>
            <a:r>
              <a:rPr lang="en-US" dirty="0" smtClean="0"/>
              <a:t>North American sport market (PwC, 2014) is estimated at nearly US $70 billion in size with more than 25% (or upwards of US $17 billion) coming from sponsorship.  </a:t>
            </a:r>
          </a:p>
          <a:p>
            <a:r>
              <a:rPr lang="en-US" dirty="0" smtClean="0"/>
              <a:t>In Canada, sponsorship spending (rights fees plus activation) hit CDN $2.85 billion in 2013, up nearly 40% from 2006 (CSLS, 2014).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771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328" y="953167"/>
            <a:ext cx="8638800" cy="3498804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9036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76200"/>
            <a:ext cx="6083300" cy="669290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9117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Major Sponsees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>
                <a:solidFill>
                  <a:schemeClr val="tx1"/>
                </a:solidFill>
              </a:rPr>
              <a:t>International Olympic Committee (IOC) generated </a:t>
            </a:r>
            <a:r>
              <a:rPr lang="en-US" dirty="0">
                <a:solidFill>
                  <a:schemeClr val="tx1"/>
                </a:solidFill>
              </a:rPr>
              <a:t>over </a:t>
            </a:r>
            <a:r>
              <a:rPr lang="en-US" dirty="0" smtClean="0">
                <a:solidFill>
                  <a:schemeClr val="tx1"/>
                </a:solidFill>
              </a:rPr>
              <a:t>US $</a:t>
            </a:r>
            <a:r>
              <a:rPr lang="en-US" dirty="0">
                <a:solidFill>
                  <a:schemeClr val="tx1"/>
                </a:solidFill>
              </a:rPr>
              <a:t>950 million for the 2009-2012 quadrennial from its 11 sponsors. </a:t>
            </a:r>
            <a:endParaRPr lang="en-US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2012 </a:t>
            </a:r>
            <a:r>
              <a:rPr lang="en-US" dirty="0">
                <a:solidFill>
                  <a:schemeClr val="tx1"/>
                </a:solidFill>
              </a:rPr>
              <a:t>Summer Olympic Games in London raised </a:t>
            </a:r>
            <a:r>
              <a:rPr lang="en-US" dirty="0" smtClean="0">
                <a:solidFill>
                  <a:schemeClr val="tx1"/>
                </a:solidFill>
              </a:rPr>
              <a:t>US $</a:t>
            </a:r>
            <a:r>
              <a:rPr lang="en-US" dirty="0">
                <a:solidFill>
                  <a:schemeClr val="tx1"/>
                </a:solidFill>
              </a:rPr>
              <a:t>1.15 billion from </a:t>
            </a:r>
            <a:r>
              <a:rPr lang="en-US" dirty="0" smtClean="0">
                <a:solidFill>
                  <a:schemeClr val="tx1"/>
                </a:solidFill>
              </a:rPr>
              <a:t>domestic sponsorship.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2014 </a:t>
            </a:r>
            <a:r>
              <a:rPr lang="en-US" dirty="0">
                <a:solidFill>
                  <a:schemeClr val="tx1"/>
                </a:solidFill>
              </a:rPr>
              <a:t>Winter Olympic Games in Sochi Russia raised </a:t>
            </a:r>
            <a:r>
              <a:rPr lang="en-US" dirty="0" smtClean="0">
                <a:solidFill>
                  <a:schemeClr val="tx1"/>
                </a:solidFill>
              </a:rPr>
              <a:t>US $</a:t>
            </a:r>
            <a:r>
              <a:rPr lang="en-US" dirty="0">
                <a:solidFill>
                  <a:schemeClr val="tx1"/>
                </a:solidFill>
              </a:rPr>
              <a:t>1.3 billion </a:t>
            </a:r>
            <a:r>
              <a:rPr lang="en-US" dirty="0" smtClean="0">
                <a:solidFill>
                  <a:schemeClr val="tx1"/>
                </a:solidFill>
              </a:rPr>
              <a:t>in domestic sponsorship.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NFL and its 32 Clubs reported US $1.15 </a:t>
            </a:r>
            <a:r>
              <a:rPr lang="en-US" dirty="0">
                <a:solidFill>
                  <a:schemeClr val="tx1"/>
                </a:solidFill>
              </a:rPr>
              <a:t>billion </a:t>
            </a:r>
            <a:r>
              <a:rPr lang="en-US" dirty="0" smtClean="0">
                <a:solidFill>
                  <a:schemeClr val="tx1"/>
                </a:solidFill>
              </a:rPr>
              <a:t>in revenue for </a:t>
            </a:r>
            <a:r>
              <a:rPr lang="en-US" dirty="0">
                <a:solidFill>
                  <a:schemeClr val="tx1"/>
                </a:solidFill>
              </a:rPr>
              <a:t>the 2014 </a:t>
            </a:r>
            <a:r>
              <a:rPr lang="en-US" dirty="0" smtClean="0">
                <a:solidFill>
                  <a:schemeClr val="tx1"/>
                </a:solidFill>
              </a:rPr>
              <a:t>season.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NHL and its 30 Clubs reported over US $400 </a:t>
            </a:r>
            <a:r>
              <a:rPr lang="en-US" dirty="0">
                <a:solidFill>
                  <a:schemeClr val="tx1"/>
                </a:solidFill>
              </a:rPr>
              <a:t>million </a:t>
            </a:r>
            <a:r>
              <a:rPr lang="en-US" dirty="0" smtClean="0">
                <a:solidFill>
                  <a:schemeClr val="tx1"/>
                </a:solidFill>
              </a:rPr>
              <a:t>for the 2013-2014 season.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Major </a:t>
            </a:r>
            <a:r>
              <a:rPr lang="en-US" dirty="0">
                <a:solidFill>
                  <a:schemeClr val="tx1"/>
                </a:solidFill>
              </a:rPr>
              <a:t>European soccer leagues </a:t>
            </a:r>
            <a:r>
              <a:rPr lang="en-US" dirty="0" smtClean="0">
                <a:solidFill>
                  <a:schemeClr val="tx1"/>
                </a:solidFill>
              </a:rPr>
              <a:t>(next slide)</a:t>
            </a:r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0782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Major Sponsees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5341"/>
            <a:ext cx="8229600" cy="794902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chemeClr val="tx1"/>
                </a:solidFill>
              </a:rPr>
              <a:t>From Deloitte (2014):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11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120957"/>
            <a:ext cx="8937690" cy="1828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4072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60093"/>
            <a:ext cx="8229600" cy="1600200"/>
          </a:xfrm>
        </p:spPr>
        <p:txBody>
          <a:bodyPr/>
          <a:lstStyle/>
          <a:p>
            <a:r>
              <a:rPr lang="en-US" dirty="0" smtClean="0"/>
              <a:t>Sponsorship Differences in Clubs in Same League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Most </a:t>
            </a:r>
            <a:r>
              <a:rPr lang="en-US" dirty="0"/>
              <a:t>clubs do not report financial information about </a:t>
            </a:r>
            <a:r>
              <a:rPr lang="en-US" dirty="0" smtClean="0"/>
              <a:t>individual </a:t>
            </a:r>
            <a:r>
              <a:rPr lang="en-US" dirty="0"/>
              <a:t>revenue categories such as sponsorship. </a:t>
            </a:r>
            <a:endParaRPr lang="en-US" dirty="0" smtClean="0"/>
          </a:p>
          <a:p>
            <a:r>
              <a:rPr lang="en-US" dirty="0" smtClean="0"/>
              <a:t>Some </a:t>
            </a:r>
            <a:r>
              <a:rPr lang="en-US" dirty="0"/>
              <a:t>insight comes from estimates made by Bloomberg of revenues for multiple individual categories of the 30 MLB clubs for </a:t>
            </a:r>
            <a:r>
              <a:rPr lang="en-US" dirty="0" smtClean="0"/>
              <a:t>2013: </a:t>
            </a:r>
          </a:p>
          <a:p>
            <a:pPr lvl="1"/>
            <a:r>
              <a:rPr lang="en-US" dirty="0" smtClean="0"/>
              <a:t>New </a:t>
            </a:r>
            <a:r>
              <a:rPr lang="en-US" dirty="0"/>
              <a:t>York Yankees ($84 </a:t>
            </a:r>
            <a:r>
              <a:rPr lang="en-US" dirty="0" smtClean="0"/>
              <a:t>million -14.7</a:t>
            </a:r>
            <a:r>
              <a:rPr lang="en-US" dirty="0"/>
              <a:t>% of estimated revenues</a:t>
            </a:r>
            <a:r>
              <a:rPr lang="en-US" dirty="0" smtClean="0"/>
              <a:t>)</a:t>
            </a:r>
            <a:endParaRPr lang="en-US" dirty="0"/>
          </a:p>
          <a:p>
            <a:pPr lvl="1"/>
            <a:r>
              <a:rPr lang="en-US" dirty="0" smtClean="0"/>
              <a:t>New </a:t>
            </a:r>
            <a:r>
              <a:rPr lang="en-US" dirty="0"/>
              <a:t>York Mets ($55 </a:t>
            </a:r>
            <a:r>
              <a:rPr lang="en-US" dirty="0" smtClean="0"/>
              <a:t>million - </a:t>
            </a:r>
            <a:r>
              <a:rPr lang="en-US" dirty="0"/>
              <a:t>20.1%</a:t>
            </a:r>
            <a:r>
              <a:rPr lang="en-US" dirty="0" smtClean="0"/>
              <a:t>)</a:t>
            </a:r>
            <a:endParaRPr lang="en-US" dirty="0"/>
          </a:p>
          <a:p>
            <a:pPr lvl="1"/>
            <a:r>
              <a:rPr lang="en-US" dirty="0" smtClean="0"/>
              <a:t>Boston </a:t>
            </a:r>
            <a:r>
              <a:rPr lang="en-US" dirty="0"/>
              <a:t>Red Sox ($40 </a:t>
            </a:r>
            <a:r>
              <a:rPr lang="en-US" dirty="0" smtClean="0"/>
              <a:t>million - 9.9</a:t>
            </a:r>
            <a:r>
              <a:rPr lang="en-US" dirty="0"/>
              <a:t>%</a:t>
            </a:r>
            <a:r>
              <a:rPr lang="en-US" dirty="0" smtClean="0"/>
              <a:t>)</a:t>
            </a:r>
            <a:endParaRPr lang="en-US" dirty="0"/>
          </a:p>
          <a:p>
            <a:pPr lvl="1"/>
            <a:r>
              <a:rPr lang="en-US" dirty="0" smtClean="0"/>
              <a:t>Los </a:t>
            </a:r>
            <a:r>
              <a:rPr lang="en-US" dirty="0"/>
              <a:t>Angeles Dodgers ($39 </a:t>
            </a:r>
            <a:r>
              <a:rPr lang="en-US" dirty="0" smtClean="0"/>
              <a:t>million - 12</a:t>
            </a:r>
            <a:r>
              <a:rPr lang="en-US" dirty="0"/>
              <a:t>%</a:t>
            </a:r>
            <a:r>
              <a:rPr lang="en-US" dirty="0" smtClean="0"/>
              <a:t>)</a:t>
            </a:r>
            <a:endParaRPr lang="en-US" dirty="0"/>
          </a:p>
          <a:p>
            <a:pPr lvl="1"/>
            <a:r>
              <a:rPr lang="en-US" dirty="0" smtClean="0"/>
              <a:t>Average club (of the 30) - $</a:t>
            </a:r>
            <a:r>
              <a:rPr lang="en-US" dirty="0"/>
              <a:t>25 </a:t>
            </a:r>
            <a:r>
              <a:rPr lang="en-US" dirty="0" smtClean="0"/>
              <a:t>million and median $</a:t>
            </a:r>
            <a:r>
              <a:rPr lang="en-US" dirty="0"/>
              <a:t>20.5 million per </a:t>
            </a:r>
            <a:r>
              <a:rPr lang="en-US" dirty="0" smtClean="0"/>
              <a:t>club</a:t>
            </a:r>
          </a:p>
          <a:p>
            <a:pPr lvl="1"/>
            <a:r>
              <a:rPr lang="en-US" dirty="0" smtClean="0"/>
              <a:t>Fourteen clubs less </a:t>
            </a:r>
            <a:r>
              <a:rPr lang="en-US" dirty="0"/>
              <a:t>than $20 </a:t>
            </a:r>
            <a:r>
              <a:rPr lang="en-US" dirty="0" smtClean="0"/>
              <a:t>million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4600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90394"/>
          </a:xfrm>
        </p:spPr>
        <p:txBody>
          <a:bodyPr/>
          <a:lstStyle/>
          <a:p>
            <a:r>
              <a:rPr lang="en-US" sz="4800" dirty="0" smtClean="0"/>
              <a:t>Diversity in Sponsorship Deals</a:t>
            </a:r>
            <a:endParaRPr lang="en-US" sz="48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243934"/>
            <a:ext cx="8229600" cy="5027370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Geographic location of property</a:t>
            </a:r>
            <a:endParaRPr lang="en-US" dirty="0"/>
          </a:p>
          <a:p>
            <a:r>
              <a:rPr lang="en-US" dirty="0" smtClean="0"/>
              <a:t>Type of property (naming rights, official sponsor, technology provider, etc.)</a:t>
            </a:r>
          </a:p>
          <a:p>
            <a:r>
              <a:rPr lang="en-US" dirty="0" smtClean="0"/>
              <a:t>Financial Magnitude</a:t>
            </a:r>
          </a:p>
          <a:p>
            <a:r>
              <a:rPr lang="en-US" dirty="0" smtClean="0"/>
              <a:t>Time Length (i.e., length of the sponsorship contract)</a:t>
            </a:r>
          </a:p>
          <a:p>
            <a:r>
              <a:rPr lang="en-US" dirty="0" smtClean="0"/>
              <a:t>Industry </a:t>
            </a:r>
            <a:r>
              <a:rPr lang="en-US" dirty="0"/>
              <a:t>of </a:t>
            </a:r>
            <a:r>
              <a:rPr lang="en-US" dirty="0" smtClean="0"/>
              <a:t>Sponsor (e.g., banking, beverage</a:t>
            </a:r>
            <a:r>
              <a:rPr lang="en-US" dirty="0"/>
              <a:t>, apparel, airlines, car, tire, and </a:t>
            </a:r>
            <a:r>
              <a:rPr lang="en-US" dirty="0" smtClean="0"/>
              <a:t>telecommunications, etc.)</a:t>
            </a:r>
            <a:endParaRPr lang="en-US" dirty="0"/>
          </a:p>
          <a:p>
            <a:r>
              <a:rPr lang="en-US" dirty="0" smtClean="0"/>
              <a:t>Global (e.g., PepsiCo) versus </a:t>
            </a:r>
            <a:r>
              <a:rPr lang="en-US" dirty="0"/>
              <a:t>National </a:t>
            </a:r>
            <a:r>
              <a:rPr lang="en-US" dirty="0" smtClean="0"/>
              <a:t>(e.g. Petro-Canada) versus </a:t>
            </a:r>
            <a:r>
              <a:rPr lang="en-US" dirty="0"/>
              <a:t>Regional Footprint </a:t>
            </a:r>
            <a:r>
              <a:rPr lang="en-US" dirty="0" smtClean="0"/>
              <a:t>(e.g., Ohio Health) of sponsor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0978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Sport Sponsorship and Integrated Marketing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smtClean="0"/>
              <a:t>As one component of an overall marketing plan, sport sponsorship is ideally integrated into all promotions and other marketing activities of the sponsor (and the property).</a:t>
            </a:r>
          </a:p>
          <a:p>
            <a:r>
              <a:rPr lang="en-US" dirty="0" smtClean="0"/>
              <a:t>Examples of these activities include:</a:t>
            </a:r>
          </a:p>
          <a:p>
            <a:pPr lvl="1"/>
            <a:r>
              <a:rPr lang="en-US" dirty="0" smtClean="0"/>
              <a:t>Multiple sponsorships of the same sport or a series of properties targeting the same markets</a:t>
            </a:r>
          </a:p>
          <a:p>
            <a:pPr lvl="1"/>
            <a:r>
              <a:rPr lang="en-US" dirty="0" smtClean="0"/>
              <a:t>A multi-level sponsorship: league, club, venue, athlete</a:t>
            </a:r>
          </a:p>
          <a:p>
            <a:pPr lvl="1"/>
            <a:r>
              <a:rPr lang="en-US" dirty="0" smtClean="0"/>
              <a:t>Inclusion of the sponsorship in company/product digital campaigns</a:t>
            </a:r>
            <a:endParaRPr lang="en-US" dirty="0"/>
          </a:p>
          <a:p>
            <a:r>
              <a:rPr lang="en-US" dirty="0"/>
              <a:t>Increasingly, decisions made by marketers relate to which combination of two or more </a:t>
            </a:r>
            <a:r>
              <a:rPr lang="en-US" dirty="0" smtClean="0"/>
              <a:t>activities within the sponsor’s mix </a:t>
            </a:r>
            <a:r>
              <a:rPr lang="en-US" dirty="0"/>
              <a:t>of marketing tools to use. </a:t>
            </a:r>
            <a:endParaRPr lang="en-US" dirty="0" smtClean="0"/>
          </a:p>
          <a:p>
            <a:r>
              <a:rPr lang="en-US" dirty="0" smtClean="0"/>
              <a:t>There </a:t>
            </a:r>
            <a:r>
              <a:rPr lang="en-US" dirty="0"/>
              <a:t>is a premium on choosing individual marketing tools as part of a broader integrated marketing </a:t>
            </a:r>
            <a:r>
              <a:rPr lang="en-US" dirty="0" smtClean="0"/>
              <a:t>package, </a:t>
            </a:r>
            <a:r>
              <a:rPr lang="en-US" dirty="0"/>
              <a:t>rather than considering each one as an isolated decision.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1007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Steps to Desired Outcome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15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187" y="2031605"/>
            <a:ext cx="8278613" cy="3856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9117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" y="2664823"/>
            <a:ext cx="9143999" cy="972367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The Sport Sponsorship Decision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448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Decision Criteria (1)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Objectives of sponsorship (e.g., build brand image, sales, exclusivity, etc.)</a:t>
            </a:r>
          </a:p>
          <a:p>
            <a:r>
              <a:rPr lang="en-US" dirty="0" smtClean="0"/>
              <a:t>Targets: who the sponsorship can reach and what impact it will have</a:t>
            </a:r>
            <a:endParaRPr lang="en-US" dirty="0"/>
          </a:p>
          <a:p>
            <a:r>
              <a:rPr lang="en-US" dirty="0" smtClean="0"/>
              <a:t>Value/Image </a:t>
            </a:r>
            <a:r>
              <a:rPr lang="en-US" dirty="0"/>
              <a:t>t</a:t>
            </a:r>
            <a:r>
              <a:rPr lang="en-US" dirty="0" smtClean="0"/>
              <a:t>ransfer: what elements of the sponsee/property can be transferred to the sponsor</a:t>
            </a:r>
            <a:endParaRPr lang="en-US" dirty="0"/>
          </a:p>
          <a:p>
            <a:r>
              <a:rPr lang="en-US" dirty="0" smtClean="0"/>
              <a:t>Risk of a negative outcome</a:t>
            </a:r>
          </a:p>
          <a:p>
            <a:r>
              <a:rPr lang="en-US" dirty="0" smtClean="0"/>
              <a:t>Demographic alignment between the sponsor and sponsee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4337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Decision Criteria (2)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Ability of sponsorship to cut through the cluttered marketplace</a:t>
            </a:r>
          </a:p>
          <a:p>
            <a:r>
              <a:rPr lang="en-US" dirty="0" smtClean="0"/>
              <a:t>Frequency of the event (e.g., 40 games versus a single event)</a:t>
            </a:r>
          </a:p>
          <a:p>
            <a:r>
              <a:rPr lang="en-US" dirty="0" smtClean="0"/>
              <a:t>Reach of the property </a:t>
            </a:r>
          </a:p>
          <a:p>
            <a:r>
              <a:rPr lang="en-US" dirty="0" smtClean="0"/>
              <a:t>Sponsorship package inclusions (e.g., hospitality options, logo placement, suite/ticket allocations, protection versus ambush marketing, etc.)</a:t>
            </a:r>
          </a:p>
          <a:p>
            <a:r>
              <a:rPr lang="en-US" dirty="0" smtClean="0"/>
              <a:t>Impact on sponsor’s brand</a:t>
            </a:r>
          </a:p>
          <a:p>
            <a:r>
              <a:rPr lang="en-US" dirty="0" smtClean="0"/>
              <a:t>Potential for a long-term partnership</a:t>
            </a:r>
          </a:p>
          <a:p>
            <a:r>
              <a:rPr lang="en-US" dirty="0" smtClean="0"/>
              <a:t>Provision of category exclusivity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9429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29834"/>
            <a:ext cx="9144000" cy="54864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65470"/>
            <a:ext cx="8229600" cy="6858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Case Example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9117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56" y="1243933"/>
            <a:ext cx="8247526" cy="4412689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9117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25913"/>
            <a:ext cx="9144000" cy="5044966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9117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MasterCard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Ongoing evaluations and changing opportunities can lead to switches in sponsorship engagements</a:t>
            </a:r>
          </a:p>
          <a:p>
            <a:r>
              <a:rPr lang="en-US" dirty="0" smtClean="0"/>
              <a:t>Exited out of FIFA sponsorship after 16-year relationship following the 2006 World Cup</a:t>
            </a:r>
          </a:p>
          <a:p>
            <a:pPr lvl="1"/>
            <a:r>
              <a:rPr lang="en-US" dirty="0" smtClean="0"/>
              <a:t>Relationship ended following a lawsuit against FIFA</a:t>
            </a:r>
          </a:p>
          <a:p>
            <a:pPr lvl="1"/>
            <a:r>
              <a:rPr lang="en-US" dirty="0"/>
              <a:t>R</a:t>
            </a:r>
            <a:r>
              <a:rPr lang="en-US" dirty="0" smtClean="0"/>
              <a:t>esulted in a $90 million payment by FIFA to MasterCard</a:t>
            </a:r>
          </a:p>
          <a:p>
            <a:r>
              <a:rPr lang="en-US" dirty="0" smtClean="0"/>
              <a:t>Rugby World Cup sponsorship states with 2011 Rugby World Cup in New Zealand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6139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403" y="942769"/>
            <a:ext cx="8592779" cy="4975733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5716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25188"/>
            <a:ext cx="7772400" cy="715464"/>
          </a:xfrm>
        </p:spPr>
        <p:txBody>
          <a:bodyPr/>
          <a:lstStyle/>
          <a:p>
            <a:r>
              <a:rPr lang="en-US" dirty="0" smtClean="0"/>
              <a:t>Sponsorship Activation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7716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768096"/>
            <a:ext cx="8229600" cy="1047523"/>
          </a:xfrm>
        </p:spPr>
        <p:txBody>
          <a:bodyPr/>
          <a:lstStyle/>
          <a:p>
            <a:r>
              <a:rPr lang="en-US" dirty="0" smtClean="0"/>
              <a:t>Example (see Box 11.4)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23835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Activation 101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smtClean="0"/>
              <a:t>Activation includes all the activities undertaken to enhance/service a sponsorship, once signed</a:t>
            </a:r>
          </a:p>
          <a:p>
            <a:r>
              <a:rPr lang="en-US" dirty="0" smtClean="0"/>
              <a:t>Often engages agencies to activate on behalf of the sponsor and/or property</a:t>
            </a:r>
          </a:p>
          <a:p>
            <a:r>
              <a:rPr lang="en-US" dirty="0" smtClean="0"/>
              <a:t>The ‘activation ratio’ is a measure of the amount of activation versus rights fees invested (e.g., a 1:1 ratio means $1 is spent for each $1 invested in rights fees).</a:t>
            </a:r>
          </a:p>
          <a:p>
            <a:r>
              <a:rPr lang="en-US" dirty="0" smtClean="0"/>
              <a:t>Types of Activation</a:t>
            </a:r>
          </a:p>
          <a:p>
            <a:pPr lvl="1"/>
            <a:r>
              <a:rPr lang="en-US" dirty="0" smtClean="0"/>
              <a:t>Use of </a:t>
            </a:r>
            <a:r>
              <a:rPr lang="en-US" dirty="0"/>
              <a:t>the </a:t>
            </a:r>
            <a:r>
              <a:rPr lang="en-US" dirty="0" smtClean="0"/>
              <a:t>sport </a:t>
            </a:r>
            <a:r>
              <a:rPr lang="en-US" dirty="0"/>
              <a:t>property logo in </a:t>
            </a:r>
            <a:r>
              <a:rPr lang="en-US" dirty="0" smtClean="0"/>
              <a:t>sponsor advertising/promotions</a:t>
            </a:r>
          </a:p>
          <a:p>
            <a:pPr lvl="1"/>
            <a:r>
              <a:rPr lang="en-US" dirty="0" smtClean="0"/>
              <a:t>In</a:t>
            </a:r>
            <a:r>
              <a:rPr lang="en-US" dirty="0"/>
              <a:t>-store advertising and direct marketing </a:t>
            </a:r>
            <a:r>
              <a:rPr lang="en-US" dirty="0" smtClean="0"/>
              <a:t>approaches </a:t>
            </a:r>
          </a:p>
          <a:p>
            <a:pPr lvl="1"/>
            <a:r>
              <a:rPr lang="en-US" dirty="0" smtClean="0"/>
              <a:t>Tickets, prizes, </a:t>
            </a:r>
            <a:r>
              <a:rPr lang="en-US" dirty="0"/>
              <a:t>and </a:t>
            </a:r>
            <a:r>
              <a:rPr lang="en-US" dirty="0" smtClean="0"/>
              <a:t>sweepstakes</a:t>
            </a:r>
          </a:p>
          <a:p>
            <a:pPr lvl="1"/>
            <a:r>
              <a:rPr lang="en-US" dirty="0" smtClean="0"/>
              <a:t>Social </a:t>
            </a:r>
            <a:r>
              <a:rPr lang="en-US" dirty="0"/>
              <a:t>media </a:t>
            </a:r>
            <a:r>
              <a:rPr lang="en-US" dirty="0" smtClean="0"/>
              <a:t>activations </a:t>
            </a:r>
          </a:p>
          <a:p>
            <a:pPr lvl="1"/>
            <a:r>
              <a:rPr lang="en-US" dirty="0" smtClean="0"/>
              <a:t>Hospitality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128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Activation Examples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dirty="0" smtClean="0"/>
              <a:t>Examples </a:t>
            </a:r>
            <a:r>
              <a:rPr lang="en-US" dirty="0"/>
              <a:t>of activations are many and include:</a:t>
            </a:r>
          </a:p>
          <a:p>
            <a:r>
              <a:rPr lang="en-US" dirty="0" smtClean="0"/>
              <a:t>Mass </a:t>
            </a:r>
            <a:r>
              <a:rPr lang="en-US" dirty="0"/>
              <a:t>Market Awareness: advertising (TV, radio, print, outdoor), event signage, public relations, banners, uniform logos, offsite events/promotions, vehicle signage</a:t>
            </a:r>
          </a:p>
          <a:p>
            <a:r>
              <a:rPr lang="en-US" dirty="0" smtClean="0"/>
              <a:t>Spectator</a:t>
            </a:r>
            <a:r>
              <a:rPr lang="en-US" dirty="0"/>
              <a:t>/Participant Awareness: PA announcements, logo placement, scoreboard promotions, on-site activations, direct marketing</a:t>
            </a:r>
          </a:p>
          <a:p>
            <a:r>
              <a:rPr lang="en-US" dirty="0" smtClean="0"/>
              <a:t>Digital</a:t>
            </a:r>
            <a:r>
              <a:rPr lang="en-US" dirty="0"/>
              <a:t>: social media, mobile, digital promotions, blogs, websites</a:t>
            </a:r>
          </a:p>
          <a:p>
            <a:r>
              <a:rPr lang="en-US" dirty="0" smtClean="0"/>
              <a:t>Experiential</a:t>
            </a:r>
            <a:r>
              <a:rPr lang="en-US" dirty="0"/>
              <a:t>: product sampling, hospitality, VIP passes/entertainment, product demonstrations</a:t>
            </a:r>
          </a:p>
          <a:p>
            <a:r>
              <a:rPr lang="en-US" dirty="0" smtClean="0"/>
              <a:t>Retail</a:t>
            </a:r>
            <a:r>
              <a:rPr lang="en-US" dirty="0"/>
              <a:t>: Point of Purchase (POP) displays, sales promotions, contests to drive in-store traffic, coupons, in-store displays</a:t>
            </a:r>
          </a:p>
          <a:p>
            <a:r>
              <a:rPr lang="en-US" dirty="0" smtClean="0"/>
              <a:t>Image </a:t>
            </a:r>
            <a:r>
              <a:rPr lang="en-US" dirty="0"/>
              <a:t>Transfer: licensing, merchandising, sweepstakes, games/video games, player/athlete sponsorship, coach sponsorship, league sponsorship</a:t>
            </a:r>
          </a:p>
          <a:p>
            <a:r>
              <a:rPr lang="en-US" dirty="0" smtClean="0"/>
              <a:t>Sponsor </a:t>
            </a:r>
            <a:r>
              <a:rPr lang="en-US" dirty="0"/>
              <a:t>Internal: employee programs, staff rewards/hospitality, contests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0015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61257"/>
            <a:ext cx="8229600" cy="1600200"/>
          </a:xfrm>
        </p:spPr>
        <p:txBody>
          <a:bodyPr/>
          <a:lstStyle/>
          <a:p>
            <a:r>
              <a:rPr lang="en-US" dirty="0" smtClean="0"/>
              <a:t>Activation and the NBA All-Star Weekend (1)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en-US" dirty="0"/>
          </a:p>
          <a:p>
            <a:r>
              <a:rPr lang="en-US" dirty="0" smtClean="0"/>
              <a:t>Pre</a:t>
            </a:r>
            <a:r>
              <a:rPr lang="en-US" dirty="0"/>
              <a:t>-event activation can include promotions such as </a:t>
            </a:r>
            <a:r>
              <a:rPr lang="en-US" dirty="0" smtClean="0"/>
              <a:t>prizes </a:t>
            </a:r>
            <a:r>
              <a:rPr lang="en-US" dirty="0"/>
              <a:t>and sweepstakes. Official NBA sponsors like Taco Bell and Foot Locker can run in-store special promotions where the winners get </a:t>
            </a:r>
            <a:r>
              <a:rPr lang="en-US" dirty="0" smtClean="0"/>
              <a:t>an </a:t>
            </a:r>
            <a:r>
              <a:rPr lang="en-US" dirty="0"/>
              <a:t>NBA All-Star package that includes economy airfare, </a:t>
            </a:r>
            <a:r>
              <a:rPr lang="en-US" dirty="0" smtClean="0"/>
              <a:t>accommodation, </a:t>
            </a:r>
            <a:r>
              <a:rPr lang="en-US" dirty="0"/>
              <a:t>and tickets to several All-Star events and games. Similar packages can be provided for employees of their retail outlets. </a:t>
            </a:r>
            <a:endParaRPr lang="en-US" dirty="0" smtClean="0"/>
          </a:p>
          <a:p>
            <a:r>
              <a:rPr lang="en-US" dirty="0" smtClean="0"/>
              <a:t>Official </a:t>
            </a:r>
            <a:r>
              <a:rPr lang="en-US" dirty="0"/>
              <a:t>sponsors like </a:t>
            </a:r>
            <a:r>
              <a:rPr lang="en-US" dirty="0" smtClean="0"/>
              <a:t>Anheuser-Busch, </a:t>
            </a:r>
            <a:r>
              <a:rPr lang="en-US" dirty="0" err="1" smtClean="0"/>
              <a:t>InBev</a:t>
            </a:r>
            <a:r>
              <a:rPr lang="en-US" dirty="0" smtClean="0"/>
              <a:t>, </a:t>
            </a:r>
            <a:r>
              <a:rPr lang="en-US" dirty="0"/>
              <a:t>and Coca-Cola can have supermarket presentations where marketing of new products is showcased with NBA All-Star banners and the logos of the local NBA club.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057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96389" y="252548"/>
            <a:ext cx="8229600" cy="1600200"/>
          </a:xfrm>
        </p:spPr>
        <p:txBody>
          <a:bodyPr/>
          <a:lstStyle/>
          <a:p>
            <a:r>
              <a:rPr lang="en-US" dirty="0" smtClean="0"/>
              <a:t>Activation and the NBA All-Star Weekend (2)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en-US" dirty="0"/>
          </a:p>
          <a:p>
            <a:r>
              <a:rPr lang="en-US" dirty="0" smtClean="0"/>
              <a:t>At-</a:t>
            </a:r>
            <a:r>
              <a:rPr lang="en-US" dirty="0"/>
              <a:t>event </a:t>
            </a:r>
            <a:r>
              <a:rPr lang="en-US" dirty="0" smtClean="0"/>
              <a:t>activation includes </a:t>
            </a:r>
            <a:r>
              <a:rPr lang="en-US" dirty="0"/>
              <a:t>many opportunities for sponsors to activate. Official sponsors such as Cisco and SAP could invite C-level executives from </a:t>
            </a:r>
            <a:r>
              <a:rPr lang="en-US" dirty="0" smtClean="0"/>
              <a:t>major </a:t>
            </a:r>
            <a:r>
              <a:rPr lang="en-US" dirty="0"/>
              <a:t>existing and potential customers to a </a:t>
            </a:r>
            <a:r>
              <a:rPr lang="en-US" dirty="0" smtClean="0"/>
              <a:t>two-day </a:t>
            </a:r>
            <a:r>
              <a:rPr lang="en-US" dirty="0"/>
              <a:t>golf and conference event at elite courses on the Wednesday and Thursday prior to the weekend activities. </a:t>
            </a:r>
            <a:endParaRPr lang="en-US" dirty="0" smtClean="0"/>
          </a:p>
          <a:p>
            <a:r>
              <a:rPr lang="en-US" dirty="0" smtClean="0"/>
              <a:t>For </a:t>
            </a:r>
            <a:r>
              <a:rPr lang="en-US" dirty="0"/>
              <a:t>fans, there is NBA </a:t>
            </a:r>
            <a:r>
              <a:rPr lang="en-US" dirty="0" smtClean="0"/>
              <a:t>House, </a:t>
            </a:r>
            <a:r>
              <a:rPr lang="en-US" dirty="0"/>
              <a:t>presented by BBVA Compass. This </a:t>
            </a:r>
            <a:r>
              <a:rPr lang="en-US" dirty="0" smtClean="0"/>
              <a:t>is “an </a:t>
            </a:r>
            <a:r>
              <a:rPr lang="en-US" dirty="0"/>
              <a:t>interactive basketball experience that allows fans of all ages the opportunity to be part of the NBA All-Star excitement.”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3278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70263" y="304800"/>
            <a:ext cx="8229600" cy="1600200"/>
          </a:xfrm>
        </p:spPr>
        <p:txBody>
          <a:bodyPr/>
          <a:lstStyle/>
          <a:p>
            <a:r>
              <a:rPr lang="en-US" dirty="0" smtClean="0"/>
              <a:t>Activation and the NBA All-Star Weekend (3)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US" dirty="0"/>
          </a:p>
          <a:p>
            <a:r>
              <a:rPr lang="en-US" dirty="0" smtClean="0"/>
              <a:t>Friday night: “Sprint </a:t>
            </a:r>
            <a:r>
              <a:rPr lang="en-US" dirty="0"/>
              <a:t>NBA </a:t>
            </a:r>
            <a:r>
              <a:rPr lang="en-US" dirty="0" smtClean="0"/>
              <a:t>All-Star </a:t>
            </a:r>
            <a:r>
              <a:rPr lang="en-US" dirty="0"/>
              <a:t>Celebrity Game” and the “BBVA Compass Rising Stars Challenge.” </a:t>
            </a:r>
            <a:endParaRPr lang="en-US" dirty="0" smtClean="0"/>
          </a:p>
          <a:p>
            <a:r>
              <a:rPr lang="en-US" dirty="0" smtClean="0"/>
              <a:t>Saturday night: </a:t>
            </a:r>
            <a:r>
              <a:rPr lang="en-US" dirty="0"/>
              <a:t>“State Farm All-Star Saturday Night” with the “Taco Bell Skills </a:t>
            </a:r>
            <a:r>
              <a:rPr lang="en-US" dirty="0" smtClean="0"/>
              <a:t>Challenge,” </a:t>
            </a:r>
            <a:r>
              <a:rPr lang="en-US" dirty="0"/>
              <a:t>the “Foot Locker Three-Point </a:t>
            </a:r>
            <a:r>
              <a:rPr lang="en-US" dirty="0" smtClean="0"/>
              <a:t>Challenge,” </a:t>
            </a:r>
            <a:r>
              <a:rPr lang="en-US" dirty="0"/>
              <a:t>and the “Sprite Slam Dunk.” </a:t>
            </a:r>
            <a:endParaRPr lang="en-US" dirty="0" smtClean="0"/>
          </a:p>
          <a:p>
            <a:r>
              <a:rPr lang="en-US" dirty="0" smtClean="0"/>
              <a:t>Sunday afternoon: “NBA </a:t>
            </a:r>
            <a:r>
              <a:rPr lang="en-US" dirty="0"/>
              <a:t>D-League All-Star Game presented by </a:t>
            </a:r>
            <a:r>
              <a:rPr lang="en-US" dirty="0" err="1"/>
              <a:t>Kumho</a:t>
            </a:r>
            <a:r>
              <a:rPr lang="en-US" dirty="0"/>
              <a:t> Tire</a:t>
            </a:r>
            <a:r>
              <a:rPr lang="en-US" dirty="0" smtClean="0"/>
              <a:t>” </a:t>
            </a:r>
            <a:r>
              <a:rPr lang="en-US" dirty="0"/>
              <a:t>and the “Boost Mobile NBA D-League Slam Dunk Contest.” </a:t>
            </a:r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6036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Activation and the NBA All-Star Weekend (4)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en-US" dirty="0"/>
          </a:p>
          <a:p>
            <a:r>
              <a:rPr lang="en-US" dirty="0" smtClean="0"/>
              <a:t>Sunday night: “Sprint </a:t>
            </a:r>
            <a:r>
              <a:rPr lang="en-US" dirty="0"/>
              <a:t>Pregame Concert” and “Inside the NBA presented by Kia.” </a:t>
            </a:r>
            <a:endParaRPr lang="en-US" dirty="0" smtClean="0"/>
          </a:p>
          <a:p>
            <a:r>
              <a:rPr lang="en-US" dirty="0" smtClean="0"/>
              <a:t>Night-life </a:t>
            </a:r>
            <a:r>
              <a:rPr lang="en-US" dirty="0"/>
              <a:t>over the All-Star weekend includes multiple parties. </a:t>
            </a:r>
            <a:endParaRPr lang="en-US" dirty="0" smtClean="0"/>
          </a:p>
          <a:p>
            <a:r>
              <a:rPr lang="en-US" dirty="0" smtClean="0"/>
              <a:t>For </a:t>
            </a:r>
            <a:r>
              <a:rPr lang="en-US" dirty="0"/>
              <a:t>the 2015 weekend , </a:t>
            </a:r>
            <a:r>
              <a:rPr lang="en-US" dirty="0" err="1"/>
              <a:t>www.PartyFixx.co</a:t>
            </a:r>
            <a:r>
              <a:rPr lang="en-US" dirty="0"/>
              <a:t> called itself “The Official Website For Celebrity Hosted Parties and Nightlife Events NBA All Star Weekend 2015 in New York City.</a:t>
            </a:r>
            <a:r>
              <a:rPr lang="en-US" dirty="0" smtClean="0"/>
              <a:t>”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11576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4154" y="46565"/>
            <a:ext cx="7476247" cy="672414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90888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595154"/>
            <a:ext cx="7772400" cy="793841"/>
          </a:xfrm>
        </p:spPr>
        <p:txBody>
          <a:bodyPr/>
          <a:lstStyle/>
          <a:p>
            <a:r>
              <a:rPr lang="en-US" dirty="0" smtClean="0"/>
              <a:t>Sponsorship Evaluation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22210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Sponsorship Evaluation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Objectives: clearly articulated sought outcomes by the sponsor, co-sponsors, and property for the sponsorship. These must be measurable.</a:t>
            </a:r>
          </a:p>
          <a:p>
            <a:r>
              <a:rPr lang="en-US" dirty="0" smtClean="0"/>
              <a:t>Benchmarks: for each objective, a benchmark of current level is required.</a:t>
            </a:r>
          </a:p>
          <a:p>
            <a:r>
              <a:rPr lang="en-US" dirty="0" smtClean="0"/>
              <a:t>Method: a method is selected (based on budget, reach, availability of data, and other factors) to assess changes to the benchmarks for each objective.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28725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35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059" y="611048"/>
            <a:ext cx="7696636" cy="381542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414813" y="4010024"/>
            <a:ext cx="1152533" cy="9541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Joyce Julius Type Exposure Metrics</a:t>
            </a:r>
            <a:endParaRPr lang="en-US" sz="1400" dirty="0"/>
          </a:p>
        </p:txBody>
      </p:sp>
      <p:sp>
        <p:nvSpPr>
          <p:cNvPr id="12" name="TextBox 11"/>
          <p:cNvSpPr txBox="1"/>
          <p:nvPr/>
        </p:nvSpPr>
        <p:spPr>
          <a:xfrm>
            <a:off x="4042578" y="4012602"/>
            <a:ext cx="1152533" cy="9541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Sponsor Recognition / Recall</a:t>
            </a:r>
          </a:p>
          <a:p>
            <a:pPr algn="ctr"/>
            <a:r>
              <a:rPr lang="en-US" sz="1400" dirty="0" smtClean="0"/>
              <a:t>Metrics</a:t>
            </a:r>
            <a:endParaRPr lang="en-US" sz="1400" dirty="0"/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2991080" y="2940468"/>
            <a:ext cx="0" cy="10522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V="1">
            <a:off x="4618845" y="2960322"/>
            <a:ext cx="0" cy="10522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5592616" y="4015577"/>
            <a:ext cx="1251961" cy="9541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Engagement Metrics of Facebook and Twitter</a:t>
            </a:r>
            <a:endParaRPr lang="en-US" sz="1400" dirty="0"/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6106545" y="3589775"/>
            <a:ext cx="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7244757" y="3992748"/>
            <a:ext cx="1250938" cy="24622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Online Purchase Buttons Enabling More Reliable Links Between Sponsor Spend and Purchases</a:t>
            </a:r>
            <a:endParaRPr lang="en-US" sz="1400" dirty="0"/>
          </a:p>
        </p:txBody>
      </p:sp>
      <p:cxnSp>
        <p:nvCxnSpPr>
          <p:cNvPr id="19" name="Straight Arrow Connector 18"/>
          <p:cNvCxnSpPr/>
          <p:nvPr/>
        </p:nvCxnSpPr>
        <p:spPr>
          <a:xfrm flipV="1">
            <a:off x="7837026" y="2940468"/>
            <a:ext cx="0" cy="10522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V="1">
            <a:off x="6265287" y="2960323"/>
            <a:ext cx="0" cy="103242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10161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2854" y="1102075"/>
            <a:ext cx="7250424" cy="5755925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340857"/>
            <a:ext cx="9144000" cy="681714"/>
          </a:xfrm>
        </p:spPr>
        <p:txBody>
          <a:bodyPr>
            <a:normAutofit fontScale="90000"/>
          </a:bodyPr>
          <a:lstStyle/>
          <a:p>
            <a:pPr>
              <a:lnSpc>
                <a:spcPct val="80000"/>
              </a:lnSpc>
            </a:pPr>
            <a:r>
              <a:rPr lang="en-US" sz="4000" dirty="0" smtClean="0"/>
              <a:t>Sponsorship Metrics with 20+ Year Tradition of ‘Use’</a:t>
            </a:r>
            <a:endParaRPr lang="en-US" sz="40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28263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192" y="292100"/>
            <a:ext cx="5943600" cy="6261100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37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7334087" y="728373"/>
            <a:ext cx="1695526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Very effective awareness score for Goodyear</a:t>
            </a:r>
            <a:endParaRPr lang="en-US" dirty="0"/>
          </a:p>
        </p:txBody>
      </p:sp>
      <p:cxnSp>
        <p:nvCxnSpPr>
          <p:cNvPr id="6" name="Straight Arrow Connector 5"/>
          <p:cNvCxnSpPr>
            <a:stCxn id="5" idx="1"/>
          </p:cNvCxnSpPr>
          <p:nvPr/>
        </p:nvCxnSpPr>
        <p:spPr>
          <a:xfrm flipH="1">
            <a:off x="6620471" y="1328538"/>
            <a:ext cx="71361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7334086" y="3521468"/>
            <a:ext cx="1695526" cy="181588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dirty="0" smtClean="0"/>
              <a:t>Fans do not correctly identify Coors Light as an official NASCAR sponsor</a:t>
            </a:r>
            <a:endParaRPr lang="en-US" sz="1600" dirty="0"/>
          </a:p>
        </p:txBody>
      </p:sp>
      <p:cxnSp>
        <p:nvCxnSpPr>
          <p:cNvPr id="8" name="Straight Arrow Connector 7"/>
          <p:cNvCxnSpPr>
            <a:stCxn id="7" idx="1"/>
          </p:cNvCxnSpPr>
          <p:nvPr/>
        </p:nvCxnSpPr>
        <p:spPr>
          <a:xfrm flipH="1">
            <a:off x="6620471" y="4429409"/>
            <a:ext cx="713615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31111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00" y="1104900"/>
            <a:ext cx="8255000" cy="4635500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52604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419" y="1363022"/>
            <a:ext cx="9201732" cy="4207630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52604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620" y="851112"/>
            <a:ext cx="7253662" cy="5172143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36831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0282" y="929983"/>
            <a:ext cx="7080627" cy="485758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36831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Industry Example:</a:t>
            </a:r>
            <a:br>
              <a:rPr lang="en-US" dirty="0" smtClean="0"/>
            </a:br>
            <a:r>
              <a:rPr lang="en-US" dirty="0" smtClean="0"/>
              <a:t>Jersey Sponsorship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33904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503" y="995147"/>
            <a:ext cx="8347842" cy="4897168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36831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190500"/>
            <a:ext cx="6083300" cy="646430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52604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503033"/>
            <a:ext cx="7772400" cy="915761"/>
          </a:xfrm>
        </p:spPr>
        <p:txBody>
          <a:bodyPr/>
          <a:lstStyle/>
          <a:p>
            <a:r>
              <a:rPr lang="en-US" dirty="0" smtClean="0"/>
              <a:t>Olympic Sponsorship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25501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" y="1621882"/>
            <a:ext cx="8001000" cy="4622800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85996"/>
          </a:xfrm>
        </p:spPr>
        <p:txBody>
          <a:bodyPr/>
          <a:lstStyle/>
          <a:p>
            <a:r>
              <a:rPr lang="en-US" dirty="0" smtClean="0"/>
              <a:t>Olympic Partners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95974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446" y="2051483"/>
            <a:ext cx="8382419" cy="2992471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94665" y="278675"/>
            <a:ext cx="8229600" cy="1600200"/>
          </a:xfrm>
        </p:spPr>
        <p:txBody>
          <a:bodyPr/>
          <a:lstStyle/>
          <a:p>
            <a:r>
              <a:rPr lang="en-US" dirty="0" smtClean="0"/>
              <a:t>History of the TOP Program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88721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5016" y="916582"/>
            <a:ext cx="7245506" cy="5626990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3984"/>
          </a:xfrm>
        </p:spPr>
        <p:txBody>
          <a:bodyPr/>
          <a:lstStyle/>
          <a:p>
            <a:r>
              <a:rPr lang="en-US" sz="3600" dirty="0" smtClean="0"/>
              <a:t>Companies Who Have Been Top Sponsors</a:t>
            </a:r>
            <a:endParaRPr lang="en-US" sz="36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88721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0" y="1533525"/>
            <a:ext cx="7772400" cy="1362075"/>
          </a:xfrm>
        </p:spPr>
        <p:txBody>
          <a:bodyPr/>
          <a:lstStyle/>
          <a:p>
            <a:pPr>
              <a:defRPr/>
            </a:pPr>
            <a:r>
              <a:rPr lang="en-CA" dirty="0" smtClean="0"/>
              <a:t>Questions?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9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DD90BBC6-C40A-4CC5-8038-6ACD6CE3429F}" vid="{62E1969C-5548-4BCA-B33F-514F7834E44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4591</TotalTime>
  <Words>1702</Words>
  <Application>Microsoft Office PowerPoint</Application>
  <PresentationFormat>On-screen Show (4:3)</PresentationFormat>
  <Paragraphs>186</Paragraphs>
  <Slides>49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3" baseType="lpstr">
      <vt:lpstr>Arial</vt:lpstr>
      <vt:lpstr>Calibri</vt:lpstr>
      <vt:lpstr>Myriad Pro</vt:lpstr>
      <vt:lpstr>UWTSD</vt:lpstr>
      <vt:lpstr>Sports Sponsorship </vt:lpstr>
      <vt:lpstr>Sport Sponsorship</vt:lpstr>
      <vt:lpstr>Sport Sponsorship</vt:lpstr>
      <vt:lpstr>Sponsorship Investment: Direct</vt:lpstr>
      <vt:lpstr>Sponsorship Investment: Indirect</vt:lpstr>
      <vt:lpstr>PowerPoint Presentation</vt:lpstr>
      <vt:lpstr>Sponsorship Industry</vt:lpstr>
      <vt:lpstr>PowerPoint Presentation</vt:lpstr>
      <vt:lpstr>PowerPoint Presentation</vt:lpstr>
      <vt:lpstr>Major Sponsees</vt:lpstr>
      <vt:lpstr>Major Sponsees</vt:lpstr>
      <vt:lpstr>Sponsorship Differences in Clubs in Same League</vt:lpstr>
      <vt:lpstr>Diversity in Sponsorship Deals</vt:lpstr>
      <vt:lpstr>Sport Sponsorship and Integrated Marketing</vt:lpstr>
      <vt:lpstr>Steps to Desired Outcome</vt:lpstr>
      <vt:lpstr>The Sport Sponsorship Decision</vt:lpstr>
      <vt:lpstr>Decision Criteria (1)</vt:lpstr>
      <vt:lpstr>Decision Criteria (2)</vt:lpstr>
      <vt:lpstr>Case Example</vt:lpstr>
      <vt:lpstr>PowerPoint Presentation</vt:lpstr>
      <vt:lpstr>PowerPoint Presentation</vt:lpstr>
      <vt:lpstr>MasterCard</vt:lpstr>
      <vt:lpstr>PowerPoint Presentation</vt:lpstr>
      <vt:lpstr>Sponsorship Activation</vt:lpstr>
      <vt:lpstr>Example (see Box 11.4)</vt:lpstr>
      <vt:lpstr>Activation 101</vt:lpstr>
      <vt:lpstr>Activation Examples</vt:lpstr>
      <vt:lpstr>Activation and the NBA All-Star Weekend (1)</vt:lpstr>
      <vt:lpstr>Activation and the NBA All-Star Weekend (2)</vt:lpstr>
      <vt:lpstr>Activation and the NBA All-Star Weekend (3)</vt:lpstr>
      <vt:lpstr>Activation and the NBA All-Star Weekend (4)</vt:lpstr>
      <vt:lpstr>PowerPoint Presentation</vt:lpstr>
      <vt:lpstr>Sponsorship Evaluation</vt:lpstr>
      <vt:lpstr>Sponsorship Evaluation</vt:lpstr>
      <vt:lpstr>PowerPoint Presentation</vt:lpstr>
      <vt:lpstr>Sponsorship Metrics with 20+ Year Tradition of ‘Use’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Industry Example: Jersey Sponsorship</vt:lpstr>
      <vt:lpstr>PowerPoint Presentation</vt:lpstr>
      <vt:lpstr>PowerPoint Presentation</vt:lpstr>
      <vt:lpstr>Olympic Sponsorship</vt:lpstr>
      <vt:lpstr>Olympic Partners</vt:lpstr>
      <vt:lpstr>History of the TOP Program</vt:lpstr>
      <vt:lpstr>Companies Who Have Been Top Sponsors</vt:lpstr>
      <vt:lpstr>Questions?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Foster, O’Reilly, Davila Chapter 1      DECISION MAKING: A STRUCTURED APPROACH   </dc:title>
  <dc:creator>Norman O'Reilly</dc:creator>
  <cp:lastModifiedBy>James Prosser</cp:lastModifiedBy>
  <cp:revision>308</cp:revision>
  <dcterms:created xsi:type="dcterms:W3CDTF">2015-08-30T17:15:48Z</dcterms:created>
  <dcterms:modified xsi:type="dcterms:W3CDTF">2017-03-14T11:44:16Z</dcterms:modified>
</cp:coreProperties>
</file>