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1"/>
  </p:sldMasterIdLst>
  <p:notesMasterIdLst>
    <p:notesMasterId r:id="rId51"/>
  </p:notesMasterIdLst>
  <p:handoutMasterIdLst>
    <p:handoutMasterId r:id="rId52"/>
  </p:handoutMasterIdLst>
  <p:sldIdLst>
    <p:sldId id="492" r:id="rId2"/>
    <p:sldId id="320" r:id="rId3"/>
    <p:sldId id="495" r:id="rId4"/>
    <p:sldId id="501" r:id="rId5"/>
    <p:sldId id="494" r:id="rId6"/>
    <p:sldId id="286" r:id="rId7"/>
    <p:sldId id="498" r:id="rId8"/>
    <p:sldId id="469" r:id="rId9"/>
    <p:sldId id="470" r:id="rId10"/>
    <p:sldId id="471" r:id="rId11"/>
    <p:sldId id="472" r:id="rId12"/>
    <p:sldId id="499" r:id="rId13"/>
    <p:sldId id="473" r:id="rId14"/>
    <p:sldId id="479" r:id="rId15"/>
    <p:sldId id="474" r:id="rId16"/>
    <p:sldId id="480" r:id="rId17"/>
    <p:sldId id="493" r:id="rId18"/>
    <p:sldId id="483" r:id="rId19"/>
    <p:sldId id="487" r:id="rId20"/>
    <p:sldId id="490" r:id="rId21"/>
    <p:sldId id="488" r:id="rId22"/>
    <p:sldId id="485" r:id="rId23"/>
    <p:sldId id="502" r:id="rId24"/>
    <p:sldId id="503" r:id="rId25"/>
    <p:sldId id="504" r:id="rId26"/>
    <p:sldId id="505" r:id="rId27"/>
    <p:sldId id="509" r:id="rId28"/>
    <p:sldId id="507" r:id="rId29"/>
    <p:sldId id="508" r:id="rId30"/>
    <p:sldId id="497" r:id="rId31"/>
    <p:sldId id="512" r:id="rId32"/>
    <p:sldId id="513" r:id="rId33"/>
    <p:sldId id="511" r:id="rId34"/>
    <p:sldId id="510" r:id="rId35"/>
    <p:sldId id="506" r:id="rId36"/>
    <p:sldId id="516" r:id="rId37"/>
    <p:sldId id="517" r:id="rId38"/>
    <p:sldId id="515" r:id="rId39"/>
    <p:sldId id="514" r:id="rId40"/>
    <p:sldId id="522" r:id="rId41"/>
    <p:sldId id="521" r:id="rId42"/>
    <p:sldId id="520" r:id="rId43"/>
    <p:sldId id="519" r:id="rId44"/>
    <p:sldId id="518" r:id="rId45"/>
    <p:sldId id="526" r:id="rId46"/>
    <p:sldId id="527" r:id="rId47"/>
    <p:sldId id="525" r:id="rId48"/>
    <p:sldId id="524" r:id="rId49"/>
    <p:sldId id="523" r:id="rId50"/>
  </p:sldIdLst>
  <p:sldSz cx="9144000" cy="6858000" type="screen4x3"/>
  <p:notesSz cx="6761163" cy="9942513"/>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6271" autoAdjust="0"/>
  </p:normalViewPr>
  <p:slideViewPr>
    <p:cSldViewPr>
      <p:cViewPr varScale="1">
        <p:scale>
          <a:sx n="68" d="100"/>
          <a:sy n="68" d="100"/>
        </p:scale>
        <p:origin x="1362"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gs" Target="tags/tag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7126"/>
          </a:xfrm>
          <a:prstGeom prst="rect">
            <a:avLst/>
          </a:prstGeom>
        </p:spPr>
        <p:txBody>
          <a:bodyPr vert="horz" lIns="91440" tIns="45720" rIns="91440" bIns="45720" rtlCol="0"/>
          <a:lstStyle>
            <a:lvl1pPr algn="r">
              <a:defRPr sz="1200"/>
            </a:lvl1pPr>
          </a:lstStyle>
          <a:p>
            <a:fld id="{DCD6DB84-BD9D-4A76-A6CE-5C500E3D56E0}" type="datetimeFigureOut">
              <a:rPr lang="en-GB" smtClean="0"/>
              <a:pPr/>
              <a:t>07/11/2020</a:t>
            </a:fld>
            <a:endParaRPr lang="en-GB"/>
          </a:p>
        </p:txBody>
      </p:sp>
      <p:sp>
        <p:nvSpPr>
          <p:cNvPr id="4" name="Footer Placeholder 3"/>
          <p:cNvSpPr>
            <a:spLocks noGrp="1"/>
          </p:cNvSpPr>
          <p:nvPr>
            <p:ph type="ftr" sz="quarter" idx="2"/>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43662"/>
            <a:ext cx="2929837" cy="497126"/>
          </a:xfrm>
          <a:prstGeom prst="rect">
            <a:avLst/>
          </a:prstGeom>
        </p:spPr>
        <p:txBody>
          <a:bodyPr vert="horz" lIns="91440" tIns="45720" rIns="91440" bIns="45720" rtlCol="0" anchor="b"/>
          <a:lstStyle>
            <a:lvl1pPr algn="r">
              <a:defRPr sz="1200"/>
            </a:lvl1pPr>
          </a:lstStyle>
          <a:p>
            <a:fld id="{B4F045B5-2416-4387-9F01-029CD7AC3CEF}" type="slidenum">
              <a:rPr lang="en-GB" smtClean="0"/>
              <a:pPr/>
              <a:t>‹#›</a:t>
            </a:fld>
            <a:endParaRPr lang="en-GB"/>
          </a:p>
        </p:txBody>
      </p:sp>
    </p:spTree>
    <p:extLst>
      <p:ext uri="{BB962C8B-B14F-4D97-AF65-F5344CB8AC3E}">
        <p14:creationId xmlns:p14="http://schemas.microsoft.com/office/powerpoint/2010/main" val="41538799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7126"/>
          </a:xfrm>
          <a:prstGeom prst="rect">
            <a:avLst/>
          </a:prstGeom>
        </p:spPr>
        <p:txBody>
          <a:bodyPr vert="horz" lIns="91440" tIns="45720" rIns="91440" bIns="45720" rtlCol="0"/>
          <a:lstStyle>
            <a:lvl1pPr algn="r">
              <a:defRPr sz="1200"/>
            </a:lvl1pPr>
          </a:lstStyle>
          <a:p>
            <a:fld id="{B75369D7-A2F1-4CD4-BE58-E255AC4F6B16}" type="datetimeFigureOut">
              <a:rPr lang="en-US" smtClean="0"/>
              <a:pPr/>
              <a:t>11/7/2020</a:t>
            </a:fld>
            <a:endParaRPr lang="en-GB"/>
          </a:p>
        </p:txBody>
      </p:sp>
      <p:sp>
        <p:nvSpPr>
          <p:cNvPr id="4" name="Slide Image Placeholder 3"/>
          <p:cNvSpPr>
            <a:spLocks noGrp="1" noRot="1" noChangeAspect="1"/>
          </p:cNvSpPr>
          <p:nvPr>
            <p:ph type="sldImg" idx="2"/>
          </p:nvPr>
        </p:nvSpPr>
        <p:spPr>
          <a:xfrm>
            <a:off x="896938" y="746125"/>
            <a:ext cx="4967287"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22694"/>
            <a:ext cx="5408930" cy="44741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7126"/>
          </a:xfrm>
          <a:prstGeom prst="rect">
            <a:avLst/>
          </a:prstGeom>
        </p:spPr>
        <p:txBody>
          <a:bodyPr vert="horz" lIns="91440" tIns="45720" rIns="91440" bIns="45720" rtlCol="0" anchor="b"/>
          <a:lstStyle>
            <a:lvl1pPr algn="r">
              <a:defRPr sz="1200"/>
            </a:lvl1pPr>
          </a:lstStyle>
          <a:p>
            <a:fld id="{4A6E34EF-6F9F-4266-BC17-4A5C21F87704}" type="slidenum">
              <a:rPr lang="en-GB" smtClean="0"/>
              <a:pPr/>
              <a:t>‹#›</a:t>
            </a:fld>
            <a:endParaRPr lang="en-GB"/>
          </a:p>
        </p:txBody>
      </p:sp>
    </p:spTree>
    <p:extLst>
      <p:ext uri="{BB962C8B-B14F-4D97-AF65-F5344CB8AC3E}">
        <p14:creationId xmlns:p14="http://schemas.microsoft.com/office/powerpoint/2010/main" val="3483509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6E34EF-6F9F-4266-BC17-4A5C21F87704}" type="slidenum">
              <a:rPr lang="en-GB" smtClean="0"/>
              <a:pPr/>
              <a:t>3</a:t>
            </a:fld>
            <a:endParaRPr lang="en-GB" dirty="0"/>
          </a:p>
        </p:txBody>
      </p:sp>
    </p:spTree>
    <p:extLst>
      <p:ext uri="{BB962C8B-B14F-4D97-AF65-F5344CB8AC3E}">
        <p14:creationId xmlns:p14="http://schemas.microsoft.com/office/powerpoint/2010/main" val="3969435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6E34EF-6F9F-4266-BC17-4A5C21F87704}" type="slidenum">
              <a:rPr lang="en-GB" smtClean="0"/>
              <a:pPr/>
              <a:t>4</a:t>
            </a:fld>
            <a:endParaRPr lang="en-GB" dirty="0"/>
          </a:p>
        </p:txBody>
      </p:sp>
    </p:spTree>
    <p:extLst>
      <p:ext uri="{BB962C8B-B14F-4D97-AF65-F5344CB8AC3E}">
        <p14:creationId xmlns:p14="http://schemas.microsoft.com/office/powerpoint/2010/main" val="1306141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6</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8</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9</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10</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20</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21</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22</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23</a:t>
            </a:fld>
            <a:endParaRPr lang="en-GB"/>
          </a:p>
        </p:txBody>
      </p:sp>
    </p:spTree>
    <p:extLst>
      <p:ext uri="{BB962C8B-B14F-4D97-AF65-F5344CB8AC3E}">
        <p14:creationId xmlns:p14="http://schemas.microsoft.com/office/powerpoint/2010/main" val="2747379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24</a:t>
            </a:fld>
            <a:endParaRPr lang="en-GB"/>
          </a:p>
        </p:txBody>
      </p:sp>
    </p:spTree>
    <p:extLst>
      <p:ext uri="{BB962C8B-B14F-4D97-AF65-F5344CB8AC3E}">
        <p14:creationId xmlns:p14="http://schemas.microsoft.com/office/powerpoint/2010/main" val="42553616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25</a:t>
            </a:fld>
            <a:endParaRPr lang="en-GB"/>
          </a:p>
        </p:txBody>
      </p:sp>
    </p:spTree>
    <p:extLst>
      <p:ext uri="{BB962C8B-B14F-4D97-AF65-F5344CB8AC3E}">
        <p14:creationId xmlns:p14="http://schemas.microsoft.com/office/powerpoint/2010/main" val="19587567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26</a:t>
            </a:fld>
            <a:endParaRPr lang="en-GB"/>
          </a:p>
        </p:txBody>
      </p:sp>
    </p:spTree>
    <p:extLst>
      <p:ext uri="{BB962C8B-B14F-4D97-AF65-F5344CB8AC3E}">
        <p14:creationId xmlns:p14="http://schemas.microsoft.com/office/powerpoint/2010/main" val="35543900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27</a:t>
            </a:fld>
            <a:endParaRPr lang="en-GB"/>
          </a:p>
        </p:txBody>
      </p:sp>
    </p:spTree>
    <p:extLst>
      <p:ext uri="{BB962C8B-B14F-4D97-AF65-F5344CB8AC3E}">
        <p14:creationId xmlns:p14="http://schemas.microsoft.com/office/powerpoint/2010/main" val="2310364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28</a:t>
            </a:fld>
            <a:endParaRPr lang="en-GB"/>
          </a:p>
        </p:txBody>
      </p:sp>
    </p:spTree>
    <p:extLst>
      <p:ext uri="{BB962C8B-B14F-4D97-AF65-F5344CB8AC3E}">
        <p14:creationId xmlns:p14="http://schemas.microsoft.com/office/powerpoint/2010/main" val="1570301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29</a:t>
            </a:fld>
            <a:endParaRPr lang="en-GB"/>
          </a:p>
        </p:txBody>
      </p:sp>
    </p:spTree>
    <p:extLst>
      <p:ext uri="{BB962C8B-B14F-4D97-AF65-F5344CB8AC3E}">
        <p14:creationId xmlns:p14="http://schemas.microsoft.com/office/powerpoint/2010/main" val="33063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297746-E224-4FE9-851B-2BAA92764532}"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AD32F495-CB6A-4F56-A179-E3E62F8CEC1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B22D1EB-FFC5-42E0-943B-C17125DC6E91}"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732BF3-86BD-4BC0-B65E-440B4B8D1F6C}"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25AE8C-CEC7-4CDE-B81F-470AA7411E2F}" type="datetime8">
              <a:rPr lang="en-GB" smtClean="0"/>
              <a:t>07/11/2020 23:48</a:t>
            </a:fld>
            <a:endParaRPr lang="en-US"/>
          </a:p>
        </p:txBody>
      </p:sp>
      <p:sp>
        <p:nvSpPr>
          <p:cNvPr id="6" name="Footer Placeholder 5"/>
          <p:cNvSpPr>
            <a:spLocks noGrp="1"/>
          </p:cNvSpPr>
          <p:nvPr>
            <p:ph type="ftr" sz="quarter" idx="11"/>
          </p:nvPr>
        </p:nvSpPr>
        <p:spPr/>
        <p:txBody>
          <a:bodyPr/>
          <a:lstStyle/>
          <a:p>
            <a:r>
              <a:rPr lang="en-US"/>
              <a:t>Finance and Economics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219AF8-D3A4-4B2F-A9FC-B7E65F876710}" type="datetime8">
              <a:rPr lang="en-GB" smtClean="0"/>
              <a:t>07/11/2020 23:48</a:t>
            </a:fld>
            <a:endParaRPr lang="en-US"/>
          </a:p>
        </p:txBody>
      </p:sp>
      <p:sp>
        <p:nvSpPr>
          <p:cNvPr id="8" name="Footer Placeholder 7"/>
          <p:cNvSpPr>
            <a:spLocks noGrp="1"/>
          </p:cNvSpPr>
          <p:nvPr>
            <p:ph type="ftr" sz="quarter" idx="11"/>
          </p:nvPr>
        </p:nvSpPr>
        <p:spPr/>
        <p:txBody>
          <a:bodyPr/>
          <a:lstStyle/>
          <a:p>
            <a:r>
              <a:rPr lang="en-US"/>
              <a:t>Finance and Economics </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082483-454D-4CD0-8AC7-181CB631D189}" type="datetime8">
              <a:rPr lang="en-GB" smtClean="0"/>
              <a:t>07/11/2020 23:48</a:t>
            </a:fld>
            <a:endParaRPr lang="en-US"/>
          </a:p>
        </p:txBody>
      </p:sp>
      <p:sp>
        <p:nvSpPr>
          <p:cNvPr id="4" name="Footer Placeholder 3"/>
          <p:cNvSpPr>
            <a:spLocks noGrp="1"/>
          </p:cNvSpPr>
          <p:nvPr>
            <p:ph type="ftr" sz="quarter" idx="11"/>
          </p:nvPr>
        </p:nvSpPr>
        <p:spPr/>
        <p:txBody>
          <a:bodyPr/>
          <a:lstStyle/>
          <a:p>
            <a:r>
              <a:rPr lang="en-US"/>
              <a:t>Finance and Economics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0BE199-195E-48D3-B743-62A9937F1CB4}" type="datetime8">
              <a:rPr lang="en-GB" smtClean="0"/>
              <a:t>07/11/2020 23:48</a:t>
            </a:fld>
            <a:endParaRPr lang="en-US"/>
          </a:p>
        </p:txBody>
      </p:sp>
      <p:sp>
        <p:nvSpPr>
          <p:cNvPr id="3" name="Footer Placeholder 2"/>
          <p:cNvSpPr>
            <a:spLocks noGrp="1"/>
          </p:cNvSpPr>
          <p:nvPr>
            <p:ph type="ftr" sz="quarter" idx="11"/>
          </p:nvPr>
        </p:nvSpPr>
        <p:spPr/>
        <p:txBody>
          <a:bodyPr/>
          <a:lstStyle/>
          <a:p>
            <a:r>
              <a:rPr lang="en-US"/>
              <a:t>Finance and Economics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DF78B9-62A3-4E5F-BE85-E7C859520016}" type="datetime8">
              <a:rPr lang="en-GB" smtClean="0"/>
              <a:t>07/11/2020 23:48</a:t>
            </a:fld>
            <a:endParaRPr lang="en-US"/>
          </a:p>
        </p:txBody>
      </p:sp>
      <p:sp>
        <p:nvSpPr>
          <p:cNvPr id="6" name="Footer Placeholder 5"/>
          <p:cNvSpPr>
            <a:spLocks noGrp="1"/>
          </p:cNvSpPr>
          <p:nvPr>
            <p:ph type="ftr" sz="quarter" idx="11"/>
          </p:nvPr>
        </p:nvSpPr>
        <p:spPr/>
        <p:txBody>
          <a:bodyPr/>
          <a:lstStyle/>
          <a:p>
            <a:r>
              <a:rPr lang="en-US"/>
              <a:t>Finance and Economics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92B935-1F58-4811-AE2D-14B474499D77}" type="datetime8">
              <a:rPr lang="en-GB" smtClean="0"/>
              <a:t>07/11/2020 23:48</a:t>
            </a:fld>
            <a:endParaRPr lang="en-US"/>
          </a:p>
        </p:txBody>
      </p:sp>
      <p:sp>
        <p:nvSpPr>
          <p:cNvPr id="6" name="Footer Placeholder 5"/>
          <p:cNvSpPr>
            <a:spLocks noGrp="1"/>
          </p:cNvSpPr>
          <p:nvPr>
            <p:ph type="ftr" sz="quarter" idx="11"/>
          </p:nvPr>
        </p:nvSpPr>
        <p:spPr/>
        <p:txBody>
          <a:bodyPr/>
          <a:lstStyle/>
          <a:p>
            <a:r>
              <a:rPr lang="en-US"/>
              <a:t>Finance and Economics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F856A4-A1D4-4DF0-A5C1-912B6C2778F3}"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B409B0-B76F-4495-8CF1-1D32D0F736AB}"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C157D2-AEBD-4C6E-96D2-E581D9377244}" type="datetime8">
              <a:rPr lang="en-GB" smtClean="0"/>
              <a:t>07/11/2020 23:48</a:t>
            </a:fld>
            <a:endParaRPr lang="en-US"/>
          </a:p>
        </p:txBody>
      </p:sp>
      <p:sp>
        <p:nvSpPr>
          <p:cNvPr id="5" name="Footer Placeholder 4"/>
          <p:cNvSpPr>
            <a:spLocks noGrp="1"/>
          </p:cNvSpPr>
          <p:nvPr>
            <p:ph type="ftr" sz="quarter" idx="11"/>
          </p:nvPr>
        </p:nvSpPr>
        <p:spPr/>
        <p:txBody>
          <a:bodyPr/>
          <a:lstStyle/>
          <a:p>
            <a:r>
              <a:rPr lang="en-US"/>
              <a:t>Finance and Economics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549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3DC2CA-ABBB-47A4-81AF-046823AEBBAD}" type="datetime8">
              <a:rPr lang="en-GB" smtClean="0"/>
              <a:t>07/11/2020 23:48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Finance and Economics </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 id="2147484200" r:id="rId12"/>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591460"/>
            <a:ext cx="7854950" cy="1371599"/>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FINANCE AND ECONOMICS</a:t>
            </a:r>
          </a:p>
        </p:txBody>
      </p:sp>
      <p:sp>
        <p:nvSpPr>
          <p:cNvPr id="5" name="Rectangle 3"/>
          <p:cNvSpPr>
            <a:spLocks noGrp="1" noChangeArrowheads="1"/>
          </p:cNvSpPr>
          <p:nvPr>
            <p:ph type="subTitle" idx="1"/>
          </p:nvPr>
        </p:nvSpPr>
        <p:spPr>
          <a:xfrm>
            <a:off x="762000" y="3886200"/>
            <a:ext cx="7854950" cy="2232025"/>
          </a:xfrm>
        </p:spPr>
        <p:txBody>
          <a:bodyPr>
            <a:normAutofit/>
          </a:bodyPr>
          <a:lstStyle/>
          <a:p>
            <a:pPr>
              <a:defRPr/>
            </a:pPr>
            <a:r>
              <a:rPr lang="en-GB" sz="4000" b="1" dirty="0">
                <a:solidFill>
                  <a:schemeClr val="accent4">
                    <a:lumMod val="75000"/>
                  </a:schemeClr>
                </a:solidFill>
                <a:latin typeface="Arial" panose="020B0604020202020204" pitchFamily="34" charset="0"/>
                <a:cs typeface="Arial" panose="020B0604020202020204" pitchFamily="34" charset="0"/>
              </a:rPr>
              <a:t>Dr Jacob Gwa</a:t>
            </a:r>
          </a:p>
          <a:p>
            <a:pPr>
              <a:defRPr/>
            </a:pPr>
            <a:r>
              <a:rPr lang="en-GB" sz="2400" b="1" dirty="0">
                <a:solidFill>
                  <a:schemeClr val="accent4">
                    <a:lumMod val="75000"/>
                  </a:schemeClr>
                </a:solidFill>
                <a:latin typeface="Arial" panose="020B0604020202020204" pitchFamily="34" charset="0"/>
                <a:cs typeface="Arial" panose="020B0604020202020204" pitchFamily="34" charset="0"/>
              </a:rPr>
              <a:t>Lecturer in Logistics</a:t>
            </a:r>
          </a:p>
          <a:p>
            <a:pPr>
              <a:defRPr/>
            </a:pPr>
            <a:r>
              <a:rPr lang="en-GB" sz="2400" b="1" dirty="0" err="1">
                <a:solidFill>
                  <a:schemeClr val="accent4">
                    <a:lumMod val="75000"/>
                  </a:schemeClr>
                </a:solidFill>
                <a:latin typeface="Arial" panose="020B0604020202020204" pitchFamily="34" charset="0"/>
                <a:cs typeface="Arial" panose="020B0604020202020204" pitchFamily="34" charset="0"/>
              </a:rPr>
              <a:t>J.gwa@</a:t>
            </a:r>
            <a:r>
              <a:rPr lang="en-GB" sz="2400" b="1" err="1">
                <a:solidFill>
                  <a:schemeClr val="accent4">
                    <a:lumMod val="75000"/>
                  </a:schemeClr>
                </a:solidFill>
                <a:latin typeface="Arial" panose="020B0604020202020204" pitchFamily="34" charset="0"/>
                <a:cs typeface="Arial" panose="020B0604020202020204" pitchFamily="34" charset="0"/>
              </a:rPr>
              <a:t>uwtsd</a:t>
            </a:r>
            <a:r>
              <a:rPr lang="en-GB" sz="2400" b="1">
                <a:solidFill>
                  <a:schemeClr val="accent4">
                    <a:lumMod val="75000"/>
                  </a:schemeClr>
                </a:solidFill>
                <a:latin typeface="Arial" panose="020B0604020202020204" pitchFamily="34" charset="0"/>
                <a:cs typeface="Arial" panose="020B0604020202020204" pitchFamily="34" charset="0"/>
              </a:rPr>
              <a:t>.ac.uk   </a:t>
            </a:r>
            <a:endParaRPr lang="en-GB" sz="2400" b="1" dirty="0">
              <a:solidFill>
                <a:schemeClr val="accent4">
                  <a:lumMod val="75000"/>
                </a:schemeClr>
              </a:solidFill>
              <a:latin typeface="Arial" panose="020B0604020202020204" pitchFamily="34" charset="0"/>
              <a:cs typeface="Arial" panose="020B0604020202020204" pitchFamily="34" charset="0"/>
            </a:endParaRPr>
          </a:p>
          <a:p>
            <a:pPr>
              <a:defRPr/>
            </a:pPr>
            <a:endParaRPr lang="en-GB" sz="2400" b="1" u="sng" dirty="0">
              <a:solidFill>
                <a:schemeClr val="accent4">
                  <a:lumMod val="75000"/>
                </a:schemeClr>
              </a:solidFill>
              <a:latin typeface="Trebuchet MS" pitchFamily="34" charset="0"/>
            </a:endParaRPr>
          </a:p>
        </p:txBody>
      </p:sp>
      <p:sp>
        <p:nvSpPr>
          <p:cNvPr id="7" name="TextBox 6"/>
          <p:cNvSpPr txBox="1"/>
          <p:nvPr/>
        </p:nvSpPr>
        <p:spPr>
          <a:xfrm>
            <a:off x="1172642" y="5748893"/>
            <a:ext cx="7343775" cy="461665"/>
          </a:xfrm>
          <a:prstGeom prst="rect">
            <a:avLst/>
          </a:prstGeom>
          <a:solidFill>
            <a:schemeClr val="accent1">
              <a:lumMod val="75000"/>
            </a:schemeClr>
          </a:solidFill>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sz="2400" b="1" dirty="0">
                <a:latin typeface="Arial" panose="020B0604020202020204" pitchFamily="34" charset="0"/>
                <a:cs typeface="Arial" panose="020B0604020202020204" pitchFamily="34" charset="0"/>
              </a:rPr>
              <a:t>Academic  (2020/2021)</a:t>
            </a:r>
          </a:p>
        </p:txBody>
      </p:sp>
      <p:sp>
        <p:nvSpPr>
          <p:cNvPr id="6" name="TextBox 5"/>
          <p:cNvSpPr txBox="1"/>
          <p:nvPr/>
        </p:nvSpPr>
        <p:spPr>
          <a:xfrm>
            <a:off x="6294893" y="180152"/>
            <a:ext cx="2209801"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(M5X01283)</a:t>
            </a:r>
          </a:p>
          <a:p>
            <a:pPr algn="ctr"/>
            <a:endParaRPr lang="en-GB" sz="2800" b="1" dirty="0">
              <a:solidFill>
                <a:schemeClr val="accent2">
                  <a:lumMod val="60000"/>
                  <a:lumOff val="40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AFA6FD8D-8396-46E5-8C11-ABD4D12B34AA}"/>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Date Placeholder 3">
            <a:extLst>
              <a:ext uri="{FF2B5EF4-FFF2-40B4-BE49-F238E27FC236}">
                <a16:creationId xmlns:a16="http://schemas.microsoft.com/office/drawing/2014/main" id="{811F08ED-4459-466A-8B73-447D8085F3C2}"/>
              </a:ext>
            </a:extLst>
          </p:cNvPr>
          <p:cNvSpPr>
            <a:spLocks noGrp="1"/>
          </p:cNvSpPr>
          <p:nvPr>
            <p:ph type="dt" sz="half" idx="10"/>
          </p:nvPr>
        </p:nvSpPr>
        <p:spPr/>
        <p:txBody>
          <a:bodyPr/>
          <a:lstStyle/>
          <a:p>
            <a:fld id="{2A9B7EB2-07A6-4870-BDF4-A5EFEB7C0BFE}" type="datetime8">
              <a:rPr lang="en-GB" smtClean="0"/>
              <a:t>07/11/2020 23:48</a:t>
            </a:fld>
            <a:endParaRPr lang="en-US"/>
          </a:p>
        </p:txBody>
      </p:sp>
      <p:sp>
        <p:nvSpPr>
          <p:cNvPr id="8" name="Footer Placeholder 7">
            <a:extLst>
              <a:ext uri="{FF2B5EF4-FFF2-40B4-BE49-F238E27FC236}">
                <a16:creationId xmlns:a16="http://schemas.microsoft.com/office/drawing/2014/main" id="{C2369774-02F6-41F2-8447-6F4A47920242}"/>
              </a:ext>
            </a:extLst>
          </p:cNvPr>
          <p:cNvSpPr>
            <a:spLocks noGrp="1"/>
          </p:cNvSpPr>
          <p:nvPr>
            <p:ph type="ftr" sz="quarter" idx="11"/>
          </p:nvPr>
        </p:nvSpPr>
        <p:spPr/>
        <p:txBody>
          <a:bodyPr/>
          <a:lstStyle/>
          <a:p>
            <a:r>
              <a:rPr lang="en-US" dirty="0">
                <a:solidFill>
                  <a:schemeClr val="accent1"/>
                </a:solidFill>
              </a:rPr>
              <a:t>Finance and Economics </a:t>
            </a:r>
          </a:p>
        </p:txBody>
      </p:sp>
      <p:sp>
        <p:nvSpPr>
          <p:cNvPr id="9" name="Slide Number Placeholder 8">
            <a:extLst>
              <a:ext uri="{FF2B5EF4-FFF2-40B4-BE49-F238E27FC236}">
                <a16:creationId xmlns:a16="http://schemas.microsoft.com/office/drawing/2014/main" id="{44D3FEEB-7A36-435D-A2C1-709BF5CEACB6}"/>
              </a:ext>
            </a:extLst>
          </p:cNvPr>
          <p:cNvSpPr>
            <a:spLocks noGrp="1"/>
          </p:cNvSpPr>
          <p:nvPr>
            <p:ph type="sldNum" sz="quarter" idx="12"/>
          </p:nvPr>
        </p:nvSpPr>
        <p:spPr/>
        <p:txBody>
          <a:bodyPr/>
          <a:lstStyle/>
          <a:p>
            <a:fld id="{AD32F495-CB6A-4F56-A179-E3E62F8CEC1C}" type="slidenum">
              <a:rPr lang="en-US" smtClean="0"/>
              <a:pPr/>
              <a:t>1</a:t>
            </a:fld>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600" y="251057"/>
            <a:ext cx="2590800" cy="735101"/>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Aims</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2</a:t>
            </a:fld>
            <a:endParaRPr lang="en-US" dirty="0"/>
          </a:p>
        </p:txBody>
      </p:sp>
      <p:sp>
        <p:nvSpPr>
          <p:cNvPr id="8" name="Date Placeholder 7"/>
          <p:cNvSpPr>
            <a:spLocks noGrp="1"/>
          </p:cNvSpPr>
          <p:nvPr>
            <p:ph type="dt" sz="half" idx="10"/>
          </p:nvPr>
        </p:nvSpPr>
        <p:spPr/>
        <p:txBody>
          <a:bodyPr/>
          <a:lstStyle/>
          <a:p>
            <a:fld id="{AD3FB2D4-B9DE-46B4-88BA-06DE598B2176}" type="datetime8">
              <a:rPr lang="en-GB" smtClean="0"/>
              <a:t>07/11/2020 23:48</a:t>
            </a:fld>
            <a:endParaRPr lang="en-US" dirty="0"/>
          </a:p>
        </p:txBody>
      </p:sp>
      <p:sp>
        <p:nvSpPr>
          <p:cNvPr id="9" name="Footer Placeholder 8"/>
          <p:cNvSpPr>
            <a:spLocks noGrp="1"/>
          </p:cNvSpPr>
          <p:nvPr>
            <p:ph type="ftr" sz="quarter" idx="11"/>
          </p:nvPr>
        </p:nvSpPr>
        <p:spPr>
          <a:xfrm>
            <a:off x="3124200" y="6356350"/>
            <a:ext cx="4343400" cy="365125"/>
          </a:xfrm>
        </p:spPr>
        <p:txBody>
          <a:bodyPr/>
          <a:lstStyle/>
          <a:p>
            <a:r>
              <a:rPr lang="en-US">
                <a:solidFill>
                  <a:srgbClr val="0070C0"/>
                </a:solidFill>
              </a:rPr>
              <a:t>Finance and Economics </a:t>
            </a:r>
            <a:endParaRPr lang="en-US" dirty="0">
              <a:solidFill>
                <a:srgbClr val="0070C0"/>
              </a:solidFill>
            </a:endParaRPr>
          </a:p>
        </p:txBody>
      </p:sp>
      <p:pic>
        <p:nvPicPr>
          <p:cNvPr id="10" name="Picture 9">
            <a:extLst>
              <a:ext uri="{FF2B5EF4-FFF2-40B4-BE49-F238E27FC236}">
                <a16:creationId xmlns:a16="http://schemas.microsoft.com/office/drawing/2014/main" id="{41C0811D-AF3B-4A4D-A96A-7A613B1BC48E}"/>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Rectangle 4">
            <a:extLst>
              <a:ext uri="{FF2B5EF4-FFF2-40B4-BE49-F238E27FC236}">
                <a16:creationId xmlns:a16="http://schemas.microsoft.com/office/drawing/2014/main" id="{FDBA8A4D-DE2D-4EBF-9F2C-0E6699BC6E73}"/>
              </a:ext>
            </a:extLst>
          </p:cNvPr>
          <p:cNvSpPr/>
          <p:nvPr/>
        </p:nvSpPr>
        <p:spPr>
          <a:xfrm>
            <a:off x="914400" y="1997334"/>
            <a:ext cx="7467600" cy="2793842"/>
          </a:xfrm>
          <a:prstGeom prst="rect">
            <a:avLst/>
          </a:prstGeom>
        </p:spPr>
        <p:txBody>
          <a:bodyPr wrap="square">
            <a:spAutoFit/>
          </a:bodyPr>
          <a:lstStyle/>
          <a:p>
            <a:pPr marL="342900" lvl="0" indent="-342900" algn="just">
              <a:lnSpc>
                <a:spcPct val="150000"/>
              </a:lnSpc>
              <a:spcAft>
                <a:spcPts val="0"/>
              </a:spcAft>
              <a:buFont typeface="Arial" panose="020B0604020202020204" pitchFamily="34" charset="0"/>
              <a:buChar char="•"/>
              <a:tabLst>
                <a:tab pos="457200" algn="l"/>
              </a:tabLst>
            </a:pPr>
            <a:r>
              <a:rPr lang="en-GB" sz="2400" b="1" dirty="0">
                <a:latin typeface="Arial" panose="020B0604020202020204" pitchFamily="34" charset="0"/>
                <a:ea typeface="Times New Roman" panose="02020603050405020304" pitchFamily="18" charset="0"/>
                <a:cs typeface="Symbol" panose="05050102010706020507" pitchFamily="18" charset="2"/>
              </a:rPr>
              <a:t>To develop an appreciation and understanding of the significance of financial management within a business organisation.</a:t>
            </a:r>
          </a:p>
          <a:p>
            <a:pPr marL="342900" lvl="0" indent="-342900" algn="just">
              <a:lnSpc>
                <a:spcPct val="150000"/>
              </a:lnSpc>
              <a:spcAft>
                <a:spcPts val="0"/>
              </a:spcAft>
              <a:buFont typeface="Arial" panose="020B0604020202020204" pitchFamily="34" charset="0"/>
              <a:buChar char="•"/>
              <a:tabLst>
                <a:tab pos="457200" algn="l"/>
              </a:tabLst>
            </a:pPr>
            <a:r>
              <a:rPr lang="en-GB" sz="2400" b="1" dirty="0">
                <a:latin typeface="Arial" panose="020B0604020202020204" pitchFamily="34" charset="0"/>
                <a:ea typeface="Times New Roman" panose="02020603050405020304" pitchFamily="18" charset="0"/>
                <a:cs typeface="Symbol" panose="05050102010706020507" pitchFamily="18" charset="2"/>
              </a:rPr>
              <a:t>To apply the general principles of economics to specific issues relating to logistic systems.</a:t>
            </a:r>
          </a:p>
        </p:txBody>
      </p:sp>
    </p:spTree>
    <p:extLst>
      <p:ext uri="{BB962C8B-B14F-4D97-AF65-F5344CB8AC3E}">
        <p14:creationId xmlns:p14="http://schemas.microsoft.com/office/powerpoint/2010/main" val="681594152"/>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111-5B28-4129-9700-0F4145629AEE}"/>
              </a:ext>
            </a:extLst>
          </p:cNvPr>
          <p:cNvSpPr>
            <a:spLocks noGrp="1"/>
          </p:cNvSpPr>
          <p:nvPr>
            <p:ph type="title"/>
          </p:nvPr>
        </p:nvSpPr>
        <p:spPr>
          <a:xfrm>
            <a:off x="2667000" y="74793"/>
            <a:ext cx="60198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Objective of the lecture</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E8E577-AD44-452A-B1B7-74D9D0EFEC9D}"/>
              </a:ext>
            </a:extLst>
          </p:cNvPr>
          <p:cNvSpPr>
            <a:spLocks noGrp="1"/>
          </p:cNvSpPr>
          <p:nvPr>
            <p:ph idx="1"/>
          </p:nvPr>
        </p:nvSpPr>
        <p:spPr>
          <a:xfrm>
            <a:off x="381000" y="1204541"/>
            <a:ext cx="8229600" cy="5151809"/>
          </a:xfrm>
        </p:spPr>
        <p:txBody>
          <a:bodyPr>
            <a:normAutofit lnSpcReduction="10000"/>
          </a:bodyPr>
          <a:lstStyle/>
          <a:p>
            <a:pPr marL="0" indent="0" algn="just">
              <a:lnSpc>
                <a:spcPct val="150000"/>
              </a:lnSpc>
              <a:buNone/>
            </a:pPr>
            <a:r>
              <a:rPr lang="en-US" sz="2400" b="1" dirty="0">
                <a:latin typeface="Arial" panose="020B0604020202020204" pitchFamily="34" charset="0"/>
                <a:cs typeface="Arial" panose="020B0604020202020204" pitchFamily="34" charset="0"/>
              </a:rPr>
              <a:t>1. Presents Fundamental accounting concepts and their applications including the preparation and use of the main financial statements.</a:t>
            </a:r>
          </a:p>
          <a:p>
            <a:pPr marL="0" indent="0" algn="just">
              <a:lnSpc>
                <a:spcPct val="150000"/>
              </a:lnSpc>
              <a:buNone/>
            </a:pPr>
            <a:r>
              <a:rPr lang="en-US" sz="2400" b="1" dirty="0">
                <a:latin typeface="Arial" panose="020B0604020202020204" pitchFamily="34" charset="0"/>
                <a:cs typeface="Arial" panose="020B0604020202020204" pitchFamily="34" charset="0"/>
              </a:rPr>
              <a:t>2. Identification and use of financial ratios and cash flow forecasting.</a:t>
            </a:r>
          </a:p>
          <a:p>
            <a:pPr marL="0" indent="0" algn="just">
              <a:lnSpc>
                <a:spcPct val="150000"/>
              </a:lnSpc>
              <a:buNone/>
            </a:pPr>
            <a:r>
              <a:rPr lang="en-US" sz="2400" b="1" dirty="0">
                <a:latin typeface="Arial" panose="020B0604020202020204" pitchFamily="34" charset="0"/>
                <a:cs typeface="Arial" panose="020B0604020202020204" pitchFamily="34" charset="0"/>
              </a:rPr>
              <a:t>3. Capital investment appraisal, cost benefit analysis and costing in logistics operations.</a:t>
            </a:r>
          </a:p>
          <a:p>
            <a:pPr marL="0" indent="0" algn="just">
              <a:lnSpc>
                <a:spcPct val="150000"/>
              </a:lnSpc>
              <a:buNone/>
            </a:pPr>
            <a:r>
              <a:rPr lang="en-US" sz="2400" b="1" dirty="0">
                <a:latin typeface="Arial" panose="020B0604020202020204" pitchFamily="34" charset="0"/>
                <a:cs typeface="Arial" panose="020B0604020202020204" pitchFamily="34" charset="0"/>
              </a:rPr>
              <a:t>4. Practical decision making with respect to costing and pricing.</a:t>
            </a:r>
          </a:p>
        </p:txBody>
      </p:sp>
      <p:sp>
        <p:nvSpPr>
          <p:cNvPr id="4" name="Date Placeholder 3">
            <a:extLst>
              <a:ext uri="{FF2B5EF4-FFF2-40B4-BE49-F238E27FC236}">
                <a16:creationId xmlns:a16="http://schemas.microsoft.com/office/drawing/2014/main" id="{4571FAE3-1A0D-4492-A763-6C09262BDB5E}"/>
              </a:ext>
            </a:extLst>
          </p:cNvPr>
          <p:cNvSpPr>
            <a:spLocks noGrp="1"/>
          </p:cNvSpPr>
          <p:nvPr>
            <p:ph type="dt" sz="half" idx="10"/>
          </p:nvPr>
        </p:nvSpPr>
        <p:spPr/>
        <p:txBody>
          <a:bodyPr/>
          <a:lstStyle/>
          <a:p>
            <a:fld id="{155A1AC5-2D5B-436D-A41F-8EA89622D01E}" type="datetime8">
              <a:rPr lang="en-GB" smtClean="0"/>
              <a:t>07/11/2020 23:48</a:t>
            </a:fld>
            <a:endParaRPr lang="en-US" dirty="0"/>
          </a:p>
        </p:txBody>
      </p:sp>
      <p:sp>
        <p:nvSpPr>
          <p:cNvPr id="5" name="Footer Placeholder 4">
            <a:extLst>
              <a:ext uri="{FF2B5EF4-FFF2-40B4-BE49-F238E27FC236}">
                <a16:creationId xmlns:a16="http://schemas.microsoft.com/office/drawing/2014/main" id="{95225966-CECB-49DB-B2BB-32111EB75D9B}"/>
              </a:ext>
            </a:extLst>
          </p:cNvPr>
          <p:cNvSpPr>
            <a:spLocks noGrp="1"/>
          </p:cNvSpPr>
          <p:nvPr>
            <p:ph type="ftr" sz="quarter" idx="11"/>
          </p:nvPr>
        </p:nvSpPr>
        <p:spPr>
          <a:xfrm>
            <a:off x="3124200" y="6356350"/>
            <a:ext cx="3429000" cy="365125"/>
          </a:xfrm>
        </p:spPr>
        <p:txBody>
          <a:bodyPr/>
          <a:lstStyle/>
          <a:p>
            <a:r>
              <a:rPr lang="en-US">
                <a:solidFill>
                  <a:schemeClr val="accent1"/>
                </a:solidFill>
              </a:rPr>
              <a:t>Finance and Economics </a:t>
            </a:r>
            <a:endParaRPr lang="en-US" dirty="0">
              <a:solidFill>
                <a:schemeClr val="accent1"/>
              </a:solidFill>
            </a:endParaRPr>
          </a:p>
        </p:txBody>
      </p:sp>
      <p:sp>
        <p:nvSpPr>
          <p:cNvPr id="6" name="Slide Number Placeholder 5">
            <a:extLst>
              <a:ext uri="{FF2B5EF4-FFF2-40B4-BE49-F238E27FC236}">
                <a16:creationId xmlns:a16="http://schemas.microsoft.com/office/drawing/2014/main" id="{367B5473-81E7-4C09-BA02-8608905ADBAF}"/>
              </a:ext>
            </a:extLst>
          </p:cNvPr>
          <p:cNvSpPr>
            <a:spLocks noGrp="1"/>
          </p:cNvSpPr>
          <p:nvPr>
            <p:ph type="sldNum" sz="quarter" idx="12"/>
          </p:nvPr>
        </p:nvSpPr>
        <p:spPr/>
        <p:txBody>
          <a:bodyPr/>
          <a:lstStyle/>
          <a:p>
            <a:fld id="{B6F15528-21DE-4FAA-801E-634DDDAF4B2B}" type="slidenum">
              <a:rPr lang="en-US" smtClean="0"/>
              <a:pPr/>
              <a:t>3</a:t>
            </a:fld>
            <a:endParaRPr lang="en-US" dirty="0"/>
          </a:p>
        </p:txBody>
      </p:sp>
      <p:pic>
        <p:nvPicPr>
          <p:cNvPr id="7" name="Picture 6">
            <a:extLst>
              <a:ext uri="{FF2B5EF4-FFF2-40B4-BE49-F238E27FC236}">
                <a16:creationId xmlns:a16="http://schemas.microsoft.com/office/drawing/2014/main" id="{8357B1C9-03F0-4FDB-AAF2-CD699E3B9ACC}"/>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4182868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111-5B28-4129-9700-0F4145629AEE}"/>
              </a:ext>
            </a:extLst>
          </p:cNvPr>
          <p:cNvSpPr>
            <a:spLocks noGrp="1"/>
          </p:cNvSpPr>
          <p:nvPr>
            <p:ph type="title"/>
          </p:nvPr>
        </p:nvSpPr>
        <p:spPr>
          <a:xfrm>
            <a:off x="2667000" y="74793"/>
            <a:ext cx="60198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Objective of the lecture</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E8E577-AD44-452A-B1B7-74D9D0EFEC9D}"/>
              </a:ext>
            </a:extLst>
          </p:cNvPr>
          <p:cNvSpPr>
            <a:spLocks noGrp="1"/>
          </p:cNvSpPr>
          <p:nvPr>
            <p:ph idx="1"/>
          </p:nvPr>
        </p:nvSpPr>
        <p:spPr>
          <a:xfrm>
            <a:off x="381000" y="1204541"/>
            <a:ext cx="8229600" cy="5151809"/>
          </a:xfrm>
        </p:spPr>
        <p:txBody>
          <a:bodyPr>
            <a:normAutofit/>
          </a:bodyPr>
          <a:lstStyle/>
          <a:p>
            <a:pPr marL="0" indent="0" algn="just">
              <a:lnSpc>
                <a:spcPct val="150000"/>
              </a:lnSpc>
              <a:buNone/>
            </a:pPr>
            <a:r>
              <a:rPr lang="en-GB" sz="2400" b="1" dirty="0">
                <a:latin typeface="Arial" panose="020B0604020202020204" pitchFamily="34" charset="0"/>
                <a:cs typeface="Arial" panose="020B0604020202020204" pitchFamily="34" charset="0"/>
              </a:rPr>
              <a:t>5. The stock market, sources of finance and taxation; the behaviour of consumers and organisations; interpretation of graphical and numeric data.</a:t>
            </a:r>
          </a:p>
          <a:p>
            <a:pPr marL="0" indent="0" algn="just">
              <a:lnSpc>
                <a:spcPct val="150000"/>
              </a:lnSpc>
              <a:buNone/>
            </a:pPr>
            <a:r>
              <a:rPr lang="en-GB" sz="2400" b="1" dirty="0">
                <a:latin typeface="Arial" panose="020B0604020202020204" pitchFamily="34" charset="0"/>
                <a:cs typeface="Arial" panose="020B0604020202020204" pitchFamily="34" charset="0"/>
              </a:rPr>
              <a:t>6. Implications of wider economic issues and government policies in the logistics industries. </a:t>
            </a:r>
          </a:p>
          <a:p>
            <a:pPr marL="0" indent="0" algn="just">
              <a:lnSpc>
                <a:spcPct val="150000"/>
              </a:lnSpc>
              <a:buNone/>
            </a:pPr>
            <a:r>
              <a:rPr lang="en-GB" sz="2400" b="1" dirty="0">
                <a:latin typeface="Arial" panose="020B0604020202020204" pitchFamily="34" charset="0"/>
                <a:cs typeface="Arial" panose="020B0604020202020204" pitchFamily="34" charset="0"/>
              </a:rPr>
              <a:t>7. Multi-Criteria Decision Analysis.</a:t>
            </a:r>
          </a:p>
          <a:p>
            <a:pPr marL="0" indent="0" algn="just">
              <a:lnSpc>
                <a:spcPct val="150000"/>
              </a:lnSpc>
              <a:buNone/>
            </a:pPr>
            <a:endParaRPr lang="en-GB"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571FAE3-1A0D-4492-A763-6C09262BDB5E}"/>
              </a:ext>
            </a:extLst>
          </p:cNvPr>
          <p:cNvSpPr>
            <a:spLocks noGrp="1"/>
          </p:cNvSpPr>
          <p:nvPr>
            <p:ph type="dt" sz="half" idx="10"/>
          </p:nvPr>
        </p:nvSpPr>
        <p:spPr/>
        <p:txBody>
          <a:bodyPr/>
          <a:lstStyle/>
          <a:p>
            <a:fld id="{706B9073-EAAC-4DB5-99FB-83A41E617F2A}" type="datetime8">
              <a:rPr lang="en-GB" smtClean="0"/>
              <a:t>07/11/2020 23:48</a:t>
            </a:fld>
            <a:endParaRPr lang="en-US" dirty="0"/>
          </a:p>
        </p:txBody>
      </p:sp>
      <p:sp>
        <p:nvSpPr>
          <p:cNvPr id="5" name="Footer Placeholder 4">
            <a:extLst>
              <a:ext uri="{FF2B5EF4-FFF2-40B4-BE49-F238E27FC236}">
                <a16:creationId xmlns:a16="http://schemas.microsoft.com/office/drawing/2014/main" id="{95225966-CECB-49DB-B2BB-32111EB75D9B}"/>
              </a:ext>
            </a:extLst>
          </p:cNvPr>
          <p:cNvSpPr>
            <a:spLocks noGrp="1"/>
          </p:cNvSpPr>
          <p:nvPr>
            <p:ph type="ftr" sz="quarter" idx="11"/>
          </p:nvPr>
        </p:nvSpPr>
        <p:spPr>
          <a:xfrm>
            <a:off x="3124200" y="6356350"/>
            <a:ext cx="3429000" cy="365125"/>
          </a:xfrm>
        </p:spPr>
        <p:txBody>
          <a:bodyPr/>
          <a:lstStyle/>
          <a:p>
            <a:r>
              <a:rPr lang="en-US">
                <a:solidFill>
                  <a:schemeClr val="accent1"/>
                </a:solidFill>
              </a:rPr>
              <a:t>Finance and Economics </a:t>
            </a:r>
            <a:endParaRPr lang="en-US" dirty="0">
              <a:solidFill>
                <a:schemeClr val="accent1"/>
              </a:solidFill>
            </a:endParaRPr>
          </a:p>
        </p:txBody>
      </p:sp>
      <p:sp>
        <p:nvSpPr>
          <p:cNvPr id="6" name="Slide Number Placeholder 5">
            <a:extLst>
              <a:ext uri="{FF2B5EF4-FFF2-40B4-BE49-F238E27FC236}">
                <a16:creationId xmlns:a16="http://schemas.microsoft.com/office/drawing/2014/main" id="{367B5473-81E7-4C09-BA02-8608905ADBAF}"/>
              </a:ext>
            </a:extLst>
          </p:cNvPr>
          <p:cNvSpPr>
            <a:spLocks noGrp="1"/>
          </p:cNvSpPr>
          <p:nvPr>
            <p:ph type="sldNum" sz="quarter" idx="12"/>
          </p:nvPr>
        </p:nvSpPr>
        <p:spPr/>
        <p:txBody>
          <a:bodyPr/>
          <a:lstStyle/>
          <a:p>
            <a:fld id="{B6F15528-21DE-4FAA-801E-634DDDAF4B2B}" type="slidenum">
              <a:rPr lang="en-US" smtClean="0"/>
              <a:pPr/>
              <a:t>4</a:t>
            </a:fld>
            <a:endParaRPr lang="en-US" dirty="0"/>
          </a:p>
        </p:txBody>
      </p:sp>
      <p:pic>
        <p:nvPicPr>
          <p:cNvPr id="7" name="Picture 6">
            <a:extLst>
              <a:ext uri="{FF2B5EF4-FFF2-40B4-BE49-F238E27FC236}">
                <a16:creationId xmlns:a16="http://schemas.microsoft.com/office/drawing/2014/main" id="{8357B1C9-03F0-4FDB-AAF2-CD699E3B9ACC}"/>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421792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9690"/>
            <a:ext cx="5486400" cy="1143000"/>
          </a:xfrm>
        </p:spPr>
        <p:txBody>
          <a:bodyPr>
            <a:normAutofit/>
          </a:bodyPr>
          <a:lstStyle/>
          <a:p>
            <a:r>
              <a:rPr lang="en-GB" b="1" dirty="0">
                <a:solidFill>
                  <a:schemeClr val="accent1"/>
                </a:solidFill>
              </a:rPr>
              <a:t>Lecture contents</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5</a:t>
            </a:fld>
            <a:endParaRPr lang="en-US" dirty="0"/>
          </a:p>
        </p:txBody>
      </p:sp>
      <p:sp>
        <p:nvSpPr>
          <p:cNvPr id="8" name="Date Placeholder 7"/>
          <p:cNvSpPr>
            <a:spLocks noGrp="1"/>
          </p:cNvSpPr>
          <p:nvPr>
            <p:ph type="dt" sz="half" idx="10"/>
          </p:nvPr>
        </p:nvSpPr>
        <p:spPr/>
        <p:txBody>
          <a:bodyPr/>
          <a:lstStyle/>
          <a:p>
            <a:fld id="{3F5231D4-ACF2-4223-A130-E8E9246BC4C9}" type="datetime8">
              <a:rPr lang="en-GB" smtClean="0"/>
              <a:t>07/11/2020 23:48</a:t>
            </a:fld>
            <a:endParaRPr lang="en-US" dirty="0"/>
          </a:p>
        </p:txBody>
      </p:sp>
      <p:sp>
        <p:nvSpPr>
          <p:cNvPr id="9" name="Footer Placeholder 8"/>
          <p:cNvSpPr>
            <a:spLocks noGrp="1"/>
          </p:cNvSpPr>
          <p:nvPr>
            <p:ph type="ftr" sz="quarter" idx="11"/>
          </p:nvPr>
        </p:nvSpPr>
        <p:spPr>
          <a:xfrm>
            <a:off x="3124200" y="6356350"/>
            <a:ext cx="4343400" cy="365125"/>
          </a:xfrm>
        </p:spPr>
        <p:txBody>
          <a:bodyPr/>
          <a:lstStyle/>
          <a:p>
            <a:r>
              <a:rPr lang="en-US">
                <a:solidFill>
                  <a:srgbClr val="0070C0"/>
                </a:solidFill>
              </a:rPr>
              <a:t>Finance and Economics </a:t>
            </a:r>
            <a:endParaRPr lang="en-US" dirty="0">
              <a:solidFill>
                <a:srgbClr val="0070C0"/>
              </a:solidFill>
            </a:endParaRPr>
          </a:p>
        </p:txBody>
      </p:sp>
      <p:sp>
        <p:nvSpPr>
          <p:cNvPr id="3" name="Rectangle 2"/>
          <p:cNvSpPr/>
          <p:nvPr/>
        </p:nvSpPr>
        <p:spPr>
          <a:xfrm>
            <a:off x="152400" y="1037367"/>
            <a:ext cx="8686800" cy="4639412"/>
          </a:xfrm>
          <a:prstGeom prst="rect">
            <a:avLst/>
          </a:prstGeom>
        </p:spPr>
        <p:txBody>
          <a:bodyPr wrap="square">
            <a:spAutoFit/>
          </a:bodyPr>
          <a:lstStyle/>
          <a:p>
            <a:pPr>
              <a:lnSpc>
                <a:spcPct val="150000"/>
              </a:lnSpc>
            </a:pPr>
            <a:r>
              <a:rPr lang="en-GB" sz="2400" b="1" dirty="0">
                <a:latin typeface="Arial" panose="020B0604020202020204" pitchFamily="34" charset="0"/>
                <a:ea typeface="Times New Roman"/>
                <a:cs typeface="Arial" panose="020B0604020202020204" pitchFamily="34" charset="0"/>
              </a:rPr>
              <a:t>Explain the term accounting concept;</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Explain the meaning and significance of various accounting concepts</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Business Entity, Money Measurement, Going Concern, Accounting Period, Cost Concept, Duality Aspect concept, Realisation Concept, Accrual Concept Matching Concept, Conservation, Consistency </a:t>
            </a:r>
            <a:r>
              <a:rPr lang="en-GB" sz="2800" b="1" dirty="0">
                <a:latin typeface="Arial" panose="020B0604020202020204" pitchFamily="34" charset="0"/>
                <a:ea typeface="Times New Roman"/>
                <a:cs typeface="Arial" panose="020B0604020202020204" pitchFamily="34" charset="0"/>
              </a:rPr>
              <a:t> and Materiality </a:t>
            </a:r>
            <a:endParaRPr lang="en-GB" sz="2500" dirty="0">
              <a:ea typeface="Times New Roman"/>
            </a:endParaRPr>
          </a:p>
        </p:txBody>
      </p:sp>
      <p:pic>
        <p:nvPicPr>
          <p:cNvPr id="10" name="Picture 9">
            <a:extLst>
              <a:ext uri="{FF2B5EF4-FFF2-40B4-BE49-F238E27FC236}">
                <a16:creationId xmlns:a16="http://schemas.microsoft.com/office/drawing/2014/main" id="{41C0811D-AF3B-4A4D-A96A-7A613B1BC48E}"/>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1925286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9986" y="91572"/>
            <a:ext cx="6248400" cy="862535"/>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The Definition of </a:t>
            </a:r>
            <a:r>
              <a:rPr lang="en-US" sz="4000" b="1" dirty="0">
                <a:solidFill>
                  <a:schemeClr val="accent1"/>
                </a:solidFill>
                <a:latin typeface="Arial" panose="020B0604020202020204" pitchFamily="34" charset="0"/>
                <a:cs typeface="Arial" panose="020B0604020202020204" pitchFamily="34" charset="0"/>
              </a:rPr>
              <a:t>Accounting Concepts</a:t>
            </a:r>
            <a:r>
              <a:rPr lang="en-GB" sz="4000" b="1" dirty="0">
                <a:solidFill>
                  <a:schemeClr val="accent1"/>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152400" y="1066799"/>
            <a:ext cx="8763000" cy="5654675"/>
          </a:xfrm>
        </p:spPr>
        <p:txBody>
          <a:bodyPr>
            <a:normAutofit fontScale="55000" lnSpcReduction="20000"/>
          </a:bodyPr>
          <a:lstStyle/>
          <a:p>
            <a:pPr marL="0" indent="0" algn="just">
              <a:lnSpc>
                <a:spcPct val="170000"/>
              </a:lnSpc>
              <a:buNone/>
            </a:pPr>
            <a:r>
              <a:rPr lang="en-US" sz="3800" b="1" dirty="0">
                <a:latin typeface="Arial" panose="020B0604020202020204" pitchFamily="34" charset="0"/>
                <a:cs typeface="Arial" panose="020B0604020202020204" pitchFamily="34" charset="0"/>
              </a:rPr>
              <a:t>Accounting concept refers to the basic assumptions and rules and principles which work as the basis of recording of business transactions and preparing accounts.</a:t>
            </a:r>
          </a:p>
          <a:p>
            <a:pPr algn="just">
              <a:lnSpc>
                <a:spcPct val="170000"/>
              </a:lnSpc>
            </a:pPr>
            <a:r>
              <a:rPr lang="en-US" sz="3800" b="1" dirty="0">
                <a:latin typeface="Arial" panose="020B0604020202020204" pitchFamily="34" charset="0"/>
                <a:cs typeface="Arial" panose="020B0604020202020204" pitchFamily="34" charset="0"/>
              </a:rPr>
              <a:t>The main objective is to achieve uniformity and consistency in the preparation and maintenance of financial statements. </a:t>
            </a:r>
          </a:p>
          <a:p>
            <a:pPr algn="just">
              <a:lnSpc>
                <a:spcPct val="170000"/>
              </a:lnSpc>
            </a:pPr>
            <a:r>
              <a:rPr lang="en-US" sz="3800" b="1" dirty="0">
                <a:latin typeface="Arial" panose="020B0604020202020204" pitchFamily="34" charset="0"/>
                <a:cs typeface="Arial" panose="020B0604020202020204" pitchFamily="34" charset="0"/>
              </a:rPr>
              <a:t>It acts as the underlying principle, which assists accountants in the preparation and maintenance of the business records.</a:t>
            </a:r>
          </a:p>
          <a:p>
            <a:pPr algn="just">
              <a:lnSpc>
                <a:spcPct val="170000"/>
              </a:lnSpc>
            </a:pPr>
            <a:r>
              <a:rPr lang="en-US" sz="3800" b="1" dirty="0">
                <a:latin typeface="Arial" panose="020B0604020202020204" pitchFamily="34" charset="0"/>
                <a:cs typeface="Arial" panose="020B0604020202020204" pitchFamily="34" charset="0"/>
              </a:rPr>
              <a:t>It aims to achieve a common understanding of rules or assumptions to be followed by all types of entities, thereby facilitating comprehensive and comparable financial information.</a:t>
            </a:r>
            <a:endParaRPr lang="en-GB" sz="24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6</a:t>
            </a:fld>
            <a:endParaRPr lang="en-US" dirty="0"/>
          </a:p>
        </p:txBody>
      </p:sp>
      <p:sp>
        <p:nvSpPr>
          <p:cNvPr id="8" name="Date Placeholder 7"/>
          <p:cNvSpPr>
            <a:spLocks noGrp="1"/>
          </p:cNvSpPr>
          <p:nvPr>
            <p:ph type="dt" sz="half" idx="10"/>
          </p:nvPr>
        </p:nvSpPr>
        <p:spPr/>
        <p:txBody>
          <a:bodyPr/>
          <a:lstStyle/>
          <a:p>
            <a:fld id="{D13DC985-714F-4B6D-A11F-E389B3B23F58}" type="datetime8">
              <a:rPr lang="en-GB" smtClean="0"/>
              <a:t>07/11/2020 23:48</a:t>
            </a:fld>
            <a:endParaRPr lang="en-US" dirty="0"/>
          </a:p>
        </p:txBody>
      </p:sp>
      <p:sp>
        <p:nvSpPr>
          <p:cNvPr id="9" name="Footer Placeholder 8"/>
          <p:cNvSpPr>
            <a:spLocks noGrp="1"/>
          </p:cNvSpPr>
          <p:nvPr>
            <p:ph type="ftr" sz="quarter" idx="11"/>
          </p:nvPr>
        </p:nvSpPr>
        <p:spPr>
          <a:xfrm>
            <a:off x="3124200" y="6356350"/>
            <a:ext cx="4191000" cy="365125"/>
          </a:xfrm>
        </p:spPr>
        <p:txBody>
          <a:bodyPr/>
          <a:lstStyle/>
          <a:p>
            <a:r>
              <a:rPr lang="en-GB">
                <a:solidFill>
                  <a:srgbClr val="0070C0"/>
                </a:solidFill>
              </a:rPr>
              <a:t>Finance and Economics </a:t>
            </a:r>
            <a:endParaRPr lang="en-US" dirty="0">
              <a:solidFill>
                <a:srgbClr val="0070C0"/>
              </a:solidFill>
            </a:endParaRPr>
          </a:p>
        </p:txBody>
      </p:sp>
      <p:pic>
        <p:nvPicPr>
          <p:cNvPr id="10" name="Picture 9">
            <a:extLst>
              <a:ext uri="{FF2B5EF4-FFF2-40B4-BE49-F238E27FC236}">
                <a16:creationId xmlns:a16="http://schemas.microsoft.com/office/drawing/2014/main" id="{F7A7B241-0D7D-4D96-87F5-4554C5D695F3}"/>
              </a:ext>
            </a:extLst>
          </p:cNvPr>
          <p:cNvPicPr>
            <a:picLocks noChangeAspect="1"/>
          </p:cNvPicPr>
          <p:nvPr/>
        </p:nvPicPr>
        <p:blipFill>
          <a:blip r:embed="rId3"/>
          <a:stretch>
            <a:fillRect/>
          </a:stretch>
        </p:blipFill>
        <p:spPr>
          <a:xfrm>
            <a:off x="17585" y="0"/>
            <a:ext cx="2209800" cy="954107"/>
          </a:xfrm>
          <a:prstGeom prst="rect">
            <a:avLst/>
          </a:prstGeom>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8BC27-CCA4-4152-808C-B87A945B143F}"/>
              </a:ext>
            </a:extLst>
          </p:cNvPr>
          <p:cNvSpPr>
            <a:spLocks noGrp="1"/>
          </p:cNvSpPr>
          <p:nvPr>
            <p:ph type="title"/>
          </p:nvPr>
        </p:nvSpPr>
        <p:spPr>
          <a:xfrm>
            <a:off x="2220913" y="151214"/>
            <a:ext cx="6694487" cy="837014"/>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Business Entity Concept</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A60C83-0605-40A6-AF6A-34607D362488}"/>
              </a:ext>
            </a:extLst>
          </p:cNvPr>
          <p:cNvSpPr>
            <a:spLocks noGrp="1"/>
          </p:cNvSpPr>
          <p:nvPr>
            <p:ph idx="1"/>
          </p:nvPr>
        </p:nvSpPr>
        <p:spPr>
          <a:xfrm>
            <a:off x="152400" y="1166018"/>
            <a:ext cx="8763000" cy="5190331"/>
          </a:xfrm>
        </p:spPr>
        <p:txBody>
          <a:bodyPr>
            <a:normAutofit fontScale="92500" lnSpcReduction="20000"/>
          </a:bodyPr>
          <a:lstStyle/>
          <a:p>
            <a:pPr marL="0" indent="0" algn="just">
              <a:lnSpc>
                <a:spcPct val="150000"/>
              </a:lnSpc>
              <a:buNone/>
            </a:pPr>
            <a:r>
              <a:rPr lang="en-US" sz="2400" b="1" dirty="0">
                <a:latin typeface="Arial" panose="020B0604020202020204" pitchFamily="34" charset="0"/>
                <a:cs typeface="Arial" panose="020B0604020202020204" pitchFamily="34" charset="0"/>
              </a:rPr>
              <a:t>This concept assumes that, for accounting purposes, the business enterprise and its owners are two separate independent entities. Thus, the business and personal transactions of its owner are separate. For example, when the owner invests money in the business, it is recorded as liability of the business to the owner. Similarly, when the owner takes away from the business cash/goods for his/her personal use, it is not treated as business expense. Thus, the accounting records are made in the books of accounts from the point of view of the business unit and not the person owning the business.</a:t>
            </a:r>
          </a:p>
        </p:txBody>
      </p:sp>
      <p:sp>
        <p:nvSpPr>
          <p:cNvPr id="4" name="Date Placeholder 3">
            <a:extLst>
              <a:ext uri="{FF2B5EF4-FFF2-40B4-BE49-F238E27FC236}">
                <a16:creationId xmlns:a16="http://schemas.microsoft.com/office/drawing/2014/main" id="{005BA9AE-5720-4C73-AEE5-74EC72AD3E6A}"/>
              </a:ext>
            </a:extLst>
          </p:cNvPr>
          <p:cNvSpPr>
            <a:spLocks noGrp="1"/>
          </p:cNvSpPr>
          <p:nvPr>
            <p:ph type="dt" sz="half" idx="10"/>
          </p:nvPr>
        </p:nvSpPr>
        <p:spPr/>
        <p:txBody>
          <a:bodyPr/>
          <a:lstStyle/>
          <a:p>
            <a:fld id="{2DCAC936-2F8B-46A7-B5E6-223DBDE9B84B}" type="datetime8">
              <a:rPr lang="en-GB" smtClean="0"/>
              <a:t>07/11/2020 23:48</a:t>
            </a:fld>
            <a:endParaRPr lang="en-US" dirty="0"/>
          </a:p>
        </p:txBody>
      </p:sp>
      <p:sp>
        <p:nvSpPr>
          <p:cNvPr id="5" name="Footer Placeholder 4">
            <a:extLst>
              <a:ext uri="{FF2B5EF4-FFF2-40B4-BE49-F238E27FC236}">
                <a16:creationId xmlns:a16="http://schemas.microsoft.com/office/drawing/2014/main" id="{DFE83BE4-F771-4060-8018-E7C425AC3C5D}"/>
              </a:ext>
            </a:extLst>
          </p:cNvPr>
          <p:cNvSpPr>
            <a:spLocks noGrp="1"/>
          </p:cNvSpPr>
          <p:nvPr>
            <p:ph type="ftr" sz="quarter" idx="11"/>
          </p:nvPr>
        </p:nvSpPr>
        <p:spPr>
          <a:xfrm>
            <a:off x="3124200" y="6356350"/>
            <a:ext cx="3200400" cy="365125"/>
          </a:xfrm>
        </p:spPr>
        <p:txBody>
          <a:bodyPr/>
          <a:lstStyle/>
          <a:p>
            <a:r>
              <a:rPr lang="en-US">
                <a:solidFill>
                  <a:schemeClr val="accent1"/>
                </a:solidFill>
              </a:rPr>
              <a:t>Finance and Economics </a:t>
            </a:r>
            <a:endParaRPr lang="en-US" dirty="0">
              <a:solidFill>
                <a:schemeClr val="accent1"/>
              </a:solidFill>
            </a:endParaRPr>
          </a:p>
        </p:txBody>
      </p:sp>
      <p:sp>
        <p:nvSpPr>
          <p:cNvPr id="6" name="Slide Number Placeholder 5">
            <a:extLst>
              <a:ext uri="{FF2B5EF4-FFF2-40B4-BE49-F238E27FC236}">
                <a16:creationId xmlns:a16="http://schemas.microsoft.com/office/drawing/2014/main" id="{2968593B-DF2A-42F7-9BA1-532052949DB0}"/>
              </a:ext>
            </a:extLst>
          </p:cNvPr>
          <p:cNvSpPr>
            <a:spLocks noGrp="1"/>
          </p:cNvSpPr>
          <p:nvPr>
            <p:ph type="sldNum" sz="quarter" idx="12"/>
          </p:nvPr>
        </p:nvSpPr>
        <p:spPr/>
        <p:txBody>
          <a:bodyPr/>
          <a:lstStyle/>
          <a:p>
            <a:fld id="{B6F15528-21DE-4FAA-801E-634DDDAF4B2B}" type="slidenum">
              <a:rPr lang="en-US" smtClean="0"/>
              <a:pPr/>
              <a:t>7</a:t>
            </a:fld>
            <a:endParaRPr lang="en-US" dirty="0"/>
          </a:p>
        </p:txBody>
      </p:sp>
      <p:pic>
        <p:nvPicPr>
          <p:cNvPr id="9" name="Picture 8">
            <a:extLst>
              <a:ext uri="{FF2B5EF4-FFF2-40B4-BE49-F238E27FC236}">
                <a16:creationId xmlns:a16="http://schemas.microsoft.com/office/drawing/2014/main" id="{7477DC1A-EB46-4C71-9D1D-F20F7BE3AC1D}"/>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171265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3799" y="77603"/>
            <a:ext cx="4267201" cy="691343"/>
          </a:xfrm>
        </p:spPr>
        <p:txBody>
          <a:bodyPr>
            <a:noAutofit/>
          </a:bodyPr>
          <a:lstStyle/>
          <a:p>
            <a:r>
              <a:rPr lang="en-GB" sz="4000" b="1" dirty="0">
                <a:solidFill>
                  <a:srgbClr val="4F81BD"/>
                </a:solidFill>
                <a:latin typeface="Arial" panose="020B0604020202020204" pitchFamily="34" charset="0"/>
                <a:cs typeface="Arial" panose="020B0604020202020204" pitchFamily="34" charset="0"/>
              </a:rPr>
              <a:t>Business Entity</a:t>
            </a:r>
            <a:endParaRPr lang="en-GB" sz="4000" b="1" dirty="0">
              <a:solidFill>
                <a:schemeClr val="accent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8</a:t>
            </a:fld>
            <a:endParaRPr lang="en-US" dirty="0"/>
          </a:p>
        </p:txBody>
      </p:sp>
      <p:sp>
        <p:nvSpPr>
          <p:cNvPr id="8" name="Date Placeholder 7"/>
          <p:cNvSpPr>
            <a:spLocks noGrp="1"/>
          </p:cNvSpPr>
          <p:nvPr>
            <p:ph type="dt" sz="half" idx="10"/>
          </p:nvPr>
        </p:nvSpPr>
        <p:spPr/>
        <p:txBody>
          <a:bodyPr/>
          <a:lstStyle/>
          <a:p>
            <a:fld id="{EE99CA20-F4B4-42A8-B8B1-431CC17720DA}" type="datetime8">
              <a:rPr lang="en-GB" smtClean="0"/>
              <a:t>07/11/2020 23:48</a:t>
            </a:fld>
            <a:endParaRPr lang="en-US" dirty="0"/>
          </a:p>
        </p:txBody>
      </p:sp>
      <p:sp>
        <p:nvSpPr>
          <p:cNvPr id="9" name="Footer Placeholder 8"/>
          <p:cNvSpPr>
            <a:spLocks noGrp="1"/>
          </p:cNvSpPr>
          <p:nvPr>
            <p:ph type="ftr" sz="quarter" idx="11"/>
          </p:nvPr>
        </p:nvSpPr>
        <p:spPr>
          <a:xfrm>
            <a:off x="3124200" y="6356350"/>
            <a:ext cx="3581400" cy="365125"/>
          </a:xfrm>
        </p:spPr>
        <p:txBody>
          <a:bodyPr/>
          <a:lstStyle/>
          <a:p>
            <a:r>
              <a:rPr lang="en-GB">
                <a:solidFill>
                  <a:srgbClr val="0070C0"/>
                </a:solidFill>
              </a:rPr>
              <a:t>Finance and Economics </a:t>
            </a:r>
            <a:endParaRPr lang="en-US" dirty="0">
              <a:solidFill>
                <a:srgbClr val="0070C0"/>
              </a:solidFill>
            </a:endParaRPr>
          </a:p>
        </p:txBody>
      </p:sp>
      <p:pic>
        <p:nvPicPr>
          <p:cNvPr id="12" name="Picture 11">
            <a:extLst>
              <a:ext uri="{FF2B5EF4-FFF2-40B4-BE49-F238E27FC236}">
                <a16:creationId xmlns:a16="http://schemas.microsoft.com/office/drawing/2014/main" id="{2BA62C3B-4932-4139-AB55-EE1ACD9C9560}"/>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TextBox 2">
            <a:extLst>
              <a:ext uri="{FF2B5EF4-FFF2-40B4-BE49-F238E27FC236}">
                <a16:creationId xmlns:a16="http://schemas.microsoft.com/office/drawing/2014/main" id="{26B6BA89-E9F7-4AC3-A617-719B6EBFB00F}"/>
              </a:ext>
            </a:extLst>
          </p:cNvPr>
          <p:cNvSpPr txBox="1"/>
          <p:nvPr/>
        </p:nvSpPr>
        <p:spPr>
          <a:xfrm>
            <a:off x="457200" y="1500589"/>
            <a:ext cx="8381999" cy="4455835"/>
          </a:xfrm>
          <a:prstGeom prst="rect">
            <a:avLst/>
          </a:prstGeom>
          <a:noFill/>
        </p:spPr>
        <p:txBody>
          <a:bodyPr wrap="square" rtlCol="0">
            <a:spAutoFit/>
          </a:bodyPr>
          <a:lstStyle/>
          <a:p>
            <a:pPr lvl="0" algn="just">
              <a:lnSpc>
                <a:spcPct val="150000"/>
              </a:lnSpc>
            </a:pPr>
            <a:r>
              <a:rPr lang="en-US" sz="2400" b="1" dirty="0">
                <a:latin typeface="Arial" panose="020B0604020202020204" pitchFamily="34" charset="0"/>
                <a:cs typeface="Arial" panose="020B0604020202020204" pitchFamily="34" charset="0"/>
              </a:rPr>
              <a:t>Let us take an example. Suppose Mr. Mark started business investing £100,000. He purchased goods for £40,000, Furniture for £20,000 and plant and machinery of £30,000. £10,000 remains in hand. These are the assets of the business and not of the owner. According to the business entity concept £100,000 will be treated by business as capital i.e. a liability of business towards the owner of the business.</a:t>
            </a:r>
            <a:endParaRPr lang="en-GB" sz="2400" b="1" dirty="0">
              <a:solidFill>
                <a:prstClr val="black"/>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9D957E0-CB45-4A04-B377-806E336D7812}"/>
              </a:ext>
            </a:extLst>
          </p:cNvPr>
          <p:cNvSpPr txBox="1"/>
          <p:nvPr/>
        </p:nvSpPr>
        <p:spPr>
          <a:xfrm>
            <a:off x="5943600" y="4398115"/>
            <a:ext cx="1676400" cy="365125"/>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92160552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34122"/>
            <a:ext cx="6096000" cy="864016"/>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Continue</a:t>
            </a:r>
          </a:p>
        </p:txBody>
      </p:sp>
      <p:sp>
        <p:nvSpPr>
          <p:cNvPr id="4" name="Slide Number Placeholder 3"/>
          <p:cNvSpPr>
            <a:spLocks noGrp="1"/>
          </p:cNvSpPr>
          <p:nvPr>
            <p:ph type="sldNum" sz="quarter" idx="12"/>
          </p:nvPr>
        </p:nvSpPr>
        <p:spPr>
          <a:xfrm>
            <a:off x="6600825" y="6458754"/>
            <a:ext cx="2133600" cy="365125"/>
          </a:xfrm>
        </p:spPr>
        <p:txBody>
          <a:bodyPr>
            <a:normAutofit/>
          </a:bodyPr>
          <a:lstStyle/>
          <a:p>
            <a:fld id="{B6F15528-21DE-4FAA-801E-634DDDAF4B2B}" type="slidenum">
              <a:rPr lang="en-US" smtClean="0"/>
              <a:pPr/>
              <a:t>9</a:t>
            </a:fld>
            <a:endParaRPr lang="en-US" dirty="0"/>
          </a:p>
        </p:txBody>
      </p:sp>
      <p:sp>
        <p:nvSpPr>
          <p:cNvPr id="8" name="Date Placeholder 7"/>
          <p:cNvSpPr>
            <a:spLocks noGrp="1"/>
          </p:cNvSpPr>
          <p:nvPr>
            <p:ph type="dt" sz="half" idx="10"/>
          </p:nvPr>
        </p:nvSpPr>
        <p:spPr>
          <a:xfrm>
            <a:off x="457200" y="6442938"/>
            <a:ext cx="2133600" cy="365125"/>
          </a:xfrm>
        </p:spPr>
        <p:txBody>
          <a:bodyPr/>
          <a:lstStyle/>
          <a:p>
            <a:fld id="{E796EBDF-D5DD-41BF-8861-37DDB9D7CF60}" type="datetime8">
              <a:rPr lang="en-GB" smtClean="0"/>
              <a:t>07/11/2020 23:48</a:t>
            </a:fld>
            <a:endParaRPr lang="en-US" dirty="0"/>
          </a:p>
        </p:txBody>
      </p:sp>
      <p:sp>
        <p:nvSpPr>
          <p:cNvPr id="9" name="Footer Placeholder 8"/>
          <p:cNvSpPr>
            <a:spLocks noGrp="1"/>
          </p:cNvSpPr>
          <p:nvPr>
            <p:ph type="ftr" sz="quarter" idx="11"/>
          </p:nvPr>
        </p:nvSpPr>
        <p:spPr>
          <a:xfrm>
            <a:off x="3143250" y="6442937"/>
            <a:ext cx="3886200" cy="365125"/>
          </a:xfrm>
        </p:spPr>
        <p:txBody>
          <a:bodyPr/>
          <a:lstStyle/>
          <a:p>
            <a:r>
              <a:rPr lang="en-GB">
                <a:solidFill>
                  <a:srgbClr val="0070C0"/>
                </a:solidFill>
              </a:rPr>
              <a:t>Finance and Economics </a:t>
            </a:r>
            <a:endParaRPr lang="en-US" dirty="0">
              <a:solidFill>
                <a:srgbClr val="0070C0"/>
              </a:solidFill>
            </a:endParaRPr>
          </a:p>
        </p:txBody>
      </p:sp>
      <p:sp>
        <p:nvSpPr>
          <p:cNvPr id="3" name="TextBox 2"/>
          <p:cNvSpPr txBox="1"/>
          <p:nvPr/>
        </p:nvSpPr>
        <p:spPr>
          <a:xfrm>
            <a:off x="266700" y="1143000"/>
            <a:ext cx="8610600" cy="464871"/>
          </a:xfrm>
          <a:prstGeom prst="rect">
            <a:avLst/>
          </a:prstGeom>
          <a:noFill/>
        </p:spPr>
        <p:txBody>
          <a:bodyPr wrap="square" rtlCol="0">
            <a:spAutoFit/>
          </a:bodyPr>
          <a:lstStyle/>
          <a:p>
            <a:pPr>
              <a:lnSpc>
                <a:spcPct val="150000"/>
              </a:lnSpc>
            </a:pPr>
            <a:endParaRPr lang="en-GB" dirty="0"/>
          </a:p>
        </p:txBody>
      </p:sp>
      <p:pic>
        <p:nvPicPr>
          <p:cNvPr id="10" name="Picture 9">
            <a:extLst>
              <a:ext uri="{FF2B5EF4-FFF2-40B4-BE49-F238E27FC236}">
                <a16:creationId xmlns:a16="http://schemas.microsoft.com/office/drawing/2014/main" id="{9E7EF3DD-910C-49CD-B46C-79F18034B7CB}"/>
              </a:ext>
            </a:extLst>
          </p:cNvPr>
          <p:cNvPicPr>
            <a:picLocks noChangeAspect="1"/>
          </p:cNvPicPr>
          <p:nvPr/>
        </p:nvPicPr>
        <p:blipFill>
          <a:blip r:embed="rId3"/>
          <a:stretch>
            <a:fillRect/>
          </a:stretch>
        </p:blipFill>
        <p:spPr>
          <a:xfrm>
            <a:off x="190500" y="-10924"/>
            <a:ext cx="2209800" cy="954107"/>
          </a:xfrm>
          <a:prstGeom prst="rect">
            <a:avLst/>
          </a:prstGeom>
        </p:spPr>
      </p:pic>
      <p:sp>
        <p:nvSpPr>
          <p:cNvPr id="5" name="Rectangle 4">
            <a:extLst>
              <a:ext uri="{FF2B5EF4-FFF2-40B4-BE49-F238E27FC236}">
                <a16:creationId xmlns:a16="http://schemas.microsoft.com/office/drawing/2014/main" id="{5885DAA1-1EB6-4FAA-88C0-9736CCE633DF}"/>
              </a:ext>
            </a:extLst>
          </p:cNvPr>
          <p:cNvSpPr/>
          <p:nvPr/>
        </p:nvSpPr>
        <p:spPr>
          <a:xfrm>
            <a:off x="266700" y="898137"/>
            <a:ext cx="8610600" cy="5009833"/>
          </a:xfrm>
          <a:prstGeom prst="rect">
            <a:avLst/>
          </a:prstGeom>
        </p:spPr>
        <p:txBody>
          <a:bodyPr wrap="square">
            <a:spAutoFit/>
          </a:bodyPr>
          <a:lstStyle/>
          <a:p>
            <a:pPr algn="just">
              <a:lnSpc>
                <a:spcPct val="150000"/>
              </a:lnSpc>
              <a:spcBef>
                <a:spcPts val="600"/>
              </a:spcBef>
            </a:pPr>
            <a:r>
              <a:rPr lang="en-US" sz="2400" b="1" dirty="0">
                <a:latin typeface="Arial" panose="020B0604020202020204" pitchFamily="34" charset="0"/>
                <a:cs typeface="Arial" panose="020B0604020202020204" pitchFamily="34" charset="0"/>
              </a:rPr>
              <a:t>Now suppose, he takes away £5000 cash or goods worth £5000 for his domestic purposes. This withdrawal of cash/goods by the owner from the business is his private expense and not an expense of the business. It is termed as Drawings. Thus, the business entity concept states that business and the owner are two separate/distinct persons. Accordingly, any expenses incurred by owner for himself or his family from business will be considered as expenses and it will be shown as drawings.</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93413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0" y="34121"/>
            <a:ext cx="5867400" cy="954107"/>
          </a:xfrm>
        </p:spPr>
        <p:txBody>
          <a:bodyPr>
            <a:normAutofit/>
          </a:bodyPr>
          <a:lstStyle/>
          <a:p>
            <a:r>
              <a:rPr lang="en-GB" b="1" dirty="0">
                <a:solidFill>
                  <a:schemeClr val="accent1"/>
                </a:solidFill>
              </a:rPr>
              <a:t>Importance  </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10</a:t>
            </a:fld>
            <a:endParaRPr lang="en-US" dirty="0"/>
          </a:p>
        </p:txBody>
      </p:sp>
      <p:sp>
        <p:nvSpPr>
          <p:cNvPr id="8" name="Date Placeholder 7"/>
          <p:cNvSpPr>
            <a:spLocks noGrp="1"/>
          </p:cNvSpPr>
          <p:nvPr>
            <p:ph type="dt" sz="half" idx="10"/>
          </p:nvPr>
        </p:nvSpPr>
        <p:spPr/>
        <p:txBody>
          <a:bodyPr/>
          <a:lstStyle/>
          <a:p>
            <a:fld id="{E2CAAAA7-84F4-4A22-B6CA-D1158D7C4E3E}" type="datetime8">
              <a:rPr lang="en-GB" smtClean="0"/>
              <a:t>07/11/2020 23:48</a:t>
            </a:fld>
            <a:endParaRPr lang="en-US" dirty="0"/>
          </a:p>
        </p:txBody>
      </p:sp>
      <p:sp>
        <p:nvSpPr>
          <p:cNvPr id="9" name="Footer Placeholder 8"/>
          <p:cNvSpPr>
            <a:spLocks noGrp="1"/>
          </p:cNvSpPr>
          <p:nvPr>
            <p:ph type="ftr" sz="quarter" idx="11"/>
          </p:nvPr>
        </p:nvSpPr>
        <p:spPr>
          <a:xfrm>
            <a:off x="3124200" y="6422504"/>
            <a:ext cx="3429000" cy="365125"/>
          </a:xfrm>
        </p:spPr>
        <p:txBody>
          <a:bodyPr/>
          <a:lstStyle/>
          <a:p>
            <a:r>
              <a:rPr lang="en-US">
                <a:solidFill>
                  <a:schemeClr val="accent1"/>
                </a:solidFill>
              </a:rPr>
              <a:t>Finance and Economics </a:t>
            </a:r>
            <a:endParaRPr lang="en-US" dirty="0">
              <a:solidFill>
                <a:schemeClr val="accent1"/>
              </a:solidFill>
            </a:endParaRPr>
          </a:p>
        </p:txBody>
      </p:sp>
      <p:sp>
        <p:nvSpPr>
          <p:cNvPr id="3" name="TextBox 2"/>
          <p:cNvSpPr txBox="1"/>
          <p:nvPr/>
        </p:nvSpPr>
        <p:spPr>
          <a:xfrm>
            <a:off x="76200" y="1014732"/>
            <a:ext cx="8839200" cy="556383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This concept helps in ascertaining the profit of the business as only the business expenses and revenues are recorded, and all the private and personal expenses are ignored</a:t>
            </a:r>
          </a:p>
          <a:p>
            <a:pPr marL="342900" indent="-342900">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This concept restraints accountants from recording of owner’s private/ personal transactions.</a:t>
            </a:r>
          </a:p>
          <a:p>
            <a:pPr marL="342900" indent="-342900">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It also facilitates the recording and reporting of business transactions from the business point of view</a:t>
            </a:r>
          </a:p>
          <a:p>
            <a:pPr marL="342900" indent="-342900">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It is the very basis of accounting concepts, conventions and principles.</a:t>
            </a:r>
            <a:endParaRPr lang="en-GB" sz="2400" b="1"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62AFA440-3CE4-469A-81D5-31675875F8FF}"/>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120268933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34121"/>
            <a:ext cx="6542087" cy="1056511"/>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 MONEY MEASUREMENT CONCEPT</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11</a:t>
            </a:fld>
            <a:endParaRPr lang="en-US" dirty="0"/>
          </a:p>
        </p:txBody>
      </p:sp>
      <p:sp>
        <p:nvSpPr>
          <p:cNvPr id="8" name="Date Placeholder 7"/>
          <p:cNvSpPr>
            <a:spLocks noGrp="1"/>
          </p:cNvSpPr>
          <p:nvPr>
            <p:ph type="dt" sz="half" idx="10"/>
          </p:nvPr>
        </p:nvSpPr>
        <p:spPr/>
        <p:txBody>
          <a:bodyPr/>
          <a:lstStyle/>
          <a:p>
            <a:fld id="{20D333C7-2399-400C-8635-DACAEB05058A}" type="datetime8">
              <a:rPr lang="en-GB" smtClean="0"/>
              <a:t>07/11/2020 23:48</a:t>
            </a:fld>
            <a:endParaRPr lang="en-US" dirty="0"/>
          </a:p>
        </p:txBody>
      </p:sp>
      <p:sp>
        <p:nvSpPr>
          <p:cNvPr id="9" name="Footer Placeholder 8"/>
          <p:cNvSpPr>
            <a:spLocks noGrp="1"/>
          </p:cNvSpPr>
          <p:nvPr>
            <p:ph type="ftr" sz="quarter" idx="11"/>
          </p:nvPr>
        </p:nvSpPr>
        <p:spPr>
          <a:xfrm>
            <a:off x="3124200" y="6356350"/>
            <a:ext cx="3352800" cy="365125"/>
          </a:xfrm>
        </p:spPr>
        <p:txBody>
          <a:bodyPr/>
          <a:lstStyle/>
          <a:p>
            <a:r>
              <a:rPr lang="en-US">
                <a:solidFill>
                  <a:srgbClr val="0070C0"/>
                </a:solidFill>
              </a:rPr>
              <a:t>Finance and Economics </a:t>
            </a:r>
            <a:endParaRPr lang="en-US" dirty="0">
              <a:solidFill>
                <a:srgbClr val="0070C0"/>
              </a:solidFill>
            </a:endParaRPr>
          </a:p>
        </p:txBody>
      </p:sp>
      <p:sp>
        <p:nvSpPr>
          <p:cNvPr id="3" name="TextBox 2"/>
          <p:cNvSpPr txBox="1"/>
          <p:nvPr/>
        </p:nvSpPr>
        <p:spPr>
          <a:xfrm>
            <a:off x="457200" y="1610964"/>
            <a:ext cx="8229600" cy="4455835"/>
          </a:xfrm>
          <a:prstGeom prst="rect">
            <a:avLst/>
          </a:prstGeom>
          <a:noFill/>
        </p:spPr>
        <p:txBody>
          <a:bodyPr wrap="square" rtlCol="0">
            <a:spAutoFit/>
          </a:bodyPr>
          <a:lstStyle/>
          <a:p>
            <a:pPr algn="just">
              <a:lnSpc>
                <a:spcPct val="150000"/>
              </a:lnSpc>
            </a:pPr>
            <a:r>
              <a:rPr lang="en-US" sz="2400" b="1" dirty="0">
                <a:latin typeface="Arial" panose="020B0604020202020204" pitchFamily="34" charset="0"/>
                <a:cs typeface="Arial" panose="020B0604020202020204" pitchFamily="34" charset="0"/>
              </a:rPr>
              <a:t>This concept assumes that all business transactions must be in terms of money, that is in the currency of a country. In our country such transactions are in terms of “pounds”. Thus, as per the money measurement concept, transactions which can be expressed in terms of money are recorded in the books of accounts. For example, sale of goods worth £200,000, purchase of raw materials £100,000, Rent Paid £10,000.</a:t>
            </a:r>
            <a:endParaRPr lang="en-GB" sz="24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A9461366-DEBB-4A8B-BD86-F0D002AB6D60}"/>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408057816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E2C7A-E2BE-49B4-B29C-8C0506028A57}"/>
              </a:ext>
            </a:extLst>
          </p:cNvPr>
          <p:cNvSpPr>
            <a:spLocks noGrp="1"/>
          </p:cNvSpPr>
          <p:nvPr>
            <p:ph type="title"/>
          </p:nvPr>
        </p:nvSpPr>
        <p:spPr>
          <a:xfrm>
            <a:off x="2971800" y="34121"/>
            <a:ext cx="5715000" cy="954107"/>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Continue</a:t>
            </a:r>
            <a:endParaRPr lang="en-US" dirty="0"/>
          </a:p>
        </p:txBody>
      </p:sp>
      <p:sp>
        <p:nvSpPr>
          <p:cNvPr id="3" name="Content Placeholder 2">
            <a:extLst>
              <a:ext uri="{FF2B5EF4-FFF2-40B4-BE49-F238E27FC236}">
                <a16:creationId xmlns:a16="http://schemas.microsoft.com/office/drawing/2014/main" id="{47C280AC-E760-4494-A849-66A3E862C56A}"/>
              </a:ext>
            </a:extLst>
          </p:cNvPr>
          <p:cNvSpPr>
            <a:spLocks noGrp="1"/>
          </p:cNvSpPr>
          <p:nvPr>
            <p:ph idx="1"/>
          </p:nvPr>
        </p:nvSpPr>
        <p:spPr>
          <a:xfrm>
            <a:off x="228600" y="1011419"/>
            <a:ext cx="8458200" cy="5344137"/>
          </a:xfrm>
        </p:spPr>
        <p:txBody>
          <a:bodyPr>
            <a:noAutofit/>
          </a:bodyPr>
          <a:lstStyle/>
          <a:p>
            <a:pPr algn="just">
              <a:lnSpc>
                <a:spcPct val="150000"/>
              </a:lnSpc>
            </a:pPr>
            <a:r>
              <a:rPr lang="en-US" sz="2400" b="1" dirty="0">
                <a:latin typeface="Arial" panose="020B0604020202020204" pitchFamily="34" charset="0"/>
                <a:cs typeface="Arial" panose="020B0604020202020204" pitchFamily="34" charset="0"/>
              </a:rPr>
              <a:t>These expenses are expressed in terms of money, and so they are recorded in the books of accounts. But the transactions which cannot be expressed in monetary terms are not recorded in the books of accounts. </a:t>
            </a:r>
          </a:p>
          <a:p>
            <a:pPr marL="0" indent="0" algn="just">
              <a:lnSpc>
                <a:spcPct val="150000"/>
              </a:lnSpc>
              <a:buNone/>
            </a:pPr>
            <a:r>
              <a:rPr lang="en-US" sz="2400" b="1" dirty="0">
                <a:latin typeface="Arial" panose="020B0604020202020204" pitchFamily="34" charset="0"/>
                <a:cs typeface="Arial" panose="020B0604020202020204" pitchFamily="34" charset="0"/>
              </a:rPr>
              <a:t>For example, </a:t>
            </a:r>
          </a:p>
          <a:p>
            <a:pPr algn="just">
              <a:lnSpc>
                <a:spcPct val="150000"/>
              </a:lnSpc>
            </a:pPr>
            <a:r>
              <a:rPr lang="en-US" sz="2400" b="1" dirty="0">
                <a:latin typeface="Arial" panose="020B0604020202020204" pitchFamily="34" charset="0"/>
                <a:cs typeface="Arial" panose="020B0604020202020204" pitchFamily="34" charset="0"/>
              </a:rPr>
              <a:t>Sincerity, loyalty, honesty of employees are not recorded in books of accounts because these cannot be measured in terms of money although they do affect the profits and losses of the business concern.</a:t>
            </a:r>
          </a:p>
        </p:txBody>
      </p:sp>
      <p:sp>
        <p:nvSpPr>
          <p:cNvPr id="4" name="Date Placeholder 3">
            <a:extLst>
              <a:ext uri="{FF2B5EF4-FFF2-40B4-BE49-F238E27FC236}">
                <a16:creationId xmlns:a16="http://schemas.microsoft.com/office/drawing/2014/main" id="{E579282B-E999-4A37-85B6-285F0B8DA752}"/>
              </a:ext>
            </a:extLst>
          </p:cNvPr>
          <p:cNvSpPr>
            <a:spLocks noGrp="1"/>
          </p:cNvSpPr>
          <p:nvPr>
            <p:ph type="dt" sz="half" idx="10"/>
          </p:nvPr>
        </p:nvSpPr>
        <p:spPr>
          <a:xfrm>
            <a:off x="460514" y="6446838"/>
            <a:ext cx="2133600" cy="365125"/>
          </a:xfrm>
        </p:spPr>
        <p:txBody>
          <a:bodyPr/>
          <a:lstStyle/>
          <a:p>
            <a:fld id="{AEDF52EC-B813-48BB-9D68-9BD82D1B59DB}" type="datetime8">
              <a:rPr lang="en-GB" smtClean="0"/>
              <a:t>07/11/2020 23:48</a:t>
            </a:fld>
            <a:endParaRPr lang="en-US" dirty="0"/>
          </a:p>
        </p:txBody>
      </p:sp>
      <p:sp>
        <p:nvSpPr>
          <p:cNvPr id="5" name="Footer Placeholder 4">
            <a:extLst>
              <a:ext uri="{FF2B5EF4-FFF2-40B4-BE49-F238E27FC236}">
                <a16:creationId xmlns:a16="http://schemas.microsoft.com/office/drawing/2014/main" id="{0989E47E-6FC9-4837-8566-79D7B7F19A5C}"/>
              </a:ext>
            </a:extLst>
          </p:cNvPr>
          <p:cNvSpPr>
            <a:spLocks noGrp="1"/>
          </p:cNvSpPr>
          <p:nvPr>
            <p:ph type="ftr" sz="quarter" idx="11"/>
          </p:nvPr>
        </p:nvSpPr>
        <p:spPr>
          <a:xfrm>
            <a:off x="3084443" y="6477794"/>
            <a:ext cx="3733800" cy="365125"/>
          </a:xfrm>
        </p:spPr>
        <p:txBody>
          <a:bodyPr/>
          <a:lstStyle/>
          <a:p>
            <a:r>
              <a:rPr lang="en-US">
                <a:solidFill>
                  <a:schemeClr val="accent1"/>
                </a:solidFill>
              </a:rPr>
              <a:t>Finance and Economics </a:t>
            </a:r>
            <a:endParaRPr lang="en-US" dirty="0">
              <a:solidFill>
                <a:schemeClr val="accent1"/>
              </a:solidFill>
            </a:endParaRPr>
          </a:p>
        </p:txBody>
      </p:sp>
      <p:sp>
        <p:nvSpPr>
          <p:cNvPr id="6" name="Slide Number Placeholder 5">
            <a:extLst>
              <a:ext uri="{FF2B5EF4-FFF2-40B4-BE49-F238E27FC236}">
                <a16:creationId xmlns:a16="http://schemas.microsoft.com/office/drawing/2014/main" id="{61A997AF-B479-40C4-8FDC-8FED2FF34430}"/>
              </a:ext>
            </a:extLst>
          </p:cNvPr>
          <p:cNvSpPr>
            <a:spLocks noGrp="1"/>
          </p:cNvSpPr>
          <p:nvPr>
            <p:ph type="sldNum" sz="quarter" idx="12"/>
          </p:nvPr>
        </p:nvSpPr>
        <p:spPr>
          <a:xfrm>
            <a:off x="6549886" y="6416675"/>
            <a:ext cx="2133600" cy="365125"/>
          </a:xfrm>
        </p:spPr>
        <p:txBody>
          <a:bodyPr/>
          <a:lstStyle/>
          <a:p>
            <a:fld id="{B6F15528-21DE-4FAA-801E-634DDDAF4B2B}" type="slidenum">
              <a:rPr lang="en-US" smtClean="0"/>
              <a:pPr/>
              <a:t>12</a:t>
            </a:fld>
            <a:endParaRPr lang="en-US" dirty="0"/>
          </a:p>
        </p:txBody>
      </p:sp>
      <p:pic>
        <p:nvPicPr>
          <p:cNvPr id="7" name="Picture 6">
            <a:extLst>
              <a:ext uri="{FF2B5EF4-FFF2-40B4-BE49-F238E27FC236}">
                <a16:creationId xmlns:a16="http://schemas.microsoft.com/office/drawing/2014/main" id="{D6C5C7F4-4EE4-49FE-90EB-DDAF9D2EAA7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297175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4104" y="34121"/>
            <a:ext cx="6770687" cy="880280"/>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Continue </a:t>
            </a:r>
          </a:p>
        </p:txBody>
      </p:sp>
      <p:sp>
        <p:nvSpPr>
          <p:cNvPr id="3" name="TextBox 2"/>
          <p:cNvSpPr txBox="1"/>
          <p:nvPr/>
        </p:nvSpPr>
        <p:spPr>
          <a:xfrm>
            <a:off x="266700" y="1280705"/>
            <a:ext cx="8610600" cy="5009833"/>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Another aspect of this concept is that the records of the transactions are to be kept not in the physical units but in the monetary unit. For example, at the end of the year 2006, an organisation may have a factory on a piece of land measuring 10 acres, office building containing 50 rooms, 50 personal computers, 50 office chairs and tables, 100 kg of raw materials etc. These are expressed in different units. But for accounting purposes they are to be recorded in money terms i.e. in “pounds”. </a:t>
            </a:r>
          </a:p>
        </p:txBody>
      </p:sp>
      <p:sp>
        <p:nvSpPr>
          <p:cNvPr id="16" name="Slide Number Placeholder 3"/>
          <p:cNvSpPr>
            <a:spLocks noGrp="1"/>
          </p:cNvSpPr>
          <p:nvPr>
            <p:ph type="sldNum" sz="quarter" idx="12"/>
          </p:nvPr>
        </p:nvSpPr>
        <p:spPr>
          <a:xfrm>
            <a:off x="6573078" y="6442938"/>
            <a:ext cx="2133600" cy="365125"/>
          </a:xfrm>
        </p:spPr>
        <p:txBody>
          <a:bodyPr>
            <a:normAutofit/>
          </a:bodyPr>
          <a:lstStyle/>
          <a:p>
            <a:fld id="{B6F15528-21DE-4FAA-801E-634DDDAF4B2B}" type="slidenum">
              <a:rPr lang="en-US" smtClean="0"/>
              <a:pPr/>
              <a:t>13</a:t>
            </a:fld>
            <a:endParaRPr lang="en-US" dirty="0"/>
          </a:p>
        </p:txBody>
      </p:sp>
      <p:sp>
        <p:nvSpPr>
          <p:cNvPr id="17" name="Date Placeholder 7"/>
          <p:cNvSpPr>
            <a:spLocks noGrp="1"/>
          </p:cNvSpPr>
          <p:nvPr>
            <p:ph type="dt" sz="half" idx="10"/>
          </p:nvPr>
        </p:nvSpPr>
        <p:spPr>
          <a:xfrm>
            <a:off x="437323" y="6442937"/>
            <a:ext cx="2133600" cy="365125"/>
          </a:xfrm>
        </p:spPr>
        <p:txBody>
          <a:bodyPr/>
          <a:lstStyle/>
          <a:p>
            <a:fld id="{7D641A62-383D-485D-ADD7-C2E0856B22D7}" type="datetime8">
              <a:rPr lang="en-GB" smtClean="0"/>
              <a:t>07/11/2020 23:48</a:t>
            </a:fld>
            <a:endParaRPr lang="en-US" dirty="0"/>
          </a:p>
        </p:txBody>
      </p:sp>
      <p:sp>
        <p:nvSpPr>
          <p:cNvPr id="18" name="Footer Placeholder 8"/>
          <p:cNvSpPr>
            <a:spLocks noGrp="1"/>
          </p:cNvSpPr>
          <p:nvPr>
            <p:ph type="ftr" sz="quarter" idx="11"/>
          </p:nvPr>
        </p:nvSpPr>
        <p:spPr>
          <a:xfrm>
            <a:off x="3612874" y="6442871"/>
            <a:ext cx="3429000" cy="365125"/>
          </a:xfrm>
        </p:spPr>
        <p:txBody>
          <a:bodyPr/>
          <a:lstStyle/>
          <a:p>
            <a:r>
              <a:rPr lang="en-US">
                <a:solidFill>
                  <a:srgbClr val="0070C0"/>
                </a:solidFill>
              </a:rPr>
              <a:t>Finance and Economics </a:t>
            </a:r>
            <a:endParaRPr lang="en-US" dirty="0">
              <a:solidFill>
                <a:srgbClr val="0070C0"/>
              </a:solidFill>
            </a:endParaRPr>
          </a:p>
        </p:txBody>
      </p:sp>
      <p:pic>
        <p:nvPicPr>
          <p:cNvPr id="9" name="Picture 8">
            <a:extLst>
              <a:ext uri="{FF2B5EF4-FFF2-40B4-BE49-F238E27FC236}">
                <a16:creationId xmlns:a16="http://schemas.microsoft.com/office/drawing/2014/main" id="{2DC4FC91-0907-4FC9-B560-5A66A62A1B03}"/>
              </a:ext>
            </a:extLst>
          </p:cNvPr>
          <p:cNvPicPr>
            <a:picLocks noChangeAspect="1"/>
          </p:cNvPicPr>
          <p:nvPr/>
        </p:nvPicPr>
        <p:blipFill>
          <a:blip r:embed="rId3"/>
          <a:stretch>
            <a:fillRect/>
          </a:stretch>
        </p:blipFill>
        <p:spPr>
          <a:xfrm>
            <a:off x="11113" y="34121"/>
            <a:ext cx="2209800" cy="1032679"/>
          </a:xfrm>
          <a:prstGeom prst="rect">
            <a:avLst/>
          </a:prstGeom>
        </p:spPr>
      </p:pic>
    </p:spTree>
    <p:extLst>
      <p:ext uri="{BB962C8B-B14F-4D97-AF65-F5344CB8AC3E}">
        <p14:creationId xmlns:p14="http://schemas.microsoft.com/office/powerpoint/2010/main" val="407183151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0913" y="34121"/>
            <a:ext cx="6665912" cy="954107"/>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Importance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14</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1E20F78C-9829-41F0-ABA8-E93764B5E5C1}"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pic>
        <p:nvPicPr>
          <p:cNvPr id="10" name="Picture 9">
            <a:extLst>
              <a:ext uri="{FF2B5EF4-FFF2-40B4-BE49-F238E27FC236}">
                <a16:creationId xmlns:a16="http://schemas.microsoft.com/office/drawing/2014/main" id="{DAF38028-9495-4B30-B3FA-938C6D84A20E}"/>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26B84BF9-D2BF-4F19-9156-7E61A2989664}"/>
              </a:ext>
            </a:extLst>
          </p:cNvPr>
          <p:cNvSpPr/>
          <p:nvPr/>
        </p:nvSpPr>
        <p:spPr>
          <a:xfrm>
            <a:off x="152401" y="1093371"/>
            <a:ext cx="8716840" cy="5262979"/>
          </a:xfrm>
          <a:prstGeom prst="rect">
            <a:avLst/>
          </a:prstGeom>
        </p:spPr>
        <p:txBody>
          <a:bodyPr wrap="square">
            <a:spAutoFit/>
          </a:bodyPr>
          <a:lstStyle/>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The following points highlight the significance of money measurement concept :</a:t>
            </a: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This concept guides accountants on what to record and what not to record.</a:t>
            </a:r>
          </a:p>
          <a:p>
            <a:pPr marL="342900" indent="-342900"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It helps in recording business transactions uniformly.</a:t>
            </a:r>
          </a:p>
          <a:p>
            <a:pPr marL="342900" indent="-342900"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If all the business transactions are expressed in monetary terms, it will be easy to understand the accounts prepared by the business enterprise.</a:t>
            </a:r>
          </a:p>
          <a:p>
            <a:pPr marL="342900" indent="-342900"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It facilitates comparison of business performance of two different periods of the same firm or of the two different firms for the same period.</a:t>
            </a:r>
          </a:p>
        </p:txBody>
      </p:sp>
    </p:spTree>
    <p:extLst>
      <p:ext uri="{BB962C8B-B14F-4D97-AF65-F5344CB8AC3E}">
        <p14:creationId xmlns:p14="http://schemas.microsoft.com/office/powerpoint/2010/main" val="375088958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3446"/>
            <a:ext cx="6096000" cy="954107"/>
          </a:xfrm>
        </p:spPr>
        <p:txBody>
          <a:bodyPr>
            <a:normAutofit fontScale="90000"/>
          </a:bodyPr>
          <a:lstStyle/>
          <a:p>
            <a:r>
              <a:rPr lang="en-US" b="1" dirty="0">
                <a:solidFill>
                  <a:schemeClr val="accent1"/>
                </a:solidFill>
                <a:latin typeface="Arial" panose="020B0604020202020204" pitchFamily="34" charset="0"/>
                <a:cs typeface="Arial" panose="020B0604020202020204" pitchFamily="34" charset="0"/>
              </a:rPr>
              <a:t>Going Concern Concept</a:t>
            </a:r>
            <a:endParaRPr lang="en-GB" b="1" dirty="0">
              <a:solidFill>
                <a:schemeClr val="accent1"/>
              </a:solidFill>
              <a:latin typeface="Arial" panose="020B0604020202020204" pitchFamily="34" charset="0"/>
              <a:cs typeface="Arial" panose="020B0604020202020204" pitchFamily="34" charset="0"/>
            </a:endParaRPr>
          </a:p>
        </p:txBody>
      </p:sp>
      <p:sp>
        <p:nvSpPr>
          <p:cNvPr id="3" name="TextBox 2"/>
          <p:cNvSpPr txBox="1"/>
          <p:nvPr/>
        </p:nvSpPr>
        <p:spPr>
          <a:xfrm>
            <a:off x="381000" y="1371600"/>
            <a:ext cx="8305800" cy="3901837"/>
          </a:xfrm>
          <a:prstGeom prst="rect">
            <a:avLst/>
          </a:prstGeom>
          <a:noFill/>
        </p:spPr>
        <p:txBody>
          <a:bodyPr wrap="square" rtlCol="0">
            <a:spAutoFit/>
          </a:bodyPr>
          <a:lstStyle/>
          <a:p>
            <a:pPr algn="just">
              <a:lnSpc>
                <a:spcPct val="150000"/>
              </a:lnSpc>
              <a:buFontTx/>
              <a:buNone/>
            </a:pPr>
            <a:r>
              <a:rPr lang="en-GB" sz="2400" b="1" dirty="0">
                <a:latin typeface="Arial" panose="020B0604020202020204" pitchFamily="34" charset="0"/>
                <a:cs typeface="Arial" panose="020B0604020202020204" pitchFamily="34" charset="0"/>
              </a:rPr>
              <a:t>This concept states that a business firm will continue to carry on its activities for an indefinite period of time. Simply stated, it means that every business entity has continuity of life. Thus, it will not be dissolved in the near future. This is an important assumption of accounting, as it provides a basis for showing the value of assets in the balance sheet;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15</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46A75E3E-DA53-42E7-ADF0-41A7B02380B6}" type="datetime8">
              <a:rPr lang="en-GB" smtClean="0"/>
              <a:t>07/11/2020 23:48</a:t>
            </a:fld>
            <a:endParaRPr lang="en-US"/>
          </a:p>
        </p:txBody>
      </p:sp>
      <p:sp>
        <p:nvSpPr>
          <p:cNvPr id="18" name="Footer Placeholder 8"/>
          <p:cNvSpPr>
            <a:spLocks noGrp="1"/>
          </p:cNvSpPr>
          <p:nvPr>
            <p:ph type="ftr" sz="quarter" idx="11"/>
          </p:nvPr>
        </p:nvSpPr>
        <p:spPr>
          <a:xfrm>
            <a:off x="3124200" y="6356350"/>
            <a:ext cx="2895600" cy="365125"/>
          </a:xfrm>
        </p:spPr>
        <p:txBody>
          <a:bodyPr/>
          <a:lstStyle/>
          <a:p>
            <a:r>
              <a:rPr lang="en-US"/>
              <a:t>Finance and Economics </a:t>
            </a:r>
            <a:endParaRPr lang="en-US" dirty="0"/>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12094444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0913" y="57567"/>
            <a:ext cx="6465887" cy="954103"/>
          </a:xfrm>
        </p:spPr>
        <p:txBody>
          <a:bodyPr>
            <a:normAutofit/>
          </a:bodyPr>
          <a:lstStyle/>
          <a:p>
            <a:r>
              <a:rPr lang="en-GB" b="1" dirty="0">
                <a:solidFill>
                  <a:schemeClr val="accent1"/>
                </a:solidFill>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16</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727C82E-0654-4B21-9A68-90ED6548770D}" type="datetime8">
              <a:rPr lang="en-GB" smtClean="0"/>
              <a:t>07/11/2020 23:48</a:t>
            </a:fld>
            <a:endParaRPr lang="en-US"/>
          </a:p>
        </p:txBody>
      </p:sp>
      <p:sp>
        <p:nvSpPr>
          <p:cNvPr id="18" name="Footer Placeholder 8"/>
          <p:cNvSpPr>
            <a:spLocks noGrp="1"/>
          </p:cNvSpPr>
          <p:nvPr>
            <p:ph type="ftr" sz="quarter" idx="11"/>
          </p:nvPr>
        </p:nvSpPr>
        <p:spPr>
          <a:xfrm>
            <a:off x="3124199" y="6356350"/>
            <a:ext cx="3640137"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59" name="Picture 58">
            <a:extLst>
              <a:ext uri="{FF2B5EF4-FFF2-40B4-BE49-F238E27FC236}">
                <a16:creationId xmlns:a16="http://schemas.microsoft.com/office/drawing/2014/main" id="{DB569377-AB6D-414C-B8F8-44EC3F7D9FAC}"/>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D3D4B007-95C2-4583-8E7F-C152984B6C35}"/>
              </a:ext>
            </a:extLst>
          </p:cNvPr>
          <p:cNvSpPr/>
          <p:nvPr/>
        </p:nvSpPr>
        <p:spPr>
          <a:xfrm>
            <a:off x="152405" y="1036102"/>
            <a:ext cx="8839190" cy="5018682"/>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For example, a company purchases a plant and machinery of £100,000 and its life span is 10 years. According to this concept every year some amount will be shown as expenses and the balance amount as an asset. Thus, if an amount is spent on an item which will be used in business for many years, it will not be proper to charge the amount from the revenues of the year in which the item is acquired. Only a part of the value is shown as expense in the year of purchase and the remaining balance is shown as an asset. </a:t>
            </a:r>
            <a:endParaRPr lang="en-US" sz="2400" dirty="0"/>
          </a:p>
        </p:txBody>
      </p:sp>
    </p:spTree>
    <p:extLst>
      <p:ext uri="{BB962C8B-B14F-4D97-AF65-F5344CB8AC3E}">
        <p14:creationId xmlns:p14="http://schemas.microsoft.com/office/powerpoint/2010/main" val="311290314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A009-01FF-43D6-96F4-372329FBB593}"/>
              </a:ext>
            </a:extLst>
          </p:cNvPr>
          <p:cNvSpPr>
            <a:spLocks noGrp="1"/>
          </p:cNvSpPr>
          <p:nvPr>
            <p:ph type="title"/>
          </p:nvPr>
        </p:nvSpPr>
        <p:spPr>
          <a:xfrm>
            <a:off x="2590800" y="43499"/>
            <a:ext cx="5867400" cy="954108"/>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Importance  </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8FDE34-5AA1-4CB8-900C-488FF8226227}"/>
              </a:ext>
            </a:extLst>
          </p:cNvPr>
          <p:cNvSpPr>
            <a:spLocks noGrp="1"/>
          </p:cNvSpPr>
          <p:nvPr>
            <p:ph idx="1"/>
          </p:nvPr>
        </p:nvSpPr>
        <p:spPr>
          <a:xfrm>
            <a:off x="228600" y="988228"/>
            <a:ext cx="8686800" cy="5180953"/>
          </a:xfrm>
        </p:spPr>
        <p:txBody>
          <a:bodyPr>
            <a:noAutofit/>
          </a:bodyPr>
          <a:lstStyle/>
          <a:p>
            <a:pPr marL="0" indent="0">
              <a:buNone/>
            </a:pPr>
            <a:r>
              <a:rPr lang="en-US" sz="2400" b="1" dirty="0">
                <a:latin typeface="Arial" panose="020B0604020202020204" pitchFamily="34" charset="0"/>
                <a:cs typeface="Arial" panose="020B0604020202020204" pitchFamily="34" charset="0"/>
              </a:rPr>
              <a:t>The following points highlight the significance of going concern concept;</a:t>
            </a:r>
          </a:p>
          <a:p>
            <a:r>
              <a:rPr lang="en-US" sz="2400" b="1" dirty="0">
                <a:latin typeface="Arial" panose="020B0604020202020204" pitchFamily="34" charset="0"/>
                <a:cs typeface="Arial" panose="020B0604020202020204" pitchFamily="34" charset="0"/>
              </a:rPr>
              <a:t>This concept facilitates preparation of financial statements.</a:t>
            </a:r>
          </a:p>
          <a:p>
            <a:r>
              <a:rPr lang="en-US" sz="2400" b="1" dirty="0">
                <a:latin typeface="Arial" panose="020B0604020202020204" pitchFamily="34" charset="0"/>
                <a:cs typeface="Arial" panose="020B0604020202020204" pitchFamily="34" charset="0"/>
              </a:rPr>
              <a:t>On the basis of this concept, depreciation is charged on the fixed asset.</a:t>
            </a:r>
          </a:p>
          <a:p>
            <a:r>
              <a:rPr lang="en-US" sz="2400" b="1" dirty="0">
                <a:latin typeface="Arial" panose="020B0604020202020204" pitchFamily="34" charset="0"/>
                <a:cs typeface="Arial" panose="020B0604020202020204" pitchFamily="34" charset="0"/>
              </a:rPr>
              <a:t>It is of great help to the investors, because, it assures them that they will continue to get income on their investments.</a:t>
            </a:r>
          </a:p>
          <a:p>
            <a:r>
              <a:rPr lang="en-US" sz="2400" b="1" dirty="0">
                <a:latin typeface="Arial" panose="020B0604020202020204" pitchFamily="34" charset="0"/>
                <a:cs typeface="Arial" panose="020B0604020202020204" pitchFamily="34" charset="0"/>
              </a:rPr>
              <a:t>In the absence of this concept, the cost of a fixed asset will be treated as an expense in the year of its purchase.</a:t>
            </a:r>
          </a:p>
          <a:p>
            <a:r>
              <a:rPr lang="en-US" sz="2400" b="1" dirty="0">
                <a:latin typeface="Arial" panose="020B0604020202020204" pitchFamily="34" charset="0"/>
                <a:cs typeface="Arial" panose="020B0604020202020204" pitchFamily="34" charset="0"/>
              </a:rPr>
              <a:t>A business is judged for its capacity to earn profits in future</a:t>
            </a:r>
          </a:p>
        </p:txBody>
      </p:sp>
      <p:sp>
        <p:nvSpPr>
          <p:cNvPr id="4" name="Date Placeholder 3">
            <a:extLst>
              <a:ext uri="{FF2B5EF4-FFF2-40B4-BE49-F238E27FC236}">
                <a16:creationId xmlns:a16="http://schemas.microsoft.com/office/drawing/2014/main" id="{732B460D-B42E-4852-B0F0-74653D06965F}"/>
              </a:ext>
            </a:extLst>
          </p:cNvPr>
          <p:cNvSpPr>
            <a:spLocks noGrp="1"/>
          </p:cNvSpPr>
          <p:nvPr>
            <p:ph type="dt" sz="half" idx="10"/>
          </p:nvPr>
        </p:nvSpPr>
        <p:spPr/>
        <p:txBody>
          <a:bodyPr/>
          <a:lstStyle/>
          <a:p>
            <a:fld id="{78C43E00-4451-471A-A3C0-9C980091BCBE}" type="datetime8">
              <a:rPr lang="en-GB" smtClean="0"/>
              <a:t>07/11/2020 23:48</a:t>
            </a:fld>
            <a:endParaRPr lang="en-US"/>
          </a:p>
        </p:txBody>
      </p:sp>
      <p:sp>
        <p:nvSpPr>
          <p:cNvPr id="5" name="Footer Placeholder 4">
            <a:extLst>
              <a:ext uri="{FF2B5EF4-FFF2-40B4-BE49-F238E27FC236}">
                <a16:creationId xmlns:a16="http://schemas.microsoft.com/office/drawing/2014/main" id="{10FAB943-CF12-43BC-A483-82B0BD10D03A}"/>
              </a:ext>
            </a:extLst>
          </p:cNvPr>
          <p:cNvSpPr>
            <a:spLocks noGrp="1"/>
          </p:cNvSpPr>
          <p:nvPr>
            <p:ph type="ftr" sz="quarter" idx="11"/>
          </p:nvPr>
        </p:nvSpPr>
        <p:spPr>
          <a:xfrm>
            <a:off x="3124200" y="6356350"/>
            <a:ext cx="3429000" cy="365125"/>
          </a:xfrm>
        </p:spPr>
        <p:txBody>
          <a:bodyPr/>
          <a:lstStyle/>
          <a:p>
            <a:r>
              <a:rPr lang="en-US">
                <a:solidFill>
                  <a:srgbClr val="0070C0"/>
                </a:solidFill>
              </a:rPr>
              <a:t>Finance and Economics </a:t>
            </a:r>
            <a:endParaRPr lang="en-US" dirty="0">
              <a:solidFill>
                <a:srgbClr val="0070C0"/>
              </a:solidFill>
            </a:endParaRPr>
          </a:p>
        </p:txBody>
      </p:sp>
      <p:sp>
        <p:nvSpPr>
          <p:cNvPr id="6" name="Slide Number Placeholder 5">
            <a:extLst>
              <a:ext uri="{FF2B5EF4-FFF2-40B4-BE49-F238E27FC236}">
                <a16:creationId xmlns:a16="http://schemas.microsoft.com/office/drawing/2014/main" id="{6206A34B-73F4-4E94-99C3-B4D9B528D1D2}"/>
              </a:ext>
            </a:extLst>
          </p:cNvPr>
          <p:cNvSpPr>
            <a:spLocks noGrp="1"/>
          </p:cNvSpPr>
          <p:nvPr>
            <p:ph type="sldNum" sz="quarter" idx="12"/>
          </p:nvPr>
        </p:nvSpPr>
        <p:spPr/>
        <p:txBody>
          <a:bodyPr/>
          <a:lstStyle/>
          <a:p>
            <a:fld id="{B6F15528-21DE-4FAA-801E-634DDDAF4B2B}" type="slidenum">
              <a:rPr lang="en-US" smtClean="0"/>
              <a:pPr/>
              <a:t>17</a:t>
            </a:fld>
            <a:endParaRPr lang="en-US"/>
          </a:p>
        </p:txBody>
      </p:sp>
      <p:pic>
        <p:nvPicPr>
          <p:cNvPr id="7" name="Picture 6">
            <a:extLst>
              <a:ext uri="{FF2B5EF4-FFF2-40B4-BE49-F238E27FC236}">
                <a16:creationId xmlns:a16="http://schemas.microsoft.com/office/drawing/2014/main" id="{102EF467-72E1-4FC5-92D3-04C2719CB3A3}"/>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208889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1801" y="34121"/>
            <a:ext cx="6308725" cy="927324"/>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Accounting Period Concept</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18</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518DDE6A-EB45-4790-A39A-0304AAA2BEF5}" type="datetime8">
              <a:rPr lang="en-GB" smtClean="0"/>
              <a:t>07/11/2020 23:48</a:t>
            </a:fld>
            <a:endParaRPr lang="en-US"/>
          </a:p>
        </p:txBody>
      </p:sp>
      <p:sp>
        <p:nvSpPr>
          <p:cNvPr id="18" name="Footer Placeholder 8"/>
          <p:cNvSpPr>
            <a:spLocks noGrp="1"/>
          </p:cNvSpPr>
          <p:nvPr>
            <p:ph type="ftr" sz="quarter" idx="11"/>
          </p:nvPr>
        </p:nvSpPr>
        <p:spPr>
          <a:xfrm>
            <a:off x="3124200" y="6356350"/>
            <a:ext cx="34290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3" name="Picture 12">
            <a:extLst>
              <a:ext uri="{FF2B5EF4-FFF2-40B4-BE49-F238E27FC236}">
                <a16:creationId xmlns:a16="http://schemas.microsoft.com/office/drawing/2014/main" id="{8B34C561-764E-4B99-9E93-81981509BFFC}"/>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86EC2CE6-7932-4404-AFA9-C507035E09F1}"/>
              </a:ext>
            </a:extLst>
          </p:cNvPr>
          <p:cNvSpPr/>
          <p:nvPr/>
        </p:nvSpPr>
        <p:spPr>
          <a:xfrm>
            <a:off x="457200" y="1140589"/>
            <a:ext cx="8153325" cy="5009833"/>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All the transactions are recorded in the books of accounts on the assumption that profits on these transactions are to be ascertained for a specified period. This is known as accounting period concept. Thus, this concept requires that a balance sheet and profit and loss account should be prepared at regular intervals. This is necessary for different purposes like, calculation of profit, ascertaining financial position, tax computation etc.</a:t>
            </a:r>
          </a:p>
        </p:txBody>
      </p:sp>
    </p:spTree>
    <p:extLst>
      <p:ext uri="{BB962C8B-B14F-4D97-AF65-F5344CB8AC3E}">
        <p14:creationId xmlns:p14="http://schemas.microsoft.com/office/powerpoint/2010/main" val="3112903142"/>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5720" y="33432"/>
            <a:ext cx="5659359" cy="954105"/>
          </a:xfrm>
        </p:spPr>
        <p:txBody>
          <a:bodyPr>
            <a:normAutofit/>
          </a:bodyPr>
          <a:lstStyle/>
          <a:p>
            <a:r>
              <a:rPr lang="en-GB" b="1" dirty="0">
                <a:solidFill>
                  <a:schemeClr val="accent1"/>
                </a:solidFill>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19</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DAC71E76-F94F-4EBF-B042-B8FAA0D47487}" type="datetime8">
              <a:rPr lang="en-GB" smtClean="0"/>
              <a:t>07/11/2020 23:48</a:t>
            </a:fld>
            <a:endParaRPr lang="en-US"/>
          </a:p>
        </p:txBody>
      </p:sp>
      <p:sp>
        <p:nvSpPr>
          <p:cNvPr id="18" name="Footer Placeholder 8"/>
          <p:cNvSpPr>
            <a:spLocks noGrp="1"/>
          </p:cNvSpPr>
          <p:nvPr>
            <p:ph type="ftr" sz="quarter" idx="11"/>
          </p:nvPr>
        </p:nvSpPr>
        <p:spPr>
          <a:xfrm>
            <a:off x="3124200" y="6356350"/>
            <a:ext cx="3429000" cy="365125"/>
          </a:xfrm>
        </p:spPr>
        <p:txBody>
          <a:bodyPr/>
          <a:lstStyle/>
          <a:p>
            <a:r>
              <a:rPr lang="en-US">
                <a:solidFill>
                  <a:schemeClr val="accent1"/>
                </a:solidFill>
              </a:rPr>
              <a:t>Finance and Economics </a:t>
            </a:r>
            <a:endParaRPr lang="en-US" dirty="0">
              <a:solidFill>
                <a:schemeClr val="accent1"/>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2069" name="Rectangle 2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it-IT"/>
          </a:p>
        </p:txBody>
      </p:sp>
      <p:pic>
        <p:nvPicPr>
          <p:cNvPr id="30" name="Picture 29">
            <a:extLst>
              <a:ext uri="{FF2B5EF4-FFF2-40B4-BE49-F238E27FC236}">
                <a16:creationId xmlns:a16="http://schemas.microsoft.com/office/drawing/2014/main" id="{7434F09D-465C-4843-AA0A-1ADDDE9AF79A}"/>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4298EF10-A744-49D5-A112-03689559F2DC}"/>
              </a:ext>
            </a:extLst>
          </p:cNvPr>
          <p:cNvSpPr/>
          <p:nvPr/>
        </p:nvSpPr>
        <p:spPr>
          <a:xfrm>
            <a:off x="304824" y="1284710"/>
            <a:ext cx="8458176" cy="3347840"/>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Further, this concept assumes that, indefinite life of business is divided into parts. These parts are known as Accounting Period. It may be of one year, six months, three months, one month, etc. But usually one year is taken as one accounting period which may be a calendar year or a financial year</a:t>
            </a:r>
          </a:p>
        </p:txBody>
      </p:sp>
    </p:spTree>
    <p:extLst>
      <p:ext uri="{BB962C8B-B14F-4D97-AF65-F5344CB8AC3E}">
        <p14:creationId xmlns:p14="http://schemas.microsoft.com/office/powerpoint/2010/main" val="311290314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6563" y="76994"/>
            <a:ext cx="6308725" cy="868359"/>
          </a:xfrm>
        </p:spPr>
        <p:txBody>
          <a:bodyPr>
            <a:normAutofit/>
          </a:bodyPr>
          <a:lstStyle/>
          <a:p>
            <a:r>
              <a:rPr lang="en-GB" b="1" dirty="0">
                <a:solidFill>
                  <a:schemeClr val="accent1"/>
                </a:solidFill>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20</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403BF8CF-5582-4049-A2B3-F1AA365475DD}" type="datetime8">
              <a:rPr lang="en-GB" smtClean="0"/>
              <a:t>07/11/2020 23:48</a:t>
            </a:fld>
            <a:endParaRPr lang="en-US" dirty="0"/>
          </a:p>
        </p:txBody>
      </p:sp>
      <p:sp>
        <p:nvSpPr>
          <p:cNvPr id="18" name="Footer Placeholder 8"/>
          <p:cNvSpPr>
            <a:spLocks noGrp="1"/>
          </p:cNvSpPr>
          <p:nvPr>
            <p:ph type="ftr" sz="quarter" idx="11"/>
          </p:nvPr>
        </p:nvSpPr>
        <p:spPr>
          <a:xfrm>
            <a:off x="3124200" y="6400799"/>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2069" name="Rectangle 2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it-IT"/>
          </a:p>
        </p:txBody>
      </p:sp>
      <p:pic>
        <p:nvPicPr>
          <p:cNvPr id="13" name="Picture 12">
            <a:extLst>
              <a:ext uri="{FF2B5EF4-FFF2-40B4-BE49-F238E27FC236}">
                <a16:creationId xmlns:a16="http://schemas.microsoft.com/office/drawing/2014/main" id="{A023FC9B-CD7A-4778-B083-B20DDF6D0085}"/>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528EC026-46C1-4CAE-A404-D5E6D0827387}"/>
              </a:ext>
            </a:extLst>
          </p:cNvPr>
          <p:cNvSpPr/>
          <p:nvPr/>
        </p:nvSpPr>
        <p:spPr>
          <a:xfrm>
            <a:off x="228599" y="934008"/>
            <a:ext cx="8686797" cy="5563831"/>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Year that begins from 1st of January and ends on 31st of December, is known as Calendar Year. The year that begins from 1st of April and ends on 31st of March of the following year, is known as financial year</a:t>
            </a:r>
          </a:p>
          <a:p>
            <a:pPr algn="just">
              <a:lnSpc>
                <a:spcPct val="150000"/>
              </a:lnSpc>
            </a:pPr>
            <a:endParaRPr lang="en-US" sz="2400" b="1" dirty="0">
              <a:latin typeface="Arial" panose="020B0604020202020204" pitchFamily="34" charset="0"/>
              <a:cs typeface="Arial" panose="020B0604020202020204" pitchFamily="34" charset="0"/>
            </a:endParaRPr>
          </a:p>
          <a:p>
            <a:pPr algn="just">
              <a:lnSpc>
                <a:spcPct val="150000"/>
              </a:lnSpc>
            </a:pPr>
            <a:r>
              <a:rPr lang="en-US" sz="2400" b="1" dirty="0">
                <a:latin typeface="Arial" panose="020B0604020202020204" pitchFamily="34" charset="0"/>
                <a:cs typeface="Arial" panose="020B0604020202020204" pitchFamily="34" charset="0"/>
              </a:rPr>
              <a:t>As per accounting period concept, all the transactions are recorded in the books of accounts for a specified period of time. Hence, goods purchased and sold during the period, rent, salaries etc. paid for the period are accounted for and against that period only.</a:t>
            </a:r>
          </a:p>
        </p:txBody>
      </p:sp>
    </p:spTree>
    <p:extLst>
      <p:ext uri="{BB962C8B-B14F-4D97-AF65-F5344CB8AC3E}">
        <p14:creationId xmlns:p14="http://schemas.microsoft.com/office/powerpoint/2010/main" val="311290314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6973" y="101434"/>
            <a:ext cx="6308725" cy="71359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Importance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21</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5C31ED90-5D13-4DC2-B4D3-7950774720A2}" type="datetime8">
              <a:rPr lang="en-GB" smtClean="0"/>
              <a:t>07/11/2020 23:48</a:t>
            </a:fld>
            <a:endParaRPr lang="en-US"/>
          </a:p>
        </p:txBody>
      </p:sp>
      <p:sp>
        <p:nvSpPr>
          <p:cNvPr id="18" name="Footer Placeholder 8"/>
          <p:cNvSpPr>
            <a:spLocks noGrp="1"/>
          </p:cNvSpPr>
          <p:nvPr>
            <p:ph type="ftr" sz="quarter" idx="11"/>
          </p:nvPr>
        </p:nvSpPr>
        <p:spPr>
          <a:xfrm>
            <a:off x="3124200" y="6356350"/>
            <a:ext cx="3505200" cy="365125"/>
          </a:xfrm>
        </p:spPr>
        <p:txBody>
          <a:bodyPr/>
          <a:lstStyle/>
          <a:p>
            <a:r>
              <a:rPr lang="en-US">
                <a:solidFill>
                  <a:schemeClr val="accent1"/>
                </a:solidFill>
              </a:rPr>
              <a:t>Finance and Economics </a:t>
            </a:r>
            <a:endParaRPr lang="en-US" dirty="0">
              <a:solidFill>
                <a:schemeClr val="accent1"/>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2069" name="Rectangle 2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it-IT"/>
          </a:p>
        </p:txBody>
      </p:sp>
      <p:pic>
        <p:nvPicPr>
          <p:cNvPr id="13" name="Picture 12">
            <a:extLst>
              <a:ext uri="{FF2B5EF4-FFF2-40B4-BE49-F238E27FC236}">
                <a16:creationId xmlns:a16="http://schemas.microsoft.com/office/drawing/2014/main" id="{B843AFFE-2543-46B2-BB43-A028BC2A6F2A}"/>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80D1C0C7-5BF7-4B6B-8517-B734B0244403}"/>
              </a:ext>
            </a:extLst>
          </p:cNvPr>
          <p:cNvSpPr/>
          <p:nvPr/>
        </p:nvSpPr>
        <p:spPr>
          <a:xfrm>
            <a:off x="228600" y="1148695"/>
            <a:ext cx="8686799" cy="500983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It helps in predicting the future prospects of the business. </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It helps in calculating tax on business income calculated for a particular time period. </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It also helps banks, financial institutions, creditors, etc to assess and analyse the performance of business for a particular period. </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It also helps the business firms to distribute their income at regular intervals as dividends.</a:t>
            </a:r>
            <a:endParaRPr lang="en-GB" sz="2400" b="1" dirty="0">
              <a:solidFill>
                <a:srgbClr val="20212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2903142"/>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8075" y="1"/>
            <a:ext cx="6613521" cy="954107"/>
          </a:xfrm>
        </p:spPr>
        <p:txBody>
          <a:bodyPr>
            <a:noAutofit/>
          </a:bodyPr>
          <a:lstStyle/>
          <a:p>
            <a:r>
              <a:rPr lang="en-US" sz="4000" b="1" dirty="0">
                <a:solidFill>
                  <a:schemeClr val="accent1"/>
                </a:solidFill>
                <a:latin typeface="Arial" panose="020B0604020202020204" pitchFamily="34" charset="0"/>
                <a:cs typeface="Arial" panose="020B0604020202020204" pitchFamily="34" charset="0"/>
              </a:rPr>
              <a:t>Accounting Cost Concept</a:t>
            </a:r>
            <a:endParaRPr lang="en-GB" sz="4000" b="1" dirty="0">
              <a:solidFill>
                <a:schemeClr val="accent1"/>
              </a:solidFill>
              <a:latin typeface="Arial" panose="020B0604020202020204" pitchFamily="34" charset="0"/>
              <a:cs typeface="Arial" panose="020B0604020202020204" pitchFamily="34" charset="0"/>
            </a:endParaRP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22</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EB271AAC-6C88-4805-BF52-1086D1427E3D}"/>
              </a:ext>
            </a:extLst>
          </p:cNvPr>
          <p:cNvSpPr/>
          <p:nvPr/>
        </p:nvSpPr>
        <p:spPr>
          <a:xfrm>
            <a:off x="152400" y="999277"/>
            <a:ext cx="8839200" cy="5107873"/>
          </a:xfrm>
          <a:prstGeom prst="rect">
            <a:avLst/>
          </a:prstGeom>
        </p:spPr>
        <p:txBody>
          <a:bodyPr wrap="square">
            <a:spAutoFit/>
          </a:bodyPr>
          <a:lstStyle/>
          <a:p>
            <a:pPr algn="just">
              <a:lnSpc>
                <a:spcPct val="150000"/>
              </a:lnSpc>
            </a:pPr>
            <a:r>
              <a:rPr lang="en-US" sz="2200" b="1" dirty="0">
                <a:latin typeface="Arial" panose="020B0604020202020204" pitchFamily="34" charset="0"/>
                <a:cs typeface="Arial" panose="020B0604020202020204" pitchFamily="34" charset="0"/>
              </a:rPr>
              <a:t>Accounting cost concept states that all assets are recorded in the books of accounts at their purchase price, which includes cost of acquisition, transportation and installation and not at its market price. </a:t>
            </a:r>
          </a:p>
          <a:p>
            <a:pPr algn="just">
              <a:lnSpc>
                <a:spcPct val="150000"/>
              </a:lnSpc>
            </a:pPr>
            <a:r>
              <a:rPr lang="en-US" sz="2200" b="1" dirty="0">
                <a:latin typeface="Arial" panose="020B0604020202020204" pitchFamily="34" charset="0"/>
                <a:cs typeface="Arial" panose="020B0604020202020204" pitchFamily="34" charset="0"/>
              </a:rPr>
              <a:t>It means that fixed assets like building, plant and machinery, furniture, etc. are recorded in the books of accounts at a price paid for them. For example, a machine was purchased by Mr. Johns Limited for £500,000, for manufacturing shoes. </a:t>
            </a:r>
          </a:p>
          <a:p>
            <a:pPr algn="just">
              <a:lnSpc>
                <a:spcPct val="150000"/>
              </a:lnSpc>
            </a:pPr>
            <a:r>
              <a:rPr lang="en-US" sz="2200" b="1" dirty="0">
                <a:latin typeface="Arial" panose="020B0604020202020204" pitchFamily="34" charset="0"/>
                <a:cs typeface="Arial" panose="020B0604020202020204" pitchFamily="34" charset="0"/>
              </a:rPr>
              <a:t>An amount of £1000 were spent on transporting the machine to the factory site. In addition, £2000 were spent on its installation. </a:t>
            </a:r>
          </a:p>
        </p:txBody>
      </p:sp>
    </p:spTree>
    <p:extLst>
      <p:ext uri="{BB962C8B-B14F-4D97-AF65-F5344CB8AC3E}">
        <p14:creationId xmlns:p14="http://schemas.microsoft.com/office/powerpoint/2010/main" val="311290314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99276"/>
          </a:xfrm>
        </p:spPr>
        <p:txBody>
          <a:bodyPr>
            <a:noAutofit/>
          </a:bodyPr>
          <a:lstStyle/>
          <a:p>
            <a:r>
              <a:rPr lang="en-US" sz="4000" b="1" dirty="0">
                <a:solidFill>
                  <a:schemeClr val="accent1"/>
                </a:solidFill>
                <a:latin typeface="Arial" panose="020B0604020202020204" pitchFamily="34" charset="0"/>
                <a:cs typeface="Arial" panose="020B0604020202020204" pitchFamily="34" charset="0"/>
              </a:rPr>
              <a:t>Continue</a:t>
            </a:r>
            <a:endParaRPr lang="en-GB" sz="4000" b="1" dirty="0">
              <a:solidFill>
                <a:schemeClr val="accent1"/>
              </a:solidFill>
              <a:latin typeface="Arial" panose="020B0604020202020204" pitchFamily="34" charset="0"/>
              <a:cs typeface="Arial" panose="020B0604020202020204" pitchFamily="34" charset="0"/>
            </a:endParaRP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23</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8902C11A-9E18-43E3-9EB0-941C0D2D135F}"/>
              </a:ext>
            </a:extLst>
          </p:cNvPr>
          <p:cNvSpPr/>
          <p:nvPr/>
        </p:nvSpPr>
        <p:spPr>
          <a:xfrm>
            <a:off x="228606" y="897086"/>
            <a:ext cx="8686788" cy="5575309"/>
          </a:xfrm>
          <a:prstGeom prst="rect">
            <a:avLst/>
          </a:prstGeom>
        </p:spPr>
        <p:txBody>
          <a:bodyPr wrap="square">
            <a:spAutoFit/>
          </a:bodyPr>
          <a:lstStyle/>
          <a:p>
            <a:pPr algn="just">
              <a:lnSpc>
                <a:spcPct val="150000"/>
              </a:lnSpc>
            </a:pPr>
            <a:r>
              <a:rPr lang="en-US" sz="2000" b="1" dirty="0">
                <a:latin typeface="Arial" panose="020B0604020202020204" pitchFamily="34" charset="0"/>
                <a:cs typeface="Arial" panose="020B0604020202020204" pitchFamily="34" charset="0"/>
              </a:rPr>
              <a:t>The total amount at which the machine will be recorded in the books of accounts would be the sum of all these items i.e. £503000. This cost is also known as historical cost. Suppose the market price of the same is now £90,000 it will not be shown at this value. Further, it may be clarified that cost means original or acquisition cost only for new assets and for the used ones, cost means original cost less depreciation. </a:t>
            </a:r>
          </a:p>
          <a:p>
            <a:pPr algn="just">
              <a:lnSpc>
                <a:spcPct val="150000"/>
              </a:lnSpc>
            </a:pPr>
            <a:r>
              <a:rPr lang="en-US" sz="2000" b="1" dirty="0">
                <a:latin typeface="Arial" panose="020B0604020202020204" pitchFamily="34" charset="0"/>
                <a:cs typeface="Arial" panose="020B0604020202020204" pitchFamily="34" charset="0"/>
              </a:rPr>
              <a:t>The cost concept is also known as historical cost concept. The effect of cost concept is that if the business entity does not pay anything for acquiring an asset this item would not appear in the books of accounts. Thus, goodwill appears in the accounts only if the entity has purchased this intangible asset for a price.</a:t>
            </a:r>
          </a:p>
        </p:txBody>
      </p:sp>
    </p:spTree>
    <p:extLst>
      <p:ext uri="{BB962C8B-B14F-4D97-AF65-F5344CB8AC3E}">
        <p14:creationId xmlns:p14="http://schemas.microsoft.com/office/powerpoint/2010/main" val="302263942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54103"/>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Importance </a:t>
            </a:r>
            <a:r>
              <a:rPr lang="en-US" sz="4000" b="1" dirty="0">
                <a:solidFill>
                  <a:schemeClr val="accent1"/>
                </a:solidFill>
                <a:latin typeface="Arial" panose="020B0604020202020204" pitchFamily="34" charset="0"/>
                <a:cs typeface="Arial" panose="020B0604020202020204" pitchFamily="34" charset="0"/>
              </a:rPr>
              <a:t> </a:t>
            </a:r>
            <a:endParaRPr lang="en-GB" sz="4000" b="1" dirty="0">
              <a:solidFill>
                <a:schemeClr val="accent1"/>
              </a:solidFill>
              <a:latin typeface="Arial" panose="020B0604020202020204" pitchFamily="34" charset="0"/>
              <a:cs typeface="Arial" panose="020B0604020202020204" pitchFamily="34" charset="0"/>
            </a:endParaRP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24</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BA28F72D-4B1B-403B-9651-151E83409EE9}"/>
              </a:ext>
            </a:extLst>
          </p:cNvPr>
          <p:cNvSpPr/>
          <p:nvPr/>
        </p:nvSpPr>
        <p:spPr>
          <a:xfrm>
            <a:off x="457200" y="1570157"/>
            <a:ext cx="8077200" cy="3901837"/>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This concept requires asset to be shown at the price it has been acquired, which can be verified from the supporting documents.</a:t>
            </a:r>
          </a:p>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 It helps in calculating depreciation on fixed assets.</a:t>
            </a:r>
          </a:p>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The effect of cost concept is that if the business entity does not pay anything for an asset, this item will not be shown in the books of accounts</a:t>
            </a:r>
          </a:p>
        </p:txBody>
      </p:sp>
    </p:spTree>
    <p:extLst>
      <p:ext uri="{BB962C8B-B14F-4D97-AF65-F5344CB8AC3E}">
        <p14:creationId xmlns:p14="http://schemas.microsoft.com/office/powerpoint/2010/main" val="2597479932"/>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8074" y="1"/>
            <a:ext cx="6613525" cy="988227"/>
          </a:xfrm>
        </p:spPr>
        <p:txBody>
          <a:bodyPr>
            <a:noAutofit/>
          </a:bodyPr>
          <a:lstStyle/>
          <a:p>
            <a:r>
              <a:rPr lang="en-US" sz="4000" b="1" dirty="0">
                <a:solidFill>
                  <a:schemeClr val="accent1"/>
                </a:solidFill>
                <a:latin typeface="Arial" panose="020B0604020202020204" pitchFamily="34" charset="0"/>
                <a:cs typeface="Arial" panose="020B0604020202020204" pitchFamily="34" charset="0"/>
              </a:rPr>
              <a:t>Dual Aspect Concept</a:t>
            </a:r>
            <a:endParaRPr lang="en-GB" sz="4000" b="1" dirty="0">
              <a:solidFill>
                <a:schemeClr val="accent1"/>
              </a:solidFill>
              <a:latin typeface="Arial" panose="020B0604020202020204" pitchFamily="34" charset="0"/>
              <a:cs typeface="Arial" panose="020B0604020202020204" pitchFamily="34" charset="0"/>
            </a:endParaRP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25</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7948C6AB-F76A-4CD9-B8EF-91014F562696}"/>
              </a:ext>
            </a:extLst>
          </p:cNvPr>
          <p:cNvSpPr/>
          <p:nvPr/>
        </p:nvSpPr>
        <p:spPr>
          <a:xfrm>
            <a:off x="11113" y="1147722"/>
            <a:ext cx="8991600" cy="5113644"/>
          </a:xfrm>
          <a:prstGeom prst="rect">
            <a:avLst/>
          </a:prstGeom>
        </p:spPr>
        <p:txBody>
          <a:bodyPr wrap="square">
            <a:spAutoFit/>
          </a:bodyPr>
          <a:lstStyle/>
          <a:p>
            <a:pPr algn="just">
              <a:lnSpc>
                <a:spcPct val="150000"/>
              </a:lnSpc>
            </a:pPr>
            <a:r>
              <a:rPr lang="en-US" sz="2000" b="1" dirty="0">
                <a:latin typeface="Arial" panose="020B0604020202020204" pitchFamily="34" charset="0"/>
                <a:cs typeface="Arial" panose="020B0604020202020204" pitchFamily="34" charset="0"/>
              </a:rPr>
              <a:t>Dual aspect is the foundation or basic concept of accounting. It provides the very basis of recording business transactions in the books of accounts. This concept assumes that every transaction has a dual effect, i.e. it affects two accounts in their respective opposite sides. </a:t>
            </a:r>
          </a:p>
          <a:p>
            <a:pPr algn="just">
              <a:lnSpc>
                <a:spcPct val="150000"/>
              </a:lnSpc>
            </a:pPr>
            <a:endParaRPr lang="en-US" sz="2000" b="1" dirty="0">
              <a:latin typeface="Arial" panose="020B0604020202020204" pitchFamily="34" charset="0"/>
              <a:cs typeface="Arial" panose="020B0604020202020204" pitchFamily="34" charset="0"/>
            </a:endParaRPr>
          </a:p>
          <a:p>
            <a:pPr algn="just">
              <a:lnSpc>
                <a:spcPct val="150000"/>
              </a:lnSpc>
            </a:pPr>
            <a:r>
              <a:rPr lang="en-US" sz="2000" b="1" dirty="0">
                <a:latin typeface="Arial" panose="020B0604020202020204" pitchFamily="34" charset="0"/>
                <a:cs typeface="Arial" panose="020B0604020202020204" pitchFamily="34" charset="0"/>
              </a:rPr>
              <a:t>Therefore, the transaction should be recorded at two places. It means, both the aspects of the transaction must be recorded in the books of accounts. For example, goods purchased for cash has two aspects which are (</a:t>
            </a:r>
            <a:r>
              <a:rPr lang="en-US" sz="2000" b="1" dirty="0" err="1">
                <a:latin typeface="Arial" panose="020B0604020202020204" pitchFamily="34" charset="0"/>
                <a:cs typeface="Arial" panose="020B0604020202020204" pitchFamily="34" charset="0"/>
              </a:rPr>
              <a:t>i</a:t>
            </a:r>
            <a:r>
              <a:rPr lang="en-US" sz="2000" b="1" dirty="0">
                <a:latin typeface="Arial" panose="020B0604020202020204" pitchFamily="34" charset="0"/>
                <a:cs typeface="Arial" panose="020B0604020202020204" pitchFamily="34" charset="0"/>
              </a:rPr>
              <a:t>) Giving of cash (ii) Receiving of goods. These two aspects are to be recorded. Thus, the duality concept is commonly expressed in terms of fundamental accounting equation: Assets = Liabilities + Capital</a:t>
            </a:r>
          </a:p>
        </p:txBody>
      </p:sp>
    </p:spTree>
    <p:extLst>
      <p:ext uri="{BB962C8B-B14F-4D97-AF65-F5344CB8AC3E}">
        <p14:creationId xmlns:p14="http://schemas.microsoft.com/office/powerpoint/2010/main" val="304494314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99276"/>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26</a:t>
            </a:fld>
            <a:endParaRPr lang="en-US" dirty="0"/>
          </a:p>
        </p:txBody>
      </p:sp>
      <p:sp>
        <p:nvSpPr>
          <p:cNvPr id="17" name="Date Placeholder 7"/>
          <p:cNvSpPr>
            <a:spLocks noGrp="1"/>
          </p:cNvSpPr>
          <p:nvPr>
            <p:ph type="dt" sz="half" idx="10"/>
          </p:nvPr>
        </p:nvSpPr>
        <p:spPr>
          <a:xfrm>
            <a:off x="457200" y="6416239"/>
            <a:ext cx="2133600" cy="365125"/>
          </a:xfrm>
        </p:spPr>
        <p:txBody>
          <a:bodyPr/>
          <a:lstStyle/>
          <a:p>
            <a:fld id="{2D8379FB-33CA-451B-AF99-EF43C598CBE4}" type="datetime8">
              <a:rPr lang="en-GB" smtClean="0"/>
              <a:t>07/11/2020 23:48</a:t>
            </a:fld>
            <a:endParaRPr lang="en-US" dirty="0"/>
          </a:p>
        </p:txBody>
      </p:sp>
      <p:sp>
        <p:nvSpPr>
          <p:cNvPr id="18" name="Footer Placeholder 8"/>
          <p:cNvSpPr>
            <a:spLocks noGrp="1"/>
          </p:cNvSpPr>
          <p:nvPr>
            <p:ph type="ftr" sz="quarter" idx="11"/>
          </p:nvPr>
        </p:nvSpPr>
        <p:spPr>
          <a:xfrm>
            <a:off x="3124200" y="6538912"/>
            <a:ext cx="3581400" cy="319087"/>
          </a:xfrm>
        </p:spPr>
        <p:txBody>
          <a:bodyPr/>
          <a:lstStyle/>
          <a:p>
            <a:r>
              <a:rPr lang="en-US" dirty="0">
                <a:solidFill>
                  <a:srgbClr val="0070C0"/>
                </a:solidFill>
              </a:rPr>
              <a:t>Finance and Economics </a:t>
            </a: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B1D481F7-9316-45FC-B3B5-0C743509663C}"/>
              </a:ext>
            </a:extLst>
          </p:cNvPr>
          <p:cNvSpPr/>
          <p:nvPr/>
        </p:nvSpPr>
        <p:spPr>
          <a:xfrm>
            <a:off x="228604" y="983098"/>
            <a:ext cx="8762996" cy="5615704"/>
          </a:xfrm>
          <a:prstGeom prst="rect">
            <a:avLst/>
          </a:prstGeom>
        </p:spPr>
        <p:txBody>
          <a:bodyPr wrap="square">
            <a:spAutoFit/>
          </a:bodyPr>
          <a:lstStyle/>
          <a:p>
            <a:pPr algn="just">
              <a:lnSpc>
                <a:spcPct val="150000"/>
              </a:lnSpc>
            </a:pPr>
            <a:r>
              <a:rPr lang="en-US" sz="2200" b="1" dirty="0">
                <a:latin typeface="Arial" panose="020B0604020202020204" pitchFamily="34" charset="0"/>
                <a:cs typeface="Arial" panose="020B0604020202020204" pitchFamily="34" charset="0"/>
              </a:rPr>
              <a:t>The above accounting equation states that the assets of a business are always equal to the claims of owner/owners and the outsiders. This claim is also termed as capital or owners' equity and that of outsiders, as liabilities or creditors’ equity. </a:t>
            </a:r>
          </a:p>
          <a:p>
            <a:pPr algn="just">
              <a:lnSpc>
                <a:spcPct val="150000"/>
              </a:lnSpc>
            </a:pPr>
            <a:endParaRPr lang="en-US" sz="2200" b="1" dirty="0">
              <a:latin typeface="Arial" panose="020B0604020202020204" pitchFamily="34" charset="0"/>
              <a:cs typeface="Arial" panose="020B0604020202020204" pitchFamily="34" charset="0"/>
            </a:endParaRPr>
          </a:p>
          <a:p>
            <a:pPr algn="just">
              <a:lnSpc>
                <a:spcPct val="150000"/>
              </a:lnSpc>
            </a:pPr>
            <a:r>
              <a:rPr lang="en-US" sz="2200" b="1" dirty="0">
                <a:latin typeface="Arial" panose="020B0604020202020204" pitchFamily="34" charset="0"/>
                <a:cs typeface="Arial" panose="020B0604020202020204" pitchFamily="34" charset="0"/>
              </a:rPr>
              <a:t>The knowledge of dual aspect helps in identifying the two aspects of a transaction which helps in applying the rules of recording the transactions in books of accounts. The implication of dual aspect concept is that every transaction has an equal impact on assets and liabilities in such a way that total assets are always equal to total liabilities.</a:t>
            </a:r>
          </a:p>
        </p:txBody>
      </p:sp>
    </p:spTree>
    <p:extLst>
      <p:ext uri="{BB962C8B-B14F-4D97-AF65-F5344CB8AC3E}">
        <p14:creationId xmlns:p14="http://schemas.microsoft.com/office/powerpoint/2010/main" val="3993389195"/>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99276"/>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27</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39F9E757-2371-456C-859E-05DAA252E04B}"/>
              </a:ext>
            </a:extLst>
          </p:cNvPr>
          <p:cNvSpPr/>
          <p:nvPr/>
        </p:nvSpPr>
        <p:spPr>
          <a:xfrm>
            <a:off x="228605" y="991745"/>
            <a:ext cx="8686790" cy="5572679"/>
          </a:xfrm>
          <a:prstGeom prst="rect">
            <a:avLst/>
          </a:prstGeom>
        </p:spPr>
        <p:txBody>
          <a:bodyPr wrap="square">
            <a:spAutoFit/>
          </a:bodyPr>
          <a:lstStyle/>
          <a:p>
            <a:pPr>
              <a:lnSpc>
                <a:spcPct val="150000"/>
              </a:lnSpc>
            </a:pPr>
            <a:r>
              <a:rPr lang="en-GB" sz="2400" b="1" dirty="0">
                <a:latin typeface="Arial" panose="020B0604020202020204" pitchFamily="34" charset="0"/>
                <a:cs typeface="Arial" panose="020B0604020202020204" pitchFamily="34" charset="0"/>
              </a:rPr>
              <a:t>Let us analyse some more business transactions in terms of their dual aspect :</a:t>
            </a:r>
          </a:p>
          <a:p>
            <a:pPr>
              <a:lnSpc>
                <a:spcPct val="150000"/>
              </a:lnSpc>
            </a:pPr>
            <a:r>
              <a:rPr lang="en-GB" sz="2400" b="1" dirty="0">
                <a:latin typeface="Arial" panose="020B0604020202020204" pitchFamily="34" charset="0"/>
                <a:cs typeface="Arial" panose="020B0604020202020204" pitchFamily="34" charset="0"/>
              </a:rPr>
              <a:t>1. Capital brought in by the owner of the business</a:t>
            </a:r>
          </a:p>
          <a:p>
            <a:pPr>
              <a:lnSpc>
                <a:spcPct val="150000"/>
              </a:lnSpc>
            </a:pPr>
            <a:r>
              <a:rPr lang="en-GB" sz="2400" b="1" dirty="0">
                <a:latin typeface="Arial" panose="020B0604020202020204" pitchFamily="34" charset="0"/>
                <a:cs typeface="Arial" panose="020B0604020202020204" pitchFamily="34" charset="0"/>
              </a:rPr>
              <a:t>The two aspects in this transaction are :</a:t>
            </a:r>
          </a:p>
          <a:p>
            <a:pPr>
              <a:lnSpc>
                <a:spcPct val="150000"/>
              </a:lnSpc>
            </a:pPr>
            <a:r>
              <a:rPr lang="en-GB" sz="2400" b="1" dirty="0">
                <a:latin typeface="Arial" panose="020B0604020202020204" pitchFamily="34" charset="0"/>
                <a:cs typeface="Arial" panose="020B0604020202020204" pitchFamily="34" charset="0"/>
              </a:rPr>
              <a:t>(</a:t>
            </a:r>
            <a:r>
              <a:rPr lang="en-GB" sz="2400" b="1" dirty="0" err="1">
                <a:latin typeface="Arial" panose="020B0604020202020204" pitchFamily="34" charset="0"/>
                <a:cs typeface="Arial" panose="020B0604020202020204" pitchFamily="34" charset="0"/>
              </a:rPr>
              <a:t>i</a:t>
            </a:r>
            <a:r>
              <a:rPr lang="en-GB" sz="2400" b="1" dirty="0">
                <a:latin typeface="Arial" panose="020B0604020202020204" pitchFamily="34" charset="0"/>
                <a:cs typeface="Arial" panose="020B0604020202020204" pitchFamily="34" charset="0"/>
              </a:rPr>
              <a:t>) Receipt of cash</a:t>
            </a:r>
          </a:p>
          <a:p>
            <a:pPr>
              <a:lnSpc>
                <a:spcPct val="150000"/>
              </a:lnSpc>
            </a:pPr>
            <a:r>
              <a:rPr lang="en-GB" sz="2400" b="1" dirty="0">
                <a:latin typeface="Arial" panose="020B0604020202020204" pitchFamily="34" charset="0"/>
                <a:cs typeface="Arial" panose="020B0604020202020204" pitchFamily="34" charset="0"/>
              </a:rPr>
              <a:t>(ii) Increase in Capital (owners' equity)</a:t>
            </a:r>
          </a:p>
          <a:p>
            <a:pPr>
              <a:lnSpc>
                <a:spcPct val="150000"/>
              </a:lnSpc>
            </a:pPr>
            <a:r>
              <a:rPr lang="en-US" sz="2400" b="1" dirty="0">
                <a:latin typeface="Arial" panose="020B0604020202020204" pitchFamily="34" charset="0"/>
                <a:cs typeface="Arial" panose="020B0604020202020204" pitchFamily="34" charset="0"/>
              </a:rPr>
              <a:t>2. Purchase of machinery by cheque The two aspects in the transaction are </a:t>
            </a:r>
          </a:p>
          <a:p>
            <a:pPr marL="514350" indent="-514350">
              <a:lnSpc>
                <a:spcPct val="150000"/>
              </a:lnSpc>
              <a:buAutoNum type="romanLcParenBoth"/>
            </a:pPr>
            <a:r>
              <a:rPr lang="en-US" sz="2400" b="1" dirty="0">
                <a:latin typeface="Arial" panose="020B0604020202020204" pitchFamily="34" charset="0"/>
                <a:cs typeface="Arial" panose="020B0604020202020204" pitchFamily="34" charset="0"/>
              </a:rPr>
              <a:t>Reduction in Bank Balance </a:t>
            </a:r>
          </a:p>
          <a:p>
            <a:pPr marL="514350" indent="-514350">
              <a:lnSpc>
                <a:spcPct val="150000"/>
              </a:lnSpc>
              <a:buAutoNum type="romanLcParenBoth"/>
            </a:pPr>
            <a:r>
              <a:rPr lang="en-US" sz="2400" b="1" dirty="0">
                <a:latin typeface="Arial" panose="020B0604020202020204" pitchFamily="34" charset="0"/>
                <a:cs typeface="Arial" panose="020B0604020202020204" pitchFamily="34" charset="0"/>
              </a:rPr>
              <a:t>Owning of Machinery </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81512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99276"/>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28</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B69790A4-0F4F-482C-9EB0-5C9FAA62A732}"/>
              </a:ext>
            </a:extLst>
          </p:cNvPr>
          <p:cNvSpPr/>
          <p:nvPr/>
        </p:nvSpPr>
        <p:spPr>
          <a:xfrm>
            <a:off x="304800" y="1417211"/>
            <a:ext cx="8610599" cy="3901837"/>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3. Goods sold for cash The two aspects are </a:t>
            </a:r>
          </a:p>
          <a:p>
            <a:pPr marL="514350" indent="-514350" algn="just">
              <a:lnSpc>
                <a:spcPct val="150000"/>
              </a:lnSpc>
              <a:buAutoNum type="romanLcParenBoth"/>
            </a:pPr>
            <a:r>
              <a:rPr lang="en-US" sz="2400" b="1" dirty="0">
                <a:latin typeface="Arial" panose="020B0604020202020204" pitchFamily="34" charset="0"/>
                <a:cs typeface="Arial" panose="020B0604020202020204" pitchFamily="34" charset="0"/>
              </a:rPr>
              <a:t>Receipt of cash </a:t>
            </a:r>
          </a:p>
          <a:p>
            <a:pPr marL="514350" indent="-514350" algn="just">
              <a:lnSpc>
                <a:spcPct val="150000"/>
              </a:lnSpc>
              <a:buAutoNum type="romanLcParenBoth"/>
            </a:pPr>
            <a:r>
              <a:rPr lang="en-US" sz="2400" b="1" dirty="0">
                <a:latin typeface="Arial" panose="020B0604020202020204" pitchFamily="34" charset="0"/>
                <a:cs typeface="Arial" panose="020B0604020202020204" pitchFamily="34" charset="0"/>
              </a:rPr>
              <a:t>Delivery of goods to the customer </a:t>
            </a:r>
          </a:p>
          <a:p>
            <a:pPr algn="just">
              <a:lnSpc>
                <a:spcPct val="150000"/>
              </a:lnSpc>
            </a:pPr>
            <a:endParaRPr lang="en-US" sz="2400" b="1" dirty="0">
              <a:latin typeface="Arial" panose="020B0604020202020204" pitchFamily="34" charset="0"/>
              <a:cs typeface="Arial" panose="020B0604020202020204" pitchFamily="34" charset="0"/>
            </a:endParaRPr>
          </a:p>
          <a:p>
            <a:pPr algn="just">
              <a:lnSpc>
                <a:spcPct val="150000"/>
              </a:lnSpc>
            </a:pPr>
            <a:r>
              <a:rPr lang="en-US" sz="2400" b="1" dirty="0">
                <a:latin typeface="Arial" panose="020B0604020202020204" pitchFamily="34" charset="0"/>
                <a:cs typeface="Arial" panose="020B0604020202020204" pitchFamily="34" charset="0"/>
              </a:rPr>
              <a:t>4. Rent paid in cash to the landlord The two aspects are </a:t>
            </a:r>
          </a:p>
          <a:p>
            <a:pPr marL="514350" indent="-514350" algn="just">
              <a:lnSpc>
                <a:spcPct val="150000"/>
              </a:lnSpc>
              <a:buAutoNum type="romanLcParenBoth"/>
            </a:pPr>
            <a:r>
              <a:rPr lang="en-US" sz="2400" b="1" dirty="0">
                <a:latin typeface="Arial" panose="020B0604020202020204" pitchFamily="34" charset="0"/>
                <a:cs typeface="Arial" panose="020B0604020202020204" pitchFamily="34" charset="0"/>
              </a:rPr>
              <a:t>Payment of cash </a:t>
            </a:r>
          </a:p>
          <a:p>
            <a:pPr marL="514350" indent="-514350" algn="just">
              <a:lnSpc>
                <a:spcPct val="150000"/>
              </a:lnSpc>
              <a:buAutoNum type="romanLcParenBoth"/>
            </a:pPr>
            <a:r>
              <a:rPr lang="en-US" sz="2400" b="1" dirty="0">
                <a:latin typeface="Arial" panose="020B0604020202020204" pitchFamily="34" charset="0"/>
                <a:cs typeface="Arial" panose="020B0604020202020204" pitchFamily="34" charset="0"/>
              </a:rPr>
              <a:t>Rent (Expenses incurred)</a:t>
            </a:r>
          </a:p>
        </p:txBody>
      </p:sp>
    </p:spTree>
    <p:extLst>
      <p:ext uri="{BB962C8B-B14F-4D97-AF65-F5344CB8AC3E}">
        <p14:creationId xmlns:p14="http://schemas.microsoft.com/office/powerpoint/2010/main" val="3864578305"/>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338" y="1"/>
            <a:ext cx="5199057" cy="999276"/>
          </a:xfrm>
        </p:spPr>
        <p:txBody>
          <a:bodyPr>
            <a:noAutofit/>
          </a:bodyPr>
          <a:lstStyle/>
          <a:p>
            <a:r>
              <a:rPr lang="en-GB" sz="4000" b="1" dirty="0">
                <a:solidFill>
                  <a:schemeClr val="accent1"/>
                </a:solidFill>
                <a:latin typeface="Arial" panose="020B0604020202020204" pitchFamily="34" charset="0"/>
                <a:cs typeface="Arial" panose="020B0604020202020204" pitchFamily="34" charset="0"/>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29</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D8379FB-33CA-451B-AF99-EF43C598CBE4}" type="datetime8">
              <a:rPr lang="en-GB" smtClean="0"/>
              <a:t>07/11/2020 23:48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Finance and Economics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2" name="Picture 11">
            <a:extLst>
              <a:ext uri="{FF2B5EF4-FFF2-40B4-BE49-F238E27FC236}">
                <a16:creationId xmlns:a16="http://schemas.microsoft.com/office/drawing/2014/main" id="{0467EC80-AE21-465F-A6CC-6E82E775F6CD}"/>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44D311DE-0E75-4C58-9996-ACACC5BA7656}"/>
              </a:ext>
            </a:extLst>
          </p:cNvPr>
          <p:cNvSpPr/>
          <p:nvPr/>
        </p:nvSpPr>
        <p:spPr>
          <a:xfrm>
            <a:off x="304806" y="1337480"/>
            <a:ext cx="8534388" cy="500983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Once the two aspects of a transaction are known, it becomes easy to apply the rules of accounting and maintain the records in the books of accounts properly. </a:t>
            </a:r>
          </a:p>
          <a:p>
            <a:pPr marL="342900" indent="-342900" algn="just">
              <a:lnSpc>
                <a:spcPct val="150000"/>
              </a:lnSpc>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The interpretation of the Dual aspect concept is that every transaction has an equal effect on assets and liabilities in such a way that total assets are always equal to total liabilities of the business. </a:t>
            </a:r>
          </a:p>
        </p:txBody>
      </p:sp>
    </p:spTree>
    <p:extLst>
      <p:ext uri="{BB962C8B-B14F-4D97-AF65-F5344CB8AC3E}">
        <p14:creationId xmlns:p14="http://schemas.microsoft.com/office/powerpoint/2010/main" val="206347205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Importance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381000" y="1975435"/>
            <a:ext cx="8229600" cy="3891965"/>
          </a:xfrm>
        </p:spPr>
        <p:txBody>
          <a:bodyPr>
            <a:normAutofit/>
          </a:bodyPr>
          <a:lstStyle/>
          <a:p>
            <a:pPr algn="just">
              <a:lnSpc>
                <a:spcPct val="150000"/>
              </a:lnSpc>
              <a:spcBef>
                <a:spcPts val="600"/>
              </a:spcBef>
            </a:pPr>
            <a:r>
              <a:rPr lang="en-US" sz="2400" b="1" dirty="0">
                <a:latin typeface="Arial" panose="020B0604020202020204" pitchFamily="34" charset="0"/>
                <a:cs typeface="Arial" panose="020B0604020202020204" pitchFamily="34" charset="0"/>
              </a:rPr>
              <a:t>This concept helps accountant in detecting error. </a:t>
            </a:r>
          </a:p>
          <a:p>
            <a:pPr algn="just">
              <a:lnSpc>
                <a:spcPct val="150000"/>
              </a:lnSpc>
              <a:spcBef>
                <a:spcPts val="600"/>
              </a:spcBef>
            </a:pPr>
            <a:r>
              <a:rPr lang="en-US" sz="2400" b="1" dirty="0">
                <a:latin typeface="Arial" panose="020B0604020202020204" pitchFamily="34" charset="0"/>
                <a:cs typeface="Arial" panose="020B0604020202020204" pitchFamily="34" charset="0"/>
              </a:rPr>
              <a:t>It encourages the accountant to post each entry in opposite sides of two affected accounts.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30</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8817695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60960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Realisation Concept </a:t>
            </a:r>
            <a:r>
              <a:rPr lang="en-GB" sz="4000" dirty="0"/>
              <a:t> </a:t>
            </a:r>
            <a:endParaRPr lang="en-US" sz="4000"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1066800"/>
            <a:ext cx="8839200" cy="5289550"/>
          </a:xfrm>
        </p:spPr>
        <p:txBody>
          <a:bodyPr>
            <a:norm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This concept states that revenue from any business transaction should be included in the accounting records only when it is realised. The term realisation means creation of legal right to receive money. Selling goods is realisation, receiving order is not. </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In other words, it can be said that: </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Revenue is said to have been realised when cash has been received or right to receive cash on the sale of goods or services or both has been created.</a:t>
            </a:r>
          </a:p>
          <a:p>
            <a:pPr marL="0" indent="0" algn="just">
              <a:lnSpc>
                <a:spcPct val="150000"/>
              </a:lnSpc>
              <a:spcBef>
                <a:spcPts val="600"/>
              </a:spcBef>
              <a:buNone/>
            </a:pPr>
            <a:endParaRPr lang="en-GB"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31</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967327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Importance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381000" y="1975435"/>
            <a:ext cx="8229600" cy="3891965"/>
          </a:xfrm>
        </p:spPr>
        <p:txBody>
          <a:bodyPr>
            <a:normAutofit/>
          </a:bodyPr>
          <a:lstStyle/>
          <a:p>
            <a:pPr algn="just">
              <a:lnSpc>
                <a:spcPct val="150000"/>
              </a:lnSpc>
              <a:spcBef>
                <a:spcPts val="600"/>
              </a:spcBef>
            </a:pPr>
            <a:r>
              <a:rPr lang="en-US" sz="2400" b="1" dirty="0">
                <a:latin typeface="Arial" panose="020B0604020202020204" pitchFamily="34" charset="0"/>
                <a:cs typeface="Arial" panose="020B0604020202020204" pitchFamily="34" charset="0"/>
              </a:rPr>
              <a:t>This concept helps accountant in detecting error. </a:t>
            </a:r>
          </a:p>
          <a:p>
            <a:pPr algn="just">
              <a:lnSpc>
                <a:spcPct val="150000"/>
              </a:lnSpc>
              <a:spcBef>
                <a:spcPts val="600"/>
              </a:spcBef>
            </a:pPr>
            <a:r>
              <a:rPr lang="en-US" sz="2400" b="1" dirty="0">
                <a:latin typeface="Arial" panose="020B0604020202020204" pitchFamily="34" charset="0"/>
                <a:cs typeface="Arial" panose="020B0604020202020204" pitchFamily="34" charset="0"/>
              </a:rPr>
              <a:t>It encourages the accountant to post each entry in opposite sides of two affected accounts.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32</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4456645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Continue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988228"/>
            <a:ext cx="8839200" cy="5368122"/>
          </a:xfrm>
        </p:spPr>
        <p:txBody>
          <a:bodyPr>
            <a:noAutofit/>
          </a:bodyPr>
          <a:lstStyle/>
          <a:p>
            <a:pPr marL="0" indent="0" algn="just">
              <a:lnSpc>
                <a:spcPct val="150000"/>
              </a:lnSpc>
              <a:spcBef>
                <a:spcPts val="600"/>
              </a:spcBef>
              <a:buNone/>
            </a:pPr>
            <a:r>
              <a:rPr lang="en-US" sz="2200" b="1" dirty="0">
                <a:latin typeface="Arial" panose="020B0604020202020204" pitchFamily="34" charset="0"/>
                <a:cs typeface="Arial" panose="020B0604020202020204" pitchFamily="34" charset="0"/>
              </a:rPr>
              <a:t>Let us study the following examples: </a:t>
            </a:r>
          </a:p>
          <a:p>
            <a:pPr marL="514350" indent="-514350" algn="just">
              <a:lnSpc>
                <a:spcPct val="150000"/>
              </a:lnSpc>
              <a:spcBef>
                <a:spcPts val="600"/>
              </a:spcBef>
              <a:buAutoNum type="romanLcParenBoth"/>
            </a:pPr>
            <a:r>
              <a:rPr lang="en-US" sz="2200" b="1" dirty="0">
                <a:latin typeface="Arial" panose="020B0604020202020204" pitchFamily="34" charset="0"/>
                <a:cs typeface="Arial" panose="020B0604020202020204" pitchFamily="34" charset="0"/>
              </a:rPr>
              <a:t>Mr. Jack Jeweler received an order to supply gold ornaments worth £500,000. They supplied ornaments worth £200,000 up to the year ending 31st December 2005 and rest of the ornaments were supplied in January 2006. </a:t>
            </a:r>
          </a:p>
          <a:p>
            <a:pPr marL="514350" indent="-514350" algn="just">
              <a:lnSpc>
                <a:spcPct val="150000"/>
              </a:lnSpc>
              <a:spcBef>
                <a:spcPts val="600"/>
              </a:spcBef>
              <a:buAutoNum type="romanLcParenBoth"/>
            </a:pPr>
            <a:r>
              <a:rPr lang="en-US" sz="2200" b="1" dirty="0">
                <a:latin typeface="Arial" panose="020B0604020202020204" pitchFamily="34" charset="0"/>
                <a:cs typeface="Arial" panose="020B0604020202020204" pitchFamily="34" charset="0"/>
              </a:rPr>
              <a:t>Jane sold goods for £100,000 for cash in 2006 and the goods have been delivered during the same year. </a:t>
            </a:r>
          </a:p>
          <a:p>
            <a:pPr marL="514350" indent="-514350" algn="just">
              <a:lnSpc>
                <a:spcPct val="150000"/>
              </a:lnSpc>
              <a:spcBef>
                <a:spcPts val="600"/>
              </a:spcBef>
              <a:buAutoNum type="romanLcParenBoth"/>
            </a:pPr>
            <a:r>
              <a:rPr lang="en-US" sz="2200" b="1" dirty="0">
                <a:latin typeface="Arial" panose="020B0604020202020204" pitchFamily="34" charset="0"/>
                <a:cs typeface="Arial" panose="020B0604020202020204" pitchFamily="34" charset="0"/>
              </a:rPr>
              <a:t>Mr. James sold goods on credit for £50,000 during the year ending 31st December 2005. The goods have been delivered in 2005 but the payment was received in March 2006. </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33</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441872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Continue</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932420"/>
            <a:ext cx="8839200" cy="5571125"/>
          </a:xfrm>
        </p:spPr>
        <p:txBody>
          <a:bodyPr>
            <a:noAutofit/>
          </a:bodyPr>
          <a:lstStyle/>
          <a:p>
            <a:pPr marL="0" indent="0" algn="just">
              <a:lnSpc>
                <a:spcPct val="150000"/>
              </a:lnSpc>
              <a:spcBef>
                <a:spcPts val="0"/>
              </a:spcBef>
              <a:buNone/>
            </a:pPr>
            <a:r>
              <a:rPr lang="en-GB" sz="2000" b="1" dirty="0">
                <a:latin typeface="Arial" panose="020B0604020202020204" pitchFamily="34" charset="0"/>
                <a:cs typeface="Arial" panose="020B0604020202020204" pitchFamily="34" charset="0"/>
              </a:rPr>
              <a:t>Now, let us analyse the above examples to ascertain the correct amount of revenue realised for the year ending 31st December 2005. </a:t>
            </a:r>
          </a:p>
          <a:p>
            <a:pPr marL="365125" indent="-365125" algn="just">
              <a:lnSpc>
                <a:spcPct val="150000"/>
              </a:lnSpc>
              <a:spcBef>
                <a:spcPts val="0"/>
              </a:spcBef>
              <a:buAutoNum type="romanLcParenBoth"/>
            </a:pPr>
            <a:r>
              <a:rPr lang="en-GB" sz="2000" b="1" dirty="0">
                <a:latin typeface="Arial" panose="020B0604020202020204" pitchFamily="34" charset="0"/>
                <a:cs typeface="Arial" panose="020B0604020202020204" pitchFamily="34" charset="0"/>
              </a:rPr>
              <a:t>The revenue for the year 2005 for Mr. Jack is £200,000. Mere getting an order is not considered as revenue until the goods have been delivered. </a:t>
            </a:r>
          </a:p>
          <a:p>
            <a:pPr marL="365125" indent="-365125" algn="just">
              <a:lnSpc>
                <a:spcPct val="150000"/>
              </a:lnSpc>
              <a:spcBef>
                <a:spcPts val="0"/>
              </a:spcBef>
              <a:buAutoNum type="romanLcParenBoth"/>
            </a:pPr>
            <a:r>
              <a:rPr lang="en-GB" sz="2000" b="1" dirty="0">
                <a:latin typeface="Arial" panose="020B0604020202020204" pitchFamily="34" charset="0"/>
                <a:cs typeface="Arial" panose="020B0604020202020204" pitchFamily="34" charset="0"/>
              </a:rPr>
              <a:t>The revenue for Jane for year 2005 is £100,000 as the goods have been delivered in the year 2005. Cash has also been received in the same year. </a:t>
            </a:r>
          </a:p>
          <a:p>
            <a:pPr marL="365125" indent="-365125" algn="just">
              <a:lnSpc>
                <a:spcPct val="150000"/>
              </a:lnSpc>
              <a:spcBef>
                <a:spcPts val="0"/>
              </a:spcBef>
              <a:buAutoNum type="romanLcParenBoth"/>
            </a:pPr>
            <a:r>
              <a:rPr lang="en-GB" sz="2000" b="1" dirty="0">
                <a:latin typeface="Arial" panose="020B0604020202020204" pitchFamily="34" charset="0"/>
                <a:cs typeface="Arial" panose="020B0604020202020204" pitchFamily="34" charset="0"/>
              </a:rPr>
              <a:t> Mr. James revenue for the year 2005 is £50,000, because the goods have been delivered to the customer in the year 2005. Revenue became due in the year 2005 itself. In the above examples, revenue is realised when the goods are delivered to the customers.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34</a:t>
            </a:fld>
            <a:endParaRPr lang="en-US" dirty="0"/>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8124338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Importance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33350" y="988228"/>
            <a:ext cx="8877300" cy="5368122"/>
          </a:xfrm>
        </p:spPr>
        <p:txBody>
          <a:bodyPr>
            <a:normAutofit/>
          </a:bodyPr>
          <a:lstStyle/>
          <a:p>
            <a:pPr algn="just">
              <a:lnSpc>
                <a:spcPct val="150000"/>
              </a:lnSpc>
              <a:spcBef>
                <a:spcPts val="600"/>
              </a:spcBef>
            </a:pPr>
            <a:r>
              <a:rPr lang="en-GB" sz="2400" b="1" dirty="0">
                <a:latin typeface="Arial" panose="020B0604020202020204" pitchFamily="34" charset="0"/>
                <a:cs typeface="Arial" panose="020B0604020202020204" pitchFamily="34" charset="0"/>
              </a:rPr>
              <a:t>The concept of realisation states that revenue is realised at the time when goods or services are actually delivered.</a:t>
            </a:r>
          </a:p>
          <a:p>
            <a:pPr algn="just">
              <a:lnSpc>
                <a:spcPct val="150000"/>
              </a:lnSpc>
              <a:spcBef>
                <a:spcPts val="600"/>
              </a:spcBef>
            </a:pPr>
            <a:r>
              <a:rPr lang="en-GB" sz="2400" b="1" dirty="0">
                <a:latin typeface="Arial" panose="020B0604020202020204" pitchFamily="34" charset="0"/>
                <a:cs typeface="Arial" panose="020B0604020202020204" pitchFamily="34" charset="0"/>
              </a:rPr>
              <a:t>In short, the realisation occurs when the goods and services have been sold either for cash or on credit. It also refers to inflow of assets in the form of receivables.</a:t>
            </a:r>
          </a:p>
          <a:p>
            <a:pPr algn="just">
              <a:lnSpc>
                <a:spcPct val="150000"/>
              </a:lnSpc>
              <a:spcBef>
                <a:spcPts val="600"/>
              </a:spcBef>
            </a:pPr>
            <a:r>
              <a:rPr lang="en-GB" sz="2400" b="1" dirty="0">
                <a:latin typeface="Arial" panose="020B0604020202020204" pitchFamily="34" charset="0"/>
                <a:cs typeface="Arial" panose="020B0604020202020204" pitchFamily="34" charset="0"/>
              </a:rPr>
              <a:t>It helps in making the accounting information more objective. </a:t>
            </a:r>
          </a:p>
          <a:p>
            <a:pPr algn="just">
              <a:lnSpc>
                <a:spcPct val="150000"/>
              </a:lnSpc>
              <a:spcBef>
                <a:spcPts val="600"/>
              </a:spcBef>
            </a:pPr>
            <a:r>
              <a:rPr lang="en-GB" sz="2400" b="1" dirty="0">
                <a:latin typeface="Arial" panose="020B0604020202020204" pitchFamily="34" charset="0"/>
                <a:cs typeface="Arial" panose="020B0604020202020204" pitchFamily="34" charset="0"/>
              </a:rPr>
              <a:t>It provides that the transactions should be recorded only when goods are delivered to the buyer.</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35</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047771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Accrual Concept</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304800" y="988228"/>
            <a:ext cx="8686800" cy="5368122"/>
          </a:xfrm>
        </p:spPr>
        <p:txBody>
          <a:bodyPr>
            <a:noAutofit/>
          </a:bodyPr>
          <a:lstStyle/>
          <a:p>
            <a:pPr marL="0" indent="0" algn="just">
              <a:lnSpc>
                <a:spcPct val="160000"/>
              </a:lnSpc>
              <a:spcBef>
                <a:spcPts val="600"/>
              </a:spcBef>
              <a:buNone/>
            </a:pPr>
            <a:r>
              <a:rPr lang="en-GB" sz="2000" b="1" dirty="0">
                <a:latin typeface="Arial" panose="020B0604020202020204" pitchFamily="34" charset="0"/>
                <a:cs typeface="Arial" panose="020B0604020202020204" pitchFamily="34" charset="0"/>
              </a:rPr>
              <a:t>The meaning of accrual is something that becomes due especially an amount of money that is yet to be paid or received at the end of the accounting period. It means that revenues are recognised when they become receivable. </a:t>
            </a:r>
          </a:p>
          <a:p>
            <a:pPr marL="0" indent="0" algn="just">
              <a:lnSpc>
                <a:spcPct val="160000"/>
              </a:lnSpc>
              <a:spcBef>
                <a:spcPts val="600"/>
              </a:spcBef>
              <a:buNone/>
            </a:pPr>
            <a:r>
              <a:rPr lang="en-GB" sz="2000" b="1" dirty="0">
                <a:latin typeface="Arial" panose="020B0604020202020204" pitchFamily="34" charset="0"/>
                <a:cs typeface="Arial" panose="020B0604020202020204" pitchFamily="34" charset="0"/>
              </a:rPr>
              <a:t>Though cash is received or not received and the expenses are recognised when they become payable though cash is paid or not paid. Both transactions will be recorded in the accounting period to which they relate. Therefore, the accrual concept makes a distinction between the accrual receipt of cash and the right to receive cash as regards revenue and actual payment of cash and obligation to pay cash as regards expenses.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36</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1123287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Continue </a:t>
            </a:r>
            <a:endParaRPr lang="en-US"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998779"/>
            <a:ext cx="8763000" cy="5357571"/>
          </a:xfrm>
        </p:spPr>
        <p:txBody>
          <a:bodyPr>
            <a:normAutofit fontScale="92500" lnSpcReduction="20000"/>
          </a:bodyPr>
          <a:lstStyle/>
          <a:p>
            <a:pPr marL="0" indent="0" algn="just">
              <a:lnSpc>
                <a:spcPct val="170000"/>
              </a:lnSpc>
              <a:spcBef>
                <a:spcPts val="600"/>
              </a:spcBef>
              <a:buNone/>
            </a:pPr>
            <a:r>
              <a:rPr lang="en-GB" sz="2400" b="1" dirty="0">
                <a:latin typeface="Arial" panose="020B0604020202020204" pitchFamily="34" charset="0"/>
                <a:cs typeface="Arial" panose="020B0604020202020204" pitchFamily="34" charset="0"/>
              </a:rPr>
              <a:t>The accrual concept under accounting assumes that revenue is realised at the time of sale of goods or services irrespective of the fact when the cash is received. </a:t>
            </a:r>
          </a:p>
          <a:p>
            <a:pPr marL="0" indent="0" algn="just">
              <a:lnSpc>
                <a:spcPct val="170000"/>
              </a:lnSpc>
              <a:spcBef>
                <a:spcPts val="600"/>
              </a:spcBef>
              <a:buNone/>
            </a:pPr>
            <a:r>
              <a:rPr lang="en-GB" sz="2400" b="1" dirty="0">
                <a:latin typeface="Arial" panose="020B0604020202020204" pitchFamily="34" charset="0"/>
                <a:cs typeface="Arial" panose="020B0604020202020204" pitchFamily="34" charset="0"/>
              </a:rPr>
              <a:t>For example, a firm sells goods for £55000 on 25th March 2005 and the payment is not received until 10th April 2005, the amount is due and payable to the firm on the date of sale i.e. 25th March 2005. It must be included in the revenue for the year ending 31st March 2005. Similarly, expenses are recognised at the time services provided, irrespective of the fact when actual payment for these services are made. </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37</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980574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Continue</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228600" y="998779"/>
            <a:ext cx="8686799" cy="5357571"/>
          </a:xfrm>
        </p:spPr>
        <p:txBody>
          <a:bodyPr>
            <a:normAutofit fontScale="92500" lnSpcReduction="10000"/>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For example, if the firm received goods costing £20,000 on 29th March 2005 but the payment is made on 2nd April 2005 the accrual concept requires that expenses must be recorded for the year ending 31st March 2005 although no payment has been made until 31st March 2005 though the service has been received and the person to whom the payment should have been made is shown as creditor. </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In brief, accrual concept requires that revenue is recognised when realised and expenses are recognised when they become due and payable without regard to the time of cash receipt or cash payment. </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38</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5392160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Importance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algn="just">
              <a:lnSpc>
                <a:spcPct val="150000"/>
              </a:lnSpc>
              <a:spcBef>
                <a:spcPts val="600"/>
              </a:spcBef>
            </a:pPr>
            <a:r>
              <a:rPr lang="en-US" sz="2400" b="1" dirty="0">
                <a:latin typeface="Arial" panose="020B0604020202020204" pitchFamily="34" charset="0"/>
                <a:cs typeface="Arial" panose="020B0604020202020204" pitchFamily="34" charset="0"/>
              </a:rPr>
              <a:t>It helps in knowing actual expenses and actual income during a particular time period.  </a:t>
            </a:r>
          </a:p>
          <a:p>
            <a:pPr algn="just">
              <a:lnSpc>
                <a:spcPct val="150000"/>
              </a:lnSpc>
              <a:spcBef>
                <a:spcPts val="600"/>
              </a:spcBef>
            </a:pPr>
            <a:r>
              <a:rPr lang="en-US" sz="2400" b="1" dirty="0">
                <a:latin typeface="Arial" panose="020B0604020202020204" pitchFamily="34" charset="0"/>
                <a:cs typeface="Arial" panose="020B0604020202020204" pitchFamily="34" charset="0"/>
              </a:rPr>
              <a:t>It helps in calculating the net profit of the business.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39</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976748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Matching Concept</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The matching concept states that the revenue and the expenses incurred to earn the revenues must belong to the same accounting period. </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So once the revenue is realised, the next step is to allocate it to the relevant accounting period. This can be done with the help of accrual concept.</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40</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779302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Continue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998779"/>
            <a:ext cx="8763000" cy="5357571"/>
          </a:xfrm>
        </p:spPr>
        <p:txBody>
          <a:bodyPr>
            <a:normAutofit fontScale="92500" lnSpcReduction="10000"/>
          </a:bodyPr>
          <a:lstStyle/>
          <a:p>
            <a:pPr marL="0" indent="0" algn="just">
              <a:spcBef>
                <a:spcPts val="600"/>
              </a:spcBef>
              <a:buNone/>
            </a:pPr>
            <a:r>
              <a:rPr lang="en-US" sz="2400" b="1" dirty="0">
                <a:latin typeface="Arial" panose="020B0604020202020204" pitchFamily="34" charset="0"/>
                <a:cs typeface="Arial" panose="020B0604020202020204" pitchFamily="34" charset="0"/>
              </a:rPr>
              <a:t>Let us study the following transactions of a business during the month of December 2006 </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Sale : cash £2000 and credit £1000 </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Salaries Paid £350 </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Commission Paid £150</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Interest Received £50</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Rent received £140, out of which £40 received for the year 2007</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Carriage paid £20</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Postage £30</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 Rent paid £200, out of which £50 belong to the year 2005</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Goods purchased in the year for cash £1500 and on credit £500</a:t>
            </a:r>
          </a:p>
          <a:p>
            <a:pPr marL="514350" indent="-514350" algn="just">
              <a:spcBef>
                <a:spcPts val="600"/>
              </a:spcBef>
              <a:buAutoNum type="romanLcParenBoth"/>
            </a:pPr>
            <a:r>
              <a:rPr lang="en-US" sz="2400" b="1" dirty="0">
                <a:latin typeface="Arial" panose="020B0604020202020204" pitchFamily="34" charset="0"/>
                <a:cs typeface="Arial" panose="020B0604020202020204" pitchFamily="34" charset="0"/>
              </a:rPr>
              <a:t>Depreciation on machine £200</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41</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7489433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Example</a:t>
            </a:r>
            <a:r>
              <a:rPr lang="en-GB" dirty="0"/>
              <a:t> </a:t>
            </a:r>
            <a:endParaRPr lang="en-US" dirty="0"/>
          </a:p>
        </p:txBody>
      </p:sp>
      <p:graphicFrame>
        <p:nvGraphicFramePr>
          <p:cNvPr id="8" name="Table 8">
            <a:extLst>
              <a:ext uri="{FF2B5EF4-FFF2-40B4-BE49-F238E27FC236}">
                <a16:creationId xmlns:a16="http://schemas.microsoft.com/office/drawing/2014/main" id="{1677E941-14CD-4D24-9DF0-16D815E8A119}"/>
              </a:ext>
            </a:extLst>
          </p:cNvPr>
          <p:cNvGraphicFramePr>
            <a:graphicFrameLocks noGrp="1"/>
          </p:cNvGraphicFramePr>
          <p:nvPr>
            <p:ph idx="1"/>
            <p:extLst>
              <p:ext uri="{D42A27DB-BD31-4B8C-83A1-F6EECF244321}">
                <p14:modId xmlns:p14="http://schemas.microsoft.com/office/powerpoint/2010/main" val="3924409102"/>
              </p:ext>
            </p:extLst>
          </p:nvPr>
        </p:nvGraphicFramePr>
        <p:xfrm>
          <a:off x="304800" y="1219200"/>
          <a:ext cx="8229600" cy="4419600"/>
        </p:xfrm>
        <a:graphic>
          <a:graphicData uri="http://schemas.openxmlformats.org/drawingml/2006/table">
            <a:tbl>
              <a:tblPr firstRow="1" bandRow="1">
                <a:tableStyleId>{5C22544A-7EE6-4342-B048-85BDC9FD1C3A}</a:tableStyleId>
              </a:tblPr>
              <a:tblGrid>
                <a:gridCol w="2667000">
                  <a:extLst>
                    <a:ext uri="{9D8B030D-6E8A-4147-A177-3AD203B41FA5}">
                      <a16:colId xmlns:a16="http://schemas.microsoft.com/office/drawing/2014/main" val="2110659348"/>
                    </a:ext>
                  </a:extLst>
                </a:gridCol>
                <a:gridCol w="1447800">
                  <a:extLst>
                    <a:ext uri="{9D8B030D-6E8A-4147-A177-3AD203B41FA5}">
                      <a16:colId xmlns:a16="http://schemas.microsoft.com/office/drawing/2014/main" val="3960933817"/>
                    </a:ext>
                  </a:extLst>
                </a:gridCol>
                <a:gridCol w="2438400">
                  <a:extLst>
                    <a:ext uri="{9D8B030D-6E8A-4147-A177-3AD203B41FA5}">
                      <a16:colId xmlns:a16="http://schemas.microsoft.com/office/drawing/2014/main" val="2571069692"/>
                    </a:ext>
                  </a:extLst>
                </a:gridCol>
                <a:gridCol w="1676400">
                  <a:extLst>
                    <a:ext uri="{9D8B030D-6E8A-4147-A177-3AD203B41FA5}">
                      <a16:colId xmlns:a16="http://schemas.microsoft.com/office/drawing/2014/main" val="2291139039"/>
                    </a:ext>
                  </a:extLst>
                </a:gridCol>
              </a:tblGrid>
              <a:tr h="370840">
                <a:tc>
                  <a:txBody>
                    <a:bodyPr/>
                    <a:lstStyle/>
                    <a:p>
                      <a:r>
                        <a:rPr lang="en-US" b="1" dirty="0">
                          <a:latin typeface="Arial" panose="020B0604020202020204" pitchFamily="34" charset="0"/>
                          <a:cs typeface="Arial" panose="020B0604020202020204" pitchFamily="34" charset="0"/>
                        </a:rPr>
                        <a:t>Expenses</a:t>
                      </a:r>
                    </a:p>
                  </a:txBody>
                  <a:tcPr/>
                </a:tc>
                <a:tc>
                  <a:txBody>
                    <a:bodyPr/>
                    <a:lstStyle/>
                    <a:p>
                      <a:r>
                        <a:rPr lang="en-US" b="1" dirty="0">
                          <a:latin typeface="Arial" panose="020B0604020202020204" pitchFamily="34" charset="0"/>
                          <a:cs typeface="Arial" panose="020B0604020202020204" pitchFamily="34" charset="0"/>
                        </a:rPr>
                        <a:t>Amount £</a:t>
                      </a:r>
                    </a:p>
                  </a:txBody>
                  <a:tcPr/>
                </a:tc>
                <a:tc>
                  <a:txBody>
                    <a:bodyPr/>
                    <a:lstStyle/>
                    <a:p>
                      <a:r>
                        <a:rPr lang="en-GB" b="1" dirty="0">
                          <a:latin typeface="Arial" panose="020B0604020202020204" pitchFamily="34" charset="0"/>
                          <a:cs typeface="Arial" panose="020B0604020202020204" pitchFamily="34" charset="0"/>
                        </a:rPr>
                        <a:t>Revenue </a:t>
                      </a:r>
                      <a:endParaRPr lang="en-US"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Amount £</a:t>
                      </a: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21168812"/>
                  </a:ext>
                </a:extLst>
              </a:tr>
              <a:tr h="370840">
                <a:tc>
                  <a:txBody>
                    <a:bodyPr/>
                    <a:lstStyle/>
                    <a:p>
                      <a:r>
                        <a:rPr lang="en-GB" b="1" dirty="0">
                          <a:latin typeface="Arial" panose="020B0604020202020204" pitchFamily="34" charset="0"/>
                          <a:cs typeface="Arial" panose="020B0604020202020204" pitchFamily="34" charset="0"/>
                        </a:rPr>
                        <a:t>1. Salaries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350</a:t>
                      </a:r>
                      <a:endParaRPr lang="en-US"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1. Sale </a:t>
                      </a:r>
                      <a:endParaRPr lang="en-US" b="1" dirty="0">
                        <a:latin typeface="Arial" panose="020B0604020202020204" pitchFamily="34" charset="0"/>
                        <a:cs typeface="Arial" panose="020B0604020202020204" pitchFamily="34" charset="0"/>
                      </a:endParaRPr>
                    </a:p>
                  </a:txBody>
                  <a:tcPr/>
                </a:tc>
                <a:tc>
                  <a:txBody>
                    <a:bodyPr/>
                    <a:lstStyle/>
                    <a:p>
                      <a:pPr algn="ctr"/>
                      <a:endParaRPr lang="en-US"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07999192"/>
                  </a:ext>
                </a:extLst>
              </a:tr>
              <a:tr h="370840">
                <a:tc>
                  <a:txBody>
                    <a:bodyPr/>
                    <a:lstStyle/>
                    <a:p>
                      <a:r>
                        <a:rPr lang="en-GB" b="1" dirty="0">
                          <a:latin typeface="Arial" panose="020B0604020202020204" pitchFamily="34" charset="0"/>
                          <a:cs typeface="Arial" panose="020B0604020202020204" pitchFamily="34" charset="0"/>
                        </a:rPr>
                        <a:t>2. Commission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150</a:t>
                      </a:r>
                      <a:endParaRPr lang="en-US" b="1" dirty="0">
                        <a:latin typeface="Arial" panose="020B0604020202020204" pitchFamily="34" charset="0"/>
                        <a:cs typeface="Arial" panose="020B0604020202020204" pitchFamily="34" charset="0"/>
                      </a:endParaRPr>
                    </a:p>
                  </a:txBody>
                  <a:tcPr/>
                </a:tc>
                <a:tc rowSpan="2">
                  <a:txBody>
                    <a:bodyPr/>
                    <a:lstStyle/>
                    <a:p>
                      <a:pPr marL="0" indent="266700"/>
                      <a:r>
                        <a:rPr lang="en-GB" b="1" dirty="0">
                          <a:latin typeface="Arial" panose="020B0604020202020204" pitchFamily="34" charset="0"/>
                          <a:cs typeface="Arial" panose="020B0604020202020204" pitchFamily="34" charset="0"/>
                        </a:rPr>
                        <a:t>Cash 2000</a:t>
                      </a:r>
                      <a:endParaRPr lang="en-US" b="1" dirty="0">
                        <a:latin typeface="Arial" panose="020B0604020202020204" pitchFamily="34" charset="0"/>
                        <a:cs typeface="Arial" panose="020B0604020202020204" pitchFamily="34" charset="0"/>
                      </a:endParaRPr>
                    </a:p>
                    <a:p>
                      <a:pPr marL="0" indent="266700"/>
                      <a:r>
                        <a:rPr lang="en-GB" b="1" dirty="0">
                          <a:latin typeface="Arial" panose="020B0604020202020204" pitchFamily="34" charset="0"/>
                          <a:cs typeface="Arial" panose="020B0604020202020204" pitchFamily="34" charset="0"/>
                        </a:rPr>
                        <a:t>Credit 1000</a:t>
                      </a:r>
                      <a:endParaRPr lang="en-US" b="1" dirty="0">
                        <a:latin typeface="Arial" panose="020B0604020202020204" pitchFamily="34" charset="0"/>
                        <a:cs typeface="Arial" panose="020B0604020202020204" pitchFamily="34" charset="0"/>
                      </a:endParaRPr>
                    </a:p>
                  </a:txBody>
                  <a:tcPr/>
                </a:tc>
                <a:tc>
                  <a:txBody>
                    <a:bodyPr/>
                    <a:lstStyle/>
                    <a:p>
                      <a:pPr algn="ctr"/>
                      <a:endParaRPr lang="en-US"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6747174"/>
                  </a:ext>
                </a:extLst>
              </a:tr>
              <a:tr h="370840">
                <a:tc>
                  <a:txBody>
                    <a:bodyPr/>
                    <a:lstStyle/>
                    <a:p>
                      <a:r>
                        <a:rPr lang="en-GB" b="1" dirty="0">
                          <a:latin typeface="Arial" panose="020B0604020202020204" pitchFamily="34" charset="0"/>
                          <a:cs typeface="Arial" panose="020B0604020202020204" pitchFamily="34" charset="0"/>
                        </a:rPr>
                        <a:t>3. Carriage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20</a:t>
                      </a:r>
                      <a:endParaRPr lang="en-US" b="1" dirty="0">
                        <a:latin typeface="Arial" panose="020B0604020202020204" pitchFamily="34" charset="0"/>
                        <a:cs typeface="Arial" panose="020B0604020202020204" pitchFamily="34" charset="0"/>
                      </a:endParaRPr>
                    </a:p>
                  </a:txBody>
                  <a:tcPr/>
                </a:tc>
                <a:tc vMerge="1">
                  <a:txBody>
                    <a:bodyPr/>
                    <a:lstStyle/>
                    <a:p>
                      <a:pPr marL="0" indent="266700"/>
                      <a:endParaRPr lang="en-US" dirty="0"/>
                    </a:p>
                  </a:txBody>
                  <a:tcPr/>
                </a:tc>
                <a:tc>
                  <a:txBody>
                    <a:bodyPr/>
                    <a:lstStyle/>
                    <a:p>
                      <a:pPr algn="ctr"/>
                      <a:r>
                        <a:rPr lang="en-GB" b="1" dirty="0">
                          <a:latin typeface="Arial" panose="020B0604020202020204" pitchFamily="34" charset="0"/>
                          <a:cs typeface="Arial" panose="020B0604020202020204" pitchFamily="34" charset="0"/>
                        </a:rPr>
                        <a:t>3000</a:t>
                      </a: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11931813"/>
                  </a:ext>
                </a:extLst>
              </a:tr>
              <a:tr h="370840">
                <a:tc>
                  <a:txBody>
                    <a:bodyPr/>
                    <a:lstStyle/>
                    <a:p>
                      <a:r>
                        <a:rPr lang="en-GB" b="1" dirty="0">
                          <a:latin typeface="Arial" panose="020B0604020202020204" pitchFamily="34" charset="0"/>
                          <a:cs typeface="Arial" panose="020B0604020202020204" pitchFamily="34" charset="0"/>
                        </a:rPr>
                        <a:t>4. Postage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30</a:t>
                      </a:r>
                      <a:endParaRPr lang="en-US"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2. Interest received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50</a:t>
                      </a: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04911277"/>
                  </a:ext>
                </a:extLst>
              </a:tr>
              <a:tr h="370840">
                <a:tc>
                  <a:txBody>
                    <a:bodyPr/>
                    <a:lstStyle/>
                    <a:p>
                      <a:r>
                        <a:rPr lang="en-GB" b="1" dirty="0">
                          <a:latin typeface="Arial" panose="020B0604020202020204" pitchFamily="34" charset="0"/>
                          <a:cs typeface="Arial" panose="020B0604020202020204" pitchFamily="34" charset="0"/>
                        </a:rPr>
                        <a:t>5. Rent paid 200</a:t>
                      </a:r>
                    </a:p>
                    <a:p>
                      <a:pPr marL="266700" indent="0"/>
                      <a:r>
                        <a:rPr lang="en-GB" b="1" dirty="0">
                          <a:latin typeface="Arial" panose="020B0604020202020204" pitchFamily="34" charset="0"/>
                          <a:cs typeface="Arial" panose="020B0604020202020204" pitchFamily="34" charset="0"/>
                        </a:rPr>
                        <a:t>Less for 2005 (50)</a:t>
                      </a:r>
                      <a:endParaRPr lang="en-US" b="1" dirty="0">
                        <a:latin typeface="Arial" panose="020B0604020202020204" pitchFamily="34" charset="0"/>
                        <a:cs typeface="Arial" panose="020B0604020202020204" pitchFamily="34" charset="0"/>
                      </a:endParaRPr>
                    </a:p>
                  </a:txBody>
                  <a:tcPr/>
                </a:tc>
                <a:tc>
                  <a:txBody>
                    <a:bodyPr/>
                    <a:lstStyle/>
                    <a:p>
                      <a:pPr algn="ctr"/>
                      <a:endParaRPr lang="en-GB" b="1"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150</a:t>
                      </a:r>
                      <a:endParaRPr lang="en-US"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3. Rent received 140</a:t>
                      </a:r>
                    </a:p>
                    <a:p>
                      <a:pPr marL="0" indent="266700"/>
                      <a:r>
                        <a:rPr lang="en-GB" b="1" dirty="0">
                          <a:latin typeface="Arial" panose="020B0604020202020204" pitchFamily="34" charset="0"/>
                          <a:cs typeface="Arial" panose="020B0604020202020204" pitchFamily="34" charset="0"/>
                        </a:rPr>
                        <a:t>Less for 2007 (40) </a:t>
                      </a:r>
                      <a:endParaRPr lang="en-US" b="1" dirty="0">
                        <a:latin typeface="Arial" panose="020B0604020202020204" pitchFamily="34" charset="0"/>
                        <a:cs typeface="Arial" panose="020B0604020202020204" pitchFamily="34" charset="0"/>
                      </a:endParaRPr>
                    </a:p>
                  </a:txBody>
                  <a:tcPr/>
                </a:tc>
                <a:tc>
                  <a:txBody>
                    <a:bodyPr/>
                    <a:lstStyle/>
                    <a:p>
                      <a:pPr algn="ctr"/>
                      <a:endParaRPr lang="en-GB"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100</a:t>
                      </a:r>
                    </a:p>
                  </a:txBody>
                  <a:tcPr/>
                </a:tc>
                <a:extLst>
                  <a:ext uri="{0D108BD9-81ED-4DB2-BD59-A6C34878D82A}">
                    <a16:rowId xmlns:a16="http://schemas.microsoft.com/office/drawing/2014/main" val="1647768964"/>
                  </a:ext>
                </a:extLst>
              </a:tr>
              <a:tr h="370840">
                <a:tc>
                  <a:txBody>
                    <a:bodyPr/>
                    <a:lstStyle/>
                    <a:p>
                      <a:r>
                        <a:rPr lang="en-GB" b="1" dirty="0">
                          <a:latin typeface="Arial" panose="020B0604020202020204" pitchFamily="34" charset="0"/>
                          <a:cs typeface="Arial" panose="020B0604020202020204" pitchFamily="34" charset="0"/>
                        </a:rPr>
                        <a:t>6. Goods purchased</a:t>
                      </a:r>
                    </a:p>
                    <a:p>
                      <a:pPr marL="266700" indent="0"/>
                      <a:r>
                        <a:rPr lang="en-GB" b="1" dirty="0">
                          <a:latin typeface="Arial" panose="020B0604020202020204" pitchFamily="34" charset="0"/>
                          <a:cs typeface="Arial" panose="020B0604020202020204" pitchFamily="34" charset="0"/>
                        </a:rPr>
                        <a:t>Cash 1500</a:t>
                      </a:r>
                    </a:p>
                    <a:p>
                      <a:pPr marL="182563" indent="84138"/>
                      <a:r>
                        <a:rPr lang="en-GB" b="1" dirty="0">
                          <a:latin typeface="Arial" panose="020B0604020202020204" pitchFamily="34" charset="0"/>
                          <a:cs typeface="Arial" panose="020B0604020202020204" pitchFamily="34" charset="0"/>
                        </a:rPr>
                        <a:t>Credit 500</a:t>
                      </a:r>
                      <a:endParaRPr lang="en-US" b="1" dirty="0">
                        <a:latin typeface="Arial" panose="020B0604020202020204" pitchFamily="34" charset="0"/>
                        <a:cs typeface="Arial" panose="020B0604020202020204" pitchFamily="34" charset="0"/>
                      </a:endParaRPr>
                    </a:p>
                  </a:txBody>
                  <a:tcPr/>
                </a:tc>
                <a:tc>
                  <a:txBody>
                    <a:bodyPr/>
                    <a:lstStyle/>
                    <a:p>
                      <a:pPr algn="ctr"/>
                      <a:endParaRPr lang="en-GB"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2000</a:t>
                      </a:r>
                    </a:p>
                  </a:txBody>
                  <a:tcPr/>
                </a:tc>
                <a:tc>
                  <a:txBody>
                    <a:bodyPr/>
                    <a:lstStyle/>
                    <a:p>
                      <a:endParaRPr lang="en-US" b="1">
                        <a:latin typeface="Arial" panose="020B0604020202020204" pitchFamily="34" charset="0"/>
                        <a:cs typeface="Arial" panose="020B0604020202020204" pitchFamily="34" charset="0"/>
                      </a:endParaRPr>
                    </a:p>
                  </a:txBody>
                  <a:tcPr/>
                </a:tc>
                <a:tc>
                  <a:txBody>
                    <a:bodyPr/>
                    <a:lstStyle/>
                    <a:p>
                      <a:pPr algn="ct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1578414"/>
                  </a:ext>
                </a:extLst>
              </a:tr>
              <a:tr h="370840">
                <a:tc>
                  <a:txBody>
                    <a:bodyPr/>
                    <a:lstStyle/>
                    <a:p>
                      <a:pPr marL="266700" indent="-266700"/>
                      <a:r>
                        <a:rPr lang="en-GB" b="1" dirty="0">
                          <a:latin typeface="Arial" panose="020B0604020202020204" pitchFamily="34" charset="0"/>
                          <a:cs typeface="Arial" panose="020B0604020202020204" pitchFamily="34" charset="0"/>
                        </a:rPr>
                        <a:t>7. </a:t>
                      </a:r>
                      <a:r>
                        <a:rPr lang="en-US" b="1" dirty="0">
                          <a:latin typeface="Arial" panose="020B0604020202020204" pitchFamily="34" charset="0"/>
                          <a:cs typeface="Arial" panose="020B0604020202020204" pitchFamily="34" charset="0"/>
                        </a:rPr>
                        <a:t>Depreciation on machine</a:t>
                      </a:r>
                    </a:p>
                  </a:txBody>
                  <a:tcPr/>
                </a:tc>
                <a:tc>
                  <a:txBody>
                    <a:bodyPr/>
                    <a:lstStyle/>
                    <a:p>
                      <a:pPr algn="ctr"/>
                      <a:r>
                        <a:rPr lang="en-GB" b="1" dirty="0">
                          <a:latin typeface="Arial" panose="020B0604020202020204" pitchFamily="34" charset="0"/>
                          <a:cs typeface="Arial" panose="020B0604020202020204" pitchFamily="34" charset="0"/>
                        </a:rPr>
                        <a:t>200</a:t>
                      </a:r>
                      <a:endParaRPr lang="en-US" b="1" dirty="0">
                        <a:latin typeface="Arial" panose="020B0604020202020204" pitchFamily="34" charset="0"/>
                        <a:cs typeface="Arial" panose="020B0604020202020204" pitchFamily="34" charset="0"/>
                      </a:endParaRPr>
                    </a:p>
                  </a:txBody>
                  <a:tcPr/>
                </a:tc>
                <a:tc>
                  <a:txBody>
                    <a:bodyPr/>
                    <a:lstStyle/>
                    <a:p>
                      <a:endParaRPr lang="en-US" b="1" dirty="0">
                        <a:latin typeface="Arial" panose="020B0604020202020204" pitchFamily="34" charset="0"/>
                        <a:cs typeface="Arial" panose="020B0604020202020204" pitchFamily="34" charset="0"/>
                      </a:endParaRPr>
                    </a:p>
                  </a:txBody>
                  <a:tcPr/>
                </a:tc>
                <a:tc>
                  <a:txBody>
                    <a:bodyPr/>
                    <a:lstStyle/>
                    <a:p>
                      <a:pPr algn="ct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9564736"/>
                  </a:ext>
                </a:extLst>
              </a:tr>
              <a:tr h="370840">
                <a:tc>
                  <a:txBody>
                    <a:bodyPr/>
                    <a:lstStyle/>
                    <a:p>
                      <a:pPr marL="266700" indent="-266700"/>
                      <a:r>
                        <a:rPr lang="en-GB" b="1" dirty="0">
                          <a:latin typeface="Arial" panose="020B0604020202020204" pitchFamily="34" charset="0"/>
                          <a:cs typeface="Arial" panose="020B0604020202020204" pitchFamily="34" charset="0"/>
                        </a:rPr>
                        <a:t>Total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2900</a:t>
                      </a:r>
                      <a:endParaRPr lang="en-US"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Total </a:t>
                      </a:r>
                      <a:endParaRPr lang="en-US"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3150</a:t>
                      </a:r>
                      <a:endParaRPr lang="en-US"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6601696"/>
                  </a:ext>
                </a:extLst>
              </a:tr>
            </a:tbl>
          </a:graphicData>
        </a:graphic>
      </p:graphicFrame>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42</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9354455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Continue</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marL="0" indent="0" algn="just">
              <a:lnSpc>
                <a:spcPct val="150000"/>
              </a:lnSpc>
              <a:spcBef>
                <a:spcPts val="600"/>
              </a:spcBef>
              <a:buNone/>
            </a:pPr>
            <a:r>
              <a:rPr lang="en-US" sz="2400" b="1" dirty="0">
                <a:latin typeface="Arial" panose="020B0604020202020204" pitchFamily="34" charset="0"/>
                <a:cs typeface="Arial" panose="020B0604020202020204" pitchFamily="34" charset="0"/>
              </a:rPr>
              <a:t>In the above example expenses have been matched with revenue </a:t>
            </a:r>
            <a:r>
              <a:rPr lang="en-US" sz="2400" b="1" dirty="0" err="1">
                <a:latin typeface="Arial" panose="020B0604020202020204" pitchFamily="34" charset="0"/>
                <a:cs typeface="Arial" panose="020B0604020202020204" pitchFamily="34" charset="0"/>
              </a:rPr>
              <a:t>i.e</a:t>
            </a:r>
            <a:r>
              <a:rPr lang="en-US" sz="2400" b="1" dirty="0">
                <a:latin typeface="Arial" panose="020B0604020202020204" pitchFamily="34" charset="0"/>
                <a:cs typeface="Arial" panose="020B0604020202020204" pitchFamily="34" charset="0"/>
              </a:rPr>
              <a:t> (Revenue £3150-Expenses £2900) This comparison has resulted in profit of £250. </a:t>
            </a:r>
          </a:p>
          <a:p>
            <a:pPr marL="0" indent="0" algn="just">
              <a:lnSpc>
                <a:spcPct val="150000"/>
              </a:lnSpc>
              <a:spcBef>
                <a:spcPts val="600"/>
              </a:spcBef>
              <a:buNone/>
            </a:pPr>
            <a:r>
              <a:rPr lang="en-US" sz="2400" b="1" dirty="0">
                <a:latin typeface="Arial" panose="020B0604020202020204" pitchFamily="34" charset="0"/>
                <a:cs typeface="Arial" panose="020B0604020202020204" pitchFamily="34" charset="0"/>
              </a:rPr>
              <a:t>If the revenue is more than the expenses, it is called profit. If the expenses are more than revenue it is called loss. This is what exactly has been done by applying the matching concept. </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43</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6272910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Importance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76200" y="1012846"/>
            <a:ext cx="8915400" cy="5343504"/>
          </a:xfrm>
        </p:spPr>
        <p:txBody>
          <a:bodyPr>
            <a:normAutofit lnSpcReduction="10000"/>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Therefore, the matching concept implies that all revenues earned during an accounting year, whether received/not received during that year and all cost incurred, whether paid/not paid during the year should be taken into account while ascertaining profit or loss for that year. </a:t>
            </a:r>
          </a:p>
          <a:p>
            <a:pPr algn="just">
              <a:lnSpc>
                <a:spcPct val="150000"/>
              </a:lnSpc>
              <a:spcBef>
                <a:spcPts val="600"/>
              </a:spcBef>
            </a:pPr>
            <a:r>
              <a:rPr lang="en-GB" sz="2400" b="1" dirty="0">
                <a:latin typeface="Arial" panose="020B0604020202020204" pitchFamily="34" charset="0"/>
                <a:cs typeface="Arial" panose="020B0604020202020204" pitchFamily="34" charset="0"/>
              </a:rPr>
              <a:t>It guides how the expenses should be matched with revenue for determining exact profit or loss for a particular period. </a:t>
            </a:r>
          </a:p>
          <a:p>
            <a:pPr algn="just">
              <a:lnSpc>
                <a:spcPct val="150000"/>
              </a:lnSpc>
              <a:spcBef>
                <a:spcPts val="600"/>
              </a:spcBef>
            </a:pPr>
            <a:r>
              <a:rPr lang="en-GB" sz="2400" b="1" dirty="0">
                <a:latin typeface="Arial" panose="020B0604020202020204" pitchFamily="34" charset="0"/>
                <a:cs typeface="Arial" panose="020B0604020202020204" pitchFamily="34" charset="0"/>
              </a:rPr>
              <a:t>It is very helpful for the investors/shareholders to know the exact amount of profit or loss of the business.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44</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9067414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US" b="1" dirty="0">
                <a:solidFill>
                  <a:schemeClr val="accent1"/>
                </a:solidFill>
                <a:latin typeface="Arial" panose="020B0604020202020204" pitchFamily="34" charset="0"/>
                <a:cs typeface="Arial" panose="020B0604020202020204" pitchFamily="34" charset="0"/>
              </a:rPr>
              <a:t>Conservatism</a:t>
            </a:r>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Conservatism concept of Accounting provides guidance for the accounting, according to which in case there exists any uncertainty then all the expenses and the liabilities should be recognized whereas all the revenues and gains should not be recorded,  and such revenues and gains should be recognized only when there is reasonable certainty of its actual receipt.</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45</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5425701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Importance</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228600" y="1307806"/>
            <a:ext cx="8458200" cy="4845541"/>
          </a:xfrm>
        </p:spPr>
        <p:txBody>
          <a:bodyPr>
            <a:normAutofit lnSpcReduction="10000"/>
          </a:bodyPr>
          <a:lstStyle/>
          <a:p>
            <a:pPr algn="just">
              <a:lnSpc>
                <a:spcPct val="150000"/>
              </a:lnSpc>
            </a:pPr>
            <a:r>
              <a:rPr lang="en-GB" sz="2600" b="1" dirty="0">
                <a:latin typeface="Arial" panose="020B0604020202020204" pitchFamily="34" charset="0"/>
                <a:cs typeface="Arial" panose="020B0604020202020204" pitchFamily="34" charset="0"/>
              </a:rPr>
              <a:t>The Conservative concept of accounting always says that one should always error on the most conservative side of any financial transaction.</a:t>
            </a:r>
          </a:p>
          <a:p>
            <a:pPr algn="just">
              <a:lnSpc>
                <a:spcPct val="150000"/>
              </a:lnSpc>
            </a:pPr>
            <a:r>
              <a:rPr lang="en-GB" sz="2600" b="1" dirty="0">
                <a:latin typeface="Arial" panose="020B0604020202020204" pitchFamily="34" charset="0"/>
                <a:cs typeface="Arial" panose="020B0604020202020204" pitchFamily="34" charset="0"/>
              </a:rPr>
              <a:t>It is done by minimising profits by stating uncertain losses or expenses and not mentioning unknown or estimated gains. It always indicates that a more conservative estimate should always be followed</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46</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7800557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GB" sz="4000" b="1" dirty="0">
                <a:solidFill>
                  <a:schemeClr val="accent1"/>
                </a:solidFill>
                <a:latin typeface="Arial" panose="020B0604020202020204" pitchFamily="34" charset="0"/>
                <a:cs typeface="Arial" panose="020B0604020202020204" pitchFamily="34" charset="0"/>
              </a:rPr>
              <a:t>Consistency </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Accounting policies are a set of rules or guidelines that the company needs to adhere to while preparing and presenting its financial statements and therefore serves as a structure or framework for companies to follow.</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The importance is that help in reporting financial transaction based on the set rules and guides.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47</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268297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fontScale="90000"/>
          </a:bodyPr>
          <a:lstStyle/>
          <a:p>
            <a:r>
              <a:rPr lang="en-US" b="1" dirty="0">
                <a:solidFill>
                  <a:schemeClr val="accent1"/>
                </a:solidFill>
                <a:latin typeface="Arial" panose="020B0604020202020204" pitchFamily="34" charset="0"/>
                <a:cs typeface="Arial" panose="020B0604020202020204" pitchFamily="34" charset="0"/>
              </a:rPr>
              <a:t>Materiality</a:t>
            </a:r>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p:txBody>
          <a:bodyPr>
            <a:norm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In any financial accounting statements, there are some transactions that are too small to be recognized and such transactions might not have any impact on the analysis of the financial statement by an external observer; removal of such irrelevant information to keep the financial statement crisp and consolidated is called as the concept of materiality.</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48</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0926809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a:xfrm>
            <a:off x="2438400" y="71635"/>
            <a:ext cx="5410200" cy="71359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Importance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998779"/>
            <a:ext cx="8839200" cy="5357571"/>
          </a:xfrm>
        </p:spPr>
        <p:txBody>
          <a:bodyPr>
            <a:normAutofit fontScale="92500"/>
          </a:bodyPr>
          <a:lstStyle/>
          <a:p>
            <a:pPr marL="0" indent="0" algn="just">
              <a:lnSpc>
                <a:spcPct val="150000"/>
              </a:lnSpc>
              <a:spcBef>
                <a:spcPts val="600"/>
              </a:spcBef>
              <a:buNone/>
            </a:pPr>
            <a:r>
              <a:rPr lang="en-US" sz="2400" b="1" dirty="0">
                <a:latin typeface="Arial" panose="020B0604020202020204" pitchFamily="34" charset="0"/>
                <a:cs typeface="Arial" panose="020B0604020202020204" pitchFamily="34" charset="0"/>
              </a:rPr>
              <a:t>Each company should develop the ability to determine which items are material relative to its operations and then engage enough employee cost to ensure adherence to accounting concept for those items. </a:t>
            </a:r>
          </a:p>
          <a:p>
            <a:pPr marL="0" indent="0" algn="just">
              <a:lnSpc>
                <a:spcPct val="150000"/>
              </a:lnSpc>
              <a:spcBef>
                <a:spcPts val="600"/>
              </a:spcBef>
              <a:buNone/>
            </a:pPr>
            <a:r>
              <a:rPr lang="en-US" sz="2400" b="1" dirty="0">
                <a:latin typeface="Arial" panose="020B0604020202020204" pitchFamily="34" charset="0"/>
                <a:cs typeface="Arial" panose="020B0604020202020204" pitchFamily="34" charset="0"/>
              </a:rPr>
              <a:t>The company’s characteristics, the prevailing economic and political environment, and the role of the reviewer of the financial statements may each impact the materiality judgments. However, if the cost of adherence to the accounting principles seems to exceed the foreseen benefit of doing it, then a company might do away with the principles.</a:t>
            </a: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50FAA893-8449-4D0D-AD1C-A4E611F29DC2}" type="datetime8">
              <a:rPr lang="en-GB" smtClean="0"/>
              <a:t>07/11/2020 23:48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Finance and Economics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49</a:t>
            </a:fld>
            <a:endParaRPr lang="en-US"/>
          </a:p>
        </p:txBody>
      </p:sp>
      <p:pic>
        <p:nvPicPr>
          <p:cNvPr id="7" name="Picture 6">
            <a:extLst>
              <a:ext uri="{FF2B5EF4-FFF2-40B4-BE49-F238E27FC236}">
                <a16:creationId xmlns:a16="http://schemas.microsoft.com/office/drawing/2014/main" id="{396A0CA9-2E38-4FBB-9D9B-38A1A58FE60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9564776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WASPOLLED" val="B5F1A4E4F7BF48C8879A1DD02EBC1341"/>
  <p:tag name="TPVERSION" val="5"/>
  <p:tag name="TPFULLVERSION" val="5.3.2.24"/>
  <p:tag name="PPTVERSION" val="14"/>
  <p:tag name="TPOS" val="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7316</TotalTime>
  <Words>4199</Words>
  <Application>Microsoft Office PowerPoint</Application>
  <PresentationFormat>On-screen Show (4:3)</PresentationFormat>
  <Paragraphs>401</Paragraphs>
  <Slides>49</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Times New Roman</vt:lpstr>
      <vt:lpstr>Trebuchet MS</vt:lpstr>
      <vt:lpstr>Office Theme</vt:lpstr>
      <vt:lpstr>FINANCE AND ECONOMICS</vt:lpstr>
      <vt:lpstr>Aims</vt:lpstr>
      <vt:lpstr>Objective of the lecture</vt:lpstr>
      <vt:lpstr>Objective of the lecture</vt:lpstr>
      <vt:lpstr>Lecture contents</vt:lpstr>
      <vt:lpstr>The Definition of Accounting Concepts </vt:lpstr>
      <vt:lpstr>Business Entity Concept</vt:lpstr>
      <vt:lpstr>Business Entity</vt:lpstr>
      <vt:lpstr>Continue</vt:lpstr>
      <vt:lpstr>Importance  </vt:lpstr>
      <vt:lpstr> MONEY MEASUREMENT CONCEPT</vt:lpstr>
      <vt:lpstr>Continue</vt:lpstr>
      <vt:lpstr>Continue </vt:lpstr>
      <vt:lpstr>Importance    </vt:lpstr>
      <vt:lpstr>Going Concern Concept</vt:lpstr>
      <vt:lpstr>Continue </vt:lpstr>
      <vt:lpstr>Importance  </vt:lpstr>
      <vt:lpstr>Accounting Period Concept</vt:lpstr>
      <vt:lpstr>Continue </vt:lpstr>
      <vt:lpstr>Continue </vt:lpstr>
      <vt:lpstr>Importance </vt:lpstr>
      <vt:lpstr>Accounting Cost Concept</vt:lpstr>
      <vt:lpstr>Continue</vt:lpstr>
      <vt:lpstr>Importance  </vt:lpstr>
      <vt:lpstr>Dual Aspect Concept</vt:lpstr>
      <vt:lpstr>Continue </vt:lpstr>
      <vt:lpstr>Continue </vt:lpstr>
      <vt:lpstr>Continue </vt:lpstr>
      <vt:lpstr>Continue </vt:lpstr>
      <vt:lpstr>Importance  </vt:lpstr>
      <vt:lpstr>Realisation Concept  </vt:lpstr>
      <vt:lpstr>Importance  </vt:lpstr>
      <vt:lpstr>Continue   </vt:lpstr>
      <vt:lpstr>Continue</vt:lpstr>
      <vt:lpstr>Importance  </vt:lpstr>
      <vt:lpstr>Accrual Concept</vt:lpstr>
      <vt:lpstr>Continue </vt:lpstr>
      <vt:lpstr>Continue</vt:lpstr>
      <vt:lpstr>Importance  </vt:lpstr>
      <vt:lpstr>Matching Concept</vt:lpstr>
      <vt:lpstr>Continue </vt:lpstr>
      <vt:lpstr>Example </vt:lpstr>
      <vt:lpstr>Continue </vt:lpstr>
      <vt:lpstr>Importance  </vt:lpstr>
      <vt:lpstr>Conservatism</vt:lpstr>
      <vt:lpstr>Importance </vt:lpstr>
      <vt:lpstr>Consistency  </vt:lpstr>
      <vt:lpstr>Materiality</vt:lpstr>
      <vt:lpstr>Importance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Dr Jacob Gwa</dc:creator>
  <cp:lastModifiedBy>Jacob Gwa</cp:lastModifiedBy>
  <cp:revision>399</cp:revision>
  <cp:lastPrinted>2015-01-20T11:21:42Z</cp:lastPrinted>
  <dcterms:created xsi:type="dcterms:W3CDTF">2006-08-16T00:00:00Z</dcterms:created>
  <dcterms:modified xsi:type="dcterms:W3CDTF">2020-11-08T22:29:16Z</dcterms:modified>
</cp:coreProperties>
</file>