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4"/>
  </p:sldMasterIdLst>
  <p:sldIdLst>
    <p:sldId id="256" r:id="rId5"/>
    <p:sldId id="257" r:id="rId6"/>
    <p:sldId id="259" r:id="rId7"/>
    <p:sldId id="260" r:id="rId8"/>
    <p:sldId id="264" r:id="rId9"/>
    <p:sldId id="261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B651B7-A16A-6992-6CB0-F32B26032A47}" v="412" dt="2026-02-04T15:36:10.358"/>
    <p1510:client id="{8FED5E59-11FC-4BA2-9F05-AE9BD78BB8AE}" v="766" dt="2026-02-04T15:35:24.0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2/4/2026</a:t>
            </a:fld>
            <a:endParaRPr lang="en-US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587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36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272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2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14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97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358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2/4/2026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192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630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263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8396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045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Classroom_managemen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arry_Wong" TargetMode="External"/><Relationship Id="rId2" Type="http://schemas.openxmlformats.org/officeDocument/2006/relationships/hyperlink" Target="https://www.scirp.org/reference/referencespapers?referenceid=280068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tc.ie/images/pdf/Classroom_Management/cm6.PDF" TargetMode="External"/><Relationship Id="rId4" Type="http://schemas.openxmlformats.org/officeDocument/2006/relationships/hyperlink" Target="https://www.alruya.edu.kw/fileman/asp_net/the-first-days-of-school-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4E7394-A674-6668-0D8B-C649A93E67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639" r="-2" b="14416"/>
          <a:stretch>
            <a:fillRect/>
          </a:stretch>
        </p:blipFill>
        <p:spPr>
          <a:xfrm>
            <a:off x="20" y="1074544"/>
            <a:ext cx="7573364" cy="5069861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01DA4-B372-E1C1-11FA-30C1F83F4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3503" y="1709530"/>
            <a:ext cx="3754671" cy="2528515"/>
          </a:xfrm>
        </p:spPr>
        <p:txBody>
          <a:bodyPr anchor="b">
            <a:normAutofit/>
          </a:bodyPr>
          <a:lstStyle/>
          <a:p>
            <a:br>
              <a:rPr lang="en-GB" sz="3600">
                <a:solidFill>
                  <a:schemeClr val="bg1"/>
                </a:solidFill>
              </a:rPr>
            </a:br>
            <a:r>
              <a:rPr lang="en-GB" sz="3600">
                <a:solidFill>
                  <a:schemeClr val="bg1"/>
                </a:solidFill>
              </a:rPr>
              <a:t>Harry Wong (2009)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6B119E-178C-EC0B-BD4B-ED3B64709A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6915" y="4238046"/>
            <a:ext cx="3751260" cy="174140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Sion/Jiban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3455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9 QUOTES BY HARRY WONG | A-Z Quotes">
            <a:extLst>
              <a:ext uri="{FF2B5EF4-FFF2-40B4-BE49-F238E27FC236}">
                <a16:creationId xmlns:a16="http://schemas.microsoft.com/office/drawing/2014/main" id="{33D03305-4B65-0536-C743-DC05983F2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797" y="2007164"/>
            <a:ext cx="7013273" cy="321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938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ories from... - Annette Marie Mills">
            <a:extLst>
              <a:ext uri="{FF2B5EF4-FFF2-40B4-BE49-F238E27FC236}">
                <a16:creationId xmlns:a16="http://schemas.microsoft.com/office/drawing/2014/main" id="{5AA22EC3-DA28-D072-6993-2EEC62431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043" y="1260958"/>
            <a:ext cx="3111991" cy="430725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348B6-2959-E753-CCF7-507B03E00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3812" y="840702"/>
            <a:ext cx="6627226" cy="1154102"/>
          </a:xfrm>
        </p:spPr>
        <p:txBody>
          <a:bodyPr>
            <a:normAutofit/>
          </a:bodyPr>
          <a:lstStyle/>
          <a:p>
            <a:r>
              <a:rPr lang="en-GB">
                <a:ea typeface="Meiryo"/>
              </a:rPr>
              <a:t>Who is Harry Wong? 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FCFDF-40CD-C792-3275-89D502879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197" y="2009864"/>
            <a:ext cx="7475489" cy="3549070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GB" sz="1600">
                <a:ea typeface="Meiryo"/>
              </a:rPr>
              <a:t>American educator, author and speaker.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GB" sz="1600">
                <a:ea typeface="Meiryo"/>
              </a:rPr>
              <a:t>Best Known for his work on effective teaching and classroom management. </a:t>
            </a:r>
          </a:p>
          <a:p>
            <a:pPr>
              <a:lnSpc>
                <a:spcPct val="130000"/>
              </a:lnSpc>
            </a:pPr>
            <a:endParaRPr lang="en-GB" sz="160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GB" sz="1600">
                <a:ea typeface="Meiryo"/>
              </a:rPr>
              <a:t>He wrote "The First Days of School" (2009) which highlights: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GB" sz="1600">
                <a:ea typeface="Meiryo"/>
              </a:rPr>
              <a:t>Clear expectations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GB" sz="1600">
                <a:ea typeface="Meiryo"/>
              </a:rPr>
              <a:t>Procedures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GB" sz="1600">
                <a:ea typeface="Meiryo"/>
              </a:rPr>
              <a:t>Teacher preparation – improve student success and school effectiveness.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endParaRPr lang="en-GB" sz="1300">
              <a:ea typeface="Meiryo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263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C5657-D3C4-D559-2C54-49D823260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23" y="705113"/>
            <a:ext cx="4483509" cy="5197498"/>
          </a:xfrm>
        </p:spPr>
        <p:txBody>
          <a:bodyPr>
            <a:normAutofit/>
          </a:bodyPr>
          <a:lstStyle/>
          <a:p>
            <a:r>
              <a:rPr lang="en-GB" sz="2400"/>
              <a:t>Filed/Background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08A3D-48F2-860F-38D7-ED44EAD81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/>
              <a:t>He grew up during a period when Asian Americans faced overt discrimination, which strongly influenced his views on discipline, professionalism, and institutional respect.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/>
              <a:t>He earned degrees in science and education, eventually completing a doctorate (EdD), and began his career as a secondary school science teacher.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Harry K. Wong has over 35 years experience in classroom teaching.</a:t>
            </a:r>
            <a:endParaRPr lang="en-GB" b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/>
              <a:t>Wong's first and most notable book was </a:t>
            </a:r>
            <a:r>
              <a:rPr lang="en-GB" b="0" i="1"/>
              <a:t>The First Days of School: How to Be an Effective Teacher</a:t>
            </a:r>
            <a:r>
              <a:rPr lang="en-GB" b="0"/>
              <a:t> and </a:t>
            </a:r>
            <a:r>
              <a:rPr lang="en-GB" b="0" i="1"/>
              <a:t>New Teacher Induction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77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38B8C-617D-EFCE-97F1-DE0574CD1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69" y="557630"/>
            <a:ext cx="2454243" cy="5197498"/>
          </a:xfrm>
        </p:spPr>
        <p:txBody>
          <a:bodyPr>
            <a:normAutofit/>
          </a:bodyPr>
          <a:lstStyle/>
          <a:p>
            <a:r>
              <a:rPr lang="en-GB" sz="1800"/>
              <a:t>What Harry says about managing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D4642-6D70-C30C-A889-1E3420646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7135" y="705113"/>
            <a:ext cx="6691948" cy="5197497"/>
          </a:xfrm>
        </p:spPr>
        <p:txBody>
          <a:bodyPr>
            <a:noAutofit/>
          </a:bodyPr>
          <a:lstStyle/>
          <a:p>
            <a:r>
              <a:rPr lang="en-GB" b="0"/>
              <a:t>His publications provide advice on the improvement of academic instruction, </a:t>
            </a:r>
            <a:r>
              <a:rPr lang="en-GB" b="0">
                <a:hlinkClick r:id="rId2" tooltip="Classroom management"/>
              </a:rPr>
              <a:t>classroom management</a:t>
            </a:r>
            <a:r>
              <a:rPr lang="en-GB" b="0"/>
              <a:t> and teacher expectations of students. </a:t>
            </a:r>
          </a:p>
          <a:p>
            <a:r>
              <a:rPr lang="en-GB" b="0"/>
              <a:t>He draws a distinction between classroom "discipline" and classroom "management" and suggests that through clear procedures and routines, teachers can promote </a:t>
            </a:r>
            <a:r>
              <a:rPr lang="en-GB" b="0" err="1"/>
              <a:t>behaviors</a:t>
            </a:r>
            <a:r>
              <a:rPr lang="en-GB" b="0"/>
              <a:t> avoid infractions, punishments, and ultimately, lost productive time in a classroom.</a:t>
            </a:r>
          </a:p>
          <a:p>
            <a:r>
              <a:rPr lang="en-GB" b="0"/>
              <a:t>He also asserted that the first few minutes with students on the first day can lead to the long-term success or failure of a teacher.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672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FCC019-C01E-25E6-2E65-5532245B3606}"/>
              </a:ext>
            </a:extLst>
          </p:cNvPr>
          <p:cNvSpPr txBox="1"/>
          <p:nvPr/>
        </p:nvSpPr>
        <p:spPr>
          <a:xfrm>
            <a:off x="848264" y="395377"/>
            <a:ext cx="10495471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He gives some tips: </a:t>
            </a:r>
            <a:r>
              <a:rPr lang="en-US" sz="1800" b="0" i="0">
                <a:solidFill>
                  <a:srgbClr val="000000"/>
                </a:solidFill>
                <a:latin typeface="Meiryo"/>
                <a:ea typeface="Segoe UI"/>
                <a:cs typeface="Segoe UI"/>
              </a:rPr>
              <a:t>​</a:t>
            </a:r>
            <a:endParaRPr lang="en-US">
              <a:solidFill>
                <a:srgbClr val="000000"/>
              </a:solidFill>
              <a:latin typeface="Meiryo"/>
              <a:ea typeface="Segoe UI"/>
              <a:cs typeface="Segoe UI"/>
            </a:endParaRPr>
          </a:p>
          <a:p>
            <a:endParaRPr lang="en-GB" b="1">
              <a:solidFill>
                <a:srgbClr val="404040"/>
              </a:solidFill>
              <a:latin typeface="Meiryo"/>
              <a:ea typeface="Segoe UI"/>
              <a:cs typeface="Segoe UI"/>
            </a:endParaRPr>
          </a:p>
          <a:p>
            <a:pPr algn="l"/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Make sure your classroom is ready. </a:t>
            </a:r>
            <a:r>
              <a:rPr lang="en-US" sz="1800" b="0" i="0">
                <a:solidFill>
                  <a:srgbClr val="000000"/>
                </a:solidFill>
                <a:latin typeface="Meiryo"/>
                <a:ea typeface="Segoe UI"/>
                <a:cs typeface="Segoe UI"/>
              </a:rPr>
              <a:t>​</a:t>
            </a:r>
            <a:endParaRPr lang="en-US">
              <a:ea typeface="Meiryo"/>
            </a:endParaRPr>
          </a:p>
          <a:p>
            <a:endParaRPr lang="en-GB" b="1">
              <a:solidFill>
                <a:srgbClr val="404040"/>
              </a:solidFill>
              <a:latin typeface="Meiryo"/>
              <a:ea typeface="Segoe UI"/>
              <a:cs typeface="Segoe UI"/>
            </a:endParaRPr>
          </a:p>
          <a:p>
            <a:pPr algn="l"/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Teachers who prepare their classrooms in advance maximize student learning and minimize student </a:t>
            </a:r>
            <a:r>
              <a:rPr lang="en-GB" b="1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misbehaviour</a:t>
            </a:r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. </a:t>
            </a:r>
            <a:r>
              <a:rPr lang="en-US" sz="1800" b="0" i="0">
                <a:solidFill>
                  <a:srgbClr val="000000"/>
                </a:solidFill>
                <a:latin typeface="Meiryo"/>
                <a:ea typeface="Segoe UI"/>
                <a:cs typeface="Segoe UI"/>
              </a:rPr>
              <a:t>​</a:t>
            </a:r>
            <a:endParaRPr lang="en-US"/>
          </a:p>
          <a:p>
            <a:endParaRPr lang="en-GB" b="1">
              <a:solidFill>
                <a:srgbClr val="404040"/>
              </a:solidFill>
              <a:latin typeface="Meiryo"/>
              <a:ea typeface="Segoe UI"/>
              <a:cs typeface="Segoe UI"/>
            </a:endParaRPr>
          </a:p>
          <a:p>
            <a:pPr algn="l"/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Readiness is the primary determinant of teacher effectiveness. </a:t>
            </a:r>
            <a:r>
              <a:rPr lang="en-US" sz="1800" b="0" i="0">
                <a:solidFill>
                  <a:srgbClr val="000000"/>
                </a:solidFill>
                <a:latin typeface="Meiryo"/>
                <a:ea typeface="Segoe UI"/>
                <a:cs typeface="Segoe UI"/>
              </a:rPr>
              <a:t>​</a:t>
            </a:r>
            <a:endParaRPr lang="en-US"/>
          </a:p>
          <a:p>
            <a:endParaRPr lang="en-GB" b="1">
              <a:solidFill>
                <a:srgbClr val="404040"/>
              </a:solidFill>
              <a:latin typeface="Meiryo"/>
              <a:ea typeface="Segoe UI"/>
              <a:cs typeface="Segoe UI"/>
            </a:endParaRPr>
          </a:p>
          <a:p>
            <a:pPr algn="l"/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Do everything possible to welcome the students and to make sure that they know where to go and how to get there on time. </a:t>
            </a:r>
            <a:r>
              <a:rPr lang="en-US" sz="1800" b="0" i="0">
                <a:solidFill>
                  <a:srgbClr val="000000"/>
                </a:solidFill>
                <a:latin typeface="Meiryo"/>
                <a:ea typeface="Segoe UI"/>
                <a:cs typeface="Segoe UI"/>
              </a:rPr>
              <a:t>​</a:t>
            </a:r>
            <a:endParaRPr lang="en-US"/>
          </a:p>
          <a:p>
            <a:endParaRPr lang="en-GB" b="1">
              <a:solidFill>
                <a:srgbClr val="404040"/>
              </a:solidFill>
              <a:latin typeface="Meiryo"/>
              <a:ea typeface="Segoe UI"/>
              <a:cs typeface="Segoe UI"/>
            </a:endParaRPr>
          </a:p>
          <a:p>
            <a:pPr algn="l"/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Keep in mind that what you do on the first day may determine how much respect and success you will have for the rest of the school year. </a:t>
            </a:r>
            <a:r>
              <a:rPr lang="en-US" sz="1800" b="0" i="0">
                <a:solidFill>
                  <a:srgbClr val="000000"/>
                </a:solidFill>
                <a:latin typeface="Meiryo"/>
                <a:ea typeface="Segoe UI"/>
                <a:cs typeface="Segoe UI"/>
              </a:rPr>
              <a:t>​</a:t>
            </a:r>
            <a:endParaRPr lang="en-US"/>
          </a:p>
          <a:p>
            <a:endParaRPr lang="en-GB" b="1">
              <a:solidFill>
                <a:srgbClr val="404040"/>
              </a:solidFill>
              <a:latin typeface="Meiryo"/>
              <a:ea typeface="Segoe UI"/>
              <a:cs typeface="Segoe UI"/>
            </a:endParaRPr>
          </a:p>
          <a:p>
            <a:pPr algn="l"/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Arrange student seating to maximize the accomplishment of the tasks and to minimize </a:t>
            </a:r>
            <a:r>
              <a:rPr lang="en-GB" sz="1800" b="1" i="0" u="none" strike="noStrike" baseline="0" err="1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behavior</a:t>
            </a:r>
            <a:r>
              <a:rPr lang="en-GB" sz="1800" b="1" i="0" u="none" strike="noStrike" baseline="0">
                <a:solidFill>
                  <a:srgbClr val="404040"/>
                </a:solidFill>
                <a:latin typeface="Meiryo"/>
                <a:ea typeface="Segoe UI"/>
                <a:cs typeface="Segoe UI"/>
              </a:rPr>
              <a:t> problems. Assign students to their seats on the first day of school.</a:t>
            </a:r>
            <a:r>
              <a:rPr lang="en-US" sz="1800" b="0" i="0">
                <a:solidFill>
                  <a:srgbClr val="000000"/>
                </a:solidFill>
                <a:latin typeface="Meiryo"/>
                <a:ea typeface="Segoe UI"/>
                <a:cs typeface="Segoe UI"/>
              </a:rPr>
              <a:t>​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42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1B2F1-FA53-C74D-5884-FB01ACAE28E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68690" y="1006775"/>
            <a:ext cx="11823310" cy="5197475"/>
          </a:xfrm>
        </p:spPr>
        <p:txBody>
          <a:bodyPr vert="horz" lIns="109728" tIns="109728" rIns="109728" bIns="91440" rtlCol="0" anchor="ctr">
            <a:noAutofit/>
          </a:bodyPr>
          <a:lstStyle/>
          <a:p>
            <a:endParaRPr lang="en-GB" sz="1600">
              <a:solidFill>
                <a:schemeClr val="tx1"/>
              </a:solidFill>
              <a:ea typeface="Meiryo"/>
            </a:endParaRPr>
          </a:p>
          <a:p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Points on Managing Behaviour:</a:t>
            </a:r>
            <a:endParaRPr lang="en-GB" sz="1600">
              <a:solidFill>
                <a:schemeClr val="tx1"/>
              </a:solidFill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Focus on procedures, not discipline: Most behaviour problems arise because routines aren’t taught. Effective teachers manage the classroom environment rather than constantly reacting to bad behaviour. </a:t>
            </a:r>
            <a:endParaRPr lang="en-GB" sz="1600">
              <a:solidFill>
                <a:schemeClr val="tx1"/>
              </a:solidFill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Teach expectations from day one: Explaining, modelling, rehearsing, and reinforcing routines helps students know exactly what to do and reducing disruptions. </a:t>
            </a:r>
            <a:endParaRPr lang="en-GB" sz="1600">
              <a:solidFill>
                <a:schemeClr val="tx1"/>
              </a:solidFill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Structure minimises misbehaviour: When students know how the classroom works and know what to expect, there’s less confusion, time-wasting, and disruption, supporting a calm learning environment. </a:t>
            </a:r>
            <a:endParaRPr lang="en-GB" sz="1600">
              <a:solidFill>
                <a:schemeClr val="tx1"/>
              </a:solidFill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Reinforce correct behaviours: Praise and reinforce proper routines so students repeat them. if procedures are followed well, everyday behaviours become habits that support learning.</a:t>
            </a:r>
            <a:endParaRPr lang="en-GB" sz="1600">
              <a:solidFill>
                <a:schemeClr val="tx1"/>
              </a:solidFill>
            </a:endParaRPr>
          </a:p>
          <a:p>
            <a:endParaRPr lang="en-GB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084799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53303-687E-D57C-0A93-300C8D6B1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4FEBF-88E3-3331-ADEE-14B697884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1652" y="1122056"/>
            <a:ext cx="6503091" cy="5197497"/>
          </a:xfrm>
        </p:spPr>
        <p:txBody>
          <a:bodyPr>
            <a:normAutofit fontScale="62500" lnSpcReduction="20000"/>
          </a:bodyPr>
          <a:lstStyle/>
          <a:p>
            <a:r>
              <a:rPr lang="en-GB" sz="1600">
                <a:latin typeface="Meiryo"/>
                <a:ea typeface="Meiryo"/>
                <a:cs typeface="Times New Roman"/>
              </a:rPr>
              <a:t>Hasan, M.H. and Islam, T. (2020). Wong, H.K. and Wong, R.T. (2009) The First Days of School How to Be an Effective Teacher. 4th Edition, Harry K. Wong Publications, San Francisco. - References - Scientific Research Publishing. Available at: </a:t>
            </a:r>
            <a:r>
              <a:rPr lang="en-GB" sz="1600">
                <a:latin typeface="Meiryo"/>
                <a:ea typeface="Meiryo"/>
                <a:cs typeface="Times New Roman"/>
                <a:hlinkClick r:id="rId2"/>
              </a:rPr>
              <a:t>https://www.scirp.org/reference/referencespapers?referenceid=2800686</a:t>
            </a:r>
            <a:r>
              <a:rPr lang="en-GB" sz="1600">
                <a:latin typeface="Meiryo"/>
                <a:ea typeface="Meiryo"/>
                <a:cs typeface="Times New Roman"/>
              </a:rPr>
              <a:t>.</a:t>
            </a:r>
            <a:endParaRPr lang="en-US" sz="1600">
              <a:latin typeface="Meiryo"/>
              <a:ea typeface="Meiryo"/>
            </a:endParaRPr>
          </a:p>
          <a:p>
            <a:endParaRPr lang="en-GB" b="0"/>
          </a:p>
          <a:p>
            <a:r>
              <a:rPr lang="en-GB" b="0"/>
              <a:t>Wong, H.K. (2007)The well-managed classroom. </a:t>
            </a:r>
            <a:r>
              <a:rPr lang="en-GB" b="0" i="1"/>
              <a:t>Excerpt from The First Days of School. Available online: http://go. </a:t>
            </a:r>
            <a:r>
              <a:rPr lang="en-GB" b="0" i="1" err="1"/>
              <a:t>hrw</a:t>
            </a:r>
            <a:r>
              <a:rPr lang="en-GB" b="0" i="1"/>
              <a:t>. com/resources/</a:t>
            </a:r>
            <a:r>
              <a:rPr lang="en-GB" b="0" i="1" err="1"/>
              <a:t>go_sc</a:t>
            </a:r>
            <a:r>
              <a:rPr lang="en-GB" b="0" i="1"/>
              <a:t>/gen/HSTPR034. PDF</a:t>
            </a:r>
            <a:r>
              <a:rPr lang="en-GB" b="0"/>
              <a:t>.</a:t>
            </a:r>
            <a:endParaRPr lang="en-GB">
              <a:ea typeface="Meiryo"/>
            </a:endParaRPr>
          </a:p>
          <a:p>
            <a:r>
              <a:rPr lang="en-GB">
                <a:hlinkClick r:id="rId3"/>
              </a:rPr>
              <a:t>https://en.wikipedia.org/wiki/Harry_Wong</a:t>
            </a:r>
            <a:endParaRPr lang="en-GB">
              <a:ea typeface="Meiryo"/>
              <a:hlinkClick r:id="rId3"/>
            </a:endParaRPr>
          </a:p>
          <a:p>
            <a:endParaRPr lang="en-GB" sz="1600">
              <a:latin typeface="Meiryo"/>
              <a:ea typeface="Meiryo"/>
              <a:cs typeface="Times New Roman"/>
            </a:endParaRPr>
          </a:p>
          <a:p>
            <a:endParaRPr lang="en-GB" sz="1600">
              <a:latin typeface="Meiryo"/>
              <a:ea typeface="Meiryo"/>
              <a:cs typeface="Times New Roman"/>
            </a:endParaRPr>
          </a:p>
          <a:p>
            <a:r>
              <a:rPr lang="en-GB" sz="1600">
                <a:latin typeface="Meiryo"/>
                <a:ea typeface="Meiryo"/>
                <a:cs typeface="Times New Roman"/>
              </a:rPr>
              <a:t>Wong , H. (2009). </a:t>
            </a:r>
            <a:r>
              <a:rPr lang="en-GB" sz="1600" err="1">
                <a:latin typeface="Meiryo"/>
                <a:ea typeface="Meiryo"/>
                <a:cs typeface="Times New Roman"/>
              </a:rPr>
              <a:t>ebook</a:t>
            </a:r>
            <a:r>
              <a:rPr lang="en-GB" sz="1600">
                <a:latin typeface="Meiryo"/>
                <a:ea typeface="Meiryo"/>
                <a:cs typeface="Times New Roman"/>
              </a:rPr>
              <a:t> converter DEMO Watermarks.  Available at: </a:t>
            </a:r>
            <a:r>
              <a:rPr lang="en-GB" sz="1600">
                <a:latin typeface="Meiryo"/>
                <a:ea typeface="Meiryo"/>
                <a:cs typeface="Times New Roman"/>
                <a:hlinkClick r:id="rId4"/>
              </a:rPr>
              <a:t>https://www.alruya.edu.kw/fileman/asp_net/the-first-days-of-school-.pdf</a:t>
            </a:r>
            <a:r>
              <a:rPr lang="en-GB" sz="1600">
                <a:latin typeface="Meiryo"/>
                <a:ea typeface="Meiryo"/>
                <a:cs typeface="Times New Roman"/>
              </a:rPr>
              <a:t>. </a:t>
            </a:r>
            <a:endParaRPr lang="en-GB" sz="1600">
              <a:latin typeface="Meiryo"/>
              <a:ea typeface="Meiryo"/>
            </a:endParaRPr>
          </a:p>
          <a:p>
            <a:endParaRPr lang="en-GB">
              <a:ea typeface="Meiryo"/>
            </a:endParaRPr>
          </a:p>
          <a:p>
            <a:r>
              <a:rPr lang="en-GB" sz="1600">
                <a:latin typeface="Meiryo"/>
                <a:ea typeface="Meiryo"/>
                <a:cs typeface="Times New Roman"/>
              </a:rPr>
              <a:t>Wong, H. (n.d.). PROFESSIONAL REFERENCE FOR TEACHERS The Well-Managed Classroom 1.  Available at: </a:t>
            </a:r>
            <a:r>
              <a:rPr lang="en-GB" sz="1600">
                <a:latin typeface="Meiryo"/>
                <a:ea typeface="Meiryo"/>
                <a:cs typeface="Times New Roman"/>
                <a:hlinkClick r:id="rId5"/>
              </a:rPr>
              <a:t>https://wtc.ie/images/pdf/Classroom_Management/cm6.PDF</a:t>
            </a:r>
            <a:r>
              <a:rPr lang="en-GB" sz="1600">
                <a:latin typeface="Meiryo"/>
                <a:ea typeface="Meiryo"/>
                <a:cs typeface="Times New Roman"/>
              </a:rPr>
              <a:t>. </a:t>
            </a:r>
            <a:endParaRPr lang="en-GB" sz="1600">
              <a:latin typeface="Meiryo"/>
            </a:endParaRPr>
          </a:p>
          <a:p>
            <a:endParaRPr lang="en-GB" sz="1600">
              <a:ea typeface="Meiryo"/>
              <a:cs typeface="Times New Roman"/>
            </a:endParaRPr>
          </a:p>
          <a:p>
            <a:endParaRPr lang="en-GB" sz="1600">
              <a:ea typeface="Meiryo"/>
              <a:cs typeface="Times New Roman"/>
            </a:endParaRPr>
          </a:p>
          <a:p>
            <a:endParaRPr lang="en-GB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049816884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668fd0718f4c2970e110dbd370b5328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e68e1570e0f5dbd5fb5075921603d15c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65BF4D86-4311-466C-9BDE-1401B54E400F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507C7AC-2546-4659-94FF-D1BDEA98648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93E02D-3AE4-4E68-A04D-288EB5271F0C}">
  <ds:schemaRefs>
    <ds:schemaRef ds:uri="3ef5847a-e696-4fee-a2c0-6c3f875683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705</Words>
  <Application>Microsoft Office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Meiryo</vt:lpstr>
      <vt:lpstr>Arial</vt:lpstr>
      <vt:lpstr>Corbel</vt:lpstr>
      <vt:lpstr>ShojiVTI</vt:lpstr>
      <vt:lpstr> Harry Wong (2009)</vt:lpstr>
      <vt:lpstr>Who is Harry Wong? </vt:lpstr>
      <vt:lpstr>Filed/Background</vt:lpstr>
      <vt:lpstr>What Harry says about managing behaviour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Jiban Bhusal</dc:creator>
  <cp:lastModifiedBy>Katie Gardner</cp:lastModifiedBy>
  <cp:revision>4</cp:revision>
  <dcterms:created xsi:type="dcterms:W3CDTF">2026-02-04T14:48:34Z</dcterms:created>
  <dcterms:modified xsi:type="dcterms:W3CDTF">2026-02-04T15:43:25Z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