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7" r:id="rId14"/>
    <p:sldId id="268" r:id="rId15"/>
    <p:sldId id="265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808B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12/17/2019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Acknowledgement: https://opentechschool.github.io/python-beginners/en/simple_drawing.html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183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17/12/2019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Computational Thinking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3CA28-4469-4E76-B734-4FC90BAE3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86AFC-D429-487D-860F-7896C288D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Used to draw geometrical shapes</a:t>
            </a:r>
          </a:p>
          <a:p>
            <a:pPr algn="just"/>
            <a:r>
              <a:rPr lang="en-GB" dirty="0"/>
              <a:t>For graphics</a:t>
            </a:r>
          </a:p>
          <a:p>
            <a:pPr algn="just"/>
            <a:r>
              <a:rPr lang="en-GB" dirty="0"/>
              <a:t>Import turtle package before using it.</a:t>
            </a:r>
          </a:p>
          <a:p>
            <a:pPr marL="0" indent="0" algn="just">
              <a:buNone/>
            </a:pPr>
            <a:r>
              <a:rPr lang="en-GB" sz="2000" dirty="0">
                <a:solidFill>
                  <a:srgbClr val="00B0F0"/>
                </a:solidFill>
              </a:rPr>
              <a:t>(package – predefined set of functions/methods each with specific functionality to perform)</a:t>
            </a:r>
          </a:p>
        </p:txBody>
      </p:sp>
    </p:spTree>
    <p:extLst>
      <p:ext uri="{BB962C8B-B14F-4D97-AF65-F5344CB8AC3E}">
        <p14:creationId xmlns:p14="http://schemas.microsoft.com/office/powerpoint/2010/main" val="3155186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C446B-E18C-494E-8F16-D2FFD4B62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Turtle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F4F05-A6FE-4979-B0C0-B51489BBF9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dirty="0"/>
              <a:t>To use turtle, first import the package using “import turtle”</a:t>
            </a:r>
          </a:p>
          <a:p>
            <a:pPr algn="just"/>
            <a:r>
              <a:rPr lang="en-GB" dirty="0"/>
              <a:t>Only after importing, the methods can be used to draw shapes.</a:t>
            </a:r>
          </a:p>
          <a:p>
            <a:pPr algn="just"/>
            <a:r>
              <a:rPr lang="en-GB" dirty="0"/>
              <a:t>Three important methods:</a:t>
            </a:r>
          </a:p>
          <a:p>
            <a:pPr lvl="2" algn="just"/>
            <a:r>
              <a:rPr lang="en-GB" dirty="0"/>
              <a:t>forward(pixels in number)</a:t>
            </a:r>
          </a:p>
          <a:p>
            <a:pPr lvl="2" algn="just"/>
            <a:r>
              <a:rPr lang="en-GB" dirty="0"/>
              <a:t>left(angle in numbers)</a:t>
            </a:r>
          </a:p>
          <a:p>
            <a:pPr lvl="2" algn="just"/>
            <a:r>
              <a:rPr lang="en-GB" dirty="0"/>
              <a:t>right(angle in numbers)</a:t>
            </a:r>
          </a:p>
          <a:p>
            <a:pPr lvl="2"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7986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7416B-E881-4674-81BB-CD11F4F30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Turtle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60194-D1E7-4F3A-A7A2-A91C73B9D0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dirty="0"/>
              <a:t>forward</a:t>
            </a:r>
          </a:p>
          <a:p>
            <a:pPr lvl="1" algn="just"/>
            <a:r>
              <a:rPr lang="en-GB" dirty="0"/>
              <a:t>Moves forward</a:t>
            </a:r>
          </a:p>
          <a:p>
            <a:pPr lvl="1" algn="just"/>
            <a:r>
              <a:rPr lang="en-GB" dirty="0"/>
              <a:t>Example:  forward(100) will move the pointer forward in the direction of the pointer by 100 pixels, drawing lines as it goes</a:t>
            </a:r>
          </a:p>
          <a:p>
            <a:pPr lvl="1" algn="just"/>
            <a:r>
              <a:rPr lang="en-GB" dirty="0"/>
              <a:t>Try using the following code and check the output</a:t>
            </a:r>
          </a:p>
          <a:p>
            <a:pPr marL="914400" lvl="2" indent="0" algn="just">
              <a:buNone/>
            </a:pPr>
            <a:r>
              <a:rPr lang="en-GB" dirty="0">
                <a:solidFill>
                  <a:srgbClr val="00B0F0"/>
                </a:solidFill>
              </a:rPr>
              <a:t>import turtle</a:t>
            </a:r>
          </a:p>
          <a:p>
            <a:pPr marL="914400" lvl="2" indent="0" algn="just">
              <a:buNone/>
            </a:pPr>
            <a:r>
              <a:rPr lang="en-GB" dirty="0" err="1">
                <a:solidFill>
                  <a:srgbClr val="00B0F0"/>
                </a:solidFill>
              </a:rPr>
              <a:t>turtle.forward</a:t>
            </a:r>
            <a:r>
              <a:rPr lang="en-GB" dirty="0">
                <a:solidFill>
                  <a:srgbClr val="00B0F0"/>
                </a:solidFill>
              </a:rPr>
              <a:t>(100)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3213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A5CF0-3435-45EE-937E-099371779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Turtle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F9D75-B59F-4E96-BE4E-20C54212BD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left</a:t>
            </a:r>
          </a:p>
          <a:p>
            <a:pPr lvl="1" algn="just"/>
            <a:r>
              <a:rPr lang="en-GB" dirty="0"/>
              <a:t>Rotates the pointer in an angle in anti-clockwise direction </a:t>
            </a:r>
          </a:p>
          <a:p>
            <a:pPr lvl="1" algn="just"/>
            <a:r>
              <a:rPr lang="en-GB" dirty="0"/>
              <a:t>Example: left(25) will rotate the pointer by 25</a:t>
            </a:r>
            <a:r>
              <a:rPr lang="en-GB" baseline="30000" dirty="0"/>
              <a:t>0</a:t>
            </a:r>
            <a:r>
              <a:rPr lang="en-GB" dirty="0"/>
              <a:t> in the anti-clockwise direction.</a:t>
            </a:r>
          </a:p>
          <a:p>
            <a:pPr lvl="1" algn="just"/>
            <a:r>
              <a:rPr lang="en-GB" dirty="0"/>
              <a:t>Try using the following code and check the output</a:t>
            </a:r>
          </a:p>
          <a:p>
            <a:pPr marL="914400" lvl="2" indent="0" algn="just">
              <a:buNone/>
            </a:pPr>
            <a:r>
              <a:rPr lang="en-GB" dirty="0">
                <a:solidFill>
                  <a:srgbClr val="00B0F0"/>
                </a:solidFill>
              </a:rPr>
              <a:t>import turtle</a:t>
            </a:r>
          </a:p>
          <a:p>
            <a:pPr marL="914400" lvl="2" indent="0" algn="just">
              <a:buNone/>
            </a:pPr>
            <a:r>
              <a:rPr lang="en-GB" dirty="0" err="1">
                <a:solidFill>
                  <a:srgbClr val="00B0F0"/>
                </a:solidFill>
              </a:rPr>
              <a:t>turtle.forward</a:t>
            </a:r>
            <a:r>
              <a:rPr lang="en-GB" dirty="0">
                <a:solidFill>
                  <a:srgbClr val="00B0F0"/>
                </a:solidFill>
              </a:rPr>
              <a:t>(100)</a:t>
            </a:r>
          </a:p>
          <a:p>
            <a:pPr marL="914400" lvl="2" indent="0" algn="just">
              <a:buNone/>
            </a:pPr>
            <a:r>
              <a:rPr lang="en-GB" dirty="0" err="1">
                <a:solidFill>
                  <a:srgbClr val="00B0F0"/>
                </a:solidFill>
              </a:rPr>
              <a:t>turtle.left</a:t>
            </a:r>
            <a:r>
              <a:rPr lang="en-GB" dirty="0">
                <a:solidFill>
                  <a:srgbClr val="00B0F0"/>
                </a:solidFill>
              </a:rPr>
              <a:t>(25)</a:t>
            </a:r>
          </a:p>
          <a:p>
            <a:pPr marL="914400" lvl="2" indent="0" algn="just">
              <a:buNone/>
            </a:pPr>
            <a:r>
              <a:rPr lang="en-GB" dirty="0" err="1">
                <a:solidFill>
                  <a:srgbClr val="00B0F0"/>
                </a:solidFill>
              </a:rPr>
              <a:t>turtle.forward</a:t>
            </a:r>
            <a:r>
              <a:rPr lang="en-GB" dirty="0">
                <a:solidFill>
                  <a:srgbClr val="00B0F0"/>
                </a:solidFill>
              </a:rPr>
              <a:t>(100)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240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CF7E0-E0B1-423B-B84D-0184AEB0D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Turtle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D0B9B-D757-4401-8EF5-5FAF216956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right</a:t>
            </a:r>
          </a:p>
          <a:p>
            <a:pPr lvl="1" algn="just"/>
            <a:r>
              <a:rPr lang="en-GB" dirty="0"/>
              <a:t>Rotates the pointer in an angle in clockwise direction </a:t>
            </a:r>
          </a:p>
          <a:p>
            <a:pPr lvl="1" algn="just"/>
            <a:r>
              <a:rPr lang="en-GB" dirty="0"/>
              <a:t>Example: right(25) will rotate the pointer by 25</a:t>
            </a:r>
            <a:r>
              <a:rPr lang="en-GB" baseline="30000" dirty="0"/>
              <a:t>0</a:t>
            </a:r>
            <a:r>
              <a:rPr lang="en-GB" dirty="0"/>
              <a:t> in the clockwise direction.</a:t>
            </a:r>
          </a:p>
          <a:p>
            <a:pPr lvl="1" algn="just"/>
            <a:r>
              <a:rPr lang="en-GB" dirty="0"/>
              <a:t>Try using the following code and check the output</a:t>
            </a:r>
          </a:p>
          <a:p>
            <a:pPr marL="914400" lvl="2" indent="0" algn="just">
              <a:buNone/>
            </a:pPr>
            <a:r>
              <a:rPr lang="en-GB" dirty="0">
                <a:solidFill>
                  <a:srgbClr val="00B0F0"/>
                </a:solidFill>
              </a:rPr>
              <a:t>import turtle</a:t>
            </a:r>
          </a:p>
          <a:p>
            <a:pPr marL="914400" lvl="2" indent="0" algn="just">
              <a:buNone/>
            </a:pPr>
            <a:r>
              <a:rPr lang="en-GB" dirty="0" err="1">
                <a:solidFill>
                  <a:srgbClr val="00B0F0"/>
                </a:solidFill>
              </a:rPr>
              <a:t>turtle.forward</a:t>
            </a:r>
            <a:r>
              <a:rPr lang="en-GB" dirty="0">
                <a:solidFill>
                  <a:srgbClr val="00B0F0"/>
                </a:solidFill>
              </a:rPr>
              <a:t>(100)</a:t>
            </a:r>
          </a:p>
          <a:p>
            <a:pPr marL="914400" lvl="2" indent="0" algn="just">
              <a:buNone/>
            </a:pPr>
            <a:r>
              <a:rPr lang="en-GB" dirty="0" err="1">
                <a:solidFill>
                  <a:srgbClr val="00B0F0"/>
                </a:solidFill>
              </a:rPr>
              <a:t>turtle.right</a:t>
            </a:r>
            <a:r>
              <a:rPr lang="en-GB" dirty="0">
                <a:solidFill>
                  <a:srgbClr val="00B0F0"/>
                </a:solidFill>
              </a:rPr>
              <a:t>(25)</a:t>
            </a:r>
          </a:p>
          <a:p>
            <a:pPr marL="914400" lvl="2" indent="0" algn="just">
              <a:buNone/>
            </a:pPr>
            <a:r>
              <a:rPr lang="en-GB" dirty="0" err="1">
                <a:solidFill>
                  <a:srgbClr val="00B0F0"/>
                </a:solidFill>
              </a:rPr>
              <a:t>turtle.forward</a:t>
            </a:r>
            <a:r>
              <a:rPr lang="en-GB" dirty="0">
                <a:solidFill>
                  <a:srgbClr val="00B0F0"/>
                </a:solidFill>
              </a:rPr>
              <a:t>(100)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56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13B95-900D-420B-9118-BC118AEE2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dirty="0"/>
              <a:t>Example – to draw a square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029934-57CD-4956-A89B-EFF9465C0F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38" t="3222" r="75987" b="71000"/>
          <a:stretch/>
        </p:blipFill>
        <p:spPr>
          <a:xfrm>
            <a:off x="473020" y="1268760"/>
            <a:ext cx="2586811" cy="41044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92CD965-69D1-454A-A8E3-3BBAAC7D77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093" t="47200" r="36613" b="40200"/>
          <a:stretch/>
        </p:blipFill>
        <p:spPr>
          <a:xfrm>
            <a:off x="4572000" y="1412776"/>
            <a:ext cx="1764196" cy="6480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13AB34B-DF2D-462D-ABD8-CA850ADB2EE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125" t="39833" r="37400" b="42144"/>
          <a:stretch/>
        </p:blipFill>
        <p:spPr>
          <a:xfrm>
            <a:off x="4355976" y="1853952"/>
            <a:ext cx="1872208" cy="9269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6429090-3149-4B6F-BC11-22204DCCEE1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6063" t="39656" r="37400" b="42322"/>
          <a:stretch/>
        </p:blipFill>
        <p:spPr>
          <a:xfrm>
            <a:off x="4824028" y="2636912"/>
            <a:ext cx="1512168" cy="9269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388392E-7299-4EB1-8832-3133AFDAD55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7637" t="40200" r="40551" b="41777"/>
          <a:stretch/>
        </p:blipFill>
        <p:spPr>
          <a:xfrm>
            <a:off x="5004048" y="3726160"/>
            <a:ext cx="1080120" cy="926976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0605322-1925-4E97-91B4-6550902004E3}"/>
              </a:ext>
            </a:extLst>
          </p:cNvPr>
          <p:cNvCxnSpPr/>
          <p:nvPr/>
        </p:nvCxnSpPr>
        <p:spPr>
          <a:xfrm flipV="1">
            <a:off x="2339752" y="1772816"/>
            <a:ext cx="2664296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ight Brace 13">
            <a:extLst>
              <a:ext uri="{FF2B5EF4-FFF2-40B4-BE49-F238E27FC236}">
                <a16:creationId xmlns:a16="http://schemas.microsoft.com/office/drawing/2014/main" id="{594FA9F7-865C-407C-86FC-A2591EEA2E18}"/>
              </a:ext>
            </a:extLst>
          </p:cNvPr>
          <p:cNvSpPr/>
          <p:nvPr/>
        </p:nvSpPr>
        <p:spPr>
          <a:xfrm>
            <a:off x="2339752" y="2502024"/>
            <a:ext cx="288032" cy="49492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ight Brace 14">
            <a:extLst>
              <a:ext uri="{FF2B5EF4-FFF2-40B4-BE49-F238E27FC236}">
                <a16:creationId xmlns:a16="http://schemas.microsoft.com/office/drawing/2014/main" id="{79F35CAD-817E-40C2-9E6A-F56D7F604D79}"/>
              </a:ext>
            </a:extLst>
          </p:cNvPr>
          <p:cNvSpPr/>
          <p:nvPr/>
        </p:nvSpPr>
        <p:spPr>
          <a:xfrm>
            <a:off x="2267744" y="3294112"/>
            <a:ext cx="288032" cy="49492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ight Brace 15">
            <a:extLst>
              <a:ext uri="{FF2B5EF4-FFF2-40B4-BE49-F238E27FC236}">
                <a16:creationId xmlns:a16="http://schemas.microsoft.com/office/drawing/2014/main" id="{76038B46-FAF2-4E78-83CB-94FBB647446C}"/>
              </a:ext>
            </a:extLst>
          </p:cNvPr>
          <p:cNvSpPr/>
          <p:nvPr/>
        </p:nvSpPr>
        <p:spPr>
          <a:xfrm>
            <a:off x="2339752" y="4005064"/>
            <a:ext cx="288032" cy="49492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73177ABF-BD08-4451-A5F7-6B47818E9917}"/>
              </a:ext>
            </a:extLst>
          </p:cNvPr>
          <p:cNvCxnSpPr>
            <a:cxnSpLocks/>
          </p:cNvCxnSpPr>
          <p:nvPr/>
        </p:nvCxnSpPr>
        <p:spPr>
          <a:xfrm flipV="1">
            <a:off x="2627784" y="2348880"/>
            <a:ext cx="2952328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7A14189-95E1-457A-B7A9-EE243ACB5259}"/>
              </a:ext>
            </a:extLst>
          </p:cNvPr>
          <p:cNvCxnSpPr>
            <a:stCxn id="15" idx="1"/>
          </p:cNvCxnSpPr>
          <p:nvPr/>
        </p:nvCxnSpPr>
        <p:spPr>
          <a:xfrm flipV="1">
            <a:off x="2555776" y="2924944"/>
            <a:ext cx="2736304" cy="616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C9A0647F-7244-43A4-AE61-7CAF3FE724CB}"/>
              </a:ext>
            </a:extLst>
          </p:cNvPr>
          <p:cNvCxnSpPr>
            <a:stCxn id="16" idx="1"/>
          </p:cNvCxnSpPr>
          <p:nvPr/>
        </p:nvCxnSpPr>
        <p:spPr>
          <a:xfrm flipV="1">
            <a:off x="2627784" y="4221088"/>
            <a:ext cx="2592288" cy="314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D120FCED-4238-4192-83BC-2ACBF77BD670}"/>
              </a:ext>
            </a:extLst>
          </p:cNvPr>
          <p:cNvSpPr txBox="1"/>
          <p:nvPr/>
        </p:nvSpPr>
        <p:spPr>
          <a:xfrm>
            <a:off x="1943708" y="5091530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Note: instead of left you can also right to draw this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EF21519B-0F0B-4B6C-93FF-7728B3FFCF7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7244" t="49822" r="42125" b="31500"/>
          <a:stretch/>
        </p:blipFill>
        <p:spPr>
          <a:xfrm>
            <a:off x="7524328" y="4653136"/>
            <a:ext cx="972107" cy="960706"/>
          </a:xfrm>
          <a:prstGeom prst="rect">
            <a:avLst/>
          </a:prstGeom>
        </p:spPr>
      </p:pic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B7B768CB-6944-4C50-8D4A-56FD863AB922}"/>
              </a:ext>
            </a:extLst>
          </p:cNvPr>
          <p:cNvCxnSpPr/>
          <p:nvPr/>
        </p:nvCxnSpPr>
        <p:spPr>
          <a:xfrm flipV="1">
            <a:off x="7164288" y="5091530"/>
            <a:ext cx="648072" cy="1846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3743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737EF-2376-485A-BFE8-A3FFE7655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- to draw a circle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3BA1AA-8C0D-448A-AEC3-F779680F0E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" t="2578" r="75987" b="75200"/>
          <a:stretch/>
        </p:blipFill>
        <p:spPr>
          <a:xfrm>
            <a:off x="457200" y="1484784"/>
            <a:ext cx="2674640" cy="33752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E5D2FD-878C-4214-ADDC-853F8F625DDD}"/>
              </a:ext>
            </a:extLst>
          </p:cNvPr>
          <p:cNvSpPr txBox="1"/>
          <p:nvPr/>
        </p:nvSpPr>
        <p:spPr>
          <a:xfrm>
            <a:off x="2987824" y="3717032"/>
            <a:ext cx="45365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solidFill>
                  <a:srgbClr val="FF0000"/>
                </a:solidFill>
              </a:rPr>
              <a:t>Moves forward by one pixels, turning at angle 1</a:t>
            </a:r>
            <a:r>
              <a:rPr lang="en-GB" baseline="30000" dirty="0">
                <a:solidFill>
                  <a:srgbClr val="FF0000"/>
                </a:solidFill>
              </a:rPr>
              <a:t>0</a:t>
            </a:r>
            <a:r>
              <a:rPr lang="en-GB" dirty="0">
                <a:solidFill>
                  <a:srgbClr val="FF0000"/>
                </a:solidFill>
              </a:rPr>
              <a:t>. When this is repeated 360 times, then it turns 360</a:t>
            </a:r>
            <a:r>
              <a:rPr lang="en-GB" baseline="30000" dirty="0">
                <a:solidFill>
                  <a:srgbClr val="FF0000"/>
                </a:solidFill>
              </a:rPr>
              <a:t>o </a:t>
            </a:r>
            <a:r>
              <a:rPr lang="en-GB" dirty="0">
                <a:solidFill>
                  <a:srgbClr val="FF0000"/>
                </a:solidFill>
              </a:rPr>
              <a:t>forming a circle. Instead of repeatedly typing the two lines (</a:t>
            </a:r>
            <a:r>
              <a:rPr lang="en-GB" dirty="0" err="1">
                <a:solidFill>
                  <a:srgbClr val="FF0000"/>
                </a:solidFill>
              </a:rPr>
              <a:t>turtle.forward</a:t>
            </a:r>
            <a:r>
              <a:rPr lang="en-GB" dirty="0">
                <a:solidFill>
                  <a:srgbClr val="FF0000"/>
                </a:solidFill>
              </a:rPr>
              <a:t>(1) and </a:t>
            </a:r>
            <a:r>
              <a:rPr lang="en-GB" dirty="0" err="1">
                <a:solidFill>
                  <a:srgbClr val="FF0000"/>
                </a:solidFill>
              </a:rPr>
              <a:t>turtle.right</a:t>
            </a:r>
            <a:r>
              <a:rPr lang="en-GB" dirty="0">
                <a:solidFill>
                  <a:srgbClr val="FF0000"/>
                </a:solidFill>
              </a:rPr>
              <a:t>(1)) 360 times, loop is used to repeat those lines 360 times.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34A3D0-10A8-4E2C-8BBF-DDAD1E3944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550" t="37400" r="42125" b="23107"/>
          <a:stretch/>
        </p:blipFill>
        <p:spPr>
          <a:xfrm>
            <a:off x="4716016" y="1155282"/>
            <a:ext cx="1584176" cy="2031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786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Regular Shapes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Pentagon				Hexagon</a:t>
            </a:r>
            <a:endParaRPr lang="en-GB" dirty="0"/>
          </a:p>
        </p:txBody>
      </p:sp>
      <p:sp>
        <p:nvSpPr>
          <p:cNvPr id="4" name="Regular Pentagon 3"/>
          <p:cNvSpPr/>
          <p:nvPr/>
        </p:nvSpPr>
        <p:spPr>
          <a:xfrm>
            <a:off x="683568" y="2204864"/>
            <a:ext cx="2016224" cy="1584176"/>
          </a:xfrm>
          <a:prstGeom prst="pent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Hexagon 4"/>
          <p:cNvSpPr/>
          <p:nvPr/>
        </p:nvSpPr>
        <p:spPr>
          <a:xfrm>
            <a:off x="5220072" y="2492896"/>
            <a:ext cx="1944216" cy="1656184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599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Pentagon &amp; Hexagon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i</a:t>
            </a:r>
            <a:r>
              <a:rPr lang="en-GB" dirty="0" smtClean="0"/>
              <a:t>mport turtle</a:t>
            </a:r>
          </a:p>
          <a:p>
            <a:pPr marL="0" indent="0">
              <a:buNone/>
            </a:pPr>
            <a:r>
              <a:rPr lang="en-GB" dirty="0" smtClean="0"/>
              <a:t>#pentagon sides=5</a:t>
            </a:r>
          </a:p>
          <a:p>
            <a:pPr marL="0" indent="0">
              <a:buNone/>
            </a:pPr>
            <a:r>
              <a:rPr lang="en-GB" dirty="0" smtClean="0"/>
              <a:t>#hexagon sides=6</a:t>
            </a:r>
          </a:p>
          <a:p>
            <a:pPr marL="0" indent="0">
              <a:buNone/>
            </a:pPr>
            <a:r>
              <a:rPr lang="en-GB" dirty="0" smtClean="0"/>
              <a:t>sides = 5 </a:t>
            </a:r>
          </a:p>
          <a:p>
            <a:pPr marL="0" indent="0">
              <a:buNone/>
            </a:pPr>
            <a:r>
              <a:rPr lang="en-GB" dirty="0" smtClean="0"/>
              <a:t>size = 500 / sides</a:t>
            </a:r>
          </a:p>
          <a:p>
            <a:pPr marL="0" indent="0">
              <a:buNone/>
            </a:pPr>
            <a:r>
              <a:rPr lang="en-GB" dirty="0" smtClean="0"/>
              <a:t>angle = 360 / sides</a:t>
            </a:r>
          </a:p>
          <a:p>
            <a:pPr marL="0" indent="0">
              <a:buNone/>
            </a:pPr>
            <a:r>
              <a:rPr lang="en-GB" dirty="0" smtClean="0"/>
              <a:t>while sides &gt; 0: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 smtClean="0"/>
              <a:t>turtle.forward</a:t>
            </a:r>
            <a:r>
              <a:rPr lang="en-GB" dirty="0" smtClean="0"/>
              <a:t>(size)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 smtClean="0"/>
              <a:t>turtle.left</a:t>
            </a:r>
            <a:r>
              <a:rPr lang="en-GB" dirty="0" smtClean="0"/>
              <a:t>(angle)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sides = sides - 1</a:t>
            </a:r>
          </a:p>
        </p:txBody>
      </p:sp>
    </p:spTree>
    <p:extLst>
      <p:ext uri="{BB962C8B-B14F-4D97-AF65-F5344CB8AC3E}">
        <p14:creationId xmlns:p14="http://schemas.microsoft.com/office/powerpoint/2010/main" val="1564203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import turtle</a:t>
            </a:r>
          </a:p>
          <a:p>
            <a:r>
              <a:rPr lang="en-GB" dirty="0"/>
              <a:t>sides = 5 </a:t>
            </a:r>
          </a:p>
          <a:p>
            <a:r>
              <a:rPr lang="en-GB" dirty="0"/>
              <a:t>size = 500 / sides</a:t>
            </a:r>
          </a:p>
          <a:p>
            <a:r>
              <a:rPr lang="en-GB" dirty="0"/>
              <a:t>angle = 360 / </a:t>
            </a:r>
            <a:r>
              <a:rPr lang="en-GB" dirty="0" smtClean="0"/>
              <a:t>sides</a:t>
            </a:r>
          </a:p>
          <a:p>
            <a:endParaRPr lang="en-GB" dirty="0"/>
          </a:p>
          <a:p>
            <a:r>
              <a:rPr lang="en-GB" dirty="0" err="1"/>
              <a:t>turtle.pensize</a:t>
            </a:r>
            <a:r>
              <a:rPr lang="en-GB" dirty="0"/>
              <a:t>(5)</a:t>
            </a:r>
          </a:p>
          <a:p>
            <a:r>
              <a:rPr lang="en-GB" dirty="0" err="1"/>
              <a:t>turtle.pencolor</a:t>
            </a:r>
            <a:r>
              <a:rPr lang="en-GB" dirty="0"/>
              <a:t>('blue')</a:t>
            </a:r>
          </a:p>
          <a:p>
            <a:r>
              <a:rPr lang="en-GB" dirty="0" err="1" smtClean="0"/>
              <a:t>turtle.fillcolor</a:t>
            </a:r>
            <a:r>
              <a:rPr lang="en-GB" dirty="0" smtClean="0"/>
              <a:t>(‘red’)</a:t>
            </a:r>
            <a:endParaRPr lang="en-GB" dirty="0" smtClean="0"/>
          </a:p>
          <a:p>
            <a:endParaRPr lang="en-GB" dirty="0"/>
          </a:p>
          <a:p>
            <a:r>
              <a:rPr lang="en-GB" dirty="0" err="1"/>
              <a:t>turtle.begin_fill</a:t>
            </a:r>
            <a:r>
              <a:rPr lang="en-GB" dirty="0"/>
              <a:t>()</a:t>
            </a:r>
          </a:p>
          <a:p>
            <a:r>
              <a:rPr lang="en-GB" dirty="0"/>
              <a:t>while sides &gt; 0:</a:t>
            </a:r>
          </a:p>
          <a:p>
            <a:r>
              <a:rPr lang="en-GB" dirty="0"/>
              <a:t>  </a:t>
            </a:r>
            <a:r>
              <a:rPr lang="en-GB" dirty="0" err="1"/>
              <a:t>turtle.forward</a:t>
            </a:r>
            <a:r>
              <a:rPr lang="en-GB" dirty="0"/>
              <a:t>(size)</a:t>
            </a:r>
          </a:p>
          <a:p>
            <a:r>
              <a:rPr lang="en-GB" dirty="0"/>
              <a:t>  </a:t>
            </a:r>
            <a:r>
              <a:rPr lang="en-GB" dirty="0" err="1"/>
              <a:t>turtle.left</a:t>
            </a:r>
            <a:r>
              <a:rPr lang="en-GB" dirty="0"/>
              <a:t>(angle)</a:t>
            </a:r>
          </a:p>
          <a:p>
            <a:r>
              <a:rPr lang="en-GB" dirty="0"/>
              <a:t>  sides -= 1</a:t>
            </a:r>
          </a:p>
          <a:p>
            <a:r>
              <a:rPr lang="en-GB" dirty="0" err="1"/>
              <a:t>turtle.end_fill</a:t>
            </a:r>
            <a:r>
              <a:rPr lang="en-GB" dirty="0" smtClean="0"/>
              <a:t>()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1089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D5220-69AD-4A98-AF3C-F86A49FAF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534CD-5008-4AB8-9792-23C41018C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7"/>
            <a:ext cx="8229600" cy="720080"/>
          </a:xfrm>
        </p:spPr>
        <p:txBody>
          <a:bodyPr>
            <a:normAutofit/>
          </a:bodyPr>
          <a:lstStyle/>
          <a:p>
            <a:r>
              <a:rPr lang="en-GB" sz="2200" dirty="0"/>
              <a:t>By using the code for circle, try to draw a oval shape as below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ABBB03-AC8A-4242-8A79-998782252B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700" t="47200" r="39763" b="29000"/>
          <a:stretch/>
        </p:blipFill>
        <p:spPr>
          <a:xfrm>
            <a:off x="3491880" y="1988840"/>
            <a:ext cx="1512168" cy="1224136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343A1A6-8C65-4B1D-BA73-BF0C130AE7C3}"/>
              </a:ext>
            </a:extLst>
          </p:cNvPr>
          <p:cNvSpPr txBox="1">
            <a:spLocks/>
          </p:cNvSpPr>
          <p:nvPr/>
        </p:nvSpPr>
        <p:spPr>
          <a:xfrm>
            <a:off x="467544" y="3472409"/>
            <a:ext cx="8229600" cy="103671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By using the code for square, try to draw a spiral square shape as below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     (Note: loop may be required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25CE6D-BB40-43B0-A95C-3D69E26160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8425" t="41600" r="41338" b="38244"/>
          <a:stretch/>
        </p:blipFill>
        <p:spPr>
          <a:xfrm>
            <a:off x="3635896" y="4509120"/>
            <a:ext cx="936104" cy="1036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595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45541</TotalTime>
  <Words>392</Words>
  <Application>Microsoft Office PowerPoint</Application>
  <PresentationFormat>On-screen Show (4:3)</PresentationFormat>
  <Paragraphs>76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20140311PresentationUWTSDTemplate</vt:lpstr>
      <vt:lpstr>Computational Thinking</vt:lpstr>
      <vt:lpstr>Turtle</vt:lpstr>
      <vt:lpstr>Turtle methods</vt:lpstr>
      <vt:lpstr>Turtle methods</vt:lpstr>
      <vt:lpstr>Turtle Methods</vt:lpstr>
      <vt:lpstr>Turtle Methods</vt:lpstr>
      <vt:lpstr>Example – to draw a square</vt:lpstr>
      <vt:lpstr>Example - to draw a circle</vt:lpstr>
      <vt:lpstr>Regular Shapes</vt:lpstr>
      <vt:lpstr>Pentagon &amp; Hexagon</vt:lpstr>
      <vt:lpstr>PowerPoint Presentation</vt:lpstr>
      <vt:lpstr>Class 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218</cp:revision>
  <dcterms:created xsi:type="dcterms:W3CDTF">2015-04-14T15:21:28Z</dcterms:created>
  <dcterms:modified xsi:type="dcterms:W3CDTF">2019-12-17T13:05:06Z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