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30" r:id="rId4"/>
  </p:sldMasterIdLst>
  <p:notesMasterIdLst>
    <p:notesMasterId r:id="rId18"/>
  </p:notesMasterIdLst>
  <p:sldIdLst>
    <p:sldId id="257" r:id="rId5"/>
    <p:sldId id="258" r:id="rId6"/>
    <p:sldId id="259" r:id="rId7"/>
    <p:sldId id="260" r:id="rId8"/>
    <p:sldId id="261" r:id="rId9"/>
    <p:sldId id="262" r:id="rId10"/>
    <p:sldId id="263" r:id="rId11"/>
    <p:sldId id="264" r:id="rId12"/>
    <p:sldId id="265" r:id="rId13"/>
    <p:sldId id="268" r:id="rId14"/>
    <p:sldId id="269" r:id="rId15"/>
    <p:sldId id="266"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3" autoAdjust="0"/>
    <p:restoredTop sz="86536" autoAdjust="0"/>
  </p:normalViewPr>
  <p:slideViewPr>
    <p:cSldViewPr snapToGrid="0">
      <p:cViewPr varScale="1">
        <p:scale>
          <a:sx n="71" d="100"/>
          <a:sy n="71" d="100"/>
        </p:scale>
        <p:origin x="95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l Lazar (2441568)" userId="f21de0df-e017-4e9c-a385-f233e44d7fca" providerId="ADAL" clId="{F6BB460D-3A7C-4FAE-96AA-889EF76C54BD}"/>
    <pc:docChg chg="undo custSel modSld">
      <pc:chgData name="Mihail Lazar (2441568)" userId="f21de0df-e017-4e9c-a385-f233e44d7fca" providerId="ADAL" clId="{F6BB460D-3A7C-4FAE-96AA-889EF76C54BD}" dt="2026-04-13T09:16:31.570" v="68" actId="404"/>
      <pc:docMkLst>
        <pc:docMk/>
      </pc:docMkLst>
      <pc:sldChg chg="modSp mod">
        <pc:chgData name="Mihail Lazar (2441568)" userId="f21de0df-e017-4e9c-a385-f233e44d7fca" providerId="ADAL" clId="{F6BB460D-3A7C-4FAE-96AA-889EF76C54BD}" dt="2026-04-13T09:13:41.567" v="25" actId="20577"/>
        <pc:sldMkLst>
          <pc:docMk/>
          <pc:sldMk cId="1587273933" sldId="257"/>
        </pc:sldMkLst>
        <pc:spChg chg="mod">
          <ac:chgData name="Mihail Lazar (2441568)" userId="f21de0df-e017-4e9c-a385-f233e44d7fca" providerId="ADAL" clId="{F6BB460D-3A7C-4FAE-96AA-889EF76C54BD}" dt="2026-04-13T09:13:41.567" v="25" actId="20577"/>
          <ac:spMkLst>
            <pc:docMk/>
            <pc:sldMk cId="1587273933" sldId="257"/>
            <ac:spMk id="3" creationId="{C6DBAAF8-C7FC-2A42-531F-74138E84B235}"/>
          </ac:spMkLst>
        </pc:spChg>
      </pc:sldChg>
      <pc:sldChg chg="modSp mod">
        <pc:chgData name="Mihail Lazar (2441568)" userId="f21de0df-e017-4e9c-a385-f233e44d7fca" providerId="ADAL" clId="{F6BB460D-3A7C-4FAE-96AA-889EF76C54BD}" dt="2026-04-13T09:14:01.078" v="30" actId="403"/>
        <pc:sldMkLst>
          <pc:docMk/>
          <pc:sldMk cId="1981738556" sldId="258"/>
        </pc:sldMkLst>
        <pc:spChg chg="mod">
          <ac:chgData name="Mihail Lazar (2441568)" userId="f21de0df-e017-4e9c-a385-f233e44d7fca" providerId="ADAL" clId="{F6BB460D-3A7C-4FAE-96AA-889EF76C54BD}" dt="2026-04-13T09:14:01.078" v="30" actId="403"/>
          <ac:spMkLst>
            <pc:docMk/>
            <pc:sldMk cId="1981738556" sldId="258"/>
            <ac:spMk id="3" creationId="{AA12CDE6-C081-B083-9464-864B58E4E8BB}"/>
          </ac:spMkLst>
        </pc:spChg>
      </pc:sldChg>
      <pc:sldChg chg="modSp mod">
        <pc:chgData name="Mihail Lazar (2441568)" userId="f21de0df-e017-4e9c-a385-f233e44d7fca" providerId="ADAL" clId="{F6BB460D-3A7C-4FAE-96AA-889EF76C54BD}" dt="2026-04-13T09:14:35.118" v="39" actId="403"/>
        <pc:sldMkLst>
          <pc:docMk/>
          <pc:sldMk cId="1928251834" sldId="259"/>
        </pc:sldMkLst>
        <pc:spChg chg="mod">
          <ac:chgData name="Mihail Lazar (2441568)" userId="f21de0df-e017-4e9c-a385-f233e44d7fca" providerId="ADAL" clId="{F6BB460D-3A7C-4FAE-96AA-889EF76C54BD}" dt="2026-04-13T09:14:35.118" v="39" actId="403"/>
          <ac:spMkLst>
            <pc:docMk/>
            <pc:sldMk cId="1928251834" sldId="259"/>
            <ac:spMk id="3" creationId="{C4F19F92-2F53-8517-F185-1553F1277D17}"/>
          </ac:spMkLst>
        </pc:spChg>
        <pc:picChg chg="mod">
          <ac:chgData name="Mihail Lazar (2441568)" userId="f21de0df-e017-4e9c-a385-f233e44d7fca" providerId="ADAL" clId="{F6BB460D-3A7C-4FAE-96AA-889EF76C54BD}" dt="2026-04-13T09:13:50.679" v="26" actId="1076"/>
          <ac:picMkLst>
            <pc:docMk/>
            <pc:sldMk cId="1928251834" sldId="259"/>
            <ac:picMk id="5" creationId="{473BD56C-30B2-C9E5-7E4C-3D6937D646F7}"/>
          </ac:picMkLst>
        </pc:picChg>
      </pc:sldChg>
      <pc:sldChg chg="modSp mod">
        <pc:chgData name="Mihail Lazar (2441568)" userId="f21de0df-e017-4e9c-a385-f233e44d7fca" providerId="ADAL" clId="{F6BB460D-3A7C-4FAE-96AA-889EF76C54BD}" dt="2026-04-13T09:14:23.189" v="36" actId="403"/>
        <pc:sldMkLst>
          <pc:docMk/>
          <pc:sldMk cId="740369861" sldId="260"/>
        </pc:sldMkLst>
        <pc:spChg chg="mod">
          <ac:chgData name="Mihail Lazar (2441568)" userId="f21de0df-e017-4e9c-a385-f233e44d7fca" providerId="ADAL" clId="{F6BB460D-3A7C-4FAE-96AA-889EF76C54BD}" dt="2026-04-13T09:14:10.806" v="32" actId="1076"/>
          <ac:spMkLst>
            <pc:docMk/>
            <pc:sldMk cId="740369861" sldId="260"/>
            <ac:spMk id="2" creationId="{81056611-7BEB-6A6C-7C97-A61BE9D31EE0}"/>
          </ac:spMkLst>
        </pc:spChg>
        <pc:spChg chg="mod">
          <ac:chgData name="Mihail Lazar (2441568)" userId="f21de0df-e017-4e9c-a385-f233e44d7fca" providerId="ADAL" clId="{F6BB460D-3A7C-4FAE-96AA-889EF76C54BD}" dt="2026-04-13T09:14:23.189" v="36" actId="403"/>
          <ac:spMkLst>
            <pc:docMk/>
            <pc:sldMk cId="740369861" sldId="260"/>
            <ac:spMk id="3" creationId="{F5BD203F-DCCB-D64E-AB01-A309E62FC5DA}"/>
          </ac:spMkLst>
        </pc:spChg>
        <pc:picChg chg="mod">
          <ac:chgData name="Mihail Lazar (2441568)" userId="f21de0df-e017-4e9c-a385-f233e44d7fca" providerId="ADAL" clId="{F6BB460D-3A7C-4FAE-96AA-889EF76C54BD}" dt="2026-04-13T09:14:07.095" v="31" actId="1076"/>
          <ac:picMkLst>
            <pc:docMk/>
            <pc:sldMk cId="740369861" sldId="260"/>
            <ac:picMk id="5" creationId="{6F77BB8B-8D44-4781-BC5B-F745EABE944F}"/>
          </ac:picMkLst>
        </pc:picChg>
      </pc:sldChg>
      <pc:sldChg chg="modSp mod">
        <pc:chgData name="Mihail Lazar (2441568)" userId="f21de0df-e017-4e9c-a385-f233e44d7fca" providerId="ADAL" clId="{F6BB460D-3A7C-4FAE-96AA-889EF76C54BD}" dt="2026-04-13T09:15:03.710" v="46" actId="255"/>
        <pc:sldMkLst>
          <pc:docMk/>
          <pc:sldMk cId="69772222" sldId="261"/>
        </pc:sldMkLst>
        <pc:spChg chg="mod">
          <ac:chgData name="Mihail Lazar (2441568)" userId="f21de0df-e017-4e9c-a385-f233e44d7fca" providerId="ADAL" clId="{F6BB460D-3A7C-4FAE-96AA-889EF76C54BD}" dt="2026-04-13T09:15:03.710" v="46" actId="255"/>
          <ac:spMkLst>
            <pc:docMk/>
            <pc:sldMk cId="69772222" sldId="261"/>
            <ac:spMk id="3" creationId="{D4C14643-D0D2-7680-5FAD-52F4D4908A23}"/>
          </ac:spMkLst>
        </pc:spChg>
        <pc:picChg chg="mod">
          <ac:chgData name="Mihail Lazar (2441568)" userId="f21de0df-e017-4e9c-a385-f233e44d7fca" providerId="ADAL" clId="{F6BB460D-3A7C-4FAE-96AA-889EF76C54BD}" dt="2026-04-13T09:14:45.439" v="40" actId="1076"/>
          <ac:picMkLst>
            <pc:docMk/>
            <pc:sldMk cId="69772222" sldId="261"/>
            <ac:picMk id="5" creationId="{C2F328ED-D2DE-618D-4E31-31337170C9BD}"/>
          </ac:picMkLst>
        </pc:picChg>
      </pc:sldChg>
      <pc:sldChg chg="modSp mod">
        <pc:chgData name="Mihail Lazar (2441568)" userId="f21de0df-e017-4e9c-a385-f233e44d7fca" providerId="ADAL" clId="{F6BB460D-3A7C-4FAE-96AA-889EF76C54BD}" dt="2026-04-13T09:15:40.621" v="57" actId="255"/>
        <pc:sldMkLst>
          <pc:docMk/>
          <pc:sldMk cId="2812389034" sldId="262"/>
        </pc:sldMkLst>
        <pc:spChg chg="mod">
          <ac:chgData name="Mihail Lazar (2441568)" userId="f21de0df-e017-4e9c-a385-f233e44d7fca" providerId="ADAL" clId="{F6BB460D-3A7C-4FAE-96AA-889EF76C54BD}" dt="2026-04-13T09:15:34.015" v="56" actId="14100"/>
          <ac:spMkLst>
            <pc:docMk/>
            <pc:sldMk cId="2812389034" sldId="262"/>
            <ac:spMk id="2" creationId="{DC9C56A9-87B1-79F1-5AAE-5DDA71CE04B5}"/>
          </ac:spMkLst>
        </pc:spChg>
        <pc:spChg chg="mod">
          <ac:chgData name="Mihail Lazar (2441568)" userId="f21de0df-e017-4e9c-a385-f233e44d7fca" providerId="ADAL" clId="{F6BB460D-3A7C-4FAE-96AA-889EF76C54BD}" dt="2026-04-13T09:15:40.621" v="57" actId="255"/>
          <ac:spMkLst>
            <pc:docMk/>
            <pc:sldMk cId="2812389034" sldId="262"/>
            <ac:spMk id="3" creationId="{445294D2-4518-8F02-E815-561E49E08465}"/>
          </ac:spMkLst>
        </pc:spChg>
        <pc:picChg chg="mod">
          <ac:chgData name="Mihail Lazar (2441568)" userId="f21de0df-e017-4e9c-a385-f233e44d7fca" providerId="ADAL" clId="{F6BB460D-3A7C-4FAE-96AA-889EF76C54BD}" dt="2026-04-13T09:15:12.543" v="48" actId="14100"/>
          <ac:picMkLst>
            <pc:docMk/>
            <pc:sldMk cId="2812389034" sldId="262"/>
            <ac:picMk id="5" creationId="{E35559F9-66BC-3425-CE4A-B31FD4E13FF9}"/>
          </ac:picMkLst>
        </pc:picChg>
      </pc:sldChg>
      <pc:sldChg chg="modSp mod">
        <pc:chgData name="Mihail Lazar (2441568)" userId="f21de0df-e017-4e9c-a385-f233e44d7fca" providerId="ADAL" clId="{F6BB460D-3A7C-4FAE-96AA-889EF76C54BD}" dt="2026-04-13T09:15:46.737" v="58" actId="255"/>
        <pc:sldMkLst>
          <pc:docMk/>
          <pc:sldMk cId="15949983" sldId="263"/>
        </pc:sldMkLst>
        <pc:spChg chg="mod">
          <ac:chgData name="Mihail Lazar (2441568)" userId="f21de0df-e017-4e9c-a385-f233e44d7fca" providerId="ADAL" clId="{F6BB460D-3A7C-4FAE-96AA-889EF76C54BD}" dt="2026-04-13T09:15:46.737" v="58" actId="255"/>
          <ac:spMkLst>
            <pc:docMk/>
            <pc:sldMk cId="15949983" sldId="263"/>
            <ac:spMk id="3" creationId="{6BF573EB-EA31-78DA-92EB-2D6FAF91CBD5}"/>
          </ac:spMkLst>
        </pc:spChg>
      </pc:sldChg>
      <pc:sldChg chg="modSp mod">
        <pc:chgData name="Mihail Lazar (2441568)" userId="f21de0df-e017-4e9c-a385-f233e44d7fca" providerId="ADAL" clId="{F6BB460D-3A7C-4FAE-96AA-889EF76C54BD}" dt="2026-04-13T09:16:03.471" v="61" actId="255"/>
        <pc:sldMkLst>
          <pc:docMk/>
          <pc:sldMk cId="3269500407" sldId="264"/>
        </pc:sldMkLst>
        <pc:spChg chg="mod">
          <ac:chgData name="Mihail Lazar (2441568)" userId="f21de0df-e017-4e9c-a385-f233e44d7fca" providerId="ADAL" clId="{F6BB460D-3A7C-4FAE-96AA-889EF76C54BD}" dt="2026-04-13T09:16:03.471" v="61" actId="255"/>
          <ac:spMkLst>
            <pc:docMk/>
            <pc:sldMk cId="3269500407" sldId="264"/>
            <ac:spMk id="3" creationId="{B0023E95-8093-09CF-8921-F310ED2DA5AC}"/>
          </ac:spMkLst>
        </pc:spChg>
        <pc:picChg chg="mod">
          <ac:chgData name="Mihail Lazar (2441568)" userId="f21de0df-e017-4e9c-a385-f233e44d7fca" providerId="ADAL" clId="{F6BB460D-3A7C-4FAE-96AA-889EF76C54BD}" dt="2026-04-13T09:15:53.247" v="59" actId="1076"/>
          <ac:picMkLst>
            <pc:docMk/>
            <pc:sldMk cId="3269500407" sldId="264"/>
            <ac:picMk id="5" creationId="{6D5F6AF9-CB57-996C-C742-83F9BBC1BE88}"/>
          </ac:picMkLst>
        </pc:picChg>
      </pc:sldChg>
      <pc:sldChg chg="modSp mod">
        <pc:chgData name="Mihail Lazar (2441568)" userId="f21de0df-e017-4e9c-a385-f233e44d7fca" providerId="ADAL" clId="{F6BB460D-3A7C-4FAE-96AA-889EF76C54BD}" dt="2026-04-13T09:13:02.351" v="13" actId="14100"/>
        <pc:sldMkLst>
          <pc:docMk/>
          <pc:sldMk cId="3765893146" sldId="265"/>
        </pc:sldMkLst>
        <pc:spChg chg="mod">
          <ac:chgData name="Mihail Lazar (2441568)" userId="f21de0df-e017-4e9c-a385-f233e44d7fca" providerId="ADAL" clId="{F6BB460D-3A7C-4FAE-96AA-889EF76C54BD}" dt="2026-04-13T09:12:57.518" v="11" actId="1076"/>
          <ac:spMkLst>
            <pc:docMk/>
            <pc:sldMk cId="3765893146" sldId="265"/>
            <ac:spMk id="3" creationId="{42E224B9-A2E7-B98C-F9C9-2EB74DBAD2D8}"/>
          </ac:spMkLst>
        </pc:spChg>
        <pc:picChg chg="mod">
          <ac:chgData name="Mihail Lazar (2441568)" userId="f21de0df-e017-4e9c-a385-f233e44d7fca" providerId="ADAL" clId="{F6BB460D-3A7C-4FAE-96AA-889EF76C54BD}" dt="2026-04-13T09:13:02.351" v="13" actId="14100"/>
          <ac:picMkLst>
            <pc:docMk/>
            <pc:sldMk cId="3765893146" sldId="265"/>
            <ac:picMk id="10" creationId="{CD608D4B-5E94-7E58-5E8D-1691FC4870D4}"/>
          </ac:picMkLst>
        </pc:picChg>
        <pc:picChg chg="mod">
          <ac:chgData name="Mihail Lazar (2441568)" userId="f21de0df-e017-4e9c-a385-f233e44d7fca" providerId="ADAL" clId="{F6BB460D-3A7C-4FAE-96AA-889EF76C54BD}" dt="2026-04-13T09:13:00.344" v="12" actId="14100"/>
          <ac:picMkLst>
            <pc:docMk/>
            <pc:sldMk cId="3765893146" sldId="265"/>
            <ac:picMk id="12" creationId="{C5D50676-9195-FAD6-DBCD-C9DFCA160F02}"/>
          </ac:picMkLst>
        </pc:picChg>
      </pc:sldChg>
      <pc:sldChg chg="modSp mod">
        <pc:chgData name="Mihail Lazar (2441568)" userId="f21de0df-e017-4e9c-a385-f233e44d7fca" providerId="ADAL" clId="{F6BB460D-3A7C-4FAE-96AA-889EF76C54BD}" dt="2026-04-13T09:16:31.570" v="68" actId="404"/>
        <pc:sldMkLst>
          <pc:docMk/>
          <pc:sldMk cId="790790126" sldId="266"/>
        </pc:sldMkLst>
        <pc:spChg chg="mod">
          <ac:chgData name="Mihail Lazar (2441568)" userId="f21de0df-e017-4e9c-a385-f233e44d7fca" providerId="ADAL" clId="{F6BB460D-3A7C-4FAE-96AA-889EF76C54BD}" dt="2026-04-13T09:16:21.166" v="63" actId="1076"/>
          <ac:spMkLst>
            <pc:docMk/>
            <pc:sldMk cId="790790126" sldId="266"/>
            <ac:spMk id="2" creationId="{8829E4DE-796E-2FB0-915C-9E0ECAC99858}"/>
          </ac:spMkLst>
        </pc:spChg>
        <pc:spChg chg="mod">
          <ac:chgData name="Mihail Lazar (2441568)" userId="f21de0df-e017-4e9c-a385-f233e44d7fca" providerId="ADAL" clId="{F6BB460D-3A7C-4FAE-96AA-889EF76C54BD}" dt="2026-04-13T09:16:31.570" v="68" actId="404"/>
          <ac:spMkLst>
            <pc:docMk/>
            <pc:sldMk cId="790790126" sldId="266"/>
            <ac:spMk id="3" creationId="{94FFCC0E-E57D-E708-3301-90CF174CF376}"/>
          </ac:spMkLst>
        </pc:spChg>
        <pc:picChg chg="mod">
          <ac:chgData name="Mihail Lazar (2441568)" userId="f21de0df-e017-4e9c-a385-f233e44d7fca" providerId="ADAL" clId="{F6BB460D-3A7C-4FAE-96AA-889EF76C54BD}" dt="2026-04-13T09:16:17.942" v="62" actId="1076"/>
          <ac:picMkLst>
            <pc:docMk/>
            <pc:sldMk cId="790790126" sldId="266"/>
            <ac:picMk id="5" creationId="{2744E2D3-39BC-A018-7533-1E61E8572D51}"/>
          </ac:picMkLst>
        </pc:picChg>
      </pc:sldChg>
      <pc:sldChg chg="modSp mod">
        <pc:chgData name="Mihail Lazar (2441568)" userId="f21de0df-e017-4e9c-a385-f233e44d7fca" providerId="ADAL" clId="{F6BB460D-3A7C-4FAE-96AA-889EF76C54BD}" dt="2026-04-13T09:12:35.457" v="9" actId="403"/>
        <pc:sldMkLst>
          <pc:docMk/>
          <pc:sldMk cId="2040773631" sldId="268"/>
        </pc:sldMkLst>
        <pc:graphicFrameChg chg="mod modGraphic">
          <ac:chgData name="Mihail Lazar (2441568)" userId="f21de0df-e017-4e9c-a385-f233e44d7fca" providerId="ADAL" clId="{F6BB460D-3A7C-4FAE-96AA-889EF76C54BD}" dt="2026-04-13T09:12:35.457" v="9" actId="403"/>
          <ac:graphicFrameMkLst>
            <pc:docMk/>
            <pc:sldMk cId="2040773631" sldId="268"/>
            <ac:graphicFrameMk id="4" creationId="{BF7B1C6B-352B-C1E7-9F98-86CA6E6D0A4D}"/>
          </ac:graphicFrameMkLst>
        </pc:graphicFrameChg>
      </pc:sldChg>
      <pc:sldChg chg="modSp mod">
        <pc:chgData name="Mihail Lazar (2441568)" userId="f21de0df-e017-4e9c-a385-f233e44d7fca" providerId="ADAL" clId="{F6BB460D-3A7C-4FAE-96AA-889EF76C54BD}" dt="2026-04-13T09:12:42.041" v="10" actId="403"/>
        <pc:sldMkLst>
          <pc:docMk/>
          <pc:sldMk cId="3713981431" sldId="269"/>
        </pc:sldMkLst>
        <pc:graphicFrameChg chg="modGraphic">
          <ac:chgData name="Mihail Lazar (2441568)" userId="f21de0df-e017-4e9c-a385-f233e44d7fca" providerId="ADAL" clId="{F6BB460D-3A7C-4FAE-96AA-889EF76C54BD}" dt="2026-04-13T09:12:42.041" v="10" actId="403"/>
          <ac:graphicFrameMkLst>
            <pc:docMk/>
            <pc:sldMk cId="3713981431" sldId="269"/>
            <ac:graphicFrameMk id="4" creationId="{50595D12-BA2A-0721-FBC6-DA75BB7CE4A0}"/>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2E73D4-4C87-485C-BACD-C259FDB3BBA8}" type="datetimeFigureOut">
              <a:rPr lang="en-GB" smtClean="0"/>
              <a:t>13/04/2026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9A0224-D6AD-49C4-8D51-85BE5EF0F69E}" type="slidenum">
              <a:rPr lang="en-GB" smtClean="0"/>
              <a:t>‹#›</a:t>
            </a:fld>
            <a:endParaRPr lang="en-GB"/>
          </a:p>
        </p:txBody>
      </p:sp>
    </p:spTree>
    <p:extLst>
      <p:ext uri="{BB962C8B-B14F-4D97-AF65-F5344CB8AC3E}">
        <p14:creationId xmlns:p14="http://schemas.microsoft.com/office/powerpoint/2010/main" val="3906887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foremost aim of this presentation is to describe the new business idea of EcoBox, which is a Birmingham-based subscription meal kit business which mainly targets university students whose age group is 18-25 years. This presentation will describe the business idea, the three most important external factors from PESTEL analysis and then two major marketing strategies for the new business. It will also define the funding allocation and requirements to state the required funding and initial costs.  </a:t>
            </a:r>
            <a:endParaRPr lang="en-US" b="0" dirty="0">
              <a:effectLst/>
              <a:latin typeface="Times New Roman" panose="02020603050405020304" pitchFamily="18" charset="0"/>
              <a:cs typeface="Times New Roman" panose="02020603050405020304" pitchFamily="18" charset="0"/>
            </a:endParaRPr>
          </a:p>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9A0224-D6AD-49C4-8D51-85BE5EF0F69E}" type="slidenum">
              <a:rPr lang="en-GB" smtClean="0"/>
              <a:t>2</a:t>
            </a:fld>
            <a:endParaRPr lang="en-GB"/>
          </a:p>
        </p:txBody>
      </p:sp>
    </p:spTree>
    <p:extLst>
      <p:ext uri="{BB962C8B-B14F-4D97-AF65-F5344CB8AC3E}">
        <p14:creationId xmlns:p14="http://schemas.microsoft.com/office/powerpoint/2010/main" val="1956431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business idea is based on a subscription-based meal kit in Birmingham, which mainly targets university students aged 18 to 25. The name of the business is EcoBox UK, and this company offers weekly deliveries for pre-prepared plan-based food and nutritionally balanced recipes. This will also optimise through mobile set and get the basic box of 22 pounds, and they can also get the premium box of 28 pounds. The ingredients of meals are supplied from the West Midlands within a 50-mile radius.  </a:t>
            </a:r>
            <a:endParaRPr lang="en-US" b="0" dirty="0">
              <a:effectLst/>
              <a:latin typeface="Times New Roman" panose="02020603050405020304" pitchFamily="18" charset="0"/>
              <a:cs typeface="Times New Roman" panose="02020603050405020304" pitchFamily="18" charset="0"/>
            </a:endParaRPr>
          </a:p>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9A0224-D6AD-49C4-8D51-85BE5EF0F69E}" type="slidenum">
              <a:rPr lang="en-GB" smtClean="0"/>
              <a:t>3</a:t>
            </a:fld>
            <a:endParaRPr lang="en-GB"/>
          </a:p>
        </p:txBody>
      </p:sp>
    </p:spTree>
    <p:extLst>
      <p:ext uri="{BB962C8B-B14F-4D97-AF65-F5344CB8AC3E}">
        <p14:creationId xmlns:p14="http://schemas.microsoft.com/office/powerpoint/2010/main" val="1888972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UK food policies are very strict and focused; they emphasise resilience and health for domestic agriculture, for people to support the meal services and encourage the sourcing of British food for the supply chain (Gov.UK, 2021). In the UK, there are HFSS food regulations, which also include advertising bans and restrictions on energy drinks for children. The UK government is also concerned about the production of food items in the country, and that is why they have prepared a policy where 50% of food consumed by UK people will be produced within the country (Hall, 2025). </a:t>
            </a:r>
            <a:endParaRPr lang="en-US" b="0" dirty="0">
              <a:effectLst/>
              <a:latin typeface="Times New Roman" panose="02020603050405020304" pitchFamily="18" charset="0"/>
              <a:cs typeface="Times New Roman" panose="02020603050405020304" pitchFamily="18" charset="0"/>
            </a:endParaRPr>
          </a:p>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9A0224-D6AD-49C4-8D51-85BE5EF0F69E}" type="slidenum">
              <a:rPr lang="en-GB" smtClean="0"/>
              <a:t>4</a:t>
            </a:fld>
            <a:endParaRPr lang="en-GB"/>
          </a:p>
        </p:txBody>
      </p:sp>
    </p:spTree>
    <p:extLst>
      <p:ext uri="{BB962C8B-B14F-4D97-AF65-F5344CB8AC3E}">
        <p14:creationId xmlns:p14="http://schemas.microsoft.com/office/powerpoint/2010/main" val="3664984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It has been predicted that the UK market of meal kits will grow with an 11 to 12% CAGR, which shows that the demand for these kinds of businesses is growing, and people want convenient solutions for cooking and getting homemade food items. However, the expenses of logistics and ingredients are squeezing the margins of the industry (Statista, 2026).   </a:t>
            </a:r>
            <a:endParaRPr lang="en-US" b="0" dirty="0">
              <a:effectLst/>
              <a:latin typeface="Times New Roman" panose="02020603050405020304" pitchFamily="18" charset="0"/>
              <a:cs typeface="Times New Roman" panose="02020603050405020304" pitchFamily="18" charset="0"/>
            </a:endParaRPr>
          </a:p>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9A0224-D6AD-49C4-8D51-85BE5EF0F69E}" type="slidenum">
              <a:rPr lang="en-GB" smtClean="0"/>
              <a:t>5</a:t>
            </a:fld>
            <a:endParaRPr lang="en-GB"/>
          </a:p>
        </p:txBody>
      </p:sp>
    </p:spTree>
    <p:extLst>
      <p:ext uri="{BB962C8B-B14F-4D97-AF65-F5344CB8AC3E}">
        <p14:creationId xmlns:p14="http://schemas.microsoft.com/office/powerpoint/2010/main" val="720457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market trend of scratch cooking and health awareness can positively help EcoBox to grow its marketplace and expand its operations (Statista, 2026). As the vegetarian diet is useful for the upswing, especially within the young age consumer group. Social media is also influencing the eating habits of people. </a:t>
            </a:r>
            <a:endParaRPr lang="en-US" b="0" dirty="0">
              <a:effectLst/>
              <a:latin typeface="Times New Roman" panose="02020603050405020304" pitchFamily="18" charset="0"/>
              <a:cs typeface="Times New Roman" panose="02020603050405020304" pitchFamily="18" charset="0"/>
            </a:endParaRPr>
          </a:p>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9A0224-D6AD-49C4-8D51-85BE5EF0F69E}" type="slidenum">
              <a:rPr lang="en-GB" smtClean="0"/>
              <a:t>6</a:t>
            </a:fld>
            <a:endParaRPr lang="en-GB"/>
          </a:p>
        </p:txBody>
      </p:sp>
    </p:spTree>
    <p:extLst>
      <p:ext uri="{BB962C8B-B14F-4D97-AF65-F5344CB8AC3E}">
        <p14:creationId xmlns:p14="http://schemas.microsoft.com/office/powerpoint/2010/main" val="3329452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buNone/>
            </a:pPr>
            <a:r>
              <a:rPr lang="en-US" sz="1200" b="0" i="0" u="none" strike="noStrike" dirty="0">
                <a:solidFill>
                  <a:srgbClr val="000000"/>
                </a:solidFill>
                <a:effectLst/>
                <a:latin typeface="Times New Roman" panose="02020603050405020304" pitchFamily="18" charset="0"/>
              </a:rPr>
              <a:t>There are multiple ways to do market positioning for this new company, EcoBox, one of which can be green visuals, in which the organisation will foster their green efforts and activities to clear carbon footprints in the marketplace. Under Brand Equity Theory, it states that long-term loyalty and trust are achieved through consistent green efforts (Ottman, 2017). </a:t>
            </a:r>
            <a:endParaRPr lang="en-US" b="0" dirty="0">
              <a:effectLst/>
            </a:endParaRPr>
          </a:p>
          <a:p>
            <a:pPr algn="just">
              <a:lnSpc>
                <a:spcPct val="150000"/>
              </a:lnSpc>
              <a:buNone/>
            </a:pPr>
            <a:br>
              <a:rPr lang="en-US" dirty="0"/>
            </a:br>
            <a:endParaRPr lang="en-GB" dirty="0"/>
          </a:p>
        </p:txBody>
      </p:sp>
      <p:sp>
        <p:nvSpPr>
          <p:cNvPr id="4" name="Slide Number Placeholder 3"/>
          <p:cNvSpPr>
            <a:spLocks noGrp="1"/>
          </p:cNvSpPr>
          <p:nvPr>
            <p:ph type="sldNum" sz="quarter" idx="5"/>
          </p:nvPr>
        </p:nvSpPr>
        <p:spPr/>
        <p:txBody>
          <a:bodyPr/>
          <a:lstStyle/>
          <a:p>
            <a:fld id="{FB9A0224-D6AD-49C4-8D51-85BE5EF0F69E}" type="slidenum">
              <a:rPr lang="en-GB" smtClean="0"/>
              <a:t>7</a:t>
            </a:fld>
            <a:endParaRPr lang="en-GB"/>
          </a:p>
        </p:txBody>
      </p:sp>
    </p:spTree>
    <p:extLst>
      <p:ext uri="{BB962C8B-B14F-4D97-AF65-F5344CB8AC3E}">
        <p14:creationId xmlns:p14="http://schemas.microsoft.com/office/powerpoint/2010/main" val="2220888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Another marketing strategy will be user-generated content, in which students who are customers of EcoBox will generate content about their products and services, and the company will share it on their own platform, which will work as a referral conversion for the company's subscription. The company can also use menu voting and interactive polls to promote co-creation and engage customers (Müller and Christandl, 2019).   </a:t>
            </a:r>
            <a:endParaRPr lang="en-US" b="0" dirty="0">
              <a:effectLst/>
              <a:latin typeface="Times New Roman" panose="02020603050405020304" pitchFamily="18" charset="0"/>
              <a:cs typeface="Times New Roman" panose="02020603050405020304" pitchFamily="18" charset="0"/>
            </a:endParaRPr>
          </a:p>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9A0224-D6AD-49C4-8D51-85BE5EF0F69E}" type="slidenum">
              <a:rPr lang="en-GB" smtClean="0"/>
              <a:t>8</a:t>
            </a:fld>
            <a:endParaRPr lang="en-GB"/>
          </a:p>
        </p:txBody>
      </p:sp>
    </p:spTree>
    <p:extLst>
      <p:ext uri="{BB962C8B-B14F-4D97-AF65-F5344CB8AC3E}">
        <p14:creationId xmlns:p14="http://schemas.microsoft.com/office/powerpoint/2010/main" val="2777049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For this new startup, it will be required to have around £9,000 investment in the marketplace. This cost will include the kitchen launch deposit, marketing launch campaign, working capital, etc. The main source of funding for this company will be personal investment of around £4,000 and a startup loan of around £5,000. </a:t>
            </a:r>
            <a:endParaRPr lang="en-US" b="0" dirty="0">
              <a:effectLst/>
              <a:latin typeface="Times New Roman" panose="02020603050405020304" pitchFamily="18" charset="0"/>
              <a:cs typeface="Times New Roman" panose="02020603050405020304" pitchFamily="18" charset="0"/>
            </a:endParaRPr>
          </a:p>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9A0224-D6AD-49C4-8D51-85BE5EF0F69E}" type="slidenum">
              <a:rPr lang="en-GB" smtClean="0"/>
              <a:t>9</a:t>
            </a:fld>
            <a:endParaRPr lang="en-GB"/>
          </a:p>
        </p:txBody>
      </p:sp>
    </p:spTree>
    <p:extLst>
      <p:ext uri="{BB962C8B-B14F-4D97-AF65-F5344CB8AC3E}">
        <p14:creationId xmlns:p14="http://schemas.microsoft.com/office/powerpoint/2010/main" val="3670219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buNone/>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This assessment has focused on a new business plan, which is known as EcoBox, and then it has analysed three important external factors from the PESTLE analysis. This has also included two major marketing strategies that the company has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utilised</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to enhance their customer reach. This has also assessed the funding requirements and allocations. </a:t>
            </a:r>
            <a:endParaRPr lang="en-US" b="0" dirty="0">
              <a:effectLst/>
              <a:latin typeface="Times New Roman" panose="02020603050405020304" pitchFamily="18" charset="0"/>
              <a:cs typeface="Times New Roman" panose="02020603050405020304" pitchFamily="18" charset="0"/>
            </a:endParaRPr>
          </a:p>
          <a:p>
            <a:pPr algn="just">
              <a:lnSpc>
                <a:spcPct val="150000"/>
              </a:lnSpc>
              <a:buNone/>
            </a:pPr>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B9A0224-D6AD-49C4-8D51-85BE5EF0F69E}" type="slidenum">
              <a:rPr lang="en-GB" smtClean="0"/>
              <a:t>12</a:t>
            </a:fld>
            <a:endParaRPr lang="en-GB"/>
          </a:p>
        </p:txBody>
      </p:sp>
    </p:spTree>
    <p:extLst>
      <p:ext uri="{BB962C8B-B14F-4D97-AF65-F5344CB8AC3E}">
        <p14:creationId xmlns:p14="http://schemas.microsoft.com/office/powerpoint/2010/main" val="2893713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9A0224-D6AD-49C4-8D51-85BE5EF0F69E}" type="slidenum">
              <a:rPr lang="en-GB" smtClean="0"/>
              <a:t>13</a:t>
            </a:fld>
            <a:endParaRPr lang="en-GB"/>
          </a:p>
        </p:txBody>
      </p:sp>
    </p:spTree>
    <p:extLst>
      <p:ext uri="{BB962C8B-B14F-4D97-AF65-F5344CB8AC3E}">
        <p14:creationId xmlns:p14="http://schemas.microsoft.com/office/powerpoint/2010/main" val="34805232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82153C4-42B0-4A1D-BEB2-0B30893881E3}" type="datetimeFigureOut">
              <a:rPr lang="en-GB" smtClean="0"/>
              <a:t>13/04/2026</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4089861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2153C4-42B0-4A1D-BEB2-0B30893881E3}" type="datetimeFigureOut">
              <a:rPr lang="en-GB" smtClean="0"/>
              <a:t>13/04/2026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1778600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153C4-42B0-4A1D-BEB2-0B30893881E3}" type="datetimeFigureOut">
              <a:rPr lang="en-GB" smtClean="0"/>
              <a:t>13/04/2026</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2176292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2153C4-42B0-4A1D-BEB2-0B30893881E3}" type="datetimeFigureOut">
              <a:rPr lang="en-GB" smtClean="0"/>
              <a:t>13/04/2026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4128885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2153C4-42B0-4A1D-BEB2-0B30893881E3}" type="datetimeFigureOut">
              <a:rPr lang="en-GB" smtClean="0"/>
              <a:t>13/04/2026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1581906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2153C4-42B0-4A1D-BEB2-0B30893881E3}" type="datetimeFigureOut">
              <a:rPr lang="en-GB" smtClean="0"/>
              <a:t>13/04/2026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1558639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2153C4-42B0-4A1D-BEB2-0B30893881E3}" type="datetimeFigureOut">
              <a:rPr lang="en-GB" smtClean="0"/>
              <a:t>13/04/2026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lide Number Placeholder 3"/>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3129196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2153C4-42B0-4A1D-BEB2-0B30893881E3}" type="datetimeFigureOut">
              <a:rPr lang="en-GB" smtClean="0"/>
              <a:t>13/04/2026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26430790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2153C4-42B0-4A1D-BEB2-0B30893881E3}" type="datetimeFigureOut">
              <a:rPr lang="en-GB" smtClean="0"/>
              <a:t>13/04/2026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3286780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2153C4-42B0-4A1D-BEB2-0B30893881E3}" type="datetimeFigureOut">
              <a:rPr lang="en-GB" smtClean="0"/>
              <a:t>13/04/2026</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Slide Number Placeholder 6"/>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4024889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82153C4-42B0-4A1D-BEB2-0B30893881E3}" type="datetimeFigureOut">
              <a:rPr lang="en-GB" smtClean="0"/>
              <a:t>13/04/2026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1048942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82153C4-42B0-4A1D-BEB2-0B30893881E3}" type="datetimeFigureOut">
              <a:rPr lang="en-GB" smtClean="0"/>
              <a:t>13/04/2026</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2772578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153C4-42B0-4A1D-BEB2-0B30893881E3}" type="datetimeFigureOut">
              <a:rPr lang="en-GB" smtClean="0"/>
              <a:t>13/04/2026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14078688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2153C4-42B0-4A1D-BEB2-0B30893881E3}" type="datetimeFigureOut">
              <a:rPr lang="en-GB" smtClean="0"/>
              <a:t>13/04/2026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35867236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82153C4-42B0-4A1D-BEB2-0B30893881E3}" type="datetimeFigureOut">
              <a:rPr lang="en-GB" smtClean="0"/>
              <a:t>13/04/2026</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8323740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82153C4-42B0-4A1D-BEB2-0B30893881E3}" type="datetimeFigureOut">
              <a:rPr lang="en-GB" smtClean="0"/>
              <a:t>13/04/2026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3250968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82153C4-42B0-4A1D-BEB2-0B30893881E3}" type="datetimeFigureOut">
              <a:rPr lang="en-GB" smtClean="0"/>
              <a:t>13/04/2026</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12"/>
          </p:nvPr>
        </p:nvSpPr>
        <p:spPr/>
        <p:txBody>
          <a:bodyPr/>
          <a:lstStyle/>
          <a:p>
            <a:fld id="{72AF8E0D-13DE-48AF-9C4F-AF1B3F48D8CF}" type="slidenum">
              <a:rPr lang="en-GB" smtClean="0"/>
              <a:t>‹#›</a:t>
            </a:fld>
            <a:endParaRPr lang="en-GB"/>
          </a:p>
        </p:txBody>
      </p:sp>
    </p:spTree>
    <p:extLst>
      <p:ext uri="{BB962C8B-B14F-4D97-AF65-F5344CB8AC3E}">
        <p14:creationId xmlns:p14="http://schemas.microsoft.com/office/powerpoint/2010/main" val="475309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82153C4-42B0-4A1D-BEB2-0B30893881E3}" type="datetimeFigureOut">
              <a:rPr lang="en-GB" smtClean="0"/>
              <a:t>13/04/2026</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2AF8E0D-13DE-48AF-9C4F-AF1B3F48D8CF}" type="slidenum">
              <a:rPr lang="en-GB" smtClean="0"/>
              <a:t>‹#›</a:t>
            </a:fld>
            <a:endParaRPr lang="en-GB"/>
          </a:p>
        </p:txBody>
      </p:sp>
    </p:spTree>
    <p:extLst>
      <p:ext uri="{BB962C8B-B14F-4D97-AF65-F5344CB8AC3E}">
        <p14:creationId xmlns:p14="http://schemas.microsoft.com/office/powerpoint/2010/main" val="2211603668"/>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 id="2147483742" r:id="rId12"/>
    <p:sldLayoutId id="2147483743" r:id="rId13"/>
    <p:sldLayoutId id="2147483744" r:id="rId14"/>
    <p:sldLayoutId id="2147483745" r:id="rId15"/>
    <p:sldLayoutId id="2147483746" r:id="rId16"/>
    <p:sldLayoutId id="214748374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ciencedirect.com/science/article/abs/pii/S0747563219300585"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api.taylorfrancis.com/content/books/mono/download?identifierName=doi&amp;identifierValue=10.4324/9781351278683&amp;type=googl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DBAAF8-C7FC-2A42-531F-74138E84B235}"/>
              </a:ext>
            </a:extLst>
          </p:cNvPr>
          <p:cNvSpPr>
            <a:spLocks noGrp="1"/>
          </p:cNvSpPr>
          <p:nvPr>
            <p:ph idx="1"/>
          </p:nvPr>
        </p:nvSpPr>
        <p:spPr/>
        <p:txBody>
          <a:bodyPr/>
          <a:lstStyle/>
          <a:p>
            <a:pPr algn="ctr" rtl="0">
              <a:buNone/>
            </a:pPr>
            <a:r>
              <a:rPr lang="en-US" sz="2400" b="1" i="0" u="none" strike="noStrike" dirty="0">
                <a:solidFill>
                  <a:schemeClr val="tx1"/>
                </a:solidFill>
                <a:effectLst/>
                <a:latin typeface="Times New Roman" panose="02020603050405020304" pitchFamily="18" charset="0"/>
              </a:rPr>
              <a:t>Certificate in Higher Education Business Skills for the Workplace</a:t>
            </a:r>
            <a:endParaRPr lang="en-US" sz="2400" b="0" dirty="0">
              <a:solidFill>
                <a:schemeClr val="tx1"/>
              </a:solidFill>
              <a:effectLst/>
            </a:endParaRPr>
          </a:p>
          <a:p>
            <a:pPr algn="ctr" rtl="0">
              <a:buNone/>
            </a:pPr>
            <a:r>
              <a:rPr lang="en-US" sz="2400" b="1" i="0" u="none" strike="noStrike" dirty="0">
                <a:solidFill>
                  <a:schemeClr val="tx1"/>
                </a:solidFill>
                <a:effectLst/>
                <a:latin typeface="Times New Roman" panose="02020603050405020304" pitchFamily="18" charset="0"/>
              </a:rPr>
              <a:t>Module: Enterprise and Entrepreneurship</a:t>
            </a:r>
            <a:endParaRPr lang="en-US" sz="2400" b="0" dirty="0">
              <a:solidFill>
                <a:schemeClr val="tx1"/>
              </a:solidFill>
              <a:effectLst/>
            </a:endParaRPr>
          </a:p>
          <a:p>
            <a:pPr algn="ctr" rtl="0">
              <a:buNone/>
            </a:pPr>
            <a:r>
              <a:rPr lang="en-US" sz="2400" b="1" i="0" u="none" strike="noStrike" dirty="0">
                <a:solidFill>
                  <a:schemeClr val="tx1"/>
                </a:solidFill>
                <a:effectLst/>
                <a:latin typeface="Times New Roman" panose="02020603050405020304" pitchFamily="18" charset="0"/>
              </a:rPr>
              <a:t>Module code: LCLM4006</a:t>
            </a:r>
            <a:endParaRPr lang="en-US" sz="2400" b="0" dirty="0">
              <a:solidFill>
                <a:schemeClr val="tx1"/>
              </a:solidFill>
              <a:effectLst/>
            </a:endParaRPr>
          </a:p>
          <a:p>
            <a:pPr algn="ctr" rtl="0">
              <a:buNone/>
            </a:pPr>
            <a:r>
              <a:rPr lang="en-US" sz="2400" b="1" i="0" u="none" strike="noStrike" dirty="0">
                <a:solidFill>
                  <a:schemeClr val="tx1"/>
                </a:solidFill>
                <a:effectLst/>
                <a:latin typeface="Times New Roman" panose="02020603050405020304" pitchFamily="18" charset="0"/>
              </a:rPr>
              <a:t>Assignment Title: Part 2: Individual Presentation Pitch</a:t>
            </a:r>
            <a:endParaRPr lang="en-US" sz="2400" b="0" dirty="0">
              <a:solidFill>
                <a:schemeClr val="tx1"/>
              </a:solidFill>
              <a:effectLst/>
            </a:endParaRPr>
          </a:p>
          <a:p>
            <a:pPr>
              <a:buNone/>
            </a:pPr>
            <a:br>
              <a:rPr lang="en-US" dirty="0"/>
            </a:br>
            <a:endParaRPr lang="en-GB" dirty="0"/>
          </a:p>
        </p:txBody>
      </p:sp>
    </p:spTree>
    <p:extLst>
      <p:ext uri="{BB962C8B-B14F-4D97-AF65-F5344CB8AC3E}">
        <p14:creationId xmlns:p14="http://schemas.microsoft.com/office/powerpoint/2010/main" val="15872739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C871C15-D38A-5469-5120-31EEED9846E7}"/>
              </a:ext>
            </a:extLst>
          </p:cNvPr>
          <p:cNvPicPr>
            <a:picLocks noChangeAspect="1"/>
          </p:cNvPicPr>
          <p:nvPr/>
        </p:nvPicPr>
        <p:blipFill>
          <a:blip r:embed="rId3">
            <a:alphaModFix amt="40000"/>
          </a:blip>
          <a:srcRect t="853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8B612CC-EAB3-E256-86E6-B878380E8464}"/>
              </a:ext>
            </a:extLst>
          </p:cNvPr>
          <p:cNvSpPr>
            <a:spLocks noGrp="1"/>
          </p:cNvSpPr>
          <p:nvPr>
            <p:ph type="title"/>
          </p:nvPr>
        </p:nvSpPr>
        <p:spPr>
          <a:xfrm>
            <a:off x="1154954" y="973668"/>
            <a:ext cx="8761413" cy="706964"/>
          </a:xfrm>
        </p:spPr>
        <p:txBody>
          <a:bodyPr>
            <a:normAutofit/>
          </a:bodyPr>
          <a:lstStyle/>
          <a:p>
            <a:r>
              <a:rPr lang="en-GB" b="1" i="0" u="none" strike="noStrike">
                <a:solidFill>
                  <a:schemeClr val="tx1"/>
                </a:solidFill>
                <a:effectLst/>
                <a:latin typeface="Times New Roman" panose="02020603050405020304" pitchFamily="18" charset="0"/>
              </a:rPr>
              <a:t>Introduction </a:t>
            </a:r>
            <a:endParaRPr lang="en-GB">
              <a:solidFill>
                <a:schemeClr val="tx1"/>
              </a:solidFill>
            </a:endParaRPr>
          </a:p>
        </p:txBody>
      </p:sp>
      <p:sp>
        <p:nvSpPr>
          <p:cNvPr id="3" name="Content Placeholder 2">
            <a:extLst>
              <a:ext uri="{FF2B5EF4-FFF2-40B4-BE49-F238E27FC236}">
                <a16:creationId xmlns:a16="http://schemas.microsoft.com/office/drawing/2014/main" id="{AA12CDE6-C081-B083-9464-864B58E4E8BB}"/>
              </a:ext>
            </a:extLst>
          </p:cNvPr>
          <p:cNvSpPr>
            <a:spLocks noGrp="1"/>
          </p:cNvSpPr>
          <p:nvPr>
            <p:ph idx="1"/>
          </p:nvPr>
        </p:nvSpPr>
        <p:spPr>
          <a:xfrm>
            <a:off x="1154954" y="2603500"/>
            <a:ext cx="8825659" cy="3416300"/>
          </a:xfrm>
        </p:spPr>
        <p:txBody>
          <a:bodyPr>
            <a:normAutofit/>
          </a:bodyPr>
          <a:lstStyle/>
          <a:p>
            <a:pPr algn="just" rtl="0" fontAlgn="base">
              <a:lnSpc>
                <a:spcPct val="150000"/>
              </a:lnSpc>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rPr>
              <a:t>The new business idea of EcoBox mainly targets university students who need meals; however, they are not able to prepare their meals. </a:t>
            </a:r>
          </a:p>
          <a:p>
            <a:pPr algn="just" rtl="0" fontAlgn="base">
              <a:lnSpc>
                <a:spcPct val="150000"/>
              </a:lnSpc>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rPr>
              <a:t>The targeted age group of the company is 18 to 25; after this, it will define three important factors of PESTLE, two major marketing strategies and funding allocations. </a:t>
            </a:r>
          </a:p>
          <a:p>
            <a:pPr algn="just">
              <a:lnSpc>
                <a:spcPct val="150000"/>
              </a:lnSpc>
            </a:pPr>
            <a:endParaRPr lang="en-GB" dirty="0">
              <a:solidFill>
                <a:schemeClr val="tx1"/>
              </a:solidFill>
            </a:endParaRPr>
          </a:p>
        </p:txBody>
      </p:sp>
    </p:spTree>
    <p:extLst>
      <p:ext uri="{BB962C8B-B14F-4D97-AF65-F5344CB8AC3E}">
        <p14:creationId xmlns:p14="http://schemas.microsoft.com/office/powerpoint/2010/main" val="198173855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4"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096E0A99-C51A-931C-9D97-03F220F6C9AA}"/>
              </a:ext>
            </a:extLst>
          </p:cNvPr>
          <p:cNvSpPr>
            <a:spLocks noGrp="1"/>
          </p:cNvSpPr>
          <p:nvPr>
            <p:ph type="title"/>
          </p:nvPr>
        </p:nvSpPr>
        <p:spPr>
          <a:xfrm>
            <a:off x="1154955" y="973668"/>
            <a:ext cx="2942210" cy="1020232"/>
          </a:xfrm>
        </p:spPr>
        <p:txBody>
          <a:bodyPr>
            <a:normAutofit/>
          </a:bodyPr>
          <a:lstStyle/>
          <a:p>
            <a:pPr>
              <a:lnSpc>
                <a:spcPct val="90000"/>
              </a:lnSpc>
            </a:pPr>
            <a:r>
              <a:rPr lang="en-US" sz="3100" b="1" i="0" u="none" strike="noStrike">
                <a:solidFill>
                  <a:schemeClr val="tx1"/>
                </a:solidFill>
                <a:effectLst/>
                <a:latin typeface="Times New Roman" panose="02020603050405020304" pitchFamily="18" charset="0"/>
              </a:rPr>
              <a:t>Overview of the business idea</a:t>
            </a:r>
            <a:endParaRPr lang="en-GB" sz="3100">
              <a:solidFill>
                <a:schemeClr val="tx1"/>
              </a:solidFill>
            </a:endParaRPr>
          </a:p>
        </p:txBody>
      </p:sp>
      <p:pic>
        <p:nvPicPr>
          <p:cNvPr id="5" name="Picture 4">
            <a:extLst>
              <a:ext uri="{FF2B5EF4-FFF2-40B4-BE49-F238E27FC236}">
                <a16:creationId xmlns:a16="http://schemas.microsoft.com/office/drawing/2014/main" id="{473BD56C-30B2-C9E5-7E4C-3D6937D646F7}"/>
              </a:ext>
            </a:extLst>
          </p:cNvPr>
          <p:cNvPicPr>
            <a:picLocks noChangeAspect="1"/>
          </p:cNvPicPr>
          <p:nvPr/>
        </p:nvPicPr>
        <p:blipFill>
          <a:blip r:embed="rId3"/>
          <a:srcRect t="14973" r="1" b="2880"/>
          <a:stretch>
            <a:fillRect/>
          </a:stretch>
        </p:blipFill>
        <p:spPr>
          <a:xfrm>
            <a:off x="5530331" y="802164"/>
            <a:ext cx="6391533" cy="5250498"/>
          </a:xfrm>
          <a:prstGeom prst="rect">
            <a:avLst/>
          </a:prstGeom>
        </p:spPr>
      </p:pic>
      <p:sp>
        <p:nvSpPr>
          <p:cNvPr id="16" name="Rectangle 15">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4F19F92-2F53-8517-F185-1553F1277D17}"/>
              </a:ext>
            </a:extLst>
          </p:cNvPr>
          <p:cNvSpPr>
            <a:spLocks noGrp="1"/>
          </p:cNvSpPr>
          <p:nvPr>
            <p:ph idx="1"/>
          </p:nvPr>
        </p:nvSpPr>
        <p:spPr>
          <a:xfrm>
            <a:off x="521707" y="2153762"/>
            <a:ext cx="4191000" cy="3898900"/>
          </a:xfrm>
        </p:spPr>
        <p:txBody>
          <a:bodyPr>
            <a:normAutofit/>
          </a:bodyPr>
          <a:lstStyle/>
          <a:p>
            <a:pPr algn="just" rtl="0" fontAlgn="base">
              <a:lnSpc>
                <a:spcPct val="150000"/>
              </a:lnSpc>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rPr>
              <a:t>The subscription-based meal kit of EcoBox mainly targets the age group of 18 to 25 and tries to offer the best items. </a:t>
            </a:r>
          </a:p>
          <a:p>
            <a:pPr algn="just" rtl="0" fontAlgn="base">
              <a:lnSpc>
                <a:spcPct val="150000"/>
              </a:lnSpc>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rPr>
              <a:t>The price of a basic meal will be around 22, and the premium box will be sold for around 28 pounds at the market. </a:t>
            </a:r>
          </a:p>
          <a:p>
            <a:pPr algn="just">
              <a:lnSpc>
                <a:spcPct val="150000"/>
              </a:lnSpc>
            </a:pPr>
            <a:endParaRPr lang="en-GB" dirty="0">
              <a:solidFill>
                <a:schemeClr val="tx1"/>
              </a:solidFill>
            </a:endParaRPr>
          </a:p>
        </p:txBody>
      </p:sp>
      <p:sp>
        <p:nvSpPr>
          <p:cNvPr id="22"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192825183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1056611-7BEB-6A6C-7C97-A61BE9D31EE0}"/>
              </a:ext>
            </a:extLst>
          </p:cNvPr>
          <p:cNvSpPr>
            <a:spLocks noGrp="1"/>
          </p:cNvSpPr>
          <p:nvPr>
            <p:ph type="title"/>
          </p:nvPr>
        </p:nvSpPr>
        <p:spPr>
          <a:xfrm>
            <a:off x="561110" y="607908"/>
            <a:ext cx="4177867" cy="1391692"/>
          </a:xfrm>
        </p:spPr>
        <p:txBody>
          <a:bodyPr>
            <a:normAutofit/>
          </a:bodyPr>
          <a:lstStyle/>
          <a:p>
            <a:pPr>
              <a:lnSpc>
                <a:spcPct val="90000"/>
              </a:lnSpc>
            </a:pPr>
            <a:r>
              <a:rPr lang="en-US" sz="3100" b="1" i="0" u="none" strike="noStrike" dirty="0">
                <a:solidFill>
                  <a:schemeClr val="tx1"/>
                </a:solidFill>
                <a:effectLst/>
                <a:latin typeface="Times New Roman" panose="02020603050405020304" pitchFamily="18" charset="0"/>
              </a:rPr>
              <a:t>Three important external factors from the PESTEL analysis.</a:t>
            </a:r>
            <a:endParaRPr lang="en-GB" sz="3100" dirty="0">
              <a:solidFill>
                <a:schemeClr val="tx1"/>
              </a:solidFill>
            </a:endParaRPr>
          </a:p>
        </p:txBody>
      </p:sp>
      <p:sp>
        <p:nvSpPr>
          <p:cNvPr id="3" name="Content Placeholder 2">
            <a:extLst>
              <a:ext uri="{FF2B5EF4-FFF2-40B4-BE49-F238E27FC236}">
                <a16:creationId xmlns:a16="http://schemas.microsoft.com/office/drawing/2014/main" id="{F5BD203F-DCCB-D64E-AB01-A309E62FC5DA}"/>
              </a:ext>
            </a:extLst>
          </p:cNvPr>
          <p:cNvSpPr>
            <a:spLocks noGrp="1"/>
          </p:cNvSpPr>
          <p:nvPr>
            <p:ph idx="1"/>
          </p:nvPr>
        </p:nvSpPr>
        <p:spPr>
          <a:xfrm>
            <a:off x="561110" y="2202679"/>
            <a:ext cx="4718131" cy="4199342"/>
          </a:xfrm>
        </p:spPr>
        <p:txBody>
          <a:bodyPr>
            <a:noAutofit/>
          </a:bodyPr>
          <a:lstStyle/>
          <a:p>
            <a:pPr algn="just" rtl="0">
              <a:lnSpc>
                <a:spcPct val="150000"/>
              </a:lnSpc>
              <a:buNone/>
            </a:pPr>
            <a:r>
              <a:rPr lang="en-US" b="1" i="0" u="none" strike="noStrike" dirty="0">
                <a:solidFill>
                  <a:schemeClr val="tx1"/>
                </a:solidFill>
                <a:effectLst/>
                <a:latin typeface="Times New Roman" panose="02020603050405020304" pitchFamily="18" charset="0"/>
              </a:rPr>
              <a:t>Political factor- </a:t>
            </a:r>
            <a:endParaRPr lang="en-US" b="0" dirty="0">
              <a:solidFill>
                <a:schemeClr val="tx1"/>
              </a:solidFill>
              <a:effectLst/>
            </a:endParaRPr>
          </a:p>
          <a:p>
            <a:pPr algn="just" rtl="0" fontAlgn="base">
              <a:lnSpc>
                <a:spcPct val="150000"/>
              </a:lnSpc>
              <a:buFont typeface="Arial" panose="020B0604020202020204" pitchFamily="34" charset="0"/>
              <a:buChar char="•"/>
            </a:pPr>
            <a:r>
              <a:rPr lang="en-US" b="0" i="0" u="none" strike="noStrike" dirty="0">
                <a:solidFill>
                  <a:schemeClr val="tx1"/>
                </a:solidFill>
                <a:effectLst/>
                <a:latin typeface="Times New Roman" panose="02020603050405020304" pitchFamily="18" charset="0"/>
              </a:rPr>
              <a:t>The food regulation of the UK is very strict, and that is why EcoBox has to follow HFSS food regulations (Gov.UK, 2021). </a:t>
            </a:r>
          </a:p>
          <a:p>
            <a:pPr algn="just" rtl="0" fontAlgn="base">
              <a:lnSpc>
                <a:spcPct val="150000"/>
              </a:lnSpc>
              <a:buFont typeface="Arial" panose="020B0604020202020204" pitchFamily="34" charset="0"/>
              <a:buChar char="•"/>
            </a:pPr>
            <a:r>
              <a:rPr lang="en-US" b="0" i="0" u="none" strike="noStrike" dirty="0">
                <a:solidFill>
                  <a:schemeClr val="tx1"/>
                </a:solidFill>
                <a:effectLst/>
                <a:latin typeface="Times New Roman" panose="02020603050405020304" pitchFamily="18" charset="0"/>
              </a:rPr>
              <a:t>The UK government has also prepared policies in which they have to produce 50% of the products that the people of the UK consume domestically (Hall, 2025). </a:t>
            </a:r>
          </a:p>
          <a:p>
            <a:pPr marL="0" indent="0" algn="just">
              <a:lnSpc>
                <a:spcPct val="150000"/>
              </a:lnSpc>
              <a:buNone/>
            </a:pPr>
            <a:endParaRPr lang="en-GB" sz="1700" dirty="0">
              <a:solidFill>
                <a:schemeClr val="tx1"/>
              </a:solidFill>
            </a:endParaRPr>
          </a:p>
        </p:txBody>
      </p:sp>
      <p:pic>
        <p:nvPicPr>
          <p:cNvPr id="5" name="Picture 4">
            <a:extLst>
              <a:ext uri="{FF2B5EF4-FFF2-40B4-BE49-F238E27FC236}">
                <a16:creationId xmlns:a16="http://schemas.microsoft.com/office/drawing/2014/main" id="{6F77BB8B-8D44-4781-BC5B-F745EABE944F}"/>
              </a:ext>
            </a:extLst>
          </p:cNvPr>
          <p:cNvPicPr>
            <a:picLocks noChangeAspect="1"/>
          </p:cNvPicPr>
          <p:nvPr/>
        </p:nvPicPr>
        <p:blipFill>
          <a:blip r:embed="rId3"/>
          <a:srcRect l="5817" r="20111"/>
          <a:stretch>
            <a:fillRect/>
          </a:stretch>
        </p:blipFill>
        <p:spPr>
          <a:xfrm>
            <a:off x="5442846" y="467383"/>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14"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Tree>
    <p:extLst>
      <p:ext uri="{BB962C8B-B14F-4D97-AF65-F5344CB8AC3E}">
        <p14:creationId xmlns:p14="http://schemas.microsoft.com/office/powerpoint/2010/main" val="740369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a:extLst>
            <a:ext uri="{FF2B5EF4-FFF2-40B4-BE49-F238E27FC236}">
              <a16:creationId xmlns:a16="http://schemas.microsoft.com/office/drawing/2014/main" id="{712F6B49-58CF-9737-A3BD-B08ECCD4C9FB}"/>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08373A94-1C98-B9A3-C4A6-BC553B6FF2E4}"/>
              </a:ext>
            </a:extLst>
          </p:cNvPr>
          <p:cNvSpPr>
            <a:spLocks noGrp="1"/>
          </p:cNvSpPr>
          <p:nvPr>
            <p:ph type="title"/>
          </p:nvPr>
        </p:nvSpPr>
        <p:spPr>
          <a:xfrm>
            <a:off x="639098" y="629265"/>
            <a:ext cx="6072776" cy="1622322"/>
          </a:xfrm>
        </p:spPr>
        <p:txBody>
          <a:bodyPr>
            <a:normAutofit/>
          </a:bodyPr>
          <a:lstStyle/>
          <a:p>
            <a:pPr>
              <a:lnSpc>
                <a:spcPct val="90000"/>
              </a:lnSpc>
            </a:pPr>
            <a:r>
              <a:rPr lang="en-US" b="1" i="0" u="none" strike="noStrike">
                <a:solidFill>
                  <a:schemeClr val="tx1"/>
                </a:solidFill>
                <a:effectLst/>
                <a:latin typeface="Times New Roman" panose="02020603050405020304" pitchFamily="18" charset="0"/>
              </a:rPr>
              <a:t>Three important external factors from the PESTEL analysis.</a:t>
            </a:r>
            <a:endParaRPr lang="en-GB">
              <a:solidFill>
                <a:schemeClr val="tx1"/>
              </a:solidFill>
            </a:endParaRPr>
          </a:p>
        </p:txBody>
      </p:sp>
      <p:pic>
        <p:nvPicPr>
          <p:cNvPr id="5" name="Picture 4">
            <a:extLst>
              <a:ext uri="{FF2B5EF4-FFF2-40B4-BE49-F238E27FC236}">
                <a16:creationId xmlns:a16="http://schemas.microsoft.com/office/drawing/2014/main" id="{C2F328ED-D2DE-618D-4E31-31337170C9BD}"/>
              </a:ext>
            </a:extLst>
          </p:cNvPr>
          <p:cNvPicPr>
            <a:picLocks noChangeAspect="1"/>
          </p:cNvPicPr>
          <p:nvPr/>
        </p:nvPicPr>
        <p:blipFill>
          <a:blip r:embed="rId4"/>
          <a:srcRect l="17739" r="40715" b="1"/>
          <a:stretch>
            <a:fillRect/>
          </a:stretch>
        </p:blipFill>
        <p:spPr>
          <a:xfrm>
            <a:off x="7796683" y="653124"/>
            <a:ext cx="4125317" cy="5585369"/>
          </a:xfrm>
          <a:prstGeom prst="rect">
            <a:avLst/>
          </a:prstGeom>
        </p:spPr>
      </p:pic>
      <p:sp>
        <p:nvSpPr>
          <p:cNvPr id="18" name="Rectangle 1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4C14643-D0D2-7680-5FAD-52F4D4908A23}"/>
              </a:ext>
            </a:extLst>
          </p:cNvPr>
          <p:cNvSpPr>
            <a:spLocks noGrp="1"/>
          </p:cNvSpPr>
          <p:nvPr>
            <p:ph idx="1"/>
          </p:nvPr>
        </p:nvSpPr>
        <p:spPr>
          <a:xfrm>
            <a:off x="522594" y="2416995"/>
            <a:ext cx="6555938" cy="3811740"/>
          </a:xfrm>
        </p:spPr>
        <p:txBody>
          <a:bodyPr anchor="ctr">
            <a:normAutofit/>
          </a:bodyPr>
          <a:lstStyle/>
          <a:p>
            <a:pPr algn="just" rtl="0">
              <a:lnSpc>
                <a:spcPct val="150000"/>
              </a:lnSpc>
              <a:buNone/>
            </a:pPr>
            <a:r>
              <a:rPr lang="en-US" sz="1900" b="1" i="0" u="none" strike="noStrike" dirty="0">
                <a:solidFill>
                  <a:schemeClr val="tx1"/>
                </a:solidFill>
                <a:effectLst/>
                <a:latin typeface="Times New Roman" panose="02020603050405020304" pitchFamily="18" charset="0"/>
              </a:rPr>
              <a:t>Economic factor -</a:t>
            </a:r>
            <a:endParaRPr lang="en-US" sz="1900" b="0" dirty="0">
              <a:solidFill>
                <a:schemeClr val="tx1"/>
              </a:solidFill>
              <a:effectLst/>
            </a:endParaRPr>
          </a:p>
          <a:p>
            <a:pPr algn="just" rtl="0" fontAlgn="base">
              <a:lnSpc>
                <a:spcPct val="150000"/>
              </a:lnSpc>
              <a:buFont typeface="Arial" panose="020B0604020202020204" pitchFamily="34" charset="0"/>
              <a:buChar char="•"/>
            </a:pPr>
            <a:r>
              <a:rPr lang="en-US" sz="1900" b="0" i="0" u="none" strike="noStrike" dirty="0">
                <a:solidFill>
                  <a:schemeClr val="tx1"/>
                </a:solidFill>
                <a:effectLst/>
                <a:latin typeface="Times New Roman" panose="02020603050405020304" pitchFamily="18" charset="0"/>
              </a:rPr>
              <a:t>The market growth of this meal kit industry has grown at a rate of 11 to 12% annually in the marketplace (Statista, 2026). </a:t>
            </a:r>
          </a:p>
          <a:p>
            <a:pPr algn="just" rtl="0" fontAlgn="base">
              <a:lnSpc>
                <a:spcPct val="150000"/>
              </a:lnSpc>
              <a:buFont typeface="Arial" panose="020B0604020202020204" pitchFamily="34" charset="0"/>
              <a:buChar char="•"/>
            </a:pPr>
            <a:r>
              <a:rPr lang="en-US" sz="1900" b="0" i="0" u="none" strike="noStrike" dirty="0">
                <a:solidFill>
                  <a:schemeClr val="tx1"/>
                </a:solidFill>
                <a:effectLst/>
                <a:latin typeface="Times New Roman" panose="02020603050405020304" pitchFamily="18" charset="0"/>
              </a:rPr>
              <a:t>However, the expenses of logistics and ingredients are increasing, which is squeezing the profit margins of the company (Statista, 2026). </a:t>
            </a:r>
          </a:p>
          <a:p>
            <a:pPr algn="just">
              <a:lnSpc>
                <a:spcPct val="150000"/>
              </a:lnSpc>
            </a:pPr>
            <a:endParaRPr lang="en-GB" dirty="0">
              <a:solidFill>
                <a:schemeClr val="tx1"/>
              </a:solidFill>
            </a:endParaRPr>
          </a:p>
        </p:txBody>
      </p:sp>
    </p:spTree>
    <p:extLst>
      <p:ext uri="{BB962C8B-B14F-4D97-AF65-F5344CB8AC3E}">
        <p14:creationId xmlns:p14="http://schemas.microsoft.com/office/powerpoint/2010/main" val="6977222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A78A82-92A4-99EB-BFD5-8C1D8FCCBB43}"/>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4"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DC9C56A9-87B1-79F1-5AAE-5DDA71CE04B5}"/>
              </a:ext>
            </a:extLst>
          </p:cNvPr>
          <p:cNvSpPr>
            <a:spLocks noGrp="1"/>
          </p:cNvSpPr>
          <p:nvPr>
            <p:ph type="title"/>
          </p:nvPr>
        </p:nvSpPr>
        <p:spPr>
          <a:xfrm>
            <a:off x="702667" y="745725"/>
            <a:ext cx="3809838" cy="1379938"/>
          </a:xfrm>
        </p:spPr>
        <p:txBody>
          <a:bodyPr>
            <a:normAutofit/>
          </a:bodyPr>
          <a:lstStyle/>
          <a:p>
            <a:pPr>
              <a:lnSpc>
                <a:spcPct val="90000"/>
              </a:lnSpc>
            </a:pPr>
            <a:r>
              <a:rPr lang="en-US" sz="2000" b="1" i="0" u="none" strike="noStrike" dirty="0">
                <a:solidFill>
                  <a:schemeClr val="tx1"/>
                </a:solidFill>
                <a:effectLst/>
                <a:latin typeface="Times New Roman" panose="02020603050405020304" pitchFamily="18" charset="0"/>
              </a:rPr>
              <a:t>Three important external factors from the PESTEL analysis.</a:t>
            </a:r>
            <a:endParaRPr lang="en-GB" sz="2000" dirty="0">
              <a:solidFill>
                <a:schemeClr val="tx1"/>
              </a:solidFill>
            </a:endParaRPr>
          </a:p>
        </p:txBody>
      </p:sp>
      <p:pic>
        <p:nvPicPr>
          <p:cNvPr id="5" name="Picture 4">
            <a:extLst>
              <a:ext uri="{FF2B5EF4-FFF2-40B4-BE49-F238E27FC236}">
                <a16:creationId xmlns:a16="http://schemas.microsoft.com/office/drawing/2014/main" id="{E35559F9-66BC-3425-CE4A-B31FD4E13FF9}"/>
              </a:ext>
            </a:extLst>
          </p:cNvPr>
          <p:cNvPicPr>
            <a:picLocks noChangeAspect="1"/>
          </p:cNvPicPr>
          <p:nvPr/>
        </p:nvPicPr>
        <p:blipFill>
          <a:blip r:embed="rId3"/>
          <a:srcRect l="15373" r="16154" b="2"/>
          <a:stretch>
            <a:fillRect/>
          </a:stretch>
        </p:blipFill>
        <p:spPr>
          <a:xfrm>
            <a:off x="5580893" y="802163"/>
            <a:ext cx="6391533" cy="5653671"/>
          </a:xfrm>
          <a:prstGeom prst="rect">
            <a:avLst/>
          </a:prstGeom>
        </p:spPr>
      </p:pic>
      <p:sp>
        <p:nvSpPr>
          <p:cNvPr id="16" name="Rectangle 15">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45294D2-4518-8F02-E815-561E49E08465}"/>
              </a:ext>
            </a:extLst>
          </p:cNvPr>
          <p:cNvSpPr>
            <a:spLocks noGrp="1"/>
          </p:cNvSpPr>
          <p:nvPr>
            <p:ph idx="1"/>
          </p:nvPr>
        </p:nvSpPr>
        <p:spPr>
          <a:xfrm>
            <a:off x="702667" y="2127250"/>
            <a:ext cx="4009182" cy="4026124"/>
          </a:xfrm>
        </p:spPr>
        <p:txBody>
          <a:bodyPr>
            <a:normAutofit/>
          </a:bodyPr>
          <a:lstStyle/>
          <a:p>
            <a:pPr algn="just" rtl="0">
              <a:lnSpc>
                <a:spcPct val="150000"/>
              </a:lnSpc>
              <a:buNone/>
            </a:pPr>
            <a:r>
              <a:rPr lang="en-US" b="1" i="0" u="none" strike="noStrike" dirty="0">
                <a:solidFill>
                  <a:schemeClr val="tx1"/>
                </a:solidFill>
                <a:effectLst/>
                <a:latin typeface="Times New Roman" panose="02020603050405020304" pitchFamily="18" charset="0"/>
              </a:rPr>
              <a:t>Social factor -</a:t>
            </a:r>
            <a:endParaRPr lang="en-US" b="0" dirty="0">
              <a:solidFill>
                <a:schemeClr val="tx1"/>
              </a:solidFill>
              <a:effectLst/>
            </a:endParaRPr>
          </a:p>
          <a:p>
            <a:pPr algn="just" rtl="0" fontAlgn="base">
              <a:lnSpc>
                <a:spcPct val="150000"/>
              </a:lnSpc>
              <a:buFont typeface="Arial" panose="020B0604020202020204" pitchFamily="34" charset="0"/>
              <a:buChar char="•"/>
            </a:pPr>
            <a:r>
              <a:rPr lang="en-US" sz="1900" b="0" i="0" u="none" strike="noStrike" dirty="0">
                <a:solidFill>
                  <a:schemeClr val="tx1"/>
                </a:solidFill>
                <a:effectLst/>
                <a:latin typeface="Times New Roman" panose="02020603050405020304" pitchFamily="18" charset="0"/>
              </a:rPr>
              <a:t>By assessing the market, the trend of health awareness is rising, which can support the growth of EcoBox (Statista, 2026).</a:t>
            </a:r>
          </a:p>
          <a:p>
            <a:pPr algn="just" rtl="0" fontAlgn="base">
              <a:lnSpc>
                <a:spcPct val="150000"/>
              </a:lnSpc>
              <a:buFont typeface="Arial" panose="020B0604020202020204" pitchFamily="34" charset="0"/>
              <a:buChar char="•"/>
            </a:pPr>
            <a:r>
              <a:rPr lang="en-US" sz="1900" b="0" i="0" u="none" strike="noStrike" dirty="0">
                <a:solidFill>
                  <a:schemeClr val="tx1"/>
                </a:solidFill>
                <a:effectLst/>
                <a:latin typeface="Times New Roman" panose="02020603050405020304" pitchFamily="18" charset="0"/>
              </a:rPr>
              <a:t>Younger age customers are raising the demand for vegetarian food in the marketplace.</a:t>
            </a:r>
          </a:p>
          <a:p>
            <a:pPr algn="just">
              <a:lnSpc>
                <a:spcPct val="150000"/>
              </a:lnSpc>
            </a:pPr>
            <a:endParaRPr lang="en-GB" dirty="0">
              <a:solidFill>
                <a:schemeClr val="tx1"/>
              </a:solidFill>
            </a:endParaRPr>
          </a:p>
        </p:txBody>
      </p:sp>
      <p:sp>
        <p:nvSpPr>
          <p:cNvPr id="22"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Tree>
    <p:extLst>
      <p:ext uri="{BB962C8B-B14F-4D97-AF65-F5344CB8AC3E}">
        <p14:creationId xmlns:p14="http://schemas.microsoft.com/office/powerpoint/2010/main" val="281238903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DFBE54E-A701-4039-AC57-CF06B37CC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pic>
        <p:nvPicPr>
          <p:cNvPr id="5" name="Picture 4">
            <a:extLst>
              <a:ext uri="{FF2B5EF4-FFF2-40B4-BE49-F238E27FC236}">
                <a16:creationId xmlns:a16="http://schemas.microsoft.com/office/drawing/2014/main" id="{492066F8-CF26-46C1-3127-6CFAED5641A9}"/>
              </a:ext>
            </a:extLst>
          </p:cNvPr>
          <p:cNvPicPr>
            <a:picLocks noChangeAspect="1"/>
          </p:cNvPicPr>
          <p:nvPr/>
        </p:nvPicPr>
        <p:blipFill>
          <a:blip r:embed="rId4">
            <a:duotone>
              <a:prstClr val="black"/>
              <a:schemeClr val="accent5">
                <a:tint val="45000"/>
                <a:satMod val="400000"/>
              </a:schemeClr>
            </a:duotone>
            <a:alphaModFix amt="25000"/>
          </a:blip>
          <a:srcRect t="20174" r="1630" b="28123"/>
          <a:stretch>
            <a:fillRect/>
          </a:stretch>
        </p:blipFill>
        <p:spPr>
          <a:xfrm>
            <a:off x="474133" y="474134"/>
            <a:ext cx="11243734" cy="5909733"/>
          </a:xfrm>
          <a:prstGeom prst="rect">
            <a:avLst/>
          </a:prstGeom>
        </p:spPr>
      </p:pic>
      <p:sp>
        <p:nvSpPr>
          <p:cNvPr id="2" name="Title 1">
            <a:extLst>
              <a:ext uri="{FF2B5EF4-FFF2-40B4-BE49-F238E27FC236}">
                <a16:creationId xmlns:a16="http://schemas.microsoft.com/office/drawing/2014/main" id="{B2CD7246-8789-B23F-79E3-22D053090A20}"/>
              </a:ext>
            </a:extLst>
          </p:cNvPr>
          <p:cNvSpPr>
            <a:spLocks noGrp="1"/>
          </p:cNvSpPr>
          <p:nvPr>
            <p:ph type="title"/>
          </p:nvPr>
        </p:nvSpPr>
        <p:spPr>
          <a:xfrm>
            <a:off x="1219200" y="1466851"/>
            <a:ext cx="8761413" cy="706964"/>
          </a:xfrm>
        </p:spPr>
        <p:txBody>
          <a:bodyPr>
            <a:normAutofit/>
          </a:bodyPr>
          <a:lstStyle/>
          <a:p>
            <a:r>
              <a:rPr lang="en-US" sz="3300" b="1" i="0" u="none" strike="noStrike" dirty="0">
                <a:solidFill>
                  <a:srgbClr val="FFFFFF"/>
                </a:solidFill>
                <a:effectLst/>
                <a:latin typeface="Times New Roman" panose="02020603050405020304" pitchFamily="18" charset="0"/>
              </a:rPr>
              <a:t>Two major marketing strategies for customers. </a:t>
            </a:r>
            <a:endParaRPr lang="en-GB" sz="3300" dirty="0">
              <a:solidFill>
                <a:srgbClr val="FFFFFF"/>
              </a:solidFill>
            </a:endParaRPr>
          </a:p>
        </p:txBody>
      </p:sp>
      <p:sp>
        <p:nvSpPr>
          <p:cNvPr id="14" name="Rectangle 13">
            <a:extLst>
              <a:ext uri="{FF2B5EF4-FFF2-40B4-BE49-F238E27FC236}">
                <a16:creationId xmlns:a16="http://schemas.microsoft.com/office/drawing/2014/main" id="{92515798-C8A3-40E7-A830-82681C81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BF573EB-EA31-78DA-92EB-2D6FAF91CBD5}"/>
              </a:ext>
            </a:extLst>
          </p:cNvPr>
          <p:cNvSpPr>
            <a:spLocks noGrp="1"/>
          </p:cNvSpPr>
          <p:nvPr>
            <p:ph idx="1"/>
          </p:nvPr>
        </p:nvSpPr>
        <p:spPr>
          <a:xfrm>
            <a:off x="1154954" y="1820333"/>
            <a:ext cx="8825659" cy="4199467"/>
          </a:xfrm>
        </p:spPr>
        <p:txBody>
          <a:bodyPr anchor="ctr">
            <a:normAutofit/>
          </a:bodyPr>
          <a:lstStyle/>
          <a:p>
            <a:pPr algn="just" rtl="0" fontAlgn="base">
              <a:lnSpc>
                <a:spcPct val="150000"/>
              </a:lnSpc>
              <a:buFont typeface="Arial" panose="020B0604020202020204" pitchFamily="34" charset="0"/>
              <a:buChar char="•"/>
            </a:pPr>
            <a:r>
              <a:rPr lang="en-US" sz="2000" b="0" i="0" u="none" strike="noStrike" dirty="0">
                <a:solidFill>
                  <a:srgbClr val="FFFFFF"/>
                </a:solidFill>
                <a:effectLst/>
                <a:latin typeface="Times New Roman" panose="02020603050405020304" pitchFamily="18" charset="0"/>
              </a:rPr>
              <a:t>First of all, companies have to position their company as a green visual and utilise the Brand Equity Theory (Ottman, 2017).</a:t>
            </a:r>
          </a:p>
          <a:p>
            <a:pPr algn="just" rtl="0" fontAlgn="base">
              <a:lnSpc>
                <a:spcPct val="150000"/>
              </a:lnSpc>
              <a:buFont typeface="Arial" panose="020B0604020202020204" pitchFamily="34" charset="0"/>
              <a:buChar char="•"/>
            </a:pPr>
            <a:r>
              <a:rPr lang="en-US" sz="2000" b="0" i="0" u="none" strike="noStrike" dirty="0">
                <a:solidFill>
                  <a:srgbClr val="FFFFFF"/>
                </a:solidFill>
                <a:effectLst/>
                <a:latin typeface="Times New Roman" panose="02020603050405020304" pitchFamily="18" charset="0"/>
              </a:rPr>
              <a:t>Using the Brand Equity Theory helps to create long-term loyalty and trust, which are achieved through consistent green efforts (Ottman, 2017). </a:t>
            </a:r>
          </a:p>
          <a:p>
            <a:pPr algn="just">
              <a:lnSpc>
                <a:spcPct val="150000"/>
              </a:lnSpc>
            </a:pPr>
            <a:endParaRPr lang="en-GB" dirty="0">
              <a:solidFill>
                <a:srgbClr val="FFFFFF"/>
              </a:solidFill>
            </a:endParaRPr>
          </a:p>
        </p:txBody>
      </p:sp>
    </p:spTree>
    <p:extLst>
      <p:ext uri="{BB962C8B-B14F-4D97-AF65-F5344CB8AC3E}">
        <p14:creationId xmlns:p14="http://schemas.microsoft.com/office/powerpoint/2010/main" val="1594998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14"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2" name="Title 1">
            <a:extLst>
              <a:ext uri="{FF2B5EF4-FFF2-40B4-BE49-F238E27FC236}">
                <a16:creationId xmlns:a16="http://schemas.microsoft.com/office/drawing/2014/main" id="{9B4EF1E8-E483-DEFD-150D-EAD96928FF6F}"/>
              </a:ext>
            </a:extLst>
          </p:cNvPr>
          <p:cNvSpPr>
            <a:spLocks noGrp="1"/>
          </p:cNvSpPr>
          <p:nvPr>
            <p:ph type="title"/>
          </p:nvPr>
        </p:nvSpPr>
        <p:spPr>
          <a:xfrm>
            <a:off x="639098" y="629265"/>
            <a:ext cx="6072776" cy="1622322"/>
          </a:xfrm>
        </p:spPr>
        <p:txBody>
          <a:bodyPr>
            <a:normAutofit/>
          </a:bodyPr>
          <a:lstStyle/>
          <a:p>
            <a:r>
              <a:rPr kumimoji="0" lang="en-US" b="1" i="0" u="none" strike="noStrike" kern="1200" cap="none" spc="0" normalizeH="0" baseline="0" noProof="0" dirty="0">
                <a:ln>
                  <a:noFill/>
                </a:ln>
                <a:solidFill>
                  <a:srgbClr val="FFFFFF"/>
                </a:solidFill>
                <a:effectLst/>
                <a:uLnTx/>
                <a:uFillTx/>
                <a:latin typeface="Times New Roman" panose="02020603050405020304" pitchFamily="18" charset="0"/>
                <a:ea typeface="+mj-ea"/>
                <a:cs typeface="+mj-cs"/>
              </a:rPr>
              <a:t>Two major marketing strategies for customers. </a:t>
            </a:r>
            <a:endParaRPr lang="en-GB" dirty="0">
              <a:solidFill>
                <a:srgbClr val="FFFFFF"/>
              </a:solidFill>
            </a:endParaRPr>
          </a:p>
        </p:txBody>
      </p:sp>
      <p:pic>
        <p:nvPicPr>
          <p:cNvPr id="5" name="Picture 4">
            <a:extLst>
              <a:ext uri="{FF2B5EF4-FFF2-40B4-BE49-F238E27FC236}">
                <a16:creationId xmlns:a16="http://schemas.microsoft.com/office/drawing/2014/main" id="{6D5F6AF9-CB57-996C-C742-83F9BBC1BE88}"/>
              </a:ext>
            </a:extLst>
          </p:cNvPr>
          <p:cNvPicPr>
            <a:picLocks noChangeAspect="1"/>
          </p:cNvPicPr>
          <p:nvPr/>
        </p:nvPicPr>
        <p:blipFill>
          <a:blip r:embed="rId3"/>
          <a:srcRect l="28849" r="15565" b="-2"/>
          <a:stretch>
            <a:fillRect/>
          </a:stretch>
        </p:blipFill>
        <p:spPr>
          <a:xfrm>
            <a:off x="7118756"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6" name="Rectangle 15">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0023E95-8093-09CF-8921-F310ED2DA5AC}"/>
              </a:ext>
            </a:extLst>
          </p:cNvPr>
          <p:cNvSpPr>
            <a:spLocks noGrp="1"/>
          </p:cNvSpPr>
          <p:nvPr>
            <p:ph idx="1"/>
          </p:nvPr>
        </p:nvSpPr>
        <p:spPr>
          <a:xfrm>
            <a:off x="639098" y="2418735"/>
            <a:ext cx="6479658" cy="3811740"/>
          </a:xfrm>
        </p:spPr>
        <p:txBody>
          <a:bodyPr anchor="ctr">
            <a:normAutofit/>
          </a:bodyPr>
          <a:lstStyle/>
          <a:p>
            <a:pPr algn="just" rtl="0" fontAlgn="base">
              <a:lnSpc>
                <a:spcPct val="150000"/>
              </a:lnSpc>
              <a:buFont typeface="Arial" panose="020B0604020202020204" pitchFamily="34" charset="0"/>
              <a:buChar char="•"/>
            </a:pPr>
            <a:r>
              <a:rPr lang="en-US" sz="2000" b="0" i="0" u="none" strike="noStrike" dirty="0">
                <a:solidFill>
                  <a:srgbClr val="FFFFFF"/>
                </a:solidFill>
                <a:effectLst/>
                <a:latin typeface="Times New Roman" panose="02020603050405020304" pitchFamily="18" charset="0"/>
              </a:rPr>
              <a:t>The EcoBox company should also utilise the user-generated content marketing strategy, where they can encourage students to make content and referrals (Müller and Christandl, 2019). </a:t>
            </a:r>
          </a:p>
          <a:p>
            <a:pPr algn="just">
              <a:lnSpc>
                <a:spcPct val="150000"/>
              </a:lnSpc>
              <a:buFont typeface="Arial" panose="020B0604020202020204" pitchFamily="34" charset="0"/>
              <a:buChar char="•"/>
            </a:pPr>
            <a:r>
              <a:rPr lang="en-US" sz="2000" b="0" i="0" u="none" strike="noStrike" dirty="0">
                <a:solidFill>
                  <a:srgbClr val="FFFFFF"/>
                </a:solidFill>
                <a:effectLst/>
                <a:latin typeface="Times New Roman" panose="02020603050405020304" pitchFamily="18" charset="0"/>
              </a:rPr>
              <a:t>The EcoBox company can also do interactive polls and voting for engaging consumers (Müller and Christandl, 2019). </a:t>
            </a:r>
            <a:endParaRPr lang="en-GB" sz="2000" dirty="0">
              <a:solidFill>
                <a:srgbClr val="FFFFFF"/>
              </a:solidFill>
            </a:endParaRPr>
          </a:p>
        </p:txBody>
      </p:sp>
    </p:spTree>
    <p:extLst>
      <p:ext uri="{BB962C8B-B14F-4D97-AF65-F5344CB8AC3E}">
        <p14:creationId xmlns:p14="http://schemas.microsoft.com/office/powerpoint/2010/main" val="326950040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0ABA0-3525-58E1-6776-510078B01D49}"/>
              </a:ext>
            </a:extLst>
          </p:cNvPr>
          <p:cNvSpPr>
            <a:spLocks noGrp="1"/>
          </p:cNvSpPr>
          <p:nvPr>
            <p:ph type="title"/>
          </p:nvPr>
        </p:nvSpPr>
        <p:spPr/>
        <p:txBody>
          <a:bodyPr/>
          <a:lstStyle/>
          <a:p>
            <a:r>
              <a:rPr lang="en-GB" sz="3600" b="1" i="0" u="none" strike="noStrike" dirty="0">
                <a:solidFill>
                  <a:schemeClr val="bg1"/>
                </a:solidFill>
                <a:effectLst/>
                <a:latin typeface="Times New Roman" panose="02020603050405020304" pitchFamily="18" charset="0"/>
              </a:rPr>
              <a:t>Funding requirements and allocation</a:t>
            </a:r>
            <a:endParaRPr lang="en-GB" dirty="0">
              <a:solidFill>
                <a:schemeClr val="bg1"/>
              </a:solidFill>
            </a:endParaRPr>
          </a:p>
        </p:txBody>
      </p:sp>
      <p:sp>
        <p:nvSpPr>
          <p:cNvPr id="3" name="Content Placeholder 2">
            <a:extLst>
              <a:ext uri="{FF2B5EF4-FFF2-40B4-BE49-F238E27FC236}">
                <a16:creationId xmlns:a16="http://schemas.microsoft.com/office/drawing/2014/main" id="{42E224B9-A2E7-B98C-F9C9-2EB74DBAD2D8}"/>
              </a:ext>
            </a:extLst>
          </p:cNvPr>
          <p:cNvSpPr>
            <a:spLocks noGrp="1"/>
          </p:cNvSpPr>
          <p:nvPr>
            <p:ph idx="1"/>
          </p:nvPr>
        </p:nvSpPr>
        <p:spPr>
          <a:xfrm>
            <a:off x="767029" y="2799304"/>
            <a:ext cx="4941046" cy="3416300"/>
          </a:xfrm>
        </p:spPr>
        <p:txBody>
          <a:bodyPr>
            <a:normAutofit fontScale="92500" lnSpcReduction="20000"/>
          </a:bodyPr>
          <a:lstStyle/>
          <a:p>
            <a:pPr algn="just" rtl="0" fontAlgn="base">
              <a:lnSpc>
                <a:spcPct val="150000"/>
              </a:lnSpc>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In the startup costs, it is stated that around £9,000 is required for the new startup. </a:t>
            </a:r>
          </a:p>
          <a:p>
            <a:pPr algn="just" rtl="0" fontAlgn="base">
              <a:lnSpc>
                <a:spcPct val="150000"/>
              </a:lnSpc>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There are multiple types of sources from which the funding will be collected, such as personal investment and startup loans in the UK. </a:t>
            </a:r>
          </a:p>
          <a:p>
            <a:pPr marL="0" indent="0">
              <a:lnSpc>
                <a:spcPct val="150000"/>
              </a:lnSpc>
              <a:buNone/>
            </a:pPr>
            <a:endParaRPr lang="en-GB" dirty="0"/>
          </a:p>
        </p:txBody>
      </p:sp>
      <p:pic>
        <p:nvPicPr>
          <p:cNvPr id="10" name="Picture 9">
            <a:extLst>
              <a:ext uri="{FF2B5EF4-FFF2-40B4-BE49-F238E27FC236}">
                <a16:creationId xmlns:a16="http://schemas.microsoft.com/office/drawing/2014/main" id="{CD608D4B-5E94-7E58-5E8D-1691FC4870D4}"/>
              </a:ext>
            </a:extLst>
          </p:cNvPr>
          <p:cNvPicPr>
            <a:picLocks noChangeAspect="1"/>
          </p:cNvPicPr>
          <p:nvPr/>
        </p:nvPicPr>
        <p:blipFill>
          <a:blip r:embed="rId3"/>
          <a:stretch>
            <a:fillRect/>
          </a:stretch>
        </p:blipFill>
        <p:spPr>
          <a:xfrm>
            <a:off x="6594438" y="2406384"/>
            <a:ext cx="5109882" cy="2101070"/>
          </a:xfrm>
          <a:prstGeom prst="rect">
            <a:avLst/>
          </a:prstGeom>
        </p:spPr>
      </p:pic>
      <p:pic>
        <p:nvPicPr>
          <p:cNvPr id="12" name="Picture 11">
            <a:extLst>
              <a:ext uri="{FF2B5EF4-FFF2-40B4-BE49-F238E27FC236}">
                <a16:creationId xmlns:a16="http://schemas.microsoft.com/office/drawing/2014/main" id="{C5D50676-9195-FAD6-DBCD-C9DFCA160F02}"/>
              </a:ext>
            </a:extLst>
          </p:cNvPr>
          <p:cNvPicPr>
            <a:picLocks noChangeAspect="1"/>
          </p:cNvPicPr>
          <p:nvPr/>
        </p:nvPicPr>
        <p:blipFill>
          <a:blip r:embed="rId4"/>
          <a:stretch>
            <a:fillRect/>
          </a:stretch>
        </p:blipFill>
        <p:spPr>
          <a:xfrm>
            <a:off x="6096000" y="4762325"/>
            <a:ext cx="5924204" cy="1799840"/>
          </a:xfrm>
          <a:prstGeom prst="rect">
            <a:avLst/>
          </a:prstGeom>
        </p:spPr>
      </p:pic>
    </p:spTree>
    <p:extLst>
      <p:ext uri="{BB962C8B-B14F-4D97-AF65-F5344CB8AC3E}">
        <p14:creationId xmlns:p14="http://schemas.microsoft.com/office/powerpoint/2010/main" val="3765893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05C6F-C16B-EF3A-9570-9C858BFAB9C1}"/>
              </a:ext>
            </a:extLst>
          </p:cNvPr>
          <p:cNvSpPr>
            <a:spLocks noGrp="1"/>
          </p:cNvSpPr>
          <p:nvPr>
            <p:ph type="title"/>
          </p:nvPr>
        </p:nvSpPr>
        <p:spPr/>
        <p:txBody>
          <a:bodyPr/>
          <a:lstStyle/>
          <a:p>
            <a:r>
              <a:rPr lang="en-US" dirty="0" err="1"/>
              <a:t>Revenu</a:t>
            </a:r>
            <a:r>
              <a:rPr lang="en-US" dirty="0"/>
              <a:t> </a:t>
            </a:r>
            <a:r>
              <a:rPr lang="en-US" dirty="0" err="1"/>
              <a:t>Forecost</a:t>
            </a:r>
            <a:endParaRPr lang="ru-RU" dirty="0"/>
          </a:p>
        </p:txBody>
      </p:sp>
      <p:graphicFrame>
        <p:nvGraphicFramePr>
          <p:cNvPr id="4" name="Content Placeholder 3">
            <a:extLst>
              <a:ext uri="{FF2B5EF4-FFF2-40B4-BE49-F238E27FC236}">
                <a16:creationId xmlns:a16="http://schemas.microsoft.com/office/drawing/2014/main" id="{BF7B1C6B-352B-C1E7-9F98-86CA6E6D0A4D}"/>
              </a:ext>
            </a:extLst>
          </p:cNvPr>
          <p:cNvGraphicFramePr>
            <a:graphicFrameLocks noGrp="1"/>
          </p:cNvGraphicFramePr>
          <p:nvPr>
            <p:ph idx="1"/>
            <p:extLst>
              <p:ext uri="{D42A27DB-BD31-4B8C-83A1-F6EECF244321}">
                <p14:modId xmlns:p14="http://schemas.microsoft.com/office/powerpoint/2010/main" val="3957760450"/>
              </p:ext>
            </p:extLst>
          </p:nvPr>
        </p:nvGraphicFramePr>
        <p:xfrm>
          <a:off x="634702" y="2431228"/>
          <a:ext cx="10800678" cy="4055631"/>
        </p:xfrm>
        <a:graphic>
          <a:graphicData uri="http://schemas.openxmlformats.org/drawingml/2006/table">
            <a:tbl>
              <a:tblPr firstRow="1" firstCol="1" bandRow="1">
                <a:tableStyleId>{5C22544A-7EE6-4342-B048-85BDC9FD1C3A}</a:tableStyleId>
              </a:tblPr>
              <a:tblGrid>
                <a:gridCol w="7439506">
                  <a:extLst>
                    <a:ext uri="{9D8B030D-6E8A-4147-A177-3AD203B41FA5}">
                      <a16:colId xmlns:a16="http://schemas.microsoft.com/office/drawing/2014/main" val="1584489379"/>
                    </a:ext>
                  </a:extLst>
                </a:gridCol>
                <a:gridCol w="3361172">
                  <a:extLst>
                    <a:ext uri="{9D8B030D-6E8A-4147-A177-3AD203B41FA5}">
                      <a16:colId xmlns:a16="http://schemas.microsoft.com/office/drawing/2014/main" val="148870472"/>
                    </a:ext>
                  </a:extLst>
                </a:gridCol>
              </a:tblGrid>
              <a:tr h="506792">
                <a:tc>
                  <a:txBody>
                    <a:bodyPr/>
                    <a:lstStyle/>
                    <a:p>
                      <a:pPr>
                        <a:lnSpc>
                          <a:spcPct val="150000"/>
                        </a:lnSpc>
                        <a:spcAft>
                          <a:spcPts val="800"/>
                        </a:spcAft>
                        <a:buNone/>
                      </a:pPr>
                      <a:r>
                        <a:rPr lang="en-GB" sz="1200">
                          <a:effectLst/>
                        </a:rPr>
                        <a:t>Metric</a:t>
                      </a:r>
                      <a:endParaRPr lang="ru-RU" sz="12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200">
                          <a:effectLst/>
                        </a:rPr>
                        <a:t>Value</a:t>
                      </a:r>
                      <a:endParaRPr lang="ru-RU" sz="12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1004154587"/>
                  </a:ext>
                </a:extLst>
              </a:tr>
              <a:tr h="506977">
                <a:tc>
                  <a:txBody>
                    <a:bodyPr/>
                    <a:lstStyle/>
                    <a:p>
                      <a:pPr>
                        <a:lnSpc>
                          <a:spcPct val="150000"/>
                        </a:lnSpc>
                        <a:spcAft>
                          <a:spcPts val="800"/>
                        </a:spcAft>
                        <a:buNone/>
                      </a:pPr>
                      <a:r>
                        <a:rPr lang="en-GB" sz="1400">
                          <a:effectLst/>
                        </a:rPr>
                        <a:t>Weekly Subscriptions</a:t>
                      </a:r>
                      <a:endParaRPr lang="ru-RU" sz="14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600">
                          <a:effectLst/>
                        </a:rPr>
                        <a:t>120 students</a:t>
                      </a:r>
                      <a:endParaRPr lang="ru-RU" sz="16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339065825"/>
                  </a:ext>
                </a:extLst>
              </a:tr>
              <a:tr h="506977">
                <a:tc>
                  <a:txBody>
                    <a:bodyPr/>
                    <a:lstStyle/>
                    <a:p>
                      <a:pPr>
                        <a:lnSpc>
                          <a:spcPct val="150000"/>
                        </a:lnSpc>
                        <a:spcAft>
                          <a:spcPts val="800"/>
                        </a:spcAft>
                        <a:buNone/>
                      </a:pPr>
                      <a:r>
                        <a:rPr lang="en-GB" sz="1400">
                          <a:effectLst/>
                        </a:rPr>
                        <a:t>Average Price per Subscription</a:t>
                      </a:r>
                      <a:endParaRPr lang="ru-RU" sz="14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600" dirty="0">
                          <a:effectLst/>
                        </a:rPr>
                        <a:t>£24</a:t>
                      </a:r>
                      <a:endParaRPr lang="ru-RU" sz="16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1158738456"/>
                  </a:ext>
                </a:extLst>
              </a:tr>
              <a:tr h="506977">
                <a:tc>
                  <a:txBody>
                    <a:bodyPr/>
                    <a:lstStyle/>
                    <a:p>
                      <a:pPr>
                        <a:lnSpc>
                          <a:spcPct val="150000"/>
                        </a:lnSpc>
                        <a:spcAft>
                          <a:spcPts val="800"/>
                        </a:spcAft>
                        <a:buNone/>
                      </a:pPr>
                      <a:r>
                        <a:rPr lang="en-GB" sz="1400" dirty="0">
                          <a:effectLst/>
                        </a:rPr>
                        <a:t>Weekly Revenue</a:t>
                      </a:r>
                      <a:endParaRPr lang="ru-RU"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600">
                          <a:effectLst/>
                        </a:rPr>
                        <a:t>£2,880</a:t>
                      </a:r>
                      <a:endParaRPr lang="ru-RU" sz="16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856095081"/>
                  </a:ext>
                </a:extLst>
              </a:tr>
              <a:tr h="506977">
                <a:tc>
                  <a:txBody>
                    <a:bodyPr/>
                    <a:lstStyle/>
                    <a:p>
                      <a:pPr>
                        <a:lnSpc>
                          <a:spcPct val="150000"/>
                        </a:lnSpc>
                        <a:spcAft>
                          <a:spcPts val="800"/>
                        </a:spcAft>
                        <a:buNone/>
                      </a:pPr>
                      <a:r>
                        <a:rPr lang="en-GB" sz="1400" dirty="0">
                          <a:effectLst/>
                        </a:rPr>
                        <a:t>Monthly Revenue</a:t>
                      </a:r>
                      <a:endParaRPr lang="ru-RU"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600">
                          <a:effectLst/>
                        </a:rPr>
                        <a:t>£11,520</a:t>
                      </a:r>
                      <a:endParaRPr lang="ru-RU" sz="16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1367406233"/>
                  </a:ext>
                </a:extLst>
              </a:tr>
              <a:tr h="506977">
                <a:tc>
                  <a:txBody>
                    <a:bodyPr/>
                    <a:lstStyle/>
                    <a:p>
                      <a:pPr>
                        <a:lnSpc>
                          <a:spcPct val="150000"/>
                        </a:lnSpc>
                        <a:spcAft>
                          <a:spcPts val="800"/>
                        </a:spcAft>
                        <a:buNone/>
                      </a:pPr>
                      <a:r>
                        <a:rPr lang="en-GB" sz="1400">
                          <a:effectLst/>
                        </a:rPr>
                        <a:t>Fixed Monthly Costs</a:t>
                      </a:r>
                      <a:endParaRPr lang="ru-RU" sz="14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600">
                          <a:effectLst/>
                        </a:rPr>
                        <a:t>£4,000</a:t>
                      </a:r>
                      <a:endParaRPr lang="ru-RU" sz="16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1857211813"/>
                  </a:ext>
                </a:extLst>
              </a:tr>
              <a:tr h="506977">
                <a:tc>
                  <a:txBody>
                    <a:bodyPr/>
                    <a:lstStyle/>
                    <a:p>
                      <a:pPr>
                        <a:lnSpc>
                          <a:spcPct val="150000"/>
                        </a:lnSpc>
                        <a:spcAft>
                          <a:spcPts val="800"/>
                        </a:spcAft>
                        <a:buNone/>
                      </a:pPr>
                      <a:r>
                        <a:rPr lang="en-GB" sz="1400">
                          <a:effectLst/>
                        </a:rPr>
                        <a:t>Variable Cost per Box</a:t>
                      </a:r>
                      <a:endParaRPr lang="ru-RU" sz="14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600" dirty="0">
                          <a:effectLst/>
                        </a:rPr>
                        <a:t>£14</a:t>
                      </a:r>
                      <a:endParaRPr lang="ru-RU" sz="16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246426528"/>
                  </a:ext>
                </a:extLst>
              </a:tr>
              <a:tr h="506977">
                <a:tc>
                  <a:txBody>
                    <a:bodyPr/>
                    <a:lstStyle/>
                    <a:p>
                      <a:pPr>
                        <a:lnSpc>
                          <a:spcPct val="150000"/>
                        </a:lnSpc>
                        <a:spcAft>
                          <a:spcPts val="800"/>
                        </a:spcAft>
                        <a:buNone/>
                      </a:pPr>
                      <a:r>
                        <a:rPr lang="en-GB" sz="1400" dirty="0">
                          <a:effectLst/>
                        </a:rPr>
                        <a:t>Contribution Margin per Box</a:t>
                      </a:r>
                      <a:endParaRPr lang="ru-RU"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600" dirty="0">
                          <a:effectLst/>
                        </a:rPr>
                        <a:t>£10</a:t>
                      </a:r>
                      <a:endParaRPr lang="ru-RU" sz="16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3342700718"/>
                  </a:ext>
                </a:extLst>
              </a:tr>
            </a:tbl>
          </a:graphicData>
        </a:graphic>
      </p:graphicFrame>
      <p:sp>
        <p:nvSpPr>
          <p:cNvPr id="5" name="Rectangle 1">
            <a:extLst>
              <a:ext uri="{FF2B5EF4-FFF2-40B4-BE49-F238E27FC236}">
                <a16:creationId xmlns:a16="http://schemas.microsoft.com/office/drawing/2014/main" id="{916A2332-6ECF-07D6-5F01-FADB19699C0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2539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400" b="1" i="0" u="none" strike="noStrike" cap="none" normalizeH="0" baseline="0">
                <a:ln>
                  <a:noFill/>
                </a:ln>
                <a:solidFill>
                  <a:srgbClr val="833C0B"/>
                </a:solidFill>
                <a:effectLst/>
                <a:latin typeface="Arial" panose="020B0604020202020204" pitchFamily="34" charset="0"/>
                <a:ea typeface="DengXian Light" panose="02010600030101010101" pitchFamily="2" charset="-122"/>
                <a:cs typeface="Times New Roman" panose="02020603050405020304" pitchFamily="18" charset="0"/>
              </a:rPr>
              <a:t>R</a:t>
            </a:r>
            <a:r>
              <a:rPr kumimoji="0" lang="en-GB" altLang="zh-CN" sz="1400" b="1" i="0" u="none" strike="noStrike" cap="none" normalizeH="0" baseline="0" bmk="">
                <a:ln>
                  <a:noFill/>
                </a:ln>
                <a:solidFill>
                  <a:srgbClr val="833C0B"/>
                </a:solidFill>
                <a:effectLst/>
                <a:latin typeface="Arial" panose="020B0604020202020204" pitchFamily="34" charset="0"/>
                <a:ea typeface="DengXian Light" panose="02010600030101010101" pitchFamily="2" charset="-122"/>
                <a:cs typeface="Times New Roman" panose="02020603050405020304" pitchFamily="18" charset="0"/>
              </a:rPr>
              <a:t>evenue Forecast</a:t>
            </a:r>
            <a:endParaRPr kumimoji="0" lang="en-GB" altLang="zh-CN" sz="1400" b="1" i="0" u="none" strike="noStrike" cap="none" normalizeH="0" baseline="0">
              <a:ln>
                <a:noFill/>
              </a:ln>
              <a:solidFill>
                <a:srgbClr val="833C0B"/>
              </a:solidFill>
              <a:effectLst/>
              <a:latin typeface="Arial" panose="020B0604020202020204" pitchFamily="34" charset="0"/>
              <a:ea typeface="DengXian Light" panose="02010600030101010101" pitchFamily="2" charset="-122"/>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zh-CN"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40773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3DF20-79FB-16FC-DAB6-6A8599EEAE7D}"/>
              </a:ext>
            </a:extLst>
          </p:cNvPr>
          <p:cNvSpPr>
            <a:spLocks noGrp="1"/>
          </p:cNvSpPr>
          <p:nvPr>
            <p:ph type="title"/>
          </p:nvPr>
        </p:nvSpPr>
        <p:spPr>
          <a:xfrm>
            <a:off x="1370107" y="869950"/>
            <a:ext cx="8761413" cy="706964"/>
          </a:xfrm>
        </p:spPr>
        <p:txBody>
          <a:bodyPr/>
          <a:lstStyle/>
          <a:p>
            <a:r>
              <a:rPr lang="en-GB" b="1" dirty="0"/>
              <a:t>Breakeven Analysis</a:t>
            </a:r>
            <a:br>
              <a:rPr lang="ru-RU" b="1" dirty="0"/>
            </a:br>
            <a:endParaRPr lang="ru-RU" dirty="0"/>
          </a:p>
        </p:txBody>
      </p:sp>
      <p:graphicFrame>
        <p:nvGraphicFramePr>
          <p:cNvPr id="4" name="Content Placeholder 3">
            <a:extLst>
              <a:ext uri="{FF2B5EF4-FFF2-40B4-BE49-F238E27FC236}">
                <a16:creationId xmlns:a16="http://schemas.microsoft.com/office/drawing/2014/main" id="{50595D12-BA2A-0721-FBC6-DA75BB7CE4A0}"/>
              </a:ext>
            </a:extLst>
          </p:cNvPr>
          <p:cNvGraphicFramePr>
            <a:graphicFrameLocks noGrp="1"/>
          </p:cNvGraphicFramePr>
          <p:nvPr>
            <p:ph idx="1"/>
            <p:extLst>
              <p:ext uri="{D42A27DB-BD31-4B8C-83A1-F6EECF244321}">
                <p14:modId xmlns:p14="http://schemas.microsoft.com/office/powerpoint/2010/main" val="656567404"/>
              </p:ext>
            </p:extLst>
          </p:nvPr>
        </p:nvGraphicFramePr>
        <p:xfrm>
          <a:off x="839096" y="2796986"/>
          <a:ext cx="10574768" cy="3356386"/>
        </p:xfrm>
        <a:graphic>
          <a:graphicData uri="http://schemas.openxmlformats.org/drawingml/2006/table">
            <a:tbl>
              <a:tblPr firstRow="1" firstCol="1" bandRow="1">
                <a:tableStyleId>{5C22544A-7EE6-4342-B048-85BDC9FD1C3A}</a:tableStyleId>
              </a:tblPr>
              <a:tblGrid>
                <a:gridCol w="6116446">
                  <a:extLst>
                    <a:ext uri="{9D8B030D-6E8A-4147-A177-3AD203B41FA5}">
                      <a16:colId xmlns:a16="http://schemas.microsoft.com/office/drawing/2014/main" val="567251725"/>
                    </a:ext>
                  </a:extLst>
                </a:gridCol>
                <a:gridCol w="4458322">
                  <a:extLst>
                    <a:ext uri="{9D8B030D-6E8A-4147-A177-3AD203B41FA5}">
                      <a16:colId xmlns:a16="http://schemas.microsoft.com/office/drawing/2014/main" val="3645063903"/>
                    </a:ext>
                  </a:extLst>
                </a:gridCol>
              </a:tblGrid>
              <a:tr h="838867">
                <a:tc>
                  <a:txBody>
                    <a:bodyPr/>
                    <a:lstStyle/>
                    <a:p>
                      <a:pPr>
                        <a:lnSpc>
                          <a:spcPct val="150000"/>
                        </a:lnSpc>
                        <a:spcAft>
                          <a:spcPts val="800"/>
                        </a:spcAft>
                        <a:buNone/>
                      </a:pPr>
                      <a:r>
                        <a:rPr lang="en-GB" sz="1200">
                          <a:effectLst/>
                        </a:rPr>
                        <a:t>Metric</a:t>
                      </a:r>
                      <a:endParaRPr lang="ru-RU" sz="12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200" dirty="0">
                          <a:effectLst/>
                        </a:rPr>
                        <a:t>Calculation</a:t>
                      </a:r>
                      <a:endParaRPr lang="ru-RU" sz="12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3150482196"/>
                  </a:ext>
                </a:extLst>
              </a:tr>
              <a:tr h="839173">
                <a:tc>
                  <a:txBody>
                    <a:bodyPr/>
                    <a:lstStyle/>
                    <a:p>
                      <a:pPr>
                        <a:lnSpc>
                          <a:spcPct val="150000"/>
                        </a:lnSpc>
                        <a:spcAft>
                          <a:spcPts val="800"/>
                        </a:spcAft>
                        <a:buNone/>
                      </a:pPr>
                      <a:r>
                        <a:rPr lang="en-GB" sz="1400" dirty="0">
                          <a:effectLst/>
                        </a:rPr>
                        <a:t>Break-even Volume</a:t>
                      </a:r>
                      <a:endParaRPr lang="ru-RU"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400">
                          <a:effectLst/>
                        </a:rPr>
                        <a:t>400 boxes per month</a:t>
                      </a:r>
                      <a:endParaRPr lang="ru-RU" sz="140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3081535905"/>
                  </a:ext>
                </a:extLst>
              </a:tr>
              <a:tr h="839173">
                <a:tc>
                  <a:txBody>
                    <a:bodyPr/>
                    <a:lstStyle/>
                    <a:p>
                      <a:pPr>
                        <a:lnSpc>
                          <a:spcPct val="150000"/>
                        </a:lnSpc>
                        <a:spcAft>
                          <a:spcPts val="800"/>
                        </a:spcAft>
                        <a:buNone/>
                      </a:pPr>
                      <a:r>
                        <a:rPr lang="en-GB" sz="1400" dirty="0">
                          <a:effectLst/>
                        </a:rPr>
                        <a:t>Equivalent Subscribers</a:t>
                      </a:r>
                      <a:endParaRPr lang="ru-RU"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400" dirty="0">
                          <a:effectLst/>
                        </a:rPr>
                        <a:t>100 students</a:t>
                      </a:r>
                      <a:endParaRPr lang="ru-RU"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186311962"/>
                  </a:ext>
                </a:extLst>
              </a:tr>
              <a:tr h="839173">
                <a:tc>
                  <a:txBody>
                    <a:bodyPr/>
                    <a:lstStyle/>
                    <a:p>
                      <a:pPr>
                        <a:lnSpc>
                          <a:spcPct val="150000"/>
                        </a:lnSpc>
                        <a:spcAft>
                          <a:spcPts val="800"/>
                        </a:spcAft>
                        <a:buNone/>
                      </a:pPr>
                      <a:r>
                        <a:rPr lang="en-GB" sz="1400" dirty="0">
                          <a:effectLst/>
                        </a:rPr>
                        <a:t>Estimated Time to Profitability</a:t>
                      </a:r>
                      <a:endParaRPr lang="ru-RU"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tc>
                  <a:txBody>
                    <a:bodyPr/>
                    <a:lstStyle/>
                    <a:p>
                      <a:pPr>
                        <a:lnSpc>
                          <a:spcPct val="150000"/>
                        </a:lnSpc>
                        <a:spcAft>
                          <a:spcPts val="800"/>
                        </a:spcAft>
                        <a:buNone/>
                      </a:pPr>
                      <a:r>
                        <a:rPr lang="en-GB" sz="1400" dirty="0">
                          <a:effectLst/>
                        </a:rPr>
                        <a:t>Within 4 months</a:t>
                      </a:r>
                      <a:endParaRPr lang="ru-RU"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3500" marR="63500" marT="63500" marB="63500"/>
                </a:tc>
                <a:extLst>
                  <a:ext uri="{0D108BD9-81ED-4DB2-BD59-A6C34878D82A}">
                    <a16:rowId xmlns:a16="http://schemas.microsoft.com/office/drawing/2014/main" val="2397487427"/>
                  </a:ext>
                </a:extLst>
              </a:tr>
            </a:tbl>
          </a:graphicData>
        </a:graphic>
      </p:graphicFrame>
      <p:sp>
        <p:nvSpPr>
          <p:cNvPr id="5" name="Rectangle 1">
            <a:extLst>
              <a:ext uri="{FF2B5EF4-FFF2-40B4-BE49-F238E27FC236}">
                <a16:creationId xmlns:a16="http://schemas.microsoft.com/office/drawing/2014/main" id="{8308FF6E-B545-0799-4D7A-9A17B1628AE7}"/>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2539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zh-CN" sz="1400" b="1" i="0" u="none" strike="noStrike" cap="none" normalizeH="0" baseline="0">
                <a:ln>
                  <a:noFill/>
                </a:ln>
                <a:solidFill>
                  <a:srgbClr val="833C0B"/>
                </a:solidFill>
                <a:effectLst/>
                <a:latin typeface="Arial" panose="020B0604020202020204" pitchFamily="34" charset="0"/>
                <a:ea typeface="DengXian Light" panose="02010600030101010101" pitchFamily="2" charset="-122"/>
                <a:cs typeface="Times New Roman" panose="02020603050405020304" pitchFamily="18" charset="0"/>
              </a:rPr>
              <a:t>B</a:t>
            </a:r>
            <a:r>
              <a:rPr kumimoji="0" lang="en-GB" altLang="zh-CN" sz="1400" b="1" i="0" u="none" strike="noStrike" cap="none" normalizeH="0" baseline="0" bmk="">
                <a:ln>
                  <a:noFill/>
                </a:ln>
                <a:solidFill>
                  <a:srgbClr val="833C0B"/>
                </a:solidFill>
                <a:effectLst/>
                <a:latin typeface="Arial" panose="020B0604020202020204" pitchFamily="34" charset="0"/>
                <a:ea typeface="DengXian Light" panose="02010600030101010101" pitchFamily="2" charset="-122"/>
                <a:cs typeface="Times New Roman" panose="02020603050405020304" pitchFamily="18" charset="0"/>
              </a:rPr>
              <a:t>reakeven Analysis</a:t>
            </a:r>
            <a:endParaRPr kumimoji="0" lang="en-GB" altLang="zh-CN" sz="1400" b="1" i="0" u="none" strike="noStrike" cap="none" normalizeH="0" baseline="0">
              <a:ln>
                <a:noFill/>
              </a:ln>
              <a:solidFill>
                <a:srgbClr val="833C0B"/>
              </a:solidFill>
              <a:effectLst/>
              <a:latin typeface="Arial" panose="020B0604020202020204" pitchFamily="34" charset="0"/>
              <a:ea typeface="DengXian Light" panose="02010600030101010101" pitchFamily="2" charset="-122"/>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zh-CN"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13981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829E4DE-796E-2FB0-915C-9E0ECAC99858}"/>
              </a:ext>
            </a:extLst>
          </p:cNvPr>
          <p:cNvSpPr>
            <a:spLocks noGrp="1"/>
          </p:cNvSpPr>
          <p:nvPr>
            <p:ph type="title"/>
          </p:nvPr>
        </p:nvSpPr>
        <p:spPr>
          <a:xfrm>
            <a:off x="508512" y="399501"/>
            <a:ext cx="4177867" cy="1391692"/>
          </a:xfrm>
        </p:spPr>
        <p:txBody>
          <a:bodyPr>
            <a:normAutofit/>
          </a:bodyPr>
          <a:lstStyle/>
          <a:p>
            <a:r>
              <a:rPr lang="en-GB" b="1" i="0" u="none" strike="noStrike" dirty="0">
                <a:solidFill>
                  <a:schemeClr val="tx1"/>
                </a:solidFill>
                <a:effectLst/>
                <a:latin typeface="Times New Roman" panose="02020603050405020304" pitchFamily="18" charset="0"/>
              </a:rPr>
              <a:t>Conclusion </a:t>
            </a:r>
            <a:endParaRPr lang="en-GB" dirty="0">
              <a:solidFill>
                <a:schemeClr val="tx1"/>
              </a:solidFill>
            </a:endParaRPr>
          </a:p>
        </p:txBody>
      </p:sp>
      <p:sp>
        <p:nvSpPr>
          <p:cNvPr id="3" name="Content Placeholder 2">
            <a:extLst>
              <a:ext uri="{FF2B5EF4-FFF2-40B4-BE49-F238E27FC236}">
                <a16:creationId xmlns:a16="http://schemas.microsoft.com/office/drawing/2014/main" id="{94FFCC0E-E57D-E708-3301-90CF174CF376}"/>
              </a:ext>
            </a:extLst>
          </p:cNvPr>
          <p:cNvSpPr>
            <a:spLocks noGrp="1"/>
          </p:cNvSpPr>
          <p:nvPr>
            <p:ph idx="1"/>
          </p:nvPr>
        </p:nvSpPr>
        <p:spPr>
          <a:xfrm>
            <a:off x="561110" y="1791193"/>
            <a:ext cx="4696617" cy="4724158"/>
          </a:xfrm>
        </p:spPr>
        <p:txBody>
          <a:bodyPr>
            <a:normAutofit/>
          </a:bodyPr>
          <a:lstStyle/>
          <a:p>
            <a:pPr algn="just" rtl="0" fontAlgn="base">
              <a:lnSpc>
                <a:spcPct val="150000"/>
              </a:lnSpc>
              <a:buFont typeface="Arial" panose="020B0604020202020204" pitchFamily="34" charset="0"/>
              <a:buChar char="•"/>
            </a:pPr>
            <a:r>
              <a:rPr lang="en-US" sz="2400" b="0" i="0" u="none" strike="noStrike" dirty="0">
                <a:solidFill>
                  <a:schemeClr val="tx1"/>
                </a:solidFill>
                <a:effectLst/>
                <a:latin typeface="Times New Roman" panose="02020603050405020304" pitchFamily="18" charset="0"/>
              </a:rPr>
              <a:t>This has analysed three crucial external factors from PESTEL.</a:t>
            </a:r>
          </a:p>
          <a:p>
            <a:pPr algn="just" rtl="0" fontAlgn="base">
              <a:lnSpc>
                <a:spcPct val="150000"/>
              </a:lnSpc>
              <a:buFont typeface="Arial" panose="020B0604020202020204" pitchFamily="34" charset="0"/>
              <a:buChar char="•"/>
            </a:pPr>
            <a:r>
              <a:rPr lang="en-US" sz="2400" b="0" i="0" u="none" strike="noStrike" dirty="0">
                <a:solidFill>
                  <a:schemeClr val="tx1"/>
                </a:solidFill>
                <a:effectLst/>
                <a:latin typeface="Times New Roman" panose="02020603050405020304" pitchFamily="18" charset="0"/>
              </a:rPr>
              <a:t>This has also covered major marketing strategies and the funding requirements of the organisation. </a:t>
            </a:r>
          </a:p>
          <a:p>
            <a:pPr marL="0" indent="0" algn="just">
              <a:lnSpc>
                <a:spcPct val="150000"/>
              </a:lnSpc>
              <a:buNone/>
            </a:pPr>
            <a:endParaRPr lang="en-GB" sz="2400" dirty="0">
              <a:solidFill>
                <a:schemeClr val="tx1"/>
              </a:solidFill>
            </a:endParaRPr>
          </a:p>
        </p:txBody>
      </p:sp>
      <p:pic>
        <p:nvPicPr>
          <p:cNvPr id="5" name="Picture 4">
            <a:extLst>
              <a:ext uri="{FF2B5EF4-FFF2-40B4-BE49-F238E27FC236}">
                <a16:creationId xmlns:a16="http://schemas.microsoft.com/office/drawing/2014/main" id="{2744E2D3-39BC-A018-7533-1E61E8572D51}"/>
              </a:ext>
            </a:extLst>
          </p:cNvPr>
          <p:cNvPicPr>
            <a:picLocks noChangeAspect="1"/>
          </p:cNvPicPr>
          <p:nvPr/>
        </p:nvPicPr>
        <p:blipFill>
          <a:blip r:embed="rId3"/>
          <a:srcRect l="30093" r="7487" b="-1"/>
          <a:stretch>
            <a:fillRect/>
          </a:stretch>
        </p:blipFill>
        <p:spPr>
          <a:xfrm>
            <a:off x="5432089"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14"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Tree>
    <p:extLst>
      <p:ext uri="{BB962C8B-B14F-4D97-AF65-F5344CB8AC3E}">
        <p14:creationId xmlns:p14="http://schemas.microsoft.com/office/powerpoint/2010/main" val="790790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A704C-974B-88EB-B39D-264470BE0480}"/>
              </a:ext>
            </a:extLst>
          </p:cNvPr>
          <p:cNvSpPr>
            <a:spLocks noGrp="1"/>
          </p:cNvSpPr>
          <p:nvPr>
            <p:ph type="title"/>
          </p:nvPr>
        </p:nvSpPr>
        <p:spPr/>
        <p:txBody>
          <a:bodyPr/>
          <a:lstStyle/>
          <a:p>
            <a:r>
              <a:rPr lang="en-GB" sz="3600" b="1" i="0" u="none" strike="noStrike" dirty="0">
                <a:solidFill>
                  <a:schemeClr val="bg1"/>
                </a:solidFill>
                <a:effectLst/>
                <a:latin typeface="Times New Roman" panose="02020603050405020304" pitchFamily="18" charset="0"/>
              </a:rPr>
              <a:t>Reference</a:t>
            </a:r>
            <a:r>
              <a:rPr lang="en-GB" sz="3600" b="1" i="0" u="none" strike="noStrike" dirty="0">
                <a:solidFill>
                  <a:srgbClr val="000000"/>
                </a:solidFill>
                <a:effectLst/>
                <a:latin typeface="Times New Roman" panose="02020603050405020304" pitchFamily="18" charset="0"/>
              </a:rPr>
              <a:t> </a:t>
            </a:r>
            <a:endParaRPr lang="en-GB" dirty="0"/>
          </a:p>
        </p:txBody>
      </p:sp>
      <p:sp>
        <p:nvSpPr>
          <p:cNvPr id="3" name="Content Placeholder 2">
            <a:extLst>
              <a:ext uri="{FF2B5EF4-FFF2-40B4-BE49-F238E27FC236}">
                <a16:creationId xmlns:a16="http://schemas.microsoft.com/office/drawing/2014/main" id="{72D67E35-F41D-BEBE-75EF-32271741D3AD}"/>
              </a:ext>
            </a:extLst>
          </p:cNvPr>
          <p:cNvSpPr>
            <a:spLocks noGrp="1"/>
          </p:cNvSpPr>
          <p:nvPr>
            <p:ph idx="1"/>
          </p:nvPr>
        </p:nvSpPr>
        <p:spPr>
          <a:xfrm>
            <a:off x="808691" y="2468032"/>
            <a:ext cx="10825629" cy="3416300"/>
          </a:xfrm>
        </p:spPr>
        <p:txBody>
          <a:bodyPr>
            <a:noAutofit/>
          </a:bodyPr>
          <a:lstStyle/>
          <a:p>
            <a:pPr marL="0" indent="0" algn="just">
              <a:lnSpc>
                <a:spcPct val="150000"/>
              </a:lnSpc>
              <a:spcBef>
                <a:spcPts val="400"/>
              </a:spcBef>
              <a:spcAft>
                <a:spcPts val="400"/>
              </a:spcAft>
              <a:buNone/>
            </a:pPr>
            <a:r>
              <a:rPr lang="en-US" sz="1200" b="0" i="0" u="none" strike="noStrike" dirty="0">
                <a:solidFill>
                  <a:srgbClr val="000000"/>
                </a:solidFill>
                <a:effectLst/>
                <a:latin typeface="Times New Roman" panose="02020603050405020304" pitchFamily="18" charset="0"/>
              </a:rPr>
              <a:t>Gov.UK (2021) April 2021 Standards for bio-based, biodegradable, and compostable plastics Summary of responses to the call for evidence and Government Response. Available at: https://assets.publishing.service.gov.uk/media/606eb6518fa8f573570f6a81/standards- biobased-biodegradable-compostable-plastics.pdf (Accessed: 30 Mar. 2026).</a:t>
            </a:r>
            <a:endParaRPr lang="en-US" sz="1200" b="0" dirty="0">
              <a:effectLst/>
            </a:endParaRPr>
          </a:p>
          <a:p>
            <a:pPr marL="0" indent="0" algn="just">
              <a:lnSpc>
                <a:spcPct val="150000"/>
              </a:lnSpc>
              <a:spcBef>
                <a:spcPts val="400"/>
              </a:spcBef>
              <a:spcAft>
                <a:spcPts val="400"/>
              </a:spcAft>
              <a:buNone/>
            </a:pPr>
            <a:r>
              <a:rPr lang="en-US" sz="1200" b="0" i="0" u="none" strike="noStrike" dirty="0">
                <a:solidFill>
                  <a:srgbClr val="000000"/>
                </a:solidFill>
                <a:effectLst/>
                <a:latin typeface="Times New Roman" panose="02020603050405020304" pitchFamily="18" charset="0"/>
              </a:rPr>
              <a:t>Hall, W. (2025) </a:t>
            </a:r>
            <a:r>
              <a:rPr lang="en-US" sz="1200" b="0" i="1" u="none" strike="noStrike" dirty="0">
                <a:solidFill>
                  <a:srgbClr val="000000"/>
                </a:solidFill>
                <a:effectLst/>
                <a:latin typeface="Times New Roman" panose="02020603050405020304" pitchFamily="18" charset="0"/>
              </a:rPr>
              <a:t>UK food and beverage sector faces changing political priorities</a:t>
            </a:r>
            <a:r>
              <a:rPr lang="en-US" sz="1200" b="0" i="0" u="none" strike="noStrike" dirty="0">
                <a:solidFill>
                  <a:srgbClr val="000000"/>
                </a:solidFill>
                <a:effectLst/>
                <a:latin typeface="Times New Roman" panose="02020603050405020304" pitchFamily="18" charset="0"/>
              </a:rPr>
              <a:t>, </a:t>
            </a:r>
            <a:r>
              <a:rPr lang="en-US" sz="1200" b="0" i="1" u="none" strike="noStrike" dirty="0">
                <a:solidFill>
                  <a:srgbClr val="000000"/>
                </a:solidFill>
                <a:effectLst/>
                <a:latin typeface="Times New Roman" panose="02020603050405020304" pitchFamily="18" charset="0"/>
              </a:rPr>
              <a:t>Pinsent Masons</a:t>
            </a:r>
            <a:r>
              <a:rPr lang="en-US" sz="1200" b="0" i="0" u="none" strike="noStrike" dirty="0">
                <a:solidFill>
                  <a:srgbClr val="000000"/>
                </a:solidFill>
                <a:effectLst/>
                <a:latin typeface="Times New Roman" panose="02020603050405020304" pitchFamily="18" charset="0"/>
              </a:rPr>
              <a:t>. Available at: https://www.pinsentmasons.com/out-law/analysis/food-beverage-sector-faces-changing-political-priorities (Accessed: 30 March 2026). </a:t>
            </a:r>
            <a:endParaRPr lang="en-US" sz="1200" b="0" dirty="0">
              <a:effectLst/>
            </a:endParaRPr>
          </a:p>
          <a:p>
            <a:pPr marL="0" indent="0" algn="just">
              <a:lnSpc>
                <a:spcPct val="150000"/>
              </a:lnSpc>
              <a:spcBef>
                <a:spcPts val="400"/>
              </a:spcBef>
              <a:spcAft>
                <a:spcPts val="400"/>
              </a:spcAft>
              <a:buNone/>
            </a:pPr>
            <a:r>
              <a:rPr lang="en-US" sz="1200" b="0" i="0" u="none" strike="noStrike" dirty="0">
                <a:solidFill>
                  <a:srgbClr val="000000"/>
                </a:solidFill>
                <a:effectLst/>
                <a:latin typeface="Times New Roman" panose="02020603050405020304" pitchFamily="18" charset="0"/>
              </a:rPr>
              <a:t>Müller, J. and Christandl, F., (2019). Content is king–But who is the king of kings? The effect of content marketing, sponsored content &amp; user-generated content on brand responses. </a:t>
            </a:r>
            <a:r>
              <a:rPr lang="en-US" sz="1200" b="0" i="1" u="none" strike="noStrike" dirty="0">
                <a:solidFill>
                  <a:srgbClr val="000000"/>
                </a:solidFill>
                <a:effectLst/>
                <a:latin typeface="Times New Roman" panose="02020603050405020304" pitchFamily="18" charset="0"/>
              </a:rPr>
              <a:t>Computers in human behavior</a:t>
            </a:r>
            <a:r>
              <a:rPr lang="en-US" sz="1200" b="0" i="0" u="none" strike="noStrike" dirty="0">
                <a:solidFill>
                  <a:srgbClr val="000000"/>
                </a:solidFill>
                <a:effectLst/>
                <a:latin typeface="Times New Roman" panose="02020603050405020304" pitchFamily="18" charset="0"/>
              </a:rPr>
              <a:t>, </a:t>
            </a:r>
            <a:r>
              <a:rPr lang="en-US" sz="1200" b="0" i="1" u="none" strike="noStrike" dirty="0">
                <a:solidFill>
                  <a:srgbClr val="000000"/>
                </a:solidFill>
                <a:effectLst/>
                <a:latin typeface="Times New Roman" panose="02020603050405020304" pitchFamily="18" charset="0"/>
              </a:rPr>
              <a:t>96</a:t>
            </a:r>
            <a:r>
              <a:rPr lang="en-US" sz="1200" b="0" i="0" u="none" strike="noStrike" dirty="0">
                <a:solidFill>
                  <a:srgbClr val="000000"/>
                </a:solidFill>
                <a:effectLst/>
                <a:latin typeface="Times New Roman" panose="02020603050405020304" pitchFamily="18" charset="0"/>
              </a:rPr>
              <a:t>, pp.46-55. Link </a:t>
            </a:r>
            <a:r>
              <a:rPr lang="en-US" sz="1200" b="0" i="0" u="sng" strike="noStrike" dirty="0">
                <a:solidFill>
                  <a:srgbClr val="1155CC"/>
                </a:solidFill>
                <a:effectLst/>
                <a:latin typeface="Times New Roman" panose="02020603050405020304" pitchFamily="18" charset="0"/>
                <a:hlinkClick r:id="rId3"/>
              </a:rPr>
              <a:t>https://www.sciencedirect.com/science/article/abs/pii/S0747563219300585</a:t>
            </a:r>
            <a:r>
              <a:rPr lang="en-US" sz="1200" b="0" i="0" u="none" strike="noStrike" dirty="0">
                <a:solidFill>
                  <a:srgbClr val="222222"/>
                </a:solidFill>
                <a:effectLst/>
                <a:latin typeface="Times New Roman" panose="02020603050405020304" pitchFamily="18" charset="0"/>
              </a:rPr>
              <a:t> </a:t>
            </a:r>
            <a:endParaRPr lang="en-US" sz="1200" b="0" dirty="0">
              <a:effectLst/>
            </a:endParaRPr>
          </a:p>
          <a:p>
            <a:pPr marL="0" indent="0" algn="just">
              <a:lnSpc>
                <a:spcPct val="150000"/>
              </a:lnSpc>
              <a:spcBef>
                <a:spcPts val="400"/>
              </a:spcBef>
              <a:spcAft>
                <a:spcPts val="400"/>
              </a:spcAft>
              <a:buNone/>
            </a:pPr>
            <a:r>
              <a:rPr lang="en-US" sz="1200" b="0" i="0" u="none" strike="noStrike" dirty="0">
                <a:solidFill>
                  <a:srgbClr val="000000"/>
                </a:solidFill>
                <a:effectLst/>
                <a:latin typeface="Times New Roman" panose="02020603050405020304" pitchFamily="18" charset="0"/>
              </a:rPr>
              <a:t>Ottman, J., (2017). </a:t>
            </a:r>
            <a:r>
              <a:rPr lang="en-US" sz="1200" b="0" i="1" u="none" strike="noStrike" dirty="0">
                <a:solidFill>
                  <a:srgbClr val="000000"/>
                </a:solidFill>
                <a:effectLst/>
                <a:latin typeface="Times New Roman" panose="02020603050405020304" pitchFamily="18" charset="0"/>
              </a:rPr>
              <a:t>The new rules of green marketing: Strategies, tools, and inspiration for sustainable branding</a:t>
            </a:r>
            <a:r>
              <a:rPr lang="en-US" sz="1200" b="0" i="0" u="none" strike="noStrike" dirty="0">
                <a:solidFill>
                  <a:srgbClr val="000000"/>
                </a:solidFill>
                <a:effectLst/>
                <a:latin typeface="Times New Roman" panose="02020603050405020304" pitchFamily="18" charset="0"/>
              </a:rPr>
              <a:t>. Routledge. Link </a:t>
            </a:r>
            <a:r>
              <a:rPr lang="en-US" sz="1200" b="0" i="0" u="sng" strike="noStrike" dirty="0">
                <a:solidFill>
                  <a:srgbClr val="1155CC"/>
                </a:solidFill>
                <a:effectLst/>
                <a:latin typeface="Times New Roman" panose="02020603050405020304" pitchFamily="18" charset="0"/>
                <a:hlinkClick r:id="rId4"/>
              </a:rPr>
              <a:t>https://api.taylorfrancis.com/content/books/mono/download?identifierName=doi&amp;identifierValue=10.4324/9781351278683&amp;type=googlepdf</a:t>
            </a:r>
            <a:r>
              <a:rPr lang="en-US" sz="1200" b="0" i="0" u="none" strike="noStrike" dirty="0">
                <a:solidFill>
                  <a:srgbClr val="222222"/>
                </a:solidFill>
                <a:effectLst/>
                <a:latin typeface="Times New Roman" panose="02020603050405020304" pitchFamily="18" charset="0"/>
              </a:rPr>
              <a:t> </a:t>
            </a:r>
            <a:endParaRPr lang="en-US" sz="1200" b="0" dirty="0">
              <a:effectLst/>
            </a:endParaRPr>
          </a:p>
          <a:p>
            <a:pPr marL="0" indent="0" algn="just">
              <a:lnSpc>
                <a:spcPct val="150000"/>
              </a:lnSpc>
              <a:spcBef>
                <a:spcPts val="400"/>
              </a:spcBef>
              <a:spcAft>
                <a:spcPts val="400"/>
              </a:spcAft>
              <a:buNone/>
            </a:pPr>
            <a:r>
              <a:rPr lang="en-US" sz="1200" b="0" i="0" u="none" strike="noStrike" dirty="0">
                <a:solidFill>
                  <a:srgbClr val="000000"/>
                </a:solidFill>
                <a:effectLst/>
                <a:latin typeface="Times New Roman" panose="02020603050405020304" pitchFamily="18" charset="0"/>
              </a:rPr>
              <a:t>Statista, (2026) </a:t>
            </a:r>
            <a:r>
              <a:rPr lang="en-US" sz="1200" b="0" i="1" u="none" strike="noStrike" dirty="0">
                <a:solidFill>
                  <a:srgbClr val="000000"/>
                </a:solidFill>
                <a:effectLst/>
                <a:latin typeface="Times New Roman" panose="02020603050405020304" pitchFamily="18" charset="0"/>
              </a:rPr>
              <a:t>Meal kit delivery - united kingdom: Market forecast</a:t>
            </a:r>
            <a:r>
              <a:rPr lang="en-US" sz="1200" b="0" i="0" u="none" strike="noStrike" dirty="0">
                <a:solidFill>
                  <a:srgbClr val="000000"/>
                </a:solidFill>
                <a:effectLst/>
                <a:latin typeface="Times New Roman" panose="02020603050405020304" pitchFamily="18" charset="0"/>
              </a:rPr>
              <a:t>  </a:t>
            </a:r>
            <a:r>
              <a:rPr lang="en-US" sz="1200" b="0" i="1" u="none" strike="noStrike" dirty="0">
                <a:solidFill>
                  <a:srgbClr val="000000"/>
                </a:solidFill>
                <a:effectLst/>
                <a:latin typeface="Times New Roman" panose="02020603050405020304" pitchFamily="18" charset="0"/>
              </a:rPr>
              <a:t>Statista</a:t>
            </a:r>
            <a:r>
              <a:rPr lang="en-US" sz="1200" b="0" i="0" u="none" strike="noStrike" dirty="0">
                <a:solidFill>
                  <a:srgbClr val="000000"/>
                </a:solidFill>
                <a:effectLst/>
                <a:latin typeface="Times New Roman" panose="02020603050405020304" pitchFamily="18" charset="0"/>
              </a:rPr>
              <a:t>. Available at: https://www.statista.com/outlook/emo/online-food-delivery/grocery-delivery/meal-kit-delivery/united-kingdom?srsltid=AfmBOor9plCiOMFa2rUrVsT5xR7qv2aFxXGAuq0Wjo10R6twh9HNAzWj (Accessed: 30 March 2026). </a:t>
            </a:r>
            <a:endParaRPr lang="en-US" sz="1200" b="0" dirty="0">
              <a:effectLst/>
            </a:endParaRPr>
          </a:p>
          <a:p>
            <a:pPr marL="0" indent="0" algn="just">
              <a:lnSpc>
                <a:spcPct val="150000"/>
              </a:lnSpc>
              <a:spcBef>
                <a:spcPts val="400"/>
              </a:spcBef>
              <a:spcAft>
                <a:spcPts val="400"/>
              </a:spcAft>
              <a:buNone/>
            </a:pPr>
            <a:r>
              <a:rPr lang="en-US" sz="1200" b="0" i="0" u="none" strike="noStrike" dirty="0">
                <a:solidFill>
                  <a:srgbClr val="000000"/>
                </a:solidFill>
                <a:effectLst/>
                <a:latin typeface="Times New Roman" panose="02020603050405020304" pitchFamily="18" charset="0"/>
              </a:rPr>
              <a:t>Statista, (2026) </a:t>
            </a:r>
            <a:r>
              <a:rPr lang="en-US" sz="1200" b="0" i="1" u="none" strike="noStrike" dirty="0">
                <a:solidFill>
                  <a:srgbClr val="000000"/>
                </a:solidFill>
                <a:effectLst/>
                <a:latin typeface="Times New Roman" panose="02020603050405020304" pitchFamily="18" charset="0"/>
              </a:rPr>
              <a:t>Topic: Health and wellness food trends in the UK</a:t>
            </a:r>
            <a:r>
              <a:rPr lang="en-US" sz="1200" b="0" i="0" u="none" strike="noStrike" dirty="0">
                <a:solidFill>
                  <a:srgbClr val="000000"/>
                </a:solidFill>
                <a:effectLst/>
                <a:latin typeface="Times New Roman" panose="02020603050405020304" pitchFamily="18" charset="0"/>
              </a:rPr>
              <a:t>, </a:t>
            </a:r>
            <a:r>
              <a:rPr lang="en-US" sz="1200" b="0" i="1" u="none" strike="noStrike" dirty="0">
                <a:solidFill>
                  <a:srgbClr val="000000"/>
                </a:solidFill>
                <a:effectLst/>
                <a:latin typeface="Times New Roman" panose="02020603050405020304" pitchFamily="18" charset="0"/>
              </a:rPr>
              <a:t>Statista</a:t>
            </a:r>
            <a:r>
              <a:rPr lang="en-US" sz="1200" b="0" i="0" u="none" strike="noStrike" dirty="0">
                <a:solidFill>
                  <a:srgbClr val="000000"/>
                </a:solidFill>
                <a:effectLst/>
                <a:latin typeface="Times New Roman" panose="02020603050405020304" pitchFamily="18" charset="0"/>
              </a:rPr>
              <a:t>. Available at: https://www.statista.com/topics/6843/health-and-wellness-food-trends-in-the-uk/?srsltid=AfmBOorv769j55tmrWKLBrWZ37lEz9Ff2L_LtY0XNnxE3s-Rgbvh7F3J (Accessed: 30 March 2026). </a:t>
            </a:r>
            <a:endParaRPr lang="en-US" sz="1200" b="0" dirty="0">
              <a:effectLst/>
            </a:endParaRPr>
          </a:p>
          <a:p>
            <a:pPr marL="0" indent="0">
              <a:lnSpc>
                <a:spcPct val="150000"/>
              </a:lnSpc>
              <a:spcBef>
                <a:spcPts val="400"/>
              </a:spcBef>
              <a:spcAft>
                <a:spcPts val="400"/>
              </a:spcAft>
              <a:buNone/>
            </a:pPr>
            <a:br>
              <a:rPr lang="en-US" sz="1200" b="0" dirty="0">
                <a:effectLst/>
              </a:rPr>
            </a:br>
            <a:endParaRPr lang="en-GB" sz="1200" dirty="0"/>
          </a:p>
        </p:txBody>
      </p:sp>
    </p:spTree>
    <p:extLst>
      <p:ext uri="{BB962C8B-B14F-4D97-AF65-F5344CB8AC3E}">
        <p14:creationId xmlns:p14="http://schemas.microsoft.com/office/powerpoint/2010/main" val="3594520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5" ma:contentTypeDescription="Create a new document." ma:contentTypeScope="" ma:versionID="39251d74f86c789b87198998de8744fd">
  <xsd:schema xmlns:xsd="http://www.w3.org/2001/XMLSchema" xmlns:xs="http://www.w3.org/2001/XMLSchema" xmlns:p="http://schemas.microsoft.com/office/2006/metadata/properties" xmlns:ns3="04d956d8-1ffd-4dba-87ce-03f615e16f58" targetNamespace="http://schemas.microsoft.com/office/2006/metadata/properties" ma:root="true" ma:fieldsID="0e2459821cde013b7cebc68ffb039571"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BF6059AB-8FF9-45C4-819A-4882DADEE31A}">
  <ds:schemaRefs>
    <ds:schemaRef ds:uri="http://schemas.microsoft.com/sharepoint/v3/contenttype/forms"/>
  </ds:schemaRefs>
</ds:datastoreItem>
</file>

<file path=customXml/itemProps2.xml><?xml version="1.0" encoding="utf-8"?>
<ds:datastoreItem xmlns:ds="http://schemas.openxmlformats.org/officeDocument/2006/customXml" ds:itemID="{F02E31D3-2821-48A9-AF79-E6E4505C86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7487280-6E4C-4963-8F1F-38A5E0BFAAC3}">
  <ds:schemaRefs>
    <ds:schemaRef ds:uri="http://purl.org/dc/dcmitype/"/>
    <ds:schemaRef ds:uri="http://schemas.microsoft.com/office/2006/metadata/properties"/>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http://purl.org/dc/terms/"/>
    <ds:schemaRef ds:uri="04d956d8-1ffd-4dba-87ce-03f615e16f58"/>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Ion Boardroom</Template>
  <TotalTime>67</TotalTime>
  <Words>1582</Words>
  <Application>Microsoft Office PowerPoint</Application>
  <PresentationFormat>Widescreen</PresentationFormat>
  <Paragraphs>99</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Century Gothic</vt:lpstr>
      <vt:lpstr>Times New Roman</vt:lpstr>
      <vt:lpstr>Wingdings 3</vt:lpstr>
      <vt:lpstr>Ion Boardroom</vt:lpstr>
      <vt:lpstr>PowerPoint Presentation</vt:lpstr>
      <vt:lpstr>Introduction </vt:lpstr>
      <vt:lpstr>Overview of the business idea</vt:lpstr>
      <vt:lpstr>Three important external factors from the PESTEL analysis.</vt:lpstr>
      <vt:lpstr>Three important external factors from the PESTEL analysis.</vt:lpstr>
      <vt:lpstr>Three important external factors from the PESTEL analysis.</vt:lpstr>
      <vt:lpstr>Two major marketing strategies for customers. </vt:lpstr>
      <vt:lpstr>Two major marketing strategies for customers. </vt:lpstr>
      <vt:lpstr>Funding requirements and allocation</vt:lpstr>
      <vt:lpstr>Revenu Forecost</vt:lpstr>
      <vt:lpstr>Breakeven Analysis </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Office</dc:creator>
  <cp:lastModifiedBy>Mihail Lazar (2441568)</cp:lastModifiedBy>
  <cp:revision>3</cp:revision>
  <dcterms:created xsi:type="dcterms:W3CDTF">2026-03-30T10:10:52Z</dcterms:created>
  <dcterms:modified xsi:type="dcterms:W3CDTF">2026-04-13T09:16:35Z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