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1"/>
  </p:sldMasterIdLst>
  <p:notesMasterIdLst>
    <p:notesMasterId r:id="rId17"/>
  </p:notes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8" r:id="rId9"/>
    <p:sldId id="263" r:id="rId10"/>
    <p:sldId id="264" r:id="rId11"/>
    <p:sldId id="265" r:id="rId12"/>
    <p:sldId id="269" r:id="rId13"/>
    <p:sldId id="266" r:id="rId14"/>
    <p:sldId id="267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684"/>
  </p:normalViewPr>
  <p:slideViewPr>
    <p:cSldViewPr snapToGrid="0" snapToObjects="1">
      <p:cViewPr varScale="1">
        <p:scale>
          <a:sx n="112" d="100"/>
          <a:sy n="112" d="100"/>
        </p:scale>
        <p:origin x="57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B0C20-897C-F649-BEAF-5A00D5FA502D}" type="datetimeFigureOut">
              <a:rPr lang="en-US" smtClean="0"/>
              <a:t>10/16/19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554E21-0891-764E-9048-CE9D8ADB1D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330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BD54C-03FF-D74D-839A-0ED7A054B753}" type="datetime1">
              <a:rPr lang="en-GB" smtClean="0"/>
              <a:t>16/10/2019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87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E069F-6E1B-3C4D-9339-215A3FB44DA0}" type="datetime1">
              <a:rPr lang="en-GB" smtClean="0"/>
              <a:t>16/10/2019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1350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3EA1C-39F2-7D44-A404-88EE584AD42E}" type="datetime1">
              <a:rPr lang="en-GB" smtClean="0"/>
              <a:t>16/10/2019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1744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41D1-DA98-C144-A90F-5A003A71C1A5}" type="datetime1">
              <a:rPr lang="en-GB" smtClean="0"/>
              <a:t>16/10/2019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814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9F3B2-0256-3C49-B2D0-B7221959B62B}" type="datetime1">
              <a:rPr lang="en-GB" smtClean="0"/>
              <a:t>16/10/2019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6458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DA3FD-BEF5-FE44-AF6E-A501CA91B950}" type="datetime1">
              <a:rPr lang="en-GB" smtClean="0"/>
              <a:t>16/10/2019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272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95595-8047-7B49-8A45-8788F743691E}" type="datetime1">
              <a:rPr lang="en-GB" smtClean="0"/>
              <a:t>16/10/2019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5776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2774D-17D2-7741-9DDA-62EA3789CCDD}" type="datetime1">
              <a:rPr lang="en-GB" smtClean="0"/>
              <a:t>16/10/2019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8426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83E4E-1B4B-6F4C-ACB9-23E3DFD60B00}" type="datetime1">
              <a:rPr lang="en-GB" smtClean="0"/>
              <a:t>16/10/2019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3248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5DE81-789E-C646-9851-F3CEA74D837A}" type="datetime1">
              <a:rPr lang="en-GB" smtClean="0"/>
              <a:t>16/10/2019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144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B23BF-14E1-F844-A07B-BB47DA38C079}" type="datetime1">
              <a:rPr lang="en-GB" smtClean="0"/>
              <a:t>16/10/2019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076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385828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2E9F4-A7A7-FA4A-811E-29FEF3379420}" type="datetime1">
              <a:rPr lang="en-GB" smtClean="0"/>
              <a:t>16/10/2019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38442841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975DB-8724-724E-B2A0-AC748954E5D6}" type="datetime1">
              <a:rPr lang="en-GB" smtClean="0"/>
              <a:t>16/10/2019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64333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5825D-F1AD-7042-A93D-1DF20F77863D}" type="datetime1">
              <a:rPr lang="en-GB" smtClean="0"/>
              <a:t>16/10/2019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06635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F861F-26BD-8D40-AB75-1DE7B7200BDA}" type="datetime1">
              <a:rPr lang="en-GB" smtClean="0"/>
              <a:t>16/10/2019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5299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49FFE-B029-A842-8784-FAADCF69D4D1}" type="datetime1">
              <a:rPr lang="en-GB" smtClean="0"/>
              <a:t>16/10/2019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7827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2715-B1A8-C344-B72B-B5584D1E52DC}" type="datetime1">
              <a:rPr lang="en-GB" smtClean="0"/>
              <a:t>16/10/2019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5433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7000"/>
                </a:schemeClr>
              </a:gs>
              <a:gs pos="69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13"/>
          <a:stretch/>
        </p:blipFill>
        <p:spPr>
          <a:xfrm>
            <a:off x="8000197" y="0"/>
            <a:ext cx="1603387" cy="1143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99"/>
          <a:stretch/>
        </p:blipFill>
        <p:spPr>
          <a:xfrm>
            <a:off x="8609012" y="6092866"/>
            <a:ext cx="993734" cy="76513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ED92E9F4-A7A7-FA4A-811E-29FEF3379420}" type="datetime1">
              <a:rPr lang="en-GB" smtClean="0"/>
              <a:t>16/10/2019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04663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  <p:sldLayoutId id="2147483687" r:id="rId16"/>
    <p:sldLayoutId id="2147483688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aw.ac.uk/about/our-companies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dictionary.cambridge.org/dictionary/english/change" TargetMode="External"/><Relationship Id="rId3" Type="http://schemas.openxmlformats.org/officeDocument/2006/relationships/hyperlink" Target="https://dictionary.cambridge.org/dictionary/english/honest" TargetMode="External"/><Relationship Id="rId7" Type="http://schemas.openxmlformats.org/officeDocument/2006/relationships/hyperlink" Target="https://dictionary.cambridge.org/dictionary/english/refuse" TargetMode="External"/><Relationship Id="rId2" Type="http://schemas.openxmlformats.org/officeDocument/2006/relationships/hyperlink" Target="https://dictionary.cambridge.org/dictionary/english/quality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ictionary.cambridge.org/dictionary/english/principle" TargetMode="External"/><Relationship Id="rId11" Type="http://schemas.openxmlformats.org/officeDocument/2006/relationships/hyperlink" Target="https://dictionary.cambridge.org/dictionary/english/high" TargetMode="External"/><Relationship Id="rId5" Type="http://schemas.openxmlformats.org/officeDocument/2006/relationships/hyperlink" Target="https://dictionary.cambridge.org/dictionary/english/moral" TargetMode="External"/><Relationship Id="rId10" Type="http://schemas.openxmlformats.org/officeDocument/2006/relationships/hyperlink" Target="https://dictionary.cambridge.org/dictionary/english/president" TargetMode="External"/><Relationship Id="rId4" Type="http://schemas.openxmlformats.org/officeDocument/2006/relationships/hyperlink" Target="https://dictionary.cambridge.org/dictionary/english/strong" TargetMode="External"/><Relationship Id="rId9" Type="http://schemas.openxmlformats.org/officeDocument/2006/relationships/hyperlink" Target="https://dictionary.cambridge.org/dictionary/english/doubted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itannica.com/topic/justice-social-concept" TargetMode="External"/><Relationship Id="rId2" Type="http://schemas.openxmlformats.org/officeDocument/2006/relationships/hyperlink" Target="https://www.britannica.com/topic/philosophy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ritannica.com/topic/positive-law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3386D-44FA-1648-A74A-5D552F12FA8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800" dirty="0"/>
              <a:t>ECGE6001Q- Employability and Future Pathways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03BF46-6CE5-A641-9E25-B5E2E894A29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Presentation and three questions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171A97-2DE1-9744-8B7E-87F76D9AD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58332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9AE7E-0228-D942-894B-DC89CDE0E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6211" y="1740834"/>
            <a:ext cx="9480869" cy="3376332"/>
          </a:xfrm>
        </p:spPr>
        <p:txBody>
          <a:bodyPr/>
          <a:lstStyle/>
          <a:p>
            <a:r>
              <a:rPr lang="en-US" sz="3600" u="sng" dirty="0"/>
              <a:t>Assignment question: </a:t>
            </a:r>
            <a:br>
              <a:rPr lang="en-GB" sz="3600" dirty="0"/>
            </a:br>
            <a:r>
              <a:rPr lang="en-GB" sz="3600" dirty="0"/>
              <a:t>Prepare and present an individual presentation (10 minutes) on how the skills and understanding developed through the module could be applied to a career opportunity your choice.</a:t>
            </a:r>
            <a:endParaRPr lang="en-US" sz="4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769C98-F54A-5C4C-ACEC-EDE7C7D1A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2375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DB6251-5BBF-DD4C-92D2-5853726F0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Job Title: Community Lawyer, Cardiff Council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E79549-11A5-6341-86D7-9DFEB0118D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2415204"/>
            <a:ext cx="9765637" cy="3722706"/>
          </a:xfrm>
        </p:spPr>
        <p:txBody>
          <a:bodyPr/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Type: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Full Time, Permanent 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Salary: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£39,782 - £42,683 a year</a:t>
            </a:r>
          </a:p>
          <a:p>
            <a:r>
              <a:rPr lang="en-GB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Description</a:t>
            </a: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have a great opportunity for a hardworking, motivated and adaptable legal practitioner to join Cardiff Council’s Legal Service, based in County Hall in the heart of Cardiff Bay.</a:t>
            </a:r>
          </a:p>
          <a:p>
            <a:r>
              <a:rPr lang="en-GB" b="1" dirty="0"/>
              <a:t>Childcare: </a:t>
            </a:r>
            <a:r>
              <a:rPr lang="en-GB" dirty="0"/>
              <a:t>A wide range of Children Services legal work. The post will include giving advice and preparation of applications for Court and will include advocacy.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DEA631-AC3A-4647-8930-91D0AF4C0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5448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E355B-2F78-5D47-B3B4-333409882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Additional Information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323BE1-7BE0-9244-B387-9D01B77370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As an equal opportunities employer, we value diversity. Therefore, although not a requirement for application, we welcome and encourage applications from underrepresented individuals including those:</a:t>
            </a:r>
            <a:br>
              <a:rPr lang="en-GB" dirty="0"/>
            </a:br>
            <a:endParaRPr lang="en-GB" dirty="0"/>
          </a:p>
          <a:p>
            <a:r>
              <a:rPr lang="en-GB" dirty="0"/>
              <a:t>aged under 25;</a:t>
            </a:r>
          </a:p>
          <a:p>
            <a:r>
              <a:rPr lang="en-GB" dirty="0"/>
              <a:t>not in employment, education or training;</a:t>
            </a:r>
          </a:p>
          <a:p>
            <a:r>
              <a:rPr lang="en-GB" dirty="0"/>
              <a:t>from our local communities including in particular disabled individuals, carers and those from the Cardiff BAME and LGBT+ communities;</a:t>
            </a:r>
          </a:p>
          <a:p>
            <a:r>
              <a:rPr lang="en-GB" dirty="0"/>
              <a:t>ability to communicate fluently in Welsh.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6B1843-A362-1347-9B7C-D38C07144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1354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45BA20-1175-FC4E-B91E-D3186EFE8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to start the position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28A492-E790-C442-A7ED-BBB045CFF2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853248"/>
            <a:ext cx="9719917" cy="2638741"/>
          </a:xfrm>
        </p:spPr>
        <p:txBody>
          <a:bodyPr>
            <a:normAutofit lnSpcReduction="10000"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Legal Qualification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Solicitor or Barrister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Knowledge of Advocacy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Knowledge of children and the social care system</a:t>
            </a: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Hold a Disclosure and Barring Service Enhanced check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77A83A-16D6-514C-A0A0-577DA8D34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7812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7687F2-9544-DD40-ABF3-401410730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skills do I have?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A241A-490A-5A4B-833E-A32E9B9B7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Teamwork</a:t>
            </a:r>
          </a:p>
          <a:p>
            <a:r>
              <a:rPr lang="en-US" dirty="0"/>
              <a:t>Independent working </a:t>
            </a:r>
          </a:p>
          <a:p>
            <a:r>
              <a:rPr lang="en-US" dirty="0"/>
              <a:t>Good communication skills</a:t>
            </a:r>
          </a:p>
          <a:p>
            <a:r>
              <a:rPr lang="en-US" dirty="0"/>
              <a:t>Punctual</a:t>
            </a:r>
          </a:p>
          <a:p>
            <a:r>
              <a:rPr lang="en-US" dirty="0"/>
              <a:t>Problem solving </a:t>
            </a:r>
          </a:p>
          <a:p>
            <a:r>
              <a:rPr lang="en-US" dirty="0" err="1"/>
              <a:t>Organisation</a:t>
            </a:r>
            <a:endParaRPr lang="en-US" dirty="0"/>
          </a:p>
          <a:p>
            <a:r>
              <a:rPr lang="en-US" dirty="0" err="1"/>
              <a:t>Integritiy</a:t>
            </a:r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A20534-F4A5-4640-8212-2F9E9BAEA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43100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68912E-B037-894B-A162-DC5A1C26E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Personal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7813B-7821-F347-A4D7-FBB847E430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052918"/>
            <a:ext cx="8946541" cy="2951835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In order to work in the legal field I would need to:</a:t>
            </a:r>
          </a:p>
          <a:p>
            <a:pPr>
              <a:buFont typeface="Wingdings" pitchFamily="2" charset="2"/>
              <a:buChar char="v"/>
            </a:pPr>
            <a:r>
              <a:rPr lang="en-US" dirty="0"/>
              <a:t>Study a law degree and or law conversion course</a:t>
            </a:r>
          </a:p>
          <a:p>
            <a:pPr>
              <a:buFont typeface="Wingdings" pitchFamily="2" charset="2"/>
              <a:buChar char="v"/>
            </a:pPr>
            <a:r>
              <a:rPr lang="en-US" dirty="0"/>
              <a:t>Gain experience within a law type environment </a:t>
            </a:r>
          </a:p>
          <a:p>
            <a:pPr>
              <a:buFont typeface="Wingdings" pitchFamily="2" charset="2"/>
              <a:buChar char="v"/>
            </a:pPr>
            <a:r>
              <a:rPr lang="en-US" dirty="0"/>
              <a:t>Gain experience in the social work field to develop a better understanding </a:t>
            </a:r>
          </a:p>
          <a:p>
            <a:pPr>
              <a:buFont typeface="Wingdings" pitchFamily="2" charset="2"/>
              <a:buChar char="v"/>
            </a:pPr>
            <a:r>
              <a:rPr lang="en-US" dirty="0"/>
              <a:t>Learn to drive in order to find work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AD4691-C58D-0249-B0DB-1531A2FBC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83941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963865-6EE4-014D-A2C9-15E6621D3C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Law conversion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3B0104-377E-1A4D-A847-5629475534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3" y="2052919"/>
            <a:ext cx="7949248" cy="1947581"/>
          </a:xfrm>
        </p:spPr>
        <p:txBody>
          <a:bodyPr/>
          <a:lstStyle/>
          <a:p>
            <a:r>
              <a:rPr lang="en-US" dirty="0"/>
              <a:t>Course fee: £9,350-£12,00 yearly ( dependent of place of study)</a:t>
            </a:r>
          </a:p>
          <a:p>
            <a:r>
              <a:rPr lang="en-US" dirty="0"/>
              <a:t>Online study or at limited universities across the United Kingdom</a:t>
            </a:r>
          </a:p>
          <a:p>
            <a:r>
              <a:rPr lang="en-US" dirty="0"/>
              <a:t>Al forms of law- Criminal, Family, business, etc.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84BE1A-6F03-F44D-9382-06479A90D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8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D1D24E-2234-B947-9A3A-8A14AB824050}"/>
              </a:ext>
            </a:extLst>
          </p:cNvPr>
          <p:cNvSpPr/>
          <p:nvPr/>
        </p:nvSpPr>
        <p:spPr>
          <a:xfrm>
            <a:off x="8473075" y="6263403"/>
            <a:ext cx="31535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Helvetica Neue" panose="02000503000000020004" pitchFamily="2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(The University of Law</a:t>
            </a:r>
            <a:r>
              <a:rPr lang="en-GB" dirty="0">
                <a:latin typeface="Helvetica Neue" panose="02000503000000020004" pitchFamily="2" charset="0"/>
              </a:rPr>
              <a:t>, 2019)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1845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C7954-2DD7-3046-8CFB-FF35CCAAF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02A2D8-FD28-D244-93EB-B45CB04520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When working in the field of law and social work it is important to always have </a:t>
            </a:r>
            <a:r>
              <a:rPr lang="en-US" dirty="0" err="1"/>
              <a:t>gret</a:t>
            </a:r>
            <a:r>
              <a:rPr lang="en-US" dirty="0"/>
              <a:t> communication skills in order to talk to both work colleagues and with clients of the firm and or families that I may work with.</a:t>
            </a:r>
          </a:p>
          <a:p>
            <a:pPr marL="0" indent="0">
              <a:buNone/>
            </a:pPr>
            <a:r>
              <a:rPr lang="en-US" dirty="0"/>
              <a:t>In relation to the job of my choice good communication skills are a must as I would be required to speak with families and young children, other lawyers and barristers  as well as that I would be required to speak to to those individuals at their level, meaning that I would change my tone of voice around children with disabilities and or learning difficulties and the same with vulnerable adults.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F31005-A9AA-AD4D-AD94-0B878039D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4255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FBC77-5433-0945-BEC1-F6BEF3822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Organizational Skills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DC1A73-A1FD-2346-AD6D-EF1970F8DC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Within a job role such as law organization is key, when unorganized paperwork may become lost, broken or in the wrong file of area, I believe that this job role would suit me as I have experience in the following:</a:t>
            </a:r>
          </a:p>
          <a:p>
            <a:r>
              <a:rPr lang="en-US" dirty="0"/>
              <a:t>File making/organizing </a:t>
            </a:r>
          </a:p>
          <a:p>
            <a:r>
              <a:rPr lang="en-US" dirty="0"/>
              <a:t>Hand made file organization (shown through work experience)</a:t>
            </a:r>
          </a:p>
          <a:p>
            <a:r>
              <a:rPr lang="en-US" dirty="0"/>
              <a:t>Knowledge of GDPR and data protection</a:t>
            </a:r>
          </a:p>
          <a:p>
            <a:r>
              <a:rPr lang="en-US" dirty="0"/>
              <a:t>Finally health and safety in relation to worktime breaks and positioning of body whilst sat at a desk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E674EC-5F83-E644-BEC4-113F83C30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01095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23150-4FA5-F142-A1E7-4B2FD1C3A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Integrity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4EA0D4-9EC8-5745-A8E1-A910016A31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4420" y="3672217"/>
            <a:ext cx="7848601" cy="168019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sz="3000" dirty="0"/>
              <a:t>“The integrity of the upright guides them, but the unfaithful are destroyed by their duplicity.”</a:t>
            </a:r>
            <a:br>
              <a:rPr lang="en-GB" sz="3200" dirty="0"/>
            </a:br>
            <a:r>
              <a:rPr lang="en-GB" sz="3200" dirty="0"/>
              <a:t>                                                               </a:t>
            </a:r>
            <a:r>
              <a:rPr lang="en-GB" sz="2200" i="1" dirty="0"/>
              <a:t>Proverbs 11:3</a:t>
            </a:r>
            <a:endParaRPr lang="en-US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676190-1F75-C648-9008-49DE8588D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11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769AAE-55E7-CB41-ACC2-94825B580609}"/>
              </a:ext>
            </a:extLst>
          </p:cNvPr>
          <p:cNvSpPr txBox="1"/>
          <p:nvPr/>
        </p:nvSpPr>
        <p:spPr>
          <a:xfrm>
            <a:off x="7463790" y="5943600"/>
            <a:ext cx="411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(International Centre for Academic Integrity, 2019)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9E32F2-A0CA-0646-9AA0-32630AB61F0B}"/>
              </a:ext>
            </a:extLst>
          </p:cNvPr>
          <p:cNvSpPr/>
          <p:nvPr/>
        </p:nvSpPr>
        <p:spPr>
          <a:xfrm>
            <a:off x="745185" y="1862345"/>
            <a:ext cx="1146018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/>
              <a:t>“the </a:t>
            </a:r>
            <a:r>
              <a:rPr lang="en-GB" sz="2000" dirty="0">
                <a:hlinkClick r:id="rId2" tooltip="quality"/>
              </a:rPr>
              <a:t>quality</a:t>
            </a:r>
            <a:r>
              <a:rPr lang="en-GB" sz="2000" dirty="0"/>
              <a:t> of being </a:t>
            </a:r>
            <a:r>
              <a:rPr lang="en-GB" sz="2000" dirty="0">
                <a:hlinkClick r:id="rId3" tooltip="honest"/>
              </a:rPr>
              <a:t>honest</a:t>
            </a:r>
            <a:r>
              <a:rPr lang="en-GB" sz="2000" dirty="0"/>
              <a:t> and having </a:t>
            </a:r>
            <a:r>
              <a:rPr lang="en-GB" sz="2000" dirty="0">
                <a:hlinkClick r:id="rId4" tooltip="strong"/>
              </a:rPr>
              <a:t>strong</a:t>
            </a:r>
            <a:r>
              <a:rPr lang="en-GB" sz="2000" dirty="0"/>
              <a:t> </a:t>
            </a:r>
            <a:r>
              <a:rPr lang="en-GB" sz="2000" dirty="0">
                <a:hlinkClick r:id="rId5" tooltip="moral"/>
              </a:rPr>
              <a:t>moral</a:t>
            </a:r>
            <a:r>
              <a:rPr lang="en-GB" sz="2000" dirty="0"/>
              <a:t> </a:t>
            </a:r>
            <a:r>
              <a:rPr lang="en-GB" sz="2000" dirty="0">
                <a:hlinkClick r:id="rId6" tooltip="principles"/>
              </a:rPr>
              <a:t>principles</a:t>
            </a:r>
            <a:r>
              <a:rPr lang="en-GB" sz="2000" dirty="0"/>
              <a:t> that you </a:t>
            </a:r>
            <a:r>
              <a:rPr lang="en-GB" sz="2000" dirty="0">
                <a:hlinkClick r:id="rId7" tooltip="refuse"/>
              </a:rPr>
              <a:t>refuse</a:t>
            </a:r>
            <a:r>
              <a:rPr lang="en-GB" sz="2000" dirty="0"/>
              <a:t> to </a:t>
            </a:r>
            <a:r>
              <a:rPr lang="en-GB" sz="2000" dirty="0">
                <a:hlinkClick r:id="rId8" tooltip="change"/>
              </a:rPr>
              <a:t>change</a:t>
            </a:r>
            <a:r>
              <a:rPr lang="en-GB" sz="2000" dirty="0"/>
              <a:t>: </a:t>
            </a:r>
          </a:p>
          <a:p>
            <a:r>
              <a:rPr lang="en-GB" sz="2000" i="1" dirty="0"/>
              <a:t>No one </a:t>
            </a:r>
            <a:r>
              <a:rPr lang="en-GB" sz="2000" i="1" dirty="0">
                <a:hlinkClick r:id="rId9" tooltip="doubted"/>
              </a:rPr>
              <a:t>doubted</a:t>
            </a:r>
            <a:r>
              <a:rPr lang="en-GB" sz="2000" i="1" dirty="0"/>
              <a:t> that the </a:t>
            </a:r>
            <a:r>
              <a:rPr lang="en-GB" sz="2000" i="1" dirty="0">
                <a:hlinkClick r:id="rId10" tooltip="president"/>
              </a:rPr>
              <a:t>president</a:t>
            </a:r>
            <a:r>
              <a:rPr lang="en-GB" sz="2000" i="1" dirty="0"/>
              <a:t> was a man of the </a:t>
            </a:r>
            <a:r>
              <a:rPr lang="en-GB" sz="2000" i="1" dirty="0">
                <a:hlinkClick r:id="rId11" tooltip="highest"/>
              </a:rPr>
              <a:t>highest</a:t>
            </a:r>
            <a:r>
              <a:rPr lang="en-GB" sz="2000" i="1" dirty="0"/>
              <a:t> integrity.”</a:t>
            </a:r>
            <a:endParaRPr lang="en-GB" sz="2000" dirty="0"/>
          </a:p>
          <a:p>
            <a:endParaRPr lang="en-GB" sz="2000" dirty="0">
              <a:latin typeface="Open Sans"/>
            </a:endParaRPr>
          </a:p>
          <a:p>
            <a:r>
              <a:rPr lang="en-US" sz="2000" dirty="0"/>
              <a:t>												(</a:t>
            </a:r>
            <a:r>
              <a:rPr lang="en-GB" sz="2000" dirty="0"/>
              <a:t>Cambridge University Press, 2019)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0331125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7054C2-9953-B343-AE99-5C1172F13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Theory: Natural Law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552289-AC60-E948-A2E7-10552EF2A2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5920" y="1853248"/>
            <a:ext cx="8161020" cy="24101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“Natural law, in </a:t>
            </a:r>
            <a:r>
              <a:rPr lang="en-GB" sz="28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philosophy</a:t>
            </a:r>
            <a:r>
              <a:rPr lang="en-GB" sz="2800" dirty="0"/>
              <a:t>, a system of right or </a:t>
            </a:r>
            <a:r>
              <a:rPr lang="en-GB" sz="28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justice</a:t>
            </a:r>
            <a:r>
              <a:rPr lang="en-GB" sz="2800" dirty="0"/>
              <a:t> held to be common to all humans and derived from nature rather than from the rules of society, or </a:t>
            </a:r>
            <a:r>
              <a:rPr lang="en-GB" sz="28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positive law</a:t>
            </a:r>
            <a:r>
              <a:rPr lang="en-GB" sz="2800" dirty="0"/>
              <a:t>.” (</a:t>
            </a:r>
            <a:r>
              <a:rPr lang="en-GB" sz="2800" dirty="0" err="1"/>
              <a:t>Encyclopædia</a:t>
            </a:r>
            <a:r>
              <a:rPr lang="en-GB" sz="2800" dirty="0"/>
              <a:t> Britannica, 2019)</a:t>
            </a:r>
            <a:endParaRPr lang="en-US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9EC007-CB83-5649-87AF-A612D40DE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61513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A7D09-B57C-514D-83CC-6BEB575F1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skills has this module taught me for future employability?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9855F4-B88C-3F4A-91B4-6C0B99AB3B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During the course of this module I have learnt and gained many skills such as:</a:t>
            </a:r>
          </a:p>
          <a:p>
            <a:r>
              <a:rPr lang="en-US" dirty="0"/>
              <a:t>Entrepreneurial skills: Thinking outside the box</a:t>
            </a:r>
          </a:p>
          <a:p>
            <a:r>
              <a:rPr lang="en-US" dirty="0"/>
              <a:t>Mind fullness </a:t>
            </a:r>
          </a:p>
          <a:p>
            <a:r>
              <a:rPr lang="en-US" dirty="0"/>
              <a:t>Self-wellbeing- how to de-stress </a:t>
            </a:r>
          </a:p>
          <a:p>
            <a:r>
              <a:rPr lang="en-US" dirty="0"/>
              <a:t>Assignment </a:t>
            </a:r>
            <a:r>
              <a:rPr lang="en-US" dirty="0" err="1"/>
              <a:t>prioritisation</a:t>
            </a:r>
            <a:r>
              <a:rPr lang="en-US" dirty="0"/>
              <a:t>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6A4CB6-B269-1541-BB44-43F2B5C54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34449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C76C2-6A0A-3740-94D5-67FCF2AE4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6281" y="295729"/>
            <a:ext cx="7000559" cy="930312"/>
          </a:xfrm>
        </p:spPr>
        <p:txBody>
          <a:bodyPr/>
          <a:lstStyle/>
          <a:p>
            <a:pPr algn="ctr"/>
            <a:r>
              <a:rPr lang="en-US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C67ED3-7205-1E45-ABA9-033ECF5BA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052918"/>
            <a:ext cx="8955088" cy="237620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3600" dirty="0"/>
              <a:t>In conclusion I believe the skills I have learnt over the course of this module will help me with my future employment in this particular field of work.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C4B64A-CC31-F846-A4FB-938DE756E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69388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CD8A2-BF87-6042-A9E1-75A603854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Referneces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93385B-B475-0544-8AAA-3A9625D0AF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50B6B1-93E3-CF4E-B576-8B0B4ED42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2130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5A2F9111-B2DB-470C-BA56-608F9B6588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{C950B28B-61BE-7449-8DD4-6F3852A77F28}tf10001062</Template>
  <TotalTime>4675</TotalTime>
  <Words>604</Words>
  <Application>Microsoft Macintosh PowerPoint</Application>
  <PresentationFormat>Widescreen</PresentationFormat>
  <Paragraphs>83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Arial</vt:lpstr>
      <vt:lpstr>Calibri</vt:lpstr>
      <vt:lpstr>Century Gothic</vt:lpstr>
      <vt:lpstr>Helvetica Neue</vt:lpstr>
      <vt:lpstr>Open Sans</vt:lpstr>
      <vt:lpstr>Times New Roman</vt:lpstr>
      <vt:lpstr>Wingdings</vt:lpstr>
      <vt:lpstr>Wingdings 3</vt:lpstr>
      <vt:lpstr>Ion</vt:lpstr>
      <vt:lpstr>ECGE6001Q- Employability and Future Pathways</vt:lpstr>
      <vt:lpstr>Assignment question:  Prepare and present an individual presentation (10 minutes) on how the skills and understanding developed through the module could be applied to a career opportunity your choice.</vt:lpstr>
      <vt:lpstr>Job Title: Community Lawyer, Cardiff Council</vt:lpstr>
      <vt:lpstr>Additional Information </vt:lpstr>
      <vt:lpstr>Requirements to start the position</vt:lpstr>
      <vt:lpstr>What skills do I have?</vt:lpstr>
      <vt:lpstr>Personal development </vt:lpstr>
      <vt:lpstr>Law conversion</vt:lpstr>
      <vt:lpstr>Communication </vt:lpstr>
      <vt:lpstr>Organizational Skills </vt:lpstr>
      <vt:lpstr>Integrity </vt:lpstr>
      <vt:lpstr>Theory: Natural Law Theory</vt:lpstr>
      <vt:lpstr>What skills has this module taught me for future employability?</vt:lpstr>
      <vt:lpstr>Conclusion </vt:lpstr>
      <vt:lpstr>Referneces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ECGE6001Q- Employability and Future Pathways</dc:title>
  <dc:creator>Aimee Bartle</dc:creator>
  <cp:lastModifiedBy>Aimee Bartle</cp:lastModifiedBy>
  <cp:revision>34</cp:revision>
  <dcterms:created xsi:type="dcterms:W3CDTF">2019-10-07T21:29:47Z</dcterms:created>
  <dcterms:modified xsi:type="dcterms:W3CDTF">2019-10-16T15:53:13Z</dcterms:modified>
</cp:coreProperties>
</file>