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0"/>
  </p:notesMasterIdLst>
  <p:sldIdLst>
    <p:sldId id="256" r:id="rId2"/>
    <p:sldId id="257" r:id="rId3"/>
    <p:sldId id="282" r:id="rId4"/>
    <p:sldId id="291" r:id="rId5"/>
    <p:sldId id="293" r:id="rId6"/>
    <p:sldId id="294" r:id="rId7"/>
    <p:sldId id="281" r:id="rId8"/>
    <p:sldId id="295" r:id="rId9"/>
    <p:sldId id="292" r:id="rId10"/>
    <p:sldId id="296" r:id="rId11"/>
    <p:sldId id="297" r:id="rId12"/>
    <p:sldId id="298" r:id="rId13"/>
    <p:sldId id="303" r:id="rId14"/>
    <p:sldId id="304" r:id="rId15"/>
    <p:sldId id="306" r:id="rId16"/>
    <p:sldId id="305" r:id="rId17"/>
    <p:sldId id="299" r:id="rId18"/>
    <p:sldId id="300" r:id="rId19"/>
    <p:sldId id="307" r:id="rId20"/>
    <p:sldId id="308" r:id="rId21"/>
    <p:sldId id="301" r:id="rId22"/>
    <p:sldId id="302" r:id="rId23"/>
    <p:sldId id="309" r:id="rId24"/>
    <p:sldId id="310" r:id="rId25"/>
    <p:sldId id="311" r:id="rId26"/>
    <p:sldId id="312" r:id="rId27"/>
    <p:sldId id="313" r:id="rId28"/>
    <p:sldId id="314" r:id="rId29"/>
    <p:sldId id="315" r:id="rId30"/>
    <p:sldId id="258" r:id="rId31"/>
    <p:sldId id="283" r:id="rId32"/>
    <p:sldId id="269" r:id="rId33"/>
    <p:sldId id="259" r:id="rId34"/>
    <p:sldId id="278" r:id="rId35"/>
    <p:sldId id="285" r:id="rId36"/>
    <p:sldId id="273" r:id="rId37"/>
    <p:sldId id="270" r:id="rId38"/>
    <p:sldId id="272"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1368"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koptekst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nl-NL"/>
          </a:p>
        </p:txBody>
      </p:sp>
      <p:sp>
        <p:nvSpPr>
          <p:cNvPr id="3" name="Tijdelijke aanduiding voor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63AE461-A464-4AA5-A750-0B4F54E93EA1}" type="datetimeFigureOut">
              <a:rPr lang="nl-NL" smtClean="0"/>
              <a:t>17-7-2017</a:t>
            </a:fld>
            <a:endParaRPr lang="nl-NL"/>
          </a:p>
        </p:txBody>
      </p:sp>
      <p:sp>
        <p:nvSpPr>
          <p:cNvPr id="4" name="Tijdelijke aanduiding voor dia-afbeelding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nl-NL"/>
          </a:p>
        </p:txBody>
      </p:sp>
      <p:sp>
        <p:nvSpPr>
          <p:cNvPr id="5" name="Tijdelijke aanduiding voor notities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nl-NL" smtClean="0"/>
              <a:t>Klik om de modelstijlen te bewerken</a:t>
            </a:r>
          </a:p>
          <a:p>
            <a:pPr lvl="1"/>
            <a:r>
              <a:rPr lang="nl-NL" smtClean="0"/>
              <a:t>Tweede niveau</a:t>
            </a:r>
          </a:p>
          <a:p>
            <a:pPr lvl="2"/>
            <a:r>
              <a:rPr lang="nl-NL" smtClean="0"/>
              <a:t>Derde niveau</a:t>
            </a:r>
          </a:p>
          <a:p>
            <a:pPr lvl="3"/>
            <a:r>
              <a:rPr lang="nl-NL" smtClean="0"/>
              <a:t>Vierde niveau</a:t>
            </a:r>
          </a:p>
          <a:p>
            <a:pPr lvl="4"/>
            <a:r>
              <a:rPr lang="nl-NL" smtClean="0"/>
              <a:t>Vijfde niveau</a:t>
            </a:r>
            <a:endParaRPr lang="nl-NL"/>
          </a:p>
        </p:txBody>
      </p:sp>
      <p:sp>
        <p:nvSpPr>
          <p:cNvPr id="6" name="Tijdelijke aanduiding voor voettekst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nl-NL"/>
          </a:p>
        </p:txBody>
      </p:sp>
      <p:sp>
        <p:nvSpPr>
          <p:cNvPr id="7" name="Tijdelijke aanduiding voor dianumm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D056ED8-EE14-4EAE-AEB8-ED25372451D2}" type="slidenum">
              <a:rPr lang="nl-NL" smtClean="0"/>
              <a:t>‹#›</a:t>
            </a:fld>
            <a:endParaRPr lang="nl-NL"/>
          </a:p>
        </p:txBody>
      </p:sp>
    </p:spTree>
    <p:extLst>
      <p:ext uri="{BB962C8B-B14F-4D97-AF65-F5344CB8AC3E}">
        <p14:creationId xmlns:p14="http://schemas.microsoft.com/office/powerpoint/2010/main" val="18780039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17/07/2017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CFB13ED-059F-4759-94A0-1E5969775D7E}" type="datetimeFigureOut">
              <a:rPr lang="en-GB" smtClean="0"/>
              <a:pPr/>
              <a:t>17/07/2017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FB13ED-059F-4759-94A0-1E5969775D7E}" type="datetimeFigureOut">
              <a:rPr lang="en-GB" smtClean="0"/>
              <a:pPr/>
              <a:t>17/07/2017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CFB13ED-059F-4759-94A0-1E5969775D7E}" type="datetimeFigureOut">
              <a:rPr lang="en-GB" smtClean="0"/>
              <a:pPr/>
              <a:t>17/07/2017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CFB13ED-059F-4759-94A0-1E5969775D7E}" type="datetimeFigureOut">
              <a:rPr lang="en-GB" smtClean="0"/>
              <a:pPr/>
              <a:t>17/07/2017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2F8A10-4287-4BE8-ACD7-B40DB3D6C2A8}" type="slidenum">
              <a:rPr lang="en-GB" smtClean="0"/>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CFB13ED-059F-4759-94A0-1E5969775D7E}" type="datetimeFigureOut">
              <a:rPr lang="en-GB" smtClean="0"/>
              <a:pPr/>
              <a:t>17/07/2017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FB13ED-059F-4759-94A0-1E5969775D7E}" type="datetimeFigureOut">
              <a:rPr lang="en-GB" smtClean="0"/>
              <a:pPr/>
              <a:t>17/07/2017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17/07/2017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17/07/2017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CFB13ED-059F-4759-94A0-1E5969775D7E}" type="datetimeFigureOut">
              <a:rPr lang="en-GB" smtClean="0"/>
              <a:pPr/>
              <a:t>17/07/2017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17/07/2017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9CFB13ED-059F-4759-94A0-1E5969775D7E}" type="datetimeFigureOut">
              <a:rPr lang="en-GB" smtClean="0"/>
              <a:pPr/>
              <a:t>17/07/2017</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F2F8A10-4287-4BE8-ACD7-B40DB3D6C2A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gov.uk/government/uploads/system/uploads/attachment_data/file/546588/Childhood_obesity_2016__2__acc.pdf" TargetMode="External"/><Relationship Id="rId2" Type="http://schemas.openxmlformats.org/officeDocument/2006/relationships/hyperlink" Target="http://apps.who.int/iris/bitstream/10665/204176/1/9789241510066_eng.pdf" TargetMode="External"/><Relationship Id="rId1" Type="http://schemas.openxmlformats.org/officeDocument/2006/relationships/slideLayout" Target="../slideLayouts/slideLayout2.xml"/><Relationship Id="rId5" Type="http://schemas.openxmlformats.org/officeDocument/2006/relationships/image" Target="../media/image2.emf"/><Relationship Id="rId4" Type="http://schemas.openxmlformats.org/officeDocument/2006/relationships/hyperlink" Target="https://www.gov.uk/government/publications/childhood-obesity-plan-phes-role-in-implementation/childhood-obesity-plan-phes-role-in-implement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ubtitle 8"/>
          <p:cNvSpPr>
            <a:spLocks noGrp="1"/>
          </p:cNvSpPr>
          <p:nvPr>
            <p:ph type="subTitle" idx="1"/>
          </p:nvPr>
        </p:nvSpPr>
        <p:spPr>
          <a:xfrm>
            <a:off x="685800" y="3505200"/>
            <a:ext cx="7198568" cy="1752600"/>
          </a:xfrm>
        </p:spPr>
        <p:txBody>
          <a:bodyPr/>
          <a:lstStyle/>
          <a:p>
            <a:pPr algn="ctr"/>
            <a:r>
              <a:rPr lang="en-US" dirty="0" smtClean="0"/>
              <a:t>MANAGING </a:t>
            </a:r>
            <a:r>
              <a:rPr lang="en-US" dirty="0"/>
              <a:t>PUBLIC HEALTH UK/ </a:t>
            </a:r>
            <a:r>
              <a:rPr lang="en-US" dirty="0" smtClean="0"/>
              <a:t>GLOBAL</a:t>
            </a:r>
          </a:p>
          <a:p>
            <a:pPr algn="ctr"/>
            <a:r>
              <a:rPr lang="en-US" dirty="0" smtClean="0"/>
              <a:t>WK 5</a:t>
            </a:r>
            <a:endParaRPr lang="en-US" dirty="0"/>
          </a:p>
        </p:txBody>
      </p:sp>
      <p:pic>
        <p:nvPicPr>
          <p:cNvPr id="1026"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0319329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Contents</a:t>
            </a:r>
            <a:endParaRPr lang="en-GB" dirty="0"/>
          </a:p>
        </p:txBody>
      </p:sp>
      <p:sp>
        <p:nvSpPr>
          <p:cNvPr id="3" name="Content Placeholder 2"/>
          <p:cNvSpPr>
            <a:spLocks noGrp="1"/>
          </p:cNvSpPr>
          <p:nvPr>
            <p:ph idx="1"/>
          </p:nvPr>
        </p:nvSpPr>
        <p:spPr>
          <a:xfrm>
            <a:off x="457200" y="1600200"/>
            <a:ext cx="8229600" cy="3989040"/>
          </a:xfrm>
        </p:spPr>
        <p:txBody>
          <a:bodyPr>
            <a:normAutofit/>
          </a:bodyPr>
          <a:lstStyle/>
          <a:p>
            <a:r>
              <a:rPr lang="nl-NL" sz="3600" dirty="0" smtClean="0"/>
              <a:t>Public health - Childhood obesity  </a:t>
            </a:r>
          </a:p>
          <a:p>
            <a:pPr lvl="1"/>
            <a:r>
              <a:rPr lang="nl-NL" sz="2800" dirty="0" smtClean="0"/>
              <a:t>Figures</a:t>
            </a:r>
          </a:p>
          <a:p>
            <a:pPr lvl="1"/>
            <a:r>
              <a:rPr lang="nl-NL" sz="2800" dirty="0" smtClean="0"/>
              <a:t>Global  management</a:t>
            </a:r>
          </a:p>
          <a:p>
            <a:pPr lvl="1"/>
            <a:r>
              <a:rPr lang="nl-NL" sz="2800" dirty="0"/>
              <a:t>National </a:t>
            </a:r>
            <a:r>
              <a:rPr lang="nl-NL" sz="2800" dirty="0" smtClean="0"/>
              <a:t> management </a:t>
            </a:r>
          </a:p>
          <a:p>
            <a:pPr lvl="1"/>
            <a:r>
              <a:rPr lang="nl-NL" sz="2800" dirty="0" smtClean="0"/>
              <a:t>Local management</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7518945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nl-NL" dirty="0"/>
          </a:p>
        </p:txBody>
      </p:sp>
      <p:pic>
        <p:nvPicPr>
          <p:cNvPr id="4" name="Content Placeholder 3"/>
          <p:cNvPicPr>
            <a:picLocks noGrp="1" noChangeAspect="1"/>
          </p:cNvPicPr>
          <p:nvPr>
            <p:ph idx="1"/>
          </p:nvPr>
        </p:nvPicPr>
        <p:blipFill>
          <a:blip r:embed="rId2"/>
          <a:stretch>
            <a:fillRect/>
          </a:stretch>
        </p:blipFill>
        <p:spPr>
          <a:xfrm>
            <a:off x="457200" y="1678484"/>
            <a:ext cx="8229600" cy="4720231"/>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nl-NL" dirty="0"/>
              <a:t>Figures</a:t>
            </a:r>
            <a:endParaRPr lang="en-GB" dirty="0"/>
          </a:p>
        </p:txBody>
      </p:sp>
      <p:sp>
        <p:nvSpPr>
          <p:cNvPr id="3" name="Content Placeholder 2"/>
          <p:cNvSpPr>
            <a:spLocks noGrp="1"/>
          </p:cNvSpPr>
          <p:nvPr>
            <p:ph idx="1"/>
          </p:nvPr>
        </p:nvSpPr>
        <p:spPr/>
        <p:txBody>
          <a:bodyPr/>
          <a:lstStyle/>
          <a:p>
            <a:r>
              <a:rPr lang="en-GB" dirty="0" smtClean="0"/>
              <a:t>Childhood obesity has </a:t>
            </a:r>
            <a:r>
              <a:rPr lang="en-GB" dirty="0"/>
              <a:t>been a major public health crisis nationally and internationally past 3 decades</a:t>
            </a:r>
          </a:p>
          <a:p>
            <a:r>
              <a:rPr lang="en-GB" dirty="0"/>
              <a:t>An increase in prevalence of childhood obesity in few years in developed and underdeveloped countries</a:t>
            </a:r>
          </a:p>
          <a:p>
            <a:r>
              <a:rPr lang="en-GB" dirty="0"/>
              <a:t>2007-2008 estimated 16.9% (2 – 19yr)</a:t>
            </a:r>
          </a:p>
          <a:p>
            <a:r>
              <a:rPr lang="en-GB" dirty="0"/>
              <a:t>1976-1980 increased from 5.0 to 10% (2-5yr)</a:t>
            </a:r>
          </a:p>
          <a:p>
            <a:r>
              <a:rPr lang="en-GB" dirty="0"/>
              <a:t>UK 2004 - 14% (2-10-yr) and 15% (11-15-yr</a:t>
            </a:r>
            <a:r>
              <a:rPr lang="en-GB" dirty="0" smtClean="0"/>
              <a:t>)</a:t>
            </a:r>
          </a:p>
          <a:p>
            <a:r>
              <a:rPr lang="en-GB" dirty="0"/>
              <a:t>UK 2016 </a:t>
            </a:r>
            <a:r>
              <a:rPr lang="en-GB" dirty="0" smtClean="0"/>
              <a:t>– approx. 30% (2-15yr)</a:t>
            </a:r>
          </a:p>
          <a:p>
            <a:r>
              <a:rPr lang="en-GB" dirty="0"/>
              <a:t>Overweight and obesity cost the NHS over £6 billion per year</a:t>
            </a:r>
          </a:p>
          <a:p>
            <a:endParaRPr lang="en-GB" dirty="0"/>
          </a:p>
        </p:txBody>
      </p:sp>
    </p:spTree>
    <p:extLst>
      <p:ext uri="{BB962C8B-B14F-4D97-AF65-F5344CB8AC3E}">
        <p14:creationId xmlns:p14="http://schemas.microsoft.com/office/powerpoint/2010/main" val="30779833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Factors </a:t>
            </a:r>
            <a:r>
              <a:rPr lang="en-GB" dirty="0" smtClean="0"/>
              <a:t>&amp; </a:t>
            </a:r>
            <a:r>
              <a:rPr lang="en-GB" dirty="0"/>
              <a:t>childhood obesity</a:t>
            </a:r>
          </a:p>
        </p:txBody>
      </p:sp>
      <p:sp>
        <p:nvSpPr>
          <p:cNvPr id="3" name="Content Placeholder 2"/>
          <p:cNvSpPr>
            <a:spLocks noGrp="1"/>
          </p:cNvSpPr>
          <p:nvPr>
            <p:ph idx="1"/>
          </p:nvPr>
        </p:nvSpPr>
        <p:spPr/>
        <p:txBody>
          <a:bodyPr/>
          <a:lstStyle/>
          <a:p>
            <a:r>
              <a:rPr lang="en-GB" dirty="0"/>
              <a:t>One or more factors i.e. genetic (hereditary, metabolism), </a:t>
            </a:r>
            <a:r>
              <a:rPr lang="en-GB" dirty="0" err="1"/>
              <a:t>behavioral</a:t>
            </a:r>
            <a:r>
              <a:rPr lang="en-GB" dirty="0"/>
              <a:t> (high sugar foods, </a:t>
            </a:r>
            <a:r>
              <a:rPr lang="en-GB" dirty="0" err="1"/>
              <a:t>bevarages</a:t>
            </a:r>
            <a:r>
              <a:rPr lang="en-GB" dirty="0"/>
              <a:t>, physical inactive) and environmental (home, school, community)</a:t>
            </a:r>
          </a:p>
          <a:p>
            <a:r>
              <a:rPr lang="en-GB" dirty="0"/>
              <a:t>Consequences: physical (</a:t>
            </a:r>
            <a:r>
              <a:rPr lang="en-GB" dirty="0" smtClean="0"/>
              <a:t>hypertension</a:t>
            </a:r>
            <a:r>
              <a:rPr lang="en-GB" dirty="0"/>
              <a:t>, cardio), psychological (self-esteem, body image), and social health problems (depressed, academic progress, social progress) also in adulthood</a:t>
            </a:r>
          </a:p>
          <a:p>
            <a:r>
              <a:rPr lang="en-GB" dirty="0"/>
              <a:t>National Health and Nutrition Examination Survey nationally monitors the reducing efforts</a:t>
            </a:r>
          </a:p>
          <a:p>
            <a:endParaRPr lang="en-GB" dirty="0"/>
          </a:p>
        </p:txBody>
      </p:sp>
    </p:spTree>
    <p:extLst>
      <p:ext uri="{BB962C8B-B14F-4D97-AF65-F5344CB8AC3E}">
        <p14:creationId xmlns:p14="http://schemas.microsoft.com/office/powerpoint/2010/main" val="39936619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WHO global actions</a:t>
            </a:r>
            <a:endParaRPr lang="en-GB" dirty="0"/>
          </a:p>
        </p:txBody>
      </p:sp>
      <p:sp>
        <p:nvSpPr>
          <p:cNvPr id="3" name="Content Placeholder 2"/>
          <p:cNvSpPr>
            <a:spLocks noGrp="1"/>
          </p:cNvSpPr>
          <p:nvPr>
            <p:ph idx="1"/>
          </p:nvPr>
        </p:nvSpPr>
        <p:spPr/>
        <p:txBody>
          <a:bodyPr/>
          <a:lstStyle/>
          <a:p>
            <a:r>
              <a:rPr lang="en-GB" sz="3000" dirty="0"/>
              <a:t>Lead and maintain high-level dialogue within the United Nations system and between Member States, </a:t>
            </a:r>
          </a:p>
          <a:p>
            <a:r>
              <a:rPr lang="en-GB" sz="3000" dirty="0" smtClean="0"/>
              <a:t>Build </a:t>
            </a:r>
            <a:r>
              <a:rPr lang="en-GB" sz="3000" dirty="0"/>
              <a:t>upon the commitments made in </a:t>
            </a:r>
            <a:endParaRPr lang="en-GB" sz="3000" dirty="0" smtClean="0"/>
          </a:p>
          <a:p>
            <a:pPr lvl="1"/>
            <a:r>
              <a:rPr lang="en-GB" sz="2400" dirty="0" smtClean="0"/>
              <a:t>the </a:t>
            </a:r>
            <a:r>
              <a:rPr lang="en-GB" sz="2400" dirty="0"/>
              <a:t>Sustainable Development Goals, </a:t>
            </a:r>
            <a:endParaRPr lang="en-GB" sz="2400" dirty="0" smtClean="0"/>
          </a:p>
          <a:p>
            <a:pPr lvl="1"/>
            <a:r>
              <a:rPr lang="en-GB" sz="2400" dirty="0" smtClean="0"/>
              <a:t>the </a:t>
            </a:r>
            <a:r>
              <a:rPr lang="en-GB" sz="2400" dirty="0"/>
              <a:t>Political Declaration of the High-level meeting of United Nations General Assembly on the Prevention and Control of Non-communicable diseases </a:t>
            </a:r>
            <a:endParaRPr lang="en-GB" sz="2400" dirty="0" smtClean="0"/>
          </a:p>
          <a:p>
            <a:pPr lvl="1"/>
            <a:r>
              <a:rPr lang="en-GB" sz="2400" dirty="0" smtClean="0"/>
              <a:t>the </a:t>
            </a:r>
            <a:r>
              <a:rPr lang="en-GB" sz="2400" dirty="0"/>
              <a:t>Rome Declaration of the Second International Conference on Nutrition to address the actions detailed in this report to end childhood obesity </a:t>
            </a:r>
          </a:p>
          <a:p>
            <a:endParaRPr lang="en-GB" dirty="0"/>
          </a:p>
        </p:txBody>
      </p:sp>
    </p:spTree>
    <p:extLst>
      <p:ext uri="{BB962C8B-B14F-4D97-AF65-F5344CB8AC3E}">
        <p14:creationId xmlns:p14="http://schemas.microsoft.com/office/powerpoint/2010/main" val="41667319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nl-NL" dirty="0" smtClean="0"/>
              <a:t>WHO controlling 2016</a:t>
            </a:r>
            <a:endParaRPr lang="nl-NL"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87624" y="1532655"/>
            <a:ext cx="7118920" cy="4876800"/>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000" dirty="0" smtClean="0"/>
              <a:t>Commission </a:t>
            </a:r>
            <a:r>
              <a:rPr lang="en-GB" sz="3000" dirty="0"/>
              <a:t>on Ending Childhood Obesity (2014)</a:t>
            </a:r>
          </a:p>
        </p:txBody>
      </p:sp>
      <p:sp>
        <p:nvSpPr>
          <p:cNvPr id="3" name="Content Placeholder 2"/>
          <p:cNvSpPr>
            <a:spLocks noGrp="1"/>
          </p:cNvSpPr>
          <p:nvPr>
            <p:ph idx="1"/>
          </p:nvPr>
        </p:nvSpPr>
        <p:spPr/>
        <p:txBody>
          <a:bodyPr/>
          <a:lstStyle/>
          <a:p>
            <a:r>
              <a:rPr lang="en-GB" dirty="0"/>
              <a:t>Reviewed the situation and address gaps in existing mandates and strategies</a:t>
            </a:r>
          </a:p>
          <a:p>
            <a:r>
              <a:rPr lang="en-GB" dirty="0"/>
              <a:t>Consulted with over 100 WHO Member States</a:t>
            </a:r>
          </a:p>
          <a:p>
            <a:r>
              <a:rPr lang="en-GB" dirty="0"/>
              <a:t>Commission has developed a set of recommendations to successfully tackle childhood obesity in different contexts around the world</a:t>
            </a:r>
          </a:p>
          <a:p>
            <a:endParaRPr lang="en-GB" dirty="0"/>
          </a:p>
        </p:txBody>
      </p:sp>
    </p:spTree>
    <p:extLst>
      <p:ext uri="{BB962C8B-B14F-4D97-AF65-F5344CB8AC3E}">
        <p14:creationId xmlns:p14="http://schemas.microsoft.com/office/powerpoint/2010/main" val="26923095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GB" dirty="0"/>
              <a:t>IMPLEMENT COMPREHENSIVE PROGRAMMES THAT PROMOTE THE INTAKE OF HEALTHY FOODS AND REDUCE THE INTAKE OF UNHEALTHY FOODS AND SUGAR-SWEETENED BEVERAGES BY CHILDREN AND </a:t>
            </a:r>
            <a:r>
              <a:rPr lang="en-GB" dirty="0" smtClean="0"/>
              <a:t>ADOLESCENTS</a:t>
            </a:r>
          </a:p>
          <a:p>
            <a:pPr lvl="1"/>
            <a:r>
              <a:rPr lang="en-GB" dirty="0"/>
              <a:t>Ensure development of appropriate and context-specific nutrition information and dissemination of, simple and understandable for all groups in society</a:t>
            </a:r>
          </a:p>
          <a:p>
            <a:pPr lvl="1"/>
            <a:r>
              <a:rPr lang="en-GB" dirty="0"/>
              <a:t>Implement an effective tax on sugar-sweetened beverages. </a:t>
            </a:r>
          </a:p>
          <a:p>
            <a:pPr lvl="1"/>
            <a:r>
              <a:rPr lang="en-GB" dirty="0"/>
              <a:t>Reduce the exposure of children and adolescents to the power of the marketing of unhealthy foods.</a:t>
            </a:r>
          </a:p>
          <a:p>
            <a:pPr lvl="1"/>
            <a:r>
              <a:rPr lang="en-GB" dirty="0"/>
              <a:t>Develop nutrient-profiles to identify unhealthy foods and beverages. </a:t>
            </a:r>
          </a:p>
          <a:p>
            <a:pPr lvl="1"/>
            <a:r>
              <a:rPr lang="en-GB" dirty="0"/>
              <a:t>Supported by public education of both adults and children for nutrition literacy. Require settings such as schools, child-care settings, children’s sports facilities and events to create healthy food environments. Increase access to healthy foods in disadvantaged communities.</a:t>
            </a:r>
          </a:p>
          <a:p>
            <a:endParaRPr lang="en-GB" dirty="0" smtClean="0"/>
          </a:p>
          <a:p>
            <a:endParaRPr lang="nl-NL" dirty="0"/>
          </a:p>
          <a:p>
            <a:endParaRPr lang="en-GB" dirty="0"/>
          </a:p>
        </p:txBody>
      </p:sp>
    </p:spTree>
    <p:extLst>
      <p:ext uri="{BB962C8B-B14F-4D97-AF65-F5344CB8AC3E}">
        <p14:creationId xmlns:p14="http://schemas.microsoft.com/office/powerpoint/2010/main" val="28546823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IMPLEMENT COMPREHENSIVE PROGRAMMES THAT PROMOTE PHYSICAL ACTIVITY AND REDUCE SEDENTARY BEHAVIOURS IN CHILDREN AND ADOLESCENTS.</a:t>
            </a:r>
          </a:p>
          <a:p>
            <a:pPr lvl="1"/>
            <a:r>
              <a:rPr lang="en-GB" dirty="0"/>
              <a:t>Provide guidance to children and adolescents, their parents, caregivers, teachers and health professionals on healthy body size, physical activity, sleep behaviours and appropriate use of   </a:t>
            </a:r>
            <a:r>
              <a:rPr lang="en-GB" dirty="0" err="1"/>
              <a:t>screenbased</a:t>
            </a:r>
            <a:r>
              <a:rPr lang="en-GB" dirty="0"/>
              <a:t> entertainment. </a:t>
            </a:r>
          </a:p>
          <a:p>
            <a:pPr lvl="1"/>
            <a:r>
              <a:rPr lang="en-GB" dirty="0"/>
              <a:t>Ensure that adequate facilities are available on school premises and in public spaces for physical activity during recreational time for all children (including those with disabilities), with the provision of gender-friendly spaces where appropriate.</a:t>
            </a:r>
          </a:p>
          <a:p>
            <a:endParaRPr lang="en-GB" dirty="0"/>
          </a:p>
        </p:txBody>
      </p:sp>
    </p:spTree>
    <p:extLst>
      <p:ext uri="{BB962C8B-B14F-4D97-AF65-F5344CB8AC3E}">
        <p14:creationId xmlns:p14="http://schemas.microsoft.com/office/powerpoint/2010/main" val="8260169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INTEGRATE AND STRENGTHEN GUIDANCE FOR NONCOMMUNICABLE DISEASE PREVENTION WITH CURRENT GUIDANCE FOR PRECONCEPTION AND ANTENATAL CARE, TO REDUCE THE RISK OF CHILDHOOD OBESITY.</a:t>
            </a:r>
          </a:p>
          <a:p>
            <a:pPr lvl="1"/>
            <a:r>
              <a:rPr lang="en-GB" dirty="0"/>
              <a:t>Diagnose and manage diabetes and hypertension. Monitor and manage appropriate weight gain. </a:t>
            </a:r>
          </a:p>
          <a:p>
            <a:pPr lvl="1"/>
            <a:r>
              <a:rPr lang="en-GB" dirty="0"/>
              <a:t>Give prospective mothers and fathers advice and guidance on nutrition before conception and during pregnancy and for avoiding the use of and exposure to tobacco, alcohol, drugs and other toxins.</a:t>
            </a:r>
          </a:p>
          <a:p>
            <a:endParaRPr lang="en-GB" dirty="0"/>
          </a:p>
        </p:txBody>
      </p:sp>
    </p:spTree>
    <p:extLst>
      <p:ext uri="{BB962C8B-B14F-4D97-AF65-F5344CB8AC3E}">
        <p14:creationId xmlns:p14="http://schemas.microsoft.com/office/powerpoint/2010/main" val="13140889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20000"/>
          </a:bodyPr>
          <a:lstStyle/>
          <a:p>
            <a:r>
              <a:rPr lang="en-GB" dirty="0"/>
              <a:t>PROVIDE GUIDANCE ON, AND SUPPORT FOR, HEALTHY DIET, SLEEP AND PHYSICAL ACTIVITY IN EARLY CHILDHOOD TO ENSURE CHILDREN GROW APPROPRIATELY AND DEVELOP HEALTHY HABITS.</a:t>
            </a:r>
          </a:p>
          <a:p>
            <a:pPr lvl="1"/>
            <a:r>
              <a:rPr lang="en-GB" dirty="0"/>
              <a:t>Ensure all maternity facilities fully practice the Ten Steps to Successful Breastfeeding e.g. through regulatory measures such as maternity leave, facilities and time for  breastfeeding in the work place. </a:t>
            </a:r>
          </a:p>
          <a:p>
            <a:pPr lvl="1"/>
            <a:r>
              <a:rPr lang="en-GB" dirty="0"/>
              <a:t>Promote the benefits of breastfeeding for both mother and child through broad-based education to parents and the community at large. </a:t>
            </a:r>
          </a:p>
          <a:p>
            <a:pPr lvl="1"/>
            <a:r>
              <a:rPr lang="en-GB" dirty="0"/>
              <a:t>Provide clear guidance and support to caregivers to encourage the consumption of a wide variety of healthy foods. </a:t>
            </a:r>
          </a:p>
          <a:p>
            <a:pPr lvl="1"/>
            <a:r>
              <a:rPr lang="en-GB" dirty="0"/>
              <a:t>Ensure food education and understanding are incorporated into the curriculum in formal child-care settings or institutions. </a:t>
            </a:r>
          </a:p>
          <a:p>
            <a:pPr lvl="1"/>
            <a:r>
              <a:rPr lang="en-GB" dirty="0"/>
              <a:t>Ensure physical activity is incorporated into the daily routine and curriculum in formal child care settings or institutions. </a:t>
            </a:r>
          </a:p>
          <a:p>
            <a:pPr lvl="1"/>
            <a:r>
              <a:rPr lang="en-GB" dirty="0"/>
              <a:t>Provide guidance on appropriate sleep time, sedentary or screen-time, and physical activity or active play for the 2–5 years of age group. Engage whole-of-community support for caregivers and child care settings to promote healthy lifestyles for young children.</a:t>
            </a:r>
          </a:p>
          <a:p>
            <a:endParaRPr lang="en-GB" dirty="0"/>
          </a:p>
        </p:txBody>
      </p:sp>
    </p:spTree>
    <p:extLst>
      <p:ext uri="{BB962C8B-B14F-4D97-AF65-F5344CB8AC3E}">
        <p14:creationId xmlns:p14="http://schemas.microsoft.com/office/powerpoint/2010/main" val="3770434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a:bodyPr>
          <a:lstStyle/>
          <a:p>
            <a:r>
              <a:rPr lang="en-GB" dirty="0"/>
              <a:t>IMPLEMENT COMPREHENSIVE PROGRAMMES THAT PROMOTE HEALTHY SCHOOL ENVIRONMENTS, HEALTH AND NUTRITION LITERACY AND PHYSICAL ACTIVITY AMONG SCHOOL-AGE CHILDREN AND ADOLESCENTS.</a:t>
            </a:r>
          </a:p>
          <a:p>
            <a:pPr lvl="1"/>
            <a:r>
              <a:rPr lang="en-GB" dirty="0"/>
              <a:t>Establish standards for meals provided in schools, or foods and beverages sold in schools, that meet healthy nutrition guidelines. </a:t>
            </a:r>
          </a:p>
          <a:p>
            <a:pPr lvl="1"/>
            <a:r>
              <a:rPr lang="en-GB" dirty="0"/>
              <a:t>Eliminate the provision or sale of unhealthy foods, such as sugar- sweetened beverages and energy-dense, nutrient-poor foods, in the school environment. </a:t>
            </a:r>
          </a:p>
          <a:p>
            <a:pPr lvl="1"/>
            <a:r>
              <a:rPr lang="en-GB" dirty="0"/>
              <a:t>Ensure access to potable water in schools and sports facilities. </a:t>
            </a:r>
          </a:p>
          <a:p>
            <a:pPr lvl="1"/>
            <a:r>
              <a:rPr lang="en-GB" dirty="0"/>
              <a:t>Make food preparation classes available to children, their parents and caregivers. </a:t>
            </a:r>
          </a:p>
          <a:p>
            <a:pPr lvl="1"/>
            <a:r>
              <a:rPr lang="en-GB" dirty="0"/>
              <a:t>Include Quality Physical Education in the school curriculum and provide adequate and appropriate staffing and facilities to support this.</a:t>
            </a:r>
          </a:p>
          <a:p>
            <a:endParaRPr lang="en-GB" dirty="0"/>
          </a:p>
        </p:txBody>
      </p:sp>
    </p:spTree>
    <p:extLst>
      <p:ext uri="{BB962C8B-B14F-4D97-AF65-F5344CB8AC3E}">
        <p14:creationId xmlns:p14="http://schemas.microsoft.com/office/powerpoint/2010/main" val="22126731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PROVIDE FAMILY-BASED, MULTICOMPONENT, LIFESTYLE WEIGHT MANAGEMENT SERVICES FOR CHILDREN AND YOUNG PEOPLE WHO ARE OBESE.</a:t>
            </a:r>
          </a:p>
          <a:p>
            <a:pPr lvl="1"/>
            <a:r>
              <a:rPr lang="en-GB" dirty="0"/>
              <a:t>Develop and support appropriate weight management services for children that are family based, multicomponent (including nutrition, physical activity and psychosocial support) and delivered by multi-professional teams with appropriate training and resources, as part of Universal Health Coverage.</a:t>
            </a:r>
          </a:p>
          <a:p>
            <a:endParaRPr lang="en-GB" dirty="0"/>
          </a:p>
        </p:txBody>
      </p:sp>
    </p:spTree>
    <p:extLst>
      <p:ext uri="{BB962C8B-B14F-4D97-AF65-F5344CB8AC3E}">
        <p14:creationId xmlns:p14="http://schemas.microsoft.com/office/powerpoint/2010/main" val="16560007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Global stakeholders </a:t>
            </a:r>
          </a:p>
        </p:txBody>
      </p:sp>
      <p:sp>
        <p:nvSpPr>
          <p:cNvPr id="3" name="Content Placeholder 2"/>
          <p:cNvSpPr>
            <a:spLocks noGrp="1"/>
          </p:cNvSpPr>
          <p:nvPr>
            <p:ph idx="1"/>
          </p:nvPr>
        </p:nvSpPr>
        <p:spPr/>
        <p:txBody>
          <a:bodyPr/>
          <a:lstStyle/>
          <a:p>
            <a:r>
              <a:rPr lang="nl-NL" dirty="0" smtClean="0"/>
              <a:t>WHO</a:t>
            </a:r>
          </a:p>
          <a:p>
            <a:r>
              <a:rPr lang="nl-NL" dirty="0" smtClean="0"/>
              <a:t>International organizations</a:t>
            </a:r>
          </a:p>
          <a:p>
            <a:r>
              <a:rPr lang="nl-NL" dirty="0" smtClean="0"/>
              <a:t>Member states</a:t>
            </a:r>
          </a:p>
          <a:p>
            <a:r>
              <a:rPr lang="nl-NL" dirty="0" smtClean="0"/>
              <a:t>Non governmental organizations</a:t>
            </a:r>
          </a:p>
          <a:p>
            <a:r>
              <a:rPr lang="nl-NL" dirty="0" smtClean="0"/>
              <a:t>Private sector</a:t>
            </a:r>
            <a:endParaRPr lang="en-GB" dirty="0" smtClean="0"/>
          </a:p>
          <a:p>
            <a:r>
              <a:rPr lang="en-GB" dirty="0" smtClean="0"/>
              <a:t>Philanthropic </a:t>
            </a:r>
            <a:r>
              <a:rPr lang="en-GB" dirty="0"/>
              <a:t>foundations</a:t>
            </a:r>
            <a:endParaRPr lang="nl-NL" dirty="0" smtClean="0"/>
          </a:p>
          <a:p>
            <a:r>
              <a:rPr lang="nl-NL" dirty="0" smtClean="0"/>
              <a:t>Academic institutions</a:t>
            </a:r>
            <a:endParaRPr lang="en-GB" dirty="0"/>
          </a:p>
        </p:txBody>
      </p:sp>
    </p:spTree>
    <p:extLst>
      <p:ext uri="{BB962C8B-B14F-4D97-AF65-F5344CB8AC3E}">
        <p14:creationId xmlns:p14="http://schemas.microsoft.com/office/powerpoint/2010/main" val="1123284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nl-NL" dirty="0" smtClean="0"/>
              <a:t>WHO</a:t>
            </a:r>
            <a:endParaRPr lang="en-GB" dirty="0"/>
          </a:p>
        </p:txBody>
      </p:sp>
      <p:sp>
        <p:nvSpPr>
          <p:cNvPr id="3" name="Content Placeholder 2"/>
          <p:cNvSpPr>
            <a:spLocks noGrp="1"/>
          </p:cNvSpPr>
          <p:nvPr>
            <p:ph idx="1"/>
          </p:nvPr>
        </p:nvSpPr>
        <p:spPr/>
        <p:txBody>
          <a:bodyPr>
            <a:normAutofit fontScale="92500" lnSpcReduction="10000"/>
          </a:bodyPr>
          <a:lstStyle/>
          <a:p>
            <a:r>
              <a:rPr lang="en-GB" dirty="0"/>
              <a:t>Institutionalize a cross-cutting and life-course approach to ending childhood obesity across all relevant technical areas in WHO headquarters, regional and country offices. </a:t>
            </a:r>
            <a:endParaRPr lang="en-GB" dirty="0" smtClean="0"/>
          </a:p>
          <a:p>
            <a:r>
              <a:rPr lang="en-GB" dirty="0" smtClean="0"/>
              <a:t>Develop</a:t>
            </a:r>
            <a:r>
              <a:rPr lang="en-GB" dirty="0"/>
              <a:t>, in consultation with Member States, a framework to implement the recommendations of the Commission. </a:t>
            </a:r>
            <a:endParaRPr lang="en-GB" dirty="0" smtClean="0"/>
          </a:p>
          <a:p>
            <a:r>
              <a:rPr lang="en-GB" dirty="0" smtClean="0"/>
              <a:t>Strengthen </a:t>
            </a:r>
            <a:r>
              <a:rPr lang="en-GB" dirty="0"/>
              <a:t>capacity to provide technical support for action to end childhood obesity at global, </a:t>
            </a:r>
            <a:r>
              <a:rPr lang="en-GB" dirty="0" smtClean="0"/>
              <a:t>regional </a:t>
            </a:r>
            <a:r>
              <a:rPr lang="en-GB" dirty="0"/>
              <a:t>and national levels. </a:t>
            </a:r>
            <a:endParaRPr lang="en-GB" dirty="0" smtClean="0"/>
          </a:p>
          <a:p>
            <a:r>
              <a:rPr lang="en-GB" dirty="0" smtClean="0"/>
              <a:t>Support </a:t>
            </a:r>
            <a:r>
              <a:rPr lang="en-GB" dirty="0"/>
              <a:t>international agencies, national governments and relevant  stakeholders in building upon existing commitments to ensure that relevant actions to end  childhood obesity are implemented at global, regional and national levels</a:t>
            </a:r>
            <a:r>
              <a:rPr lang="en-GB" dirty="0" smtClean="0"/>
              <a:t>.</a:t>
            </a:r>
          </a:p>
          <a:p>
            <a:r>
              <a:rPr lang="en-GB" dirty="0" smtClean="0"/>
              <a:t>Promote </a:t>
            </a:r>
            <a:r>
              <a:rPr lang="en-GB" dirty="0"/>
              <a:t>collaborative research on ending childhood obesity with a focus on the life-course approach</a:t>
            </a:r>
            <a:r>
              <a:rPr lang="en-GB" dirty="0" smtClean="0"/>
              <a:t>.</a:t>
            </a:r>
          </a:p>
          <a:p>
            <a:r>
              <a:rPr lang="en-GB" dirty="0" smtClean="0"/>
              <a:t>Report </a:t>
            </a:r>
            <a:r>
              <a:rPr lang="en-GB" dirty="0"/>
              <a:t>on progress made on ending childhood obesity.</a:t>
            </a:r>
          </a:p>
        </p:txBody>
      </p:sp>
    </p:spTree>
    <p:extLst>
      <p:ext uri="{BB962C8B-B14F-4D97-AF65-F5344CB8AC3E}">
        <p14:creationId xmlns:p14="http://schemas.microsoft.com/office/powerpoint/2010/main" val="39991035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International organizations</a:t>
            </a:r>
            <a:br>
              <a:rPr lang="en-GB" dirty="0"/>
            </a:br>
            <a:endParaRPr lang="en-GB" dirty="0"/>
          </a:p>
        </p:txBody>
      </p:sp>
      <p:sp>
        <p:nvSpPr>
          <p:cNvPr id="3" name="Content Placeholder 2"/>
          <p:cNvSpPr>
            <a:spLocks noGrp="1"/>
          </p:cNvSpPr>
          <p:nvPr>
            <p:ph idx="1"/>
          </p:nvPr>
        </p:nvSpPr>
        <p:spPr/>
        <p:txBody>
          <a:bodyPr/>
          <a:lstStyle/>
          <a:p>
            <a:r>
              <a:rPr lang="en-GB" dirty="0"/>
              <a:t>Cooperate to build capacity and support Member States in addressing childhood obesity.</a:t>
            </a:r>
          </a:p>
        </p:txBody>
      </p:sp>
    </p:spTree>
    <p:extLst>
      <p:ext uri="{BB962C8B-B14F-4D97-AF65-F5344CB8AC3E}">
        <p14:creationId xmlns:p14="http://schemas.microsoft.com/office/powerpoint/2010/main" val="34978845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Member States</a:t>
            </a:r>
            <a:br>
              <a:rPr lang="en-GB" dirty="0"/>
            </a:b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Ownership</a:t>
            </a:r>
            <a:r>
              <a:rPr lang="en-GB" dirty="0"/>
              <a:t>, </a:t>
            </a:r>
            <a:r>
              <a:rPr lang="en-GB" dirty="0" smtClean="0"/>
              <a:t>leadership, political </a:t>
            </a:r>
            <a:r>
              <a:rPr lang="en-GB" dirty="0"/>
              <a:t>commitment to tackle childhood obesity over the long term. </a:t>
            </a:r>
            <a:endParaRPr lang="en-GB" dirty="0" smtClean="0"/>
          </a:p>
          <a:p>
            <a:r>
              <a:rPr lang="en-GB" dirty="0" smtClean="0"/>
              <a:t>Coordinate </a:t>
            </a:r>
            <a:r>
              <a:rPr lang="en-GB" dirty="0"/>
              <a:t>contributions of all government sectors and institutions responsible for policies, including, but not limited to: education; food, agriculture; commerce and industry;  development; finance and revenue; sport and recreation; communication; environmental and urban planning; transport and social affairs; and trade. </a:t>
            </a:r>
            <a:endParaRPr lang="en-GB" dirty="0" smtClean="0"/>
          </a:p>
          <a:p>
            <a:r>
              <a:rPr lang="en-GB" dirty="0" smtClean="0"/>
              <a:t>Ensure </a:t>
            </a:r>
            <a:r>
              <a:rPr lang="en-GB" dirty="0"/>
              <a:t>data collection on BMI-for-age of children – including for ages not currently monitored – and set national targets for childhood obesity. </a:t>
            </a:r>
            <a:endParaRPr lang="en-GB" dirty="0" smtClean="0"/>
          </a:p>
          <a:p>
            <a:r>
              <a:rPr lang="en-GB" dirty="0" smtClean="0"/>
              <a:t>Develop </a:t>
            </a:r>
            <a:r>
              <a:rPr lang="en-GB" dirty="0"/>
              <a:t>guidelines, recommendations or policy measures that appropriately engage relevant sectors – including the private sector, where applicable – to implement actions, aimed at reducing childhood </a:t>
            </a:r>
            <a:r>
              <a:rPr lang="en-GB" dirty="0" smtClean="0"/>
              <a:t>obesity</a:t>
            </a:r>
            <a:endParaRPr lang="en-GB" dirty="0"/>
          </a:p>
        </p:txBody>
      </p:sp>
    </p:spTree>
    <p:extLst>
      <p:ext uri="{BB962C8B-B14F-4D97-AF65-F5344CB8AC3E}">
        <p14:creationId xmlns:p14="http://schemas.microsoft.com/office/powerpoint/2010/main" val="28051659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Nongovernmental organizations</a:t>
            </a:r>
            <a:br>
              <a:rPr lang="en-GB" dirty="0"/>
            </a:br>
            <a:endParaRPr lang="en-GB" dirty="0"/>
          </a:p>
        </p:txBody>
      </p:sp>
      <p:sp>
        <p:nvSpPr>
          <p:cNvPr id="3" name="Content Placeholder 2"/>
          <p:cNvSpPr>
            <a:spLocks noGrp="1"/>
          </p:cNvSpPr>
          <p:nvPr>
            <p:ph idx="1"/>
          </p:nvPr>
        </p:nvSpPr>
        <p:spPr/>
        <p:txBody>
          <a:bodyPr/>
          <a:lstStyle/>
          <a:p>
            <a:r>
              <a:rPr lang="en-GB" dirty="0"/>
              <a:t>Raise the profile of childhood obesity prevention through advocacy efforts and the dissemination of information</a:t>
            </a:r>
            <a:r>
              <a:rPr lang="en-GB" dirty="0" smtClean="0"/>
              <a:t>.</a:t>
            </a:r>
          </a:p>
          <a:p>
            <a:r>
              <a:rPr lang="en-GB" dirty="0" smtClean="0"/>
              <a:t>Motivate </a:t>
            </a:r>
            <a:r>
              <a:rPr lang="en-GB" dirty="0"/>
              <a:t>consumers to demand that governments support healthy lifestyles and that the food and non-alcoholic beverage industry provide healthy products, and do not market  unhealthy foods and sugar-sweetened beverages to children. </a:t>
            </a:r>
            <a:endParaRPr lang="en-GB" dirty="0" smtClean="0"/>
          </a:p>
          <a:p>
            <a:r>
              <a:rPr lang="en-GB" dirty="0" smtClean="0"/>
              <a:t>Contribute </a:t>
            </a:r>
            <a:r>
              <a:rPr lang="en-GB" dirty="0"/>
              <a:t>to the development and implementation of a monitoring and accountability mechanism.</a:t>
            </a:r>
          </a:p>
        </p:txBody>
      </p:sp>
    </p:spTree>
    <p:extLst>
      <p:ext uri="{BB962C8B-B14F-4D97-AF65-F5344CB8AC3E}">
        <p14:creationId xmlns:p14="http://schemas.microsoft.com/office/powerpoint/2010/main" val="23820003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private sector</a:t>
            </a:r>
            <a:br>
              <a:rPr lang="en-GB" dirty="0"/>
            </a:br>
            <a:endParaRPr lang="en-GB" dirty="0"/>
          </a:p>
        </p:txBody>
      </p:sp>
      <p:sp>
        <p:nvSpPr>
          <p:cNvPr id="3" name="Content Placeholder 2"/>
          <p:cNvSpPr>
            <a:spLocks noGrp="1"/>
          </p:cNvSpPr>
          <p:nvPr>
            <p:ph idx="1"/>
          </p:nvPr>
        </p:nvSpPr>
        <p:spPr/>
        <p:txBody>
          <a:bodyPr/>
          <a:lstStyle/>
          <a:p>
            <a:r>
              <a:rPr lang="en-GB" dirty="0"/>
              <a:t>Support the production </a:t>
            </a:r>
            <a:r>
              <a:rPr lang="en-GB" dirty="0" smtClean="0"/>
              <a:t>and </a:t>
            </a:r>
            <a:r>
              <a:rPr lang="en-GB" dirty="0"/>
              <a:t>facilitate access </a:t>
            </a:r>
            <a:r>
              <a:rPr lang="en-GB" dirty="0" smtClean="0"/>
              <a:t>to </a:t>
            </a:r>
            <a:r>
              <a:rPr lang="en-GB" dirty="0"/>
              <a:t>foods and non-alcoholic beverages that  contribute to a healthy diet. </a:t>
            </a:r>
            <a:endParaRPr lang="en-GB" dirty="0" smtClean="0"/>
          </a:p>
          <a:p>
            <a:r>
              <a:rPr lang="en-GB" dirty="0" smtClean="0"/>
              <a:t>Facilitate </a:t>
            </a:r>
            <a:r>
              <a:rPr lang="en-GB" dirty="0"/>
              <a:t>access </a:t>
            </a:r>
            <a:r>
              <a:rPr lang="en-GB" dirty="0" smtClean="0"/>
              <a:t>and </a:t>
            </a:r>
            <a:r>
              <a:rPr lang="en-GB" dirty="0"/>
              <a:t>participation </a:t>
            </a:r>
            <a:r>
              <a:rPr lang="en-GB" dirty="0" smtClean="0"/>
              <a:t>in physical </a:t>
            </a:r>
            <a:r>
              <a:rPr lang="en-GB" dirty="0"/>
              <a:t>activity.</a:t>
            </a:r>
          </a:p>
        </p:txBody>
      </p:sp>
      <p:pic>
        <p:nvPicPr>
          <p:cNvPr id="4"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255477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Philanthropic foundations</a:t>
            </a:r>
            <a:br>
              <a:rPr lang="en-GB" dirty="0"/>
            </a:br>
            <a:endParaRPr lang="en-GB" dirty="0"/>
          </a:p>
        </p:txBody>
      </p:sp>
      <p:sp>
        <p:nvSpPr>
          <p:cNvPr id="3" name="Content Placeholder 2"/>
          <p:cNvSpPr>
            <a:spLocks noGrp="1"/>
          </p:cNvSpPr>
          <p:nvPr>
            <p:ph idx="1"/>
          </p:nvPr>
        </p:nvSpPr>
        <p:spPr/>
        <p:txBody>
          <a:bodyPr/>
          <a:lstStyle/>
          <a:p>
            <a:r>
              <a:rPr lang="en-GB" dirty="0"/>
              <a:t>Recognize childhood obesity as endangering child health and educational attainment and address this important issue. Mobilize funds to support research, capacity building and service delivery.</a:t>
            </a:r>
          </a:p>
          <a:p>
            <a:endParaRPr lang="en-GB" dirty="0"/>
          </a:p>
        </p:txBody>
      </p:sp>
    </p:spTree>
    <p:extLst>
      <p:ext uri="{BB962C8B-B14F-4D97-AF65-F5344CB8AC3E}">
        <p14:creationId xmlns:p14="http://schemas.microsoft.com/office/powerpoint/2010/main" val="36912963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Academic institutions</a:t>
            </a:r>
            <a:br>
              <a:rPr lang="en-GB" dirty="0"/>
            </a:br>
            <a:endParaRPr lang="en-GB" dirty="0"/>
          </a:p>
        </p:txBody>
      </p:sp>
      <p:sp>
        <p:nvSpPr>
          <p:cNvPr id="3" name="Content Placeholder 2"/>
          <p:cNvSpPr>
            <a:spLocks noGrp="1"/>
          </p:cNvSpPr>
          <p:nvPr>
            <p:ph idx="1"/>
          </p:nvPr>
        </p:nvSpPr>
        <p:spPr/>
        <p:txBody>
          <a:bodyPr/>
          <a:lstStyle/>
          <a:p>
            <a:r>
              <a:rPr lang="en-GB" dirty="0"/>
              <a:t>Raise the profile of childhood obesity prevention through the dissemination of information and incorporation into appropriate curricula. Address knowledge gaps with evidence to support policy implementation. Support monitoring and accountability activities.</a:t>
            </a:r>
          </a:p>
        </p:txBody>
      </p:sp>
    </p:spTree>
    <p:extLst>
      <p:ext uri="{BB962C8B-B14F-4D97-AF65-F5344CB8AC3E}">
        <p14:creationId xmlns:p14="http://schemas.microsoft.com/office/powerpoint/2010/main" val="31830478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nl-NL" dirty="0" smtClean="0"/>
              <a:t>UK – National actions</a:t>
            </a:r>
            <a:endParaRPr lang="en-GB" dirty="0"/>
          </a:p>
        </p:txBody>
      </p:sp>
      <p:sp>
        <p:nvSpPr>
          <p:cNvPr id="3" name="Content Placeholder 2"/>
          <p:cNvSpPr>
            <a:spLocks noGrp="1"/>
          </p:cNvSpPr>
          <p:nvPr>
            <p:ph idx="1"/>
          </p:nvPr>
        </p:nvSpPr>
        <p:spPr/>
        <p:txBody>
          <a:bodyPr>
            <a:normAutofit/>
          </a:bodyPr>
          <a:lstStyle/>
          <a:p>
            <a:pPr marL="0" indent="0" algn="ctr">
              <a:buNone/>
            </a:pPr>
            <a:r>
              <a:rPr lang="en-GB" sz="3000" dirty="0"/>
              <a:t>The Public Health </a:t>
            </a:r>
            <a:r>
              <a:rPr lang="en-GB" sz="3000" dirty="0" smtClean="0"/>
              <a:t>England Global </a:t>
            </a:r>
            <a:r>
              <a:rPr lang="en-GB" sz="3000" dirty="0"/>
              <a:t>Health </a:t>
            </a:r>
            <a:r>
              <a:rPr lang="en-GB" sz="3000" dirty="0" smtClean="0"/>
              <a:t>Strategy 2014 -2019</a:t>
            </a:r>
          </a:p>
          <a:p>
            <a:pPr marL="0" indent="0" algn="ctr">
              <a:buNone/>
            </a:pPr>
            <a:endParaRPr lang="nl-NL" sz="3000" dirty="0"/>
          </a:p>
          <a:p>
            <a:pPr marL="0" indent="0" algn="ctr">
              <a:buNone/>
            </a:pPr>
            <a:endParaRPr lang="nl-NL" sz="3000" dirty="0" smtClean="0"/>
          </a:p>
        </p:txBody>
      </p:sp>
      <p:pic>
        <p:nvPicPr>
          <p:cNvPr id="4"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13077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nl-NL" dirty="0" smtClean="0"/>
              <a:t>Public Health England (PHE)</a:t>
            </a:r>
            <a:endParaRPr lang="en-GB" dirty="0"/>
          </a:p>
        </p:txBody>
      </p:sp>
      <p:pic>
        <p:nvPicPr>
          <p:cNvPr id="4" name="Content Placeholder 3"/>
          <p:cNvPicPr>
            <a:picLocks noGrp="1" noChangeAspect="1"/>
          </p:cNvPicPr>
          <p:nvPr>
            <p:ph idx="1"/>
          </p:nvPr>
        </p:nvPicPr>
        <p:blipFill>
          <a:blip r:embed="rId2"/>
          <a:stretch>
            <a:fillRect/>
          </a:stretch>
        </p:blipFill>
        <p:spPr>
          <a:xfrm>
            <a:off x="457200" y="1412776"/>
            <a:ext cx="8229600" cy="4298579"/>
          </a:xfrm>
          <a:prstGeom prst="rect">
            <a:avLst/>
          </a:prstGeom>
        </p:spPr>
      </p:pic>
    </p:spTree>
    <p:extLst>
      <p:ext uri="{BB962C8B-B14F-4D97-AF65-F5344CB8AC3E}">
        <p14:creationId xmlns:p14="http://schemas.microsoft.com/office/powerpoint/2010/main" val="891400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pPr marL="0" lvl="1"/>
            <a:r>
              <a:rPr lang="en-GB" altLang="en-US" dirty="0">
                <a:solidFill>
                  <a:srgbClr val="00AE9E"/>
                </a:solidFill>
              </a:rPr>
              <a:t>Health and Wellbeing Directorate:  </a:t>
            </a:r>
            <a:r>
              <a:rPr lang="en-GB" altLang="en-US" i="1" dirty="0"/>
              <a:t>improving the population’s health</a:t>
            </a:r>
            <a:endParaRPr lang="en-GB" altLang="en-US" b="1" i="1" dirty="0"/>
          </a:p>
          <a:p>
            <a:pPr marL="0" lvl="1"/>
            <a:r>
              <a:rPr lang="en-GB" altLang="en-US" sz="1600" b="1" dirty="0"/>
              <a:t>● screening and immunisation ● mental and physical health ● social determinants of health ● social marketing and behaviour change campaigns ● promoting healthy lifestyles</a:t>
            </a:r>
          </a:p>
          <a:p>
            <a:pPr marL="0" lvl="1"/>
            <a:endParaRPr lang="en-GB" altLang="en-US" sz="1600" b="1" dirty="0"/>
          </a:p>
          <a:p>
            <a:pPr marL="0" lvl="1"/>
            <a:r>
              <a:rPr lang="en-GB" altLang="en-US" dirty="0">
                <a:solidFill>
                  <a:srgbClr val="00AE9E"/>
                </a:solidFill>
              </a:rPr>
              <a:t>Health Protection Directorate:  </a:t>
            </a:r>
            <a:r>
              <a:rPr lang="en-GB" altLang="en-US" i="1" dirty="0"/>
              <a:t>protecting the nation’s health</a:t>
            </a:r>
          </a:p>
          <a:p>
            <a:pPr marL="0" lvl="1"/>
            <a:r>
              <a:rPr lang="en-GB" altLang="en-US" sz="1600" b="1" dirty="0"/>
              <a:t>● emergency response ● infectious disease surveillance and field epidemiology training programme ● public health strategy – UK and international ● Centre for radiation, chemical and environmental hazards (CRCE) ● global health</a:t>
            </a:r>
          </a:p>
          <a:p>
            <a:pPr marL="0" lvl="1"/>
            <a:endParaRPr lang="en-GB" altLang="en-US" sz="1600" dirty="0"/>
          </a:p>
          <a:p>
            <a:pPr marL="0" lvl="1"/>
            <a:r>
              <a:rPr lang="en-GB" altLang="en-US" dirty="0">
                <a:solidFill>
                  <a:srgbClr val="00AE9E"/>
                </a:solidFill>
              </a:rPr>
              <a:t>Operations Directorate: </a:t>
            </a:r>
            <a:r>
              <a:rPr lang="en-GB" altLang="en-US" i="1" dirty="0"/>
              <a:t>linking local to national  </a:t>
            </a:r>
          </a:p>
          <a:p>
            <a:pPr marL="0" lvl="1"/>
            <a:r>
              <a:rPr lang="en-GB" altLang="en-US" sz="1500" b="1" dirty="0"/>
              <a:t>● specialist and reference microbiology services ● culture collections ● FDA approved manufacture ● translational research ● vaccine development ● bio-safety training</a:t>
            </a:r>
          </a:p>
          <a:p>
            <a:pPr marL="0" lvl="1"/>
            <a:endParaRPr lang="en-GB" altLang="en-US" sz="1600" dirty="0">
              <a:solidFill>
                <a:srgbClr val="00AE9E"/>
              </a:solidFill>
            </a:endParaRPr>
          </a:p>
          <a:p>
            <a:pPr marL="0" lvl="1"/>
            <a:r>
              <a:rPr lang="en-GB" altLang="en-US" dirty="0">
                <a:solidFill>
                  <a:srgbClr val="00AE9E"/>
                </a:solidFill>
              </a:rPr>
              <a:t>Chief Knowledge Office Directorate : </a:t>
            </a:r>
            <a:r>
              <a:rPr lang="en-GB" altLang="en-US" i="1" dirty="0"/>
              <a:t>knowledge and intelligence</a:t>
            </a:r>
            <a:endParaRPr lang="en-GB" altLang="en-US" dirty="0">
              <a:solidFill>
                <a:srgbClr val="00AE9E"/>
              </a:solidFill>
            </a:endParaRPr>
          </a:p>
          <a:p>
            <a:pPr marL="0" lvl="1"/>
            <a:r>
              <a:rPr lang="en-GB" altLang="en-US" sz="1500" dirty="0"/>
              <a:t>● </a:t>
            </a:r>
            <a:r>
              <a:rPr lang="en-GB" altLang="en-US" sz="1500" b="1" dirty="0"/>
              <a:t>disease registration </a:t>
            </a:r>
            <a:r>
              <a:rPr lang="en-GB" altLang="en-US" sz="1500" dirty="0"/>
              <a:t>●</a:t>
            </a:r>
            <a:r>
              <a:rPr lang="en-GB" altLang="en-US" sz="1500" b="1" dirty="0"/>
              <a:t> drug treatment monitoring</a:t>
            </a:r>
            <a:r>
              <a:rPr lang="en-GB" altLang="en-US" sz="1500" dirty="0"/>
              <a:t> ●</a:t>
            </a:r>
            <a:r>
              <a:rPr lang="en-GB" altLang="en-US" sz="1500" b="1" dirty="0"/>
              <a:t> National Cancer Intelligence Network</a:t>
            </a:r>
            <a:r>
              <a:rPr lang="en-GB" altLang="en-US" sz="1500" dirty="0"/>
              <a:t> ●</a:t>
            </a:r>
            <a:r>
              <a:rPr lang="en-GB" altLang="en-US" sz="1500" b="1" dirty="0"/>
              <a:t> research and development</a:t>
            </a:r>
            <a:r>
              <a:rPr lang="en-GB" altLang="en-US" sz="1500" dirty="0"/>
              <a:t> ● </a:t>
            </a:r>
            <a:r>
              <a:rPr lang="en-GB" altLang="en-US" sz="1500" b="1" dirty="0"/>
              <a:t>information governance</a:t>
            </a:r>
            <a:endParaRPr lang="en-GB" altLang="en-US" sz="1800" dirty="0"/>
          </a:p>
          <a:p>
            <a:endParaRPr lang="en-GB" dirty="0"/>
          </a:p>
        </p:txBody>
      </p:sp>
    </p:spTree>
    <p:extLst>
      <p:ext uri="{BB962C8B-B14F-4D97-AF65-F5344CB8AC3E}">
        <p14:creationId xmlns:p14="http://schemas.microsoft.com/office/powerpoint/2010/main" val="25184781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b="1" dirty="0">
                <a:ea typeface="ＭＳ Ｐゴシック" panose="020B0600070205080204" pitchFamily="34" charset="-128"/>
              </a:rPr>
              <a:t>PHE’s 7 priorities for the next 5 years</a:t>
            </a:r>
            <a:endParaRPr lang="en-GB" dirty="0"/>
          </a:p>
        </p:txBody>
      </p:sp>
      <p:sp>
        <p:nvSpPr>
          <p:cNvPr id="3" name="Content Placeholder 2"/>
          <p:cNvSpPr>
            <a:spLocks noGrp="1"/>
          </p:cNvSpPr>
          <p:nvPr>
            <p:ph idx="1"/>
          </p:nvPr>
        </p:nvSpPr>
        <p:spPr/>
        <p:txBody>
          <a:bodyPr>
            <a:normAutofit/>
          </a:bodyPr>
          <a:lstStyle/>
          <a:p>
            <a:r>
              <a:rPr lang="en-GB" dirty="0"/>
              <a:t>1 Tackling obesity</a:t>
            </a:r>
          </a:p>
          <a:p>
            <a:r>
              <a:rPr lang="en-GB" dirty="0"/>
              <a:t>2 Reducing smoking</a:t>
            </a:r>
          </a:p>
          <a:p>
            <a:r>
              <a:rPr lang="en-GB" dirty="0"/>
              <a:t>3 Reducing harmful drinking</a:t>
            </a:r>
          </a:p>
          <a:p>
            <a:r>
              <a:rPr lang="en-GB" dirty="0"/>
              <a:t>4 Ensuring every child has the best start in life</a:t>
            </a:r>
          </a:p>
          <a:p>
            <a:r>
              <a:rPr lang="en-GB" dirty="0"/>
              <a:t>5 Reducing dementia risk</a:t>
            </a:r>
          </a:p>
          <a:p>
            <a:r>
              <a:rPr lang="en-GB" dirty="0"/>
              <a:t>6 Tackling antimicrobial resistance </a:t>
            </a:r>
          </a:p>
          <a:p>
            <a:r>
              <a:rPr lang="en-GB" dirty="0"/>
              <a:t>7 Reducing tuberculosis</a:t>
            </a:r>
          </a:p>
          <a:p>
            <a:endParaRPr lang="en-GB" dirty="0"/>
          </a:p>
          <a:p>
            <a:r>
              <a:rPr lang="en-GB" sz="1200" dirty="0"/>
              <a:t>Published October 2014: From evidence into action: opportunities to protect and improve the nation’s health</a:t>
            </a:r>
          </a:p>
          <a:p>
            <a:r>
              <a:rPr lang="en-GB" sz="1200" dirty="0"/>
              <a:t>https://www.gov.uk/government/uploads/system/uploads/attachment_data/file/366852/PHE_Priorities.pdf</a:t>
            </a:r>
          </a:p>
          <a:p>
            <a:endParaRPr lang="en-GB" dirty="0"/>
          </a:p>
        </p:txBody>
      </p:sp>
      <p:pic>
        <p:nvPicPr>
          <p:cNvPr id="4"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80925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zh-TW" dirty="0">
                <a:ea typeface="Microsoft JhengHei" panose="020B0604030504040204" pitchFamily="34" charset="-120"/>
              </a:rPr>
              <a:t>PHE’s global health strategy - 2014</a:t>
            </a:r>
            <a:endParaRPr lang="en-GB" dirty="0"/>
          </a:p>
        </p:txBody>
      </p:sp>
      <p:sp>
        <p:nvSpPr>
          <p:cNvPr id="3" name="Content Placeholder 2"/>
          <p:cNvSpPr>
            <a:spLocks noGrp="1"/>
          </p:cNvSpPr>
          <p:nvPr>
            <p:ph idx="1"/>
          </p:nvPr>
        </p:nvSpPr>
        <p:spPr/>
        <p:txBody>
          <a:bodyPr>
            <a:normAutofit fontScale="92500" lnSpcReduction="20000"/>
          </a:bodyPr>
          <a:lstStyle/>
          <a:p>
            <a:pPr marL="0" indent="0">
              <a:spcAft>
                <a:spcPts val="600"/>
              </a:spcAft>
              <a:buNone/>
            </a:pPr>
            <a:r>
              <a:rPr lang="en-GB" altLang="en-US" dirty="0">
                <a:solidFill>
                  <a:srgbClr val="00AE9E"/>
                </a:solidFill>
                <a:ea typeface="ヒラギノ角ゴ Pro W3" charset="-128"/>
              </a:rPr>
              <a:t>Priorities for next 5 years: </a:t>
            </a:r>
            <a:endParaRPr lang="en-GB" altLang="en-US" dirty="0"/>
          </a:p>
          <a:p>
            <a:pPr>
              <a:spcAft>
                <a:spcPts val="600"/>
              </a:spcAft>
            </a:pPr>
            <a:r>
              <a:rPr lang="en-GB" altLang="en-US" dirty="0">
                <a:solidFill>
                  <a:srgbClr val="C00000"/>
                </a:solidFill>
              </a:rPr>
              <a:t>Improving global health security </a:t>
            </a:r>
            <a:r>
              <a:rPr lang="en-GB" altLang="en-US" dirty="0"/>
              <a:t>– focusing on antimicrobial resistance, mass gatherings, extreme events, climate change, bioterrorism, emergency response,  new and emerging infections, cross border threats, and migrant and travel health.</a:t>
            </a:r>
          </a:p>
          <a:p>
            <a:pPr>
              <a:spcAft>
                <a:spcPts val="600"/>
              </a:spcAft>
            </a:pPr>
            <a:r>
              <a:rPr lang="en-GB" altLang="en-US" dirty="0">
                <a:solidFill>
                  <a:srgbClr val="C00000"/>
                </a:solidFill>
              </a:rPr>
              <a:t>Responding to outbreaks and incidents of international concern</a:t>
            </a:r>
            <a:r>
              <a:rPr lang="en-GB" altLang="en-US" dirty="0"/>
              <a:t>, and supporting the public health response to humanitarian disasters.</a:t>
            </a:r>
          </a:p>
          <a:p>
            <a:pPr>
              <a:spcAft>
                <a:spcPts val="600"/>
              </a:spcAft>
            </a:pPr>
            <a:r>
              <a:rPr lang="en-GB" altLang="en-US" dirty="0">
                <a:solidFill>
                  <a:srgbClr val="C00000"/>
                </a:solidFill>
              </a:rPr>
              <a:t>Building public health capacity</a:t>
            </a:r>
            <a:r>
              <a:rPr lang="en-GB" altLang="en-US" dirty="0"/>
              <a:t>, particularly in low and middle income countries, through, for example, a programme of staff secondments and global health initiatives.</a:t>
            </a:r>
          </a:p>
          <a:p>
            <a:pPr>
              <a:spcAft>
                <a:spcPts val="600"/>
              </a:spcAft>
            </a:pPr>
            <a:r>
              <a:rPr lang="en-GB" altLang="en-US" dirty="0">
                <a:solidFill>
                  <a:srgbClr val="C00000"/>
                </a:solidFill>
              </a:rPr>
              <a:t>Developing our focus on, and capacity for, engagement on international aspects of health and wellbeing, and non-communicable diseases.</a:t>
            </a:r>
          </a:p>
          <a:p>
            <a:r>
              <a:rPr lang="en-GB" altLang="en-US" dirty="0">
                <a:solidFill>
                  <a:srgbClr val="C00000"/>
                </a:solidFill>
              </a:rPr>
              <a:t>Strengthening UK partnerships for global health activity</a:t>
            </a:r>
            <a:r>
              <a:rPr lang="en-GB" altLang="en-US" dirty="0"/>
              <a:t>.</a:t>
            </a:r>
          </a:p>
          <a:p>
            <a:endParaRPr lang="en-GB" dirty="0"/>
          </a:p>
        </p:txBody>
      </p:sp>
    </p:spTree>
    <p:extLst>
      <p:ext uri="{BB962C8B-B14F-4D97-AF65-F5344CB8AC3E}">
        <p14:creationId xmlns:p14="http://schemas.microsoft.com/office/powerpoint/2010/main" val="17482691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PHE’s </a:t>
            </a:r>
            <a:r>
              <a:rPr lang="en-GB" b="1" dirty="0"/>
              <a:t>role in </a:t>
            </a:r>
            <a:r>
              <a:rPr lang="en-GB" b="1" dirty="0" smtClean="0"/>
              <a:t>implementation -</a:t>
            </a:r>
            <a:r>
              <a:rPr lang="en-GB" b="1" dirty="0"/>
              <a:t> Childhood obesity </a:t>
            </a:r>
            <a:r>
              <a:rPr lang="en-GB" b="1" dirty="0" smtClean="0"/>
              <a:t>plan</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smtClean="0"/>
              <a:t>Priorities </a:t>
            </a:r>
            <a:r>
              <a:rPr lang="en-GB" dirty="0"/>
              <a:t>are to:</a:t>
            </a:r>
          </a:p>
          <a:p>
            <a:r>
              <a:rPr lang="en-GB" dirty="0" smtClean="0"/>
              <a:t>Increase </a:t>
            </a:r>
            <a:r>
              <a:rPr lang="en-GB" dirty="0"/>
              <a:t>the proportion of children leaving primary school with a healthy weight</a:t>
            </a:r>
          </a:p>
          <a:p>
            <a:r>
              <a:rPr lang="en-GB" dirty="0" smtClean="0"/>
              <a:t>Reduce </a:t>
            </a:r>
            <a:r>
              <a:rPr lang="en-GB" dirty="0"/>
              <a:t>levels of excess weight in adults</a:t>
            </a:r>
          </a:p>
          <a:p>
            <a:endParaRPr lang="en-GB" dirty="0" smtClean="0"/>
          </a:p>
          <a:p>
            <a:r>
              <a:rPr lang="en-GB" dirty="0" smtClean="0"/>
              <a:t>On </a:t>
            </a:r>
            <a:r>
              <a:rPr lang="en-GB" dirty="0"/>
              <a:t>18 August 2016, the government published its childhood obesity plan Childhood Obesity: A Plan for Action.</a:t>
            </a:r>
          </a:p>
          <a:p>
            <a:pPr lvl="1"/>
            <a:r>
              <a:rPr lang="nl-NL" dirty="0" smtClean="0"/>
              <a:t>Work together with the DoH</a:t>
            </a:r>
            <a:r>
              <a:rPr lang="en-GB" dirty="0" smtClean="0"/>
              <a:t>, </a:t>
            </a:r>
            <a:r>
              <a:rPr lang="en-GB" dirty="0"/>
              <a:t>other government departments and a wide range of stakeholders to achieve the aim of significantly reducing England’s rate of childhood obesity </a:t>
            </a:r>
            <a:r>
              <a:rPr lang="en-GB" dirty="0" smtClean="0"/>
              <a:t>(next </a:t>
            </a:r>
            <a:r>
              <a:rPr lang="en-GB" dirty="0"/>
              <a:t>10 </a:t>
            </a:r>
            <a:r>
              <a:rPr lang="en-GB" dirty="0" smtClean="0"/>
              <a:t>years) </a:t>
            </a:r>
            <a:r>
              <a:rPr lang="en-GB" dirty="0"/>
              <a:t>by implementing the individual commitments in the plan</a:t>
            </a:r>
            <a:r>
              <a:rPr lang="en-GB" dirty="0" smtClean="0"/>
              <a:t>.</a:t>
            </a:r>
          </a:p>
          <a:p>
            <a:pPr lvl="1"/>
            <a:r>
              <a:rPr lang="en-GB" dirty="0" smtClean="0"/>
              <a:t>Implement a </a:t>
            </a:r>
            <a:r>
              <a:rPr lang="en-GB" dirty="0"/>
              <a:t>sugar reduction programme (and calorie reduction from 2017) </a:t>
            </a:r>
            <a:endParaRPr lang="en-GB" dirty="0" smtClean="0"/>
          </a:p>
          <a:p>
            <a:pPr lvl="1"/>
            <a:r>
              <a:rPr lang="en-GB" dirty="0" smtClean="0"/>
              <a:t>Review </a:t>
            </a:r>
            <a:r>
              <a:rPr lang="en-GB" dirty="0"/>
              <a:t>the nutrient profile model which categorises food according to its nutrient value</a:t>
            </a:r>
          </a:p>
          <a:p>
            <a:endParaRPr lang="en-GB" dirty="0"/>
          </a:p>
        </p:txBody>
      </p:sp>
    </p:spTree>
    <p:extLst>
      <p:ext uri="{BB962C8B-B14F-4D97-AF65-F5344CB8AC3E}">
        <p14:creationId xmlns:p14="http://schemas.microsoft.com/office/powerpoint/2010/main" val="9778186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nl-NL" sz="3600" b="1" dirty="0" smtClean="0"/>
              <a:t>An example of local action in UK</a:t>
            </a:r>
            <a:endParaRPr lang="en-GB" sz="3600" b="1" dirty="0"/>
          </a:p>
        </p:txBody>
      </p:sp>
      <p:sp>
        <p:nvSpPr>
          <p:cNvPr id="3" name="Content Placeholder 2"/>
          <p:cNvSpPr>
            <a:spLocks noGrp="1"/>
          </p:cNvSpPr>
          <p:nvPr>
            <p:ph idx="1"/>
          </p:nvPr>
        </p:nvSpPr>
        <p:spPr/>
        <p:txBody>
          <a:bodyPr/>
          <a:lstStyle/>
          <a:p>
            <a:pPr marL="0" indent="0">
              <a:buNone/>
            </a:pPr>
            <a:r>
              <a:rPr lang="nl-NL" dirty="0" smtClean="0"/>
              <a:t>Hackney example</a:t>
            </a:r>
          </a:p>
          <a:p>
            <a:endParaRPr lang="nl-NL" dirty="0" smtClean="0"/>
          </a:p>
          <a:p>
            <a:r>
              <a:rPr lang="nl-NL" dirty="0" smtClean="0"/>
              <a:t>Shift from national government public health responsibilities to local level</a:t>
            </a:r>
          </a:p>
          <a:p>
            <a:r>
              <a:rPr lang="nl-NL" dirty="0" smtClean="0"/>
              <a:t>Hackney experiences the challenge of childhood obesity in population</a:t>
            </a:r>
          </a:p>
          <a:p>
            <a:r>
              <a:rPr lang="nl-NL" dirty="0" smtClean="0"/>
              <a:t>Investigated by the Children and Young People Scrutiny Commission 2013</a:t>
            </a:r>
          </a:p>
          <a:p>
            <a:endParaRPr lang="en-GB" dirty="0"/>
          </a:p>
        </p:txBody>
      </p:sp>
      <p:pic>
        <p:nvPicPr>
          <p:cNvPr id="4"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34766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endParaRPr lang="nl-NL" dirty="0" smtClean="0"/>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Afbeelding 1"/>
          <p:cNvPicPr/>
          <p:nvPr/>
        </p:nvPicPr>
        <p:blipFill>
          <a:blip r:embed="rId3" cstate="print"/>
          <a:srcRect/>
          <a:stretch>
            <a:fillRect/>
          </a:stretch>
        </p:blipFill>
        <p:spPr bwMode="auto">
          <a:xfrm>
            <a:off x="611560" y="1524000"/>
            <a:ext cx="8208912" cy="3891209"/>
          </a:xfrm>
          <a:prstGeom prst="rect">
            <a:avLst/>
          </a:prstGeom>
          <a:noFill/>
          <a:ln w="9525">
            <a:noFill/>
            <a:miter lim="800000"/>
            <a:headEnd/>
            <a:tailEnd/>
          </a:ln>
        </p:spPr>
      </p:pic>
    </p:spTree>
    <p:extLst>
      <p:ext uri="{BB962C8B-B14F-4D97-AF65-F5344CB8AC3E}">
        <p14:creationId xmlns:p14="http://schemas.microsoft.com/office/powerpoint/2010/main" val="75094839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fontScale="90000"/>
          </a:bodyPr>
          <a:lstStyle/>
          <a:p>
            <a:r>
              <a:rPr lang="nl-NL" dirty="0" smtClean="0"/>
              <a:t>Hackney Council 2010 obesity strategy</a:t>
            </a:r>
            <a:endParaRPr lang="nl-NL" dirty="0"/>
          </a:p>
        </p:txBody>
      </p:sp>
      <p:sp>
        <p:nvSpPr>
          <p:cNvPr id="3" name="Tijdelijke aanduiding voor inhoud 2"/>
          <p:cNvSpPr>
            <a:spLocks noGrp="1"/>
          </p:cNvSpPr>
          <p:nvPr>
            <p:ph idx="1"/>
          </p:nvPr>
        </p:nvSpPr>
        <p:spPr/>
        <p:txBody>
          <a:bodyPr/>
          <a:lstStyle/>
          <a:p>
            <a:pPr algn="ctr"/>
            <a:r>
              <a:rPr lang="en-US" b="1" dirty="0"/>
              <a:t>“By 2018 Hackney and the City will be places where all citizens find it easier to reach and keep to a healthy weight at all stages of life from infancy to old age. </a:t>
            </a:r>
            <a:endParaRPr lang="en-GB" dirty="0"/>
          </a:p>
          <a:p>
            <a:pPr algn="ctr"/>
            <a:r>
              <a:rPr lang="en-US" b="1" dirty="0"/>
              <a:t>We will use the opportunity of the 2012 Games and its legacy to achieve a maximum momentum for this aim” </a:t>
            </a:r>
            <a:endParaRPr lang="en-GB" dirty="0"/>
          </a:p>
          <a:p>
            <a:endParaRPr lang="nl-NL"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692696"/>
            <a:ext cx="8229600" cy="5112568"/>
          </a:xfrm>
        </p:spPr>
        <p:txBody>
          <a:bodyPr>
            <a:noAutofit/>
          </a:bodyPr>
          <a:lstStyle/>
          <a:p>
            <a:pPr marL="0" indent="0">
              <a:buNone/>
            </a:pPr>
            <a:r>
              <a:rPr lang="en-GB" sz="2200" dirty="0"/>
              <a:t>The strategy set ambitious goals to achieve this vision:</a:t>
            </a:r>
          </a:p>
          <a:p>
            <a:pPr marL="0" indent="0">
              <a:buNone/>
            </a:pPr>
            <a:endParaRPr lang="en-GB" sz="2200" dirty="0"/>
          </a:p>
          <a:p>
            <a:r>
              <a:rPr lang="en-GB" sz="2200" dirty="0"/>
              <a:t>Communities in Hackney and the City and those who work in them will share an understanding of what healthy weight is and how to achieve it </a:t>
            </a:r>
          </a:p>
          <a:p>
            <a:r>
              <a:rPr lang="en-GB" sz="2200" dirty="0" smtClean="0"/>
              <a:t>Parks</a:t>
            </a:r>
            <a:r>
              <a:rPr lang="en-GB" sz="2200" dirty="0"/>
              <a:t>, outdoor spaces and the built environment will be attractive, safe and well-used by all members of the community </a:t>
            </a:r>
          </a:p>
          <a:p>
            <a:r>
              <a:rPr lang="en-GB" sz="2200" dirty="0" smtClean="0"/>
              <a:t>Everyone </a:t>
            </a:r>
            <a:r>
              <a:rPr lang="en-GB" sz="2200" dirty="0"/>
              <a:t>will be able to get help, including emotional help, to tackle barriers to achieving a healthy weight </a:t>
            </a:r>
          </a:p>
          <a:p>
            <a:r>
              <a:rPr lang="en-GB" sz="2200" dirty="0" smtClean="0"/>
              <a:t>Everyone </a:t>
            </a:r>
            <a:r>
              <a:rPr lang="en-GB" sz="2200" dirty="0"/>
              <a:t>will be more active as part of their daily lives and the places where they live, work and learn will help them </a:t>
            </a:r>
          </a:p>
          <a:p>
            <a:r>
              <a:rPr lang="en-GB" sz="2200" dirty="0" smtClean="0"/>
              <a:t>Everyone </a:t>
            </a:r>
            <a:r>
              <a:rPr lang="en-GB" sz="2200" dirty="0"/>
              <a:t>will find it easier to buy, prepare and eat affordable, healthy food </a:t>
            </a:r>
          </a:p>
          <a:p>
            <a:pPr marL="0" indent="0">
              <a:buNone/>
            </a:pPr>
            <a:endParaRPr lang="en-GB" sz="2200"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0729594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8229600" cy="4205064"/>
          </a:xfrm>
        </p:spPr>
        <p:txBody>
          <a:bodyPr>
            <a:normAutofit fontScale="85000" lnSpcReduction="20000"/>
          </a:bodyPr>
          <a:lstStyle/>
          <a:p>
            <a:r>
              <a:rPr lang="en-US" dirty="0" smtClean="0"/>
              <a:t>Child </a:t>
            </a:r>
            <a:r>
              <a:rPr lang="en-US" dirty="0"/>
              <a:t>Obesity Strategic Partnership </a:t>
            </a:r>
            <a:r>
              <a:rPr lang="en-US" dirty="0" smtClean="0"/>
              <a:t>(key stakeholders supporting children)</a:t>
            </a:r>
          </a:p>
          <a:p>
            <a:r>
              <a:rPr lang="en-US" dirty="0" smtClean="0"/>
              <a:t>Adult </a:t>
            </a:r>
            <a:r>
              <a:rPr lang="en-US" dirty="0"/>
              <a:t>Obesity Strategic Partnership</a:t>
            </a:r>
            <a:endParaRPr lang="en-GB" dirty="0"/>
          </a:p>
          <a:p>
            <a:r>
              <a:rPr lang="en-US" dirty="0"/>
              <a:t>Within the council a Public Health Team (use community engagement and capacity-building methods to identify networks of local people, champions and advocates who have the potential to co-produce action on obesity as part of an integrated health and wellbeing strategy)</a:t>
            </a:r>
            <a:endParaRPr lang="en-GB" dirty="0"/>
          </a:p>
          <a:p>
            <a:r>
              <a:rPr lang="en-US" dirty="0"/>
              <a:t>Colleagues from NHS East London and the City are seated in the Public Health Team</a:t>
            </a:r>
            <a:endParaRPr lang="en-GB" dirty="0"/>
          </a:p>
          <a:p>
            <a:r>
              <a:rPr lang="en-US" dirty="0"/>
              <a:t>Clinical commissioning groups should make their GP practices aware of local obesity prevention and treatment </a:t>
            </a:r>
            <a:r>
              <a:rPr lang="en-US" dirty="0" smtClean="0"/>
              <a:t>services</a:t>
            </a:r>
          </a:p>
          <a:p>
            <a:r>
              <a:rPr lang="en-US" dirty="0" smtClean="0"/>
              <a:t>Schools</a:t>
            </a:r>
          </a:p>
          <a:p>
            <a:r>
              <a:rPr lang="en-US" dirty="0" smtClean="0"/>
              <a:t>Nurseries</a:t>
            </a:r>
            <a:endParaRPr lang="en-GB" dirty="0"/>
          </a:p>
          <a:p>
            <a:pPr marL="0" indent="0">
              <a:buNone/>
            </a:pPr>
            <a:endParaRPr lang="en-GB" sz="2400"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itle 1"/>
          <p:cNvSpPr>
            <a:spLocks noGrp="1"/>
          </p:cNvSpPr>
          <p:nvPr>
            <p:ph type="title"/>
          </p:nvPr>
        </p:nvSpPr>
        <p:spPr/>
        <p:txBody>
          <a:bodyPr>
            <a:normAutofit/>
          </a:bodyPr>
          <a:lstStyle/>
          <a:p>
            <a:r>
              <a:rPr lang="nl-NL" dirty="0" smtClean="0"/>
              <a:t>Stakeholders</a:t>
            </a:r>
            <a:endParaRPr lang="en-GB" dirty="0"/>
          </a:p>
        </p:txBody>
      </p:sp>
    </p:spTree>
    <p:extLst>
      <p:ext uri="{BB962C8B-B14F-4D97-AF65-F5344CB8AC3E}">
        <p14:creationId xmlns:p14="http://schemas.microsoft.com/office/powerpoint/2010/main" val="750948394"/>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jdelijke aanduiding voor inhoud 2"/>
          <p:cNvSpPr>
            <a:spLocks noGrp="1"/>
          </p:cNvSpPr>
          <p:nvPr>
            <p:ph idx="1"/>
          </p:nvPr>
        </p:nvSpPr>
        <p:spPr/>
        <p:txBody>
          <a:bodyPr>
            <a:normAutofit fontScale="55000" lnSpcReduction="20000"/>
          </a:bodyPr>
          <a:lstStyle/>
          <a:p>
            <a:r>
              <a:rPr lang="en-GB" sz="2900" dirty="0"/>
              <a:t>Hackney’s Children’s Centres </a:t>
            </a:r>
            <a:r>
              <a:rPr lang="en-GB" sz="2900" dirty="0" smtClean="0"/>
              <a:t>provide several programs. The </a:t>
            </a:r>
            <a:r>
              <a:rPr lang="en-GB" sz="2900" dirty="0"/>
              <a:t>main programme offered in Children’s is ‘HENRY’ (health, exercise, nutrition for the really young), </a:t>
            </a:r>
            <a:endParaRPr lang="en-GB" sz="2900" dirty="0" smtClean="0"/>
          </a:p>
          <a:p>
            <a:r>
              <a:rPr lang="en-GB" sz="2900" dirty="0" smtClean="0"/>
              <a:t>Healthy </a:t>
            </a:r>
            <a:r>
              <a:rPr lang="en-GB" sz="2900" dirty="0"/>
              <a:t>Lifestyle and Parenting Group Programme for parents with 0-5 year olds. </a:t>
            </a:r>
            <a:endParaRPr lang="en-GB" sz="2900" dirty="0" smtClean="0"/>
          </a:p>
          <a:p>
            <a:r>
              <a:rPr lang="en-GB" sz="2900" dirty="0"/>
              <a:t>T</a:t>
            </a:r>
            <a:r>
              <a:rPr lang="en-GB" sz="2900" dirty="0" smtClean="0"/>
              <a:t>raining </a:t>
            </a:r>
            <a:r>
              <a:rPr lang="en-GB" sz="2900" dirty="0"/>
              <a:t>for staff involved has been funded by the council.</a:t>
            </a:r>
          </a:p>
          <a:p>
            <a:r>
              <a:rPr lang="en-GB" sz="2900" dirty="0"/>
              <a:t>Other activities include health promotion days, swimming lessons, food hygiene awareness, keep fit classes, breastfeeding courses, dieticians clinics, and other courses which provide nutrition education.</a:t>
            </a:r>
          </a:p>
          <a:p>
            <a:r>
              <a:rPr lang="en-GB" sz="2900" dirty="0"/>
              <a:t>Many activities are provided for free in Children’s Centres, including support for workless families </a:t>
            </a:r>
            <a:r>
              <a:rPr lang="en-GB" sz="2900" dirty="0" smtClean="0"/>
              <a:t> </a:t>
            </a:r>
            <a:r>
              <a:rPr lang="en-GB" sz="2900" dirty="0"/>
              <a:t>The Sure Start programme had provided many interventions, </a:t>
            </a:r>
          </a:p>
          <a:p>
            <a:r>
              <a:rPr lang="en-GB" sz="2900" dirty="0" smtClean="0"/>
              <a:t>Currently </a:t>
            </a:r>
            <a:r>
              <a:rPr lang="en-GB" sz="2900" dirty="0"/>
              <a:t>46 nurseries are supplied as part of the Nursery Fruit Scheme; 30 by ELFA and 16 by Mr Firer (a grocer in Stamford Hill</a:t>
            </a:r>
          </a:p>
          <a:p>
            <a:r>
              <a:rPr lang="en-GB" sz="2900" dirty="0"/>
              <a:t>Pupils at Randal Cremer primary school, are becoming ‘health heroes’ by participating in a pilot of a new healthy living scheme. Involves sports coaches and nutrition experts working closely with teachers, pupils and their parents to boost their fitness levels and help them to live a healthier lifestyle.</a:t>
            </a:r>
          </a:p>
          <a:p>
            <a:r>
              <a:rPr lang="en-GB" sz="2900" dirty="0"/>
              <a:t>The </a:t>
            </a:r>
            <a:r>
              <a:rPr lang="en-GB" sz="2900" dirty="0" err="1"/>
              <a:t>Petchey</a:t>
            </a:r>
            <a:r>
              <a:rPr lang="en-GB" sz="2900" dirty="0"/>
              <a:t> </a:t>
            </a:r>
            <a:r>
              <a:rPr lang="en-GB" sz="2900" dirty="0" smtClean="0"/>
              <a:t>Academy offers </a:t>
            </a:r>
            <a:r>
              <a:rPr lang="en-GB" sz="2900" dirty="0"/>
              <a:t>a wide range of interventions to support students’ health and knowledge of nutrition, including a whole-school food policy. Staff have lunch with students, which is aimed to teach pupils that “eating is not just a fuelling exercise”, but a social experience. </a:t>
            </a:r>
          </a:p>
          <a:p>
            <a:r>
              <a:rPr lang="en-GB" sz="2900" dirty="0"/>
              <a:t>ELFA food stalls deliver fruit to over 40 nurseries and early years’ settings as part of City and Hackney PCT commissioned Childhood Obesity intervention</a:t>
            </a:r>
          </a:p>
          <a:p>
            <a:pPr>
              <a:buNone/>
            </a:pPr>
            <a:endParaRPr lang="nl-NL" sz="2900" dirty="0"/>
          </a:p>
        </p:txBody>
      </p:sp>
      <p:sp>
        <p:nvSpPr>
          <p:cNvPr id="4" name="Title 1"/>
          <p:cNvSpPr>
            <a:spLocks noGrp="1"/>
          </p:cNvSpPr>
          <p:nvPr>
            <p:ph type="title"/>
          </p:nvPr>
        </p:nvSpPr>
        <p:spPr/>
        <p:txBody>
          <a:bodyPr>
            <a:normAutofit/>
          </a:bodyPr>
          <a:lstStyle/>
          <a:p>
            <a:r>
              <a:rPr lang="nl-NL" dirty="0" smtClean="0"/>
              <a:t>Actions </a:t>
            </a:r>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nl-NL" dirty="0"/>
          </a:p>
        </p:txBody>
      </p:sp>
      <p:sp>
        <p:nvSpPr>
          <p:cNvPr id="3" name="Tijdelijke aanduiding voor inhoud 2"/>
          <p:cNvSpPr>
            <a:spLocks noGrp="1"/>
          </p:cNvSpPr>
          <p:nvPr>
            <p:ph idx="1"/>
          </p:nvPr>
        </p:nvSpPr>
        <p:spPr/>
        <p:txBody>
          <a:bodyPr>
            <a:normAutofit lnSpcReduction="10000"/>
          </a:bodyPr>
          <a:lstStyle/>
          <a:p>
            <a:r>
              <a:rPr lang="en-US" dirty="0"/>
              <a:t>The ‘Healthier Catering Commitment’ is a campaign in London (to influence those who produce and sell food in the borough), coordinated by the Chartered Institute of Environmental Health and the Greater London Authority.</a:t>
            </a:r>
            <a:endParaRPr lang="en-GB" dirty="0"/>
          </a:p>
          <a:p>
            <a:r>
              <a:rPr lang="en-US" dirty="0"/>
              <a:t>Parenting </a:t>
            </a:r>
            <a:r>
              <a:rPr lang="en-US" dirty="0" err="1"/>
              <a:t>programmes</a:t>
            </a:r>
            <a:r>
              <a:rPr lang="en-US" dirty="0"/>
              <a:t> (Empowerment of Parents Program) are mostly delivered to groups of parents and </a:t>
            </a:r>
            <a:r>
              <a:rPr lang="en-US" dirty="0" err="1"/>
              <a:t>carers</a:t>
            </a:r>
            <a:r>
              <a:rPr lang="en-US" dirty="0"/>
              <a:t>, who come together to work through a </a:t>
            </a:r>
            <a:r>
              <a:rPr lang="en-US" dirty="0" err="1"/>
              <a:t>programme</a:t>
            </a:r>
            <a:r>
              <a:rPr lang="en-US" dirty="0"/>
              <a:t> facilitated by a trained worker who has experience of supporting parents and </a:t>
            </a:r>
            <a:r>
              <a:rPr lang="en-US" dirty="0" err="1"/>
              <a:t>carers</a:t>
            </a:r>
            <a:r>
              <a:rPr lang="en-US" dirty="0"/>
              <a:t> to develop their skills.</a:t>
            </a:r>
            <a:endParaRPr lang="en-GB" dirty="0"/>
          </a:p>
          <a:p>
            <a:r>
              <a:rPr lang="en-US" dirty="0"/>
              <a:t>Local authorities look into existing planning powers to control more carefully the number and location of fast food outlets in local areas…in proximity to parks and schools. We will revise our planning policy to stop new fast-food outlets opening around schools.</a:t>
            </a:r>
            <a:endParaRPr lang="en-GB" dirty="0"/>
          </a:p>
          <a:p>
            <a:endParaRPr lang="nl-NL"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buNone/>
            </a:pPr>
            <a:r>
              <a:rPr lang="en-US" sz="3600" dirty="0" smtClean="0"/>
              <a:t>Health </a:t>
            </a:r>
          </a:p>
          <a:p>
            <a:pPr marL="0" indent="0">
              <a:buNone/>
            </a:pPr>
            <a:endParaRPr lang="en-US" sz="3600" dirty="0"/>
          </a:p>
          <a:p>
            <a:pPr marL="0" indent="0">
              <a:buNone/>
            </a:pPr>
            <a:r>
              <a:rPr lang="en-US" sz="3600" dirty="0" smtClean="0"/>
              <a:t>Finances</a:t>
            </a:r>
          </a:p>
          <a:p>
            <a:pPr marL="0" indent="0">
              <a:buNone/>
            </a:pPr>
            <a:endParaRPr lang="en-US" sz="3600" dirty="0"/>
          </a:p>
          <a:p>
            <a:pPr marL="0" indent="0">
              <a:buNone/>
            </a:pPr>
            <a:r>
              <a:rPr lang="en-US" sz="3600" dirty="0" smtClean="0"/>
              <a:t>Equality</a:t>
            </a:r>
          </a:p>
          <a:p>
            <a:pPr marL="0" indent="0">
              <a:buNone/>
            </a:pPr>
            <a:endParaRPr lang="en-US" sz="3600" dirty="0"/>
          </a:p>
          <a:p>
            <a:pPr marL="0" indent="0">
              <a:buNone/>
            </a:pPr>
            <a:r>
              <a:rPr lang="en-US" sz="3600" dirty="0" smtClean="0"/>
              <a:t>…..?</a:t>
            </a:r>
          </a:p>
        </p:txBody>
      </p:sp>
      <p:sp>
        <p:nvSpPr>
          <p:cNvPr id="4" name="Title 1"/>
          <p:cNvSpPr>
            <a:spLocks noGrp="1"/>
          </p:cNvSpPr>
          <p:nvPr>
            <p:ph type="title"/>
          </p:nvPr>
        </p:nvSpPr>
        <p:spPr/>
        <p:txBody>
          <a:bodyPr>
            <a:normAutofit/>
          </a:bodyPr>
          <a:lstStyle/>
          <a:p>
            <a:r>
              <a:rPr lang="nl-NL" dirty="0" smtClean="0"/>
              <a:t>Big questions – what impact on</a:t>
            </a:r>
            <a:endParaRPr lang="en-GB" dirty="0"/>
          </a:p>
        </p:txBody>
      </p:sp>
    </p:spTree>
    <p:extLst>
      <p:ext uri="{BB962C8B-B14F-4D97-AF65-F5344CB8AC3E}">
        <p14:creationId xmlns:p14="http://schemas.microsoft.com/office/powerpoint/2010/main" val="10203060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Q&amp;A</a:t>
            </a:r>
            <a:endParaRPr lang="en-GB" dirty="0"/>
          </a:p>
        </p:txBody>
      </p:sp>
      <p:sp>
        <p:nvSpPr>
          <p:cNvPr id="3" name="Content Placeholder 2"/>
          <p:cNvSpPr>
            <a:spLocks noGrp="1"/>
          </p:cNvSpPr>
          <p:nvPr>
            <p:ph idx="1"/>
          </p:nvPr>
        </p:nvSpPr>
        <p:spPr>
          <a:xfrm>
            <a:off x="457200" y="1600200"/>
            <a:ext cx="8229600" cy="3989040"/>
          </a:xfrm>
        </p:spPr>
        <p:txBody>
          <a:bodyPr/>
          <a:lstStyle/>
          <a:p>
            <a:r>
              <a:rPr lang="en-GB" smtClean="0"/>
              <a:t>Any Questions?</a:t>
            </a: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97846411"/>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Sources	</a:t>
            </a:r>
            <a:endParaRPr lang="en-GB" dirty="0"/>
          </a:p>
        </p:txBody>
      </p:sp>
      <p:sp>
        <p:nvSpPr>
          <p:cNvPr id="3" name="Content Placeholder 2"/>
          <p:cNvSpPr>
            <a:spLocks noGrp="1"/>
          </p:cNvSpPr>
          <p:nvPr>
            <p:ph idx="1"/>
          </p:nvPr>
        </p:nvSpPr>
        <p:spPr>
          <a:xfrm>
            <a:off x="457200" y="1600200"/>
            <a:ext cx="8229600" cy="3989040"/>
          </a:xfrm>
        </p:spPr>
        <p:txBody>
          <a:bodyPr>
            <a:normAutofit fontScale="85000" lnSpcReduction="20000"/>
          </a:bodyPr>
          <a:lstStyle/>
          <a:p>
            <a:endParaRPr lang="en-US" dirty="0" smtClean="0"/>
          </a:p>
          <a:p>
            <a:r>
              <a:rPr lang="sv-SE" dirty="0" smtClean="0"/>
              <a:t>Karnik, S., and Kanekar, A. (2012), </a:t>
            </a:r>
            <a:r>
              <a:rPr lang="en-GB" dirty="0"/>
              <a:t>Childhood Obesity: A Global Public Health </a:t>
            </a:r>
            <a:r>
              <a:rPr lang="en-GB" dirty="0" smtClean="0"/>
              <a:t>Crisis, </a:t>
            </a:r>
            <a:r>
              <a:rPr lang="sv-SE" dirty="0"/>
              <a:t>Int J Prev Med. 2012 Jan; 3(1): </a:t>
            </a:r>
            <a:r>
              <a:rPr lang="sv-SE" dirty="0" smtClean="0"/>
              <a:t>1–7.</a:t>
            </a:r>
          </a:p>
          <a:p>
            <a:r>
              <a:rPr lang="sv-SE" dirty="0" smtClean="0"/>
              <a:t> </a:t>
            </a:r>
            <a:r>
              <a:rPr lang="en-GB" dirty="0"/>
              <a:t>The Public Health </a:t>
            </a:r>
            <a:r>
              <a:rPr lang="en-GB" dirty="0" smtClean="0"/>
              <a:t>England Global </a:t>
            </a:r>
            <a:r>
              <a:rPr lang="en-GB" dirty="0"/>
              <a:t>Health </a:t>
            </a:r>
            <a:r>
              <a:rPr lang="en-GB" dirty="0" smtClean="0"/>
              <a:t>Strategy 2014 – 2019.</a:t>
            </a:r>
          </a:p>
          <a:p>
            <a:r>
              <a:rPr lang="nl-NL" dirty="0" smtClean="0"/>
              <a:t>Report of the Children and Young People Scrutiny Commision, Childhood Obesity - Hackney, 14 January 2013.</a:t>
            </a:r>
            <a:endParaRPr lang="en-GB" dirty="0" smtClean="0"/>
          </a:p>
          <a:p>
            <a:r>
              <a:rPr lang="en-GB" dirty="0">
                <a:hlinkClick r:id="rId2"/>
              </a:rPr>
              <a:t>http://</a:t>
            </a:r>
            <a:r>
              <a:rPr lang="en-GB" dirty="0" smtClean="0">
                <a:hlinkClick r:id="rId2"/>
              </a:rPr>
              <a:t>apps.who.int/iris/bitstream/10665/204176/1/9789241510066_eng.pdf</a:t>
            </a:r>
            <a:endParaRPr lang="en-GB" dirty="0" smtClean="0"/>
          </a:p>
          <a:p>
            <a:r>
              <a:rPr lang="en-GB" dirty="0">
                <a:hlinkClick r:id="rId3"/>
              </a:rPr>
              <a:t>https://www.gov.uk/government/uploads/system/uploads/attachment_data/file/546588/Childhood_obesity_2016__2__</a:t>
            </a:r>
            <a:r>
              <a:rPr lang="en-GB" dirty="0" smtClean="0">
                <a:hlinkClick r:id="rId3"/>
              </a:rPr>
              <a:t>acc.pdf</a:t>
            </a:r>
            <a:endParaRPr lang="en-GB" dirty="0" smtClean="0"/>
          </a:p>
          <a:p>
            <a:r>
              <a:rPr lang="en-GB" dirty="0">
                <a:hlinkClick r:id="rId4"/>
              </a:rPr>
              <a:t>https://</a:t>
            </a:r>
            <a:r>
              <a:rPr lang="en-GB" dirty="0" smtClean="0">
                <a:hlinkClick r:id="rId4"/>
              </a:rPr>
              <a:t>www.gov.uk/government/publications/childhood-obesity-plan-phes-role-in-implementation/childhood-obesity-plan-phes-role-in-implementation</a:t>
            </a:r>
            <a:endParaRPr lang="en-GB" dirty="0" smtClean="0"/>
          </a:p>
          <a:p>
            <a:endParaRPr lang="en-GB" dirty="0" smtClean="0"/>
          </a:p>
          <a:p>
            <a:endParaRPr lang="en-GB" dirty="0" smtClean="0"/>
          </a:p>
          <a:p>
            <a:endParaRPr lang="en-GB" dirty="0" smtClean="0"/>
          </a:p>
          <a:p>
            <a:endParaRPr lang="en-GB" dirty="0" smtClean="0"/>
          </a:p>
          <a:p>
            <a:endParaRPr lang="en-GB" dirty="0" smtClean="0"/>
          </a:p>
        </p:txBody>
      </p:sp>
      <p:pic>
        <p:nvPicPr>
          <p:cNvPr id="5" name="Picture 2"/>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092470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1285</TotalTime>
  <Words>2614</Words>
  <Application>Microsoft Office PowerPoint</Application>
  <PresentationFormat>On-screen Show (4:3)</PresentationFormat>
  <Paragraphs>191</Paragraphs>
  <Slides>38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38</vt:i4>
      </vt:variant>
    </vt:vector>
  </HeadingPairs>
  <TitlesOfParts>
    <vt:vector size="44" baseType="lpstr">
      <vt:lpstr>Microsoft JhengHei</vt:lpstr>
      <vt:lpstr>ＭＳ Ｐゴシック</vt:lpstr>
      <vt:lpstr>Arial</vt:lpstr>
      <vt:lpstr>Calibri</vt:lpstr>
      <vt:lpstr>ヒラギノ角ゴ Pro W3</vt:lpstr>
      <vt:lpstr>Clarity</vt:lpstr>
      <vt:lpstr>PowerPoint Presentation</vt:lpstr>
      <vt:lpstr>Contents</vt:lpstr>
      <vt:lpstr>PowerPoint Presentation</vt:lpstr>
      <vt:lpstr>Figures</vt:lpstr>
      <vt:lpstr>Factors &amp; childhood obesity</vt:lpstr>
      <vt:lpstr>WHO global actions</vt:lpstr>
      <vt:lpstr>WHO controlling 2016</vt:lpstr>
      <vt:lpstr>Commission on Ending Childhood Obesity (2014)</vt:lpstr>
      <vt:lpstr>PowerPoint Presentation</vt:lpstr>
      <vt:lpstr>PowerPoint Presentation</vt:lpstr>
      <vt:lpstr>PowerPoint Presentation</vt:lpstr>
      <vt:lpstr>PowerPoint Presentation</vt:lpstr>
      <vt:lpstr>PowerPoint Presentation</vt:lpstr>
      <vt:lpstr>PowerPoint Presentation</vt:lpstr>
      <vt:lpstr>Global stakeholders </vt:lpstr>
      <vt:lpstr>WHO</vt:lpstr>
      <vt:lpstr>International organizations </vt:lpstr>
      <vt:lpstr>Member States </vt:lpstr>
      <vt:lpstr>Nongovernmental organizations </vt:lpstr>
      <vt:lpstr>The private sector </vt:lpstr>
      <vt:lpstr>Philanthropic foundations </vt:lpstr>
      <vt:lpstr>Academic institutions </vt:lpstr>
      <vt:lpstr>UK – National actions</vt:lpstr>
      <vt:lpstr>Public Health England (PHE)</vt:lpstr>
      <vt:lpstr>PowerPoint Presentation</vt:lpstr>
      <vt:lpstr>PHE’s 7 priorities for the next 5 years</vt:lpstr>
      <vt:lpstr>PHE’s global health strategy - 2014</vt:lpstr>
      <vt:lpstr>PHE’s role in implementation - Childhood obesity plan</vt:lpstr>
      <vt:lpstr>An example of local action in UK</vt:lpstr>
      <vt:lpstr>PowerPoint Presentation</vt:lpstr>
      <vt:lpstr>Hackney Council 2010 obesity strategy</vt:lpstr>
      <vt:lpstr>PowerPoint Presentation</vt:lpstr>
      <vt:lpstr>Stakeholders</vt:lpstr>
      <vt:lpstr>Actions </vt:lpstr>
      <vt:lpstr>PowerPoint Presentation</vt:lpstr>
      <vt:lpstr>Big questions – what impact on</vt:lpstr>
      <vt:lpstr>Q&amp;A</vt:lpstr>
      <vt:lpstr>Sources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Module</dc:title>
  <dc:creator>Tanix</dc:creator>
  <cp:lastModifiedBy>Diola Bijlhout</cp:lastModifiedBy>
  <cp:revision>99</cp:revision>
  <dcterms:created xsi:type="dcterms:W3CDTF">2014-09-13T13:55:51Z</dcterms:created>
  <dcterms:modified xsi:type="dcterms:W3CDTF">2017-07-17T11:58:34Z</dcterms:modified>
</cp:coreProperties>
</file>