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4" r:id="rId10"/>
    <p:sldId id="261" r:id="rId11"/>
    <p:sldId id="265" r:id="rId12"/>
    <p:sldId id="262" r:id="rId13"/>
    <p:sldId id="263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CFE462-7E56-40C6-9438-42BE3EBD55DD}" v="63" dt="2026-06-14T14:01:04.8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330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498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764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99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258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544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545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42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264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452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656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058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obe.com/uk/express/learn/blog/what-is-a-pestel-analysis" TargetMode="External"/><Relationship Id="rId2" Type="http://schemas.openxmlformats.org/officeDocument/2006/relationships/hyperlink" Target="https://creately.com/guides/what-is-a-pestle-analysi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elect.nhs.uk/uploads/files/1/Cause%20Effect.pdf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20BCDF-21D8-60D9-B59A-A05CAAB055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8120" b="7610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4AD3F5-0DE0-9E5C-99BD-56188FAAA4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69" y="978407"/>
            <a:ext cx="11238701" cy="5465936"/>
          </a:xfrm>
        </p:spPr>
        <p:txBody>
          <a:bodyPr anchor="t">
            <a:normAutofit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Student Name: Muhammad Mustafa Ail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Student ID: 2519128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Lecturer’s Name:	 Yohan Mendis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Module Code: 	LCLM 4004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Module Name: 	Problem Solving and Decision-Making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GB" sz="4400" b="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0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974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07E8F-62DB-AB7B-5F7E-22F371082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48AB4-3DFA-9E54-426E-F7806663D2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In this presentation I will:</a:t>
            </a:r>
          </a:p>
          <a:p>
            <a:pPr lvl="1"/>
            <a:r>
              <a:rPr lang="en-GB" sz="2800" dirty="0"/>
              <a:t>Introduce you to Basil’s Bakery.</a:t>
            </a:r>
          </a:p>
          <a:p>
            <a:pPr lvl="1"/>
            <a:r>
              <a:rPr lang="en-GB" sz="2800" dirty="0"/>
              <a:t>Explain what problems they are encountering.</a:t>
            </a:r>
          </a:p>
          <a:p>
            <a:pPr lvl="1"/>
            <a:r>
              <a:rPr lang="en-GB" sz="2800" dirty="0"/>
              <a:t>Give a critique and application of the PESTEL framework.</a:t>
            </a:r>
          </a:p>
          <a:p>
            <a:pPr lvl="1"/>
            <a:r>
              <a:rPr lang="en-GB" sz="2800" dirty="0"/>
              <a:t>Give a critique and application of the Cause-and-Effect model.</a:t>
            </a:r>
          </a:p>
          <a:p>
            <a:pPr lvl="1"/>
            <a:r>
              <a:rPr lang="en-GB" sz="2800" dirty="0"/>
              <a:t>Finally, give an overview of key findings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924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3F79C4-CEA0-EC14-613C-F77F37ECE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F6724-1222-0EB9-AE23-094E07826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Basil’s Bakery</a:t>
            </a:r>
          </a:p>
        </p:txBody>
      </p:sp>
      <p:pic>
        <p:nvPicPr>
          <p:cNvPr id="5" name="Picture 4" descr="Man in pottery factory">
            <a:extLst>
              <a:ext uri="{FF2B5EF4-FFF2-40B4-BE49-F238E27FC236}">
                <a16:creationId xmlns:a16="http://schemas.microsoft.com/office/drawing/2014/main" id="{F14DC41C-AE90-3C67-B7BA-F1278647C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122" y="1993803"/>
            <a:ext cx="2775857" cy="18514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AE8462-7741-E0D0-ACBD-153F0D25B61D}"/>
              </a:ext>
            </a:extLst>
          </p:cNvPr>
          <p:cNvSpPr txBox="1"/>
          <p:nvPr/>
        </p:nvSpPr>
        <p:spPr>
          <a:xfrm>
            <a:off x="-305526" y="3845277"/>
            <a:ext cx="33861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dirty="0"/>
              <a:t>They are a small independent business located in Coventry, UK. They have been opened since 2015. They have a lot of visitors as they are placed in a retail park, ranging from shoppers to workers.</a:t>
            </a:r>
          </a:p>
          <a:p>
            <a:pPr lvl="1"/>
            <a:endParaRPr lang="en-GB" dirty="0"/>
          </a:p>
        </p:txBody>
      </p:sp>
      <p:pic>
        <p:nvPicPr>
          <p:cNvPr id="9" name="Picture 8" descr="Assortment of breads">
            <a:extLst>
              <a:ext uri="{FF2B5EF4-FFF2-40B4-BE49-F238E27FC236}">
                <a16:creationId xmlns:a16="http://schemas.microsoft.com/office/drawing/2014/main" id="{C3C50A49-0F55-B160-A6F4-26E8BEC99D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4990" y="2014993"/>
            <a:ext cx="4714614" cy="16637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1E91FE-FD60-A992-4D36-8DF54996A1FF}"/>
              </a:ext>
            </a:extLst>
          </p:cNvPr>
          <p:cNvSpPr txBox="1"/>
          <p:nvPr/>
        </p:nvSpPr>
        <p:spPr>
          <a:xfrm>
            <a:off x="2801981" y="3770222"/>
            <a:ext cx="5068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dirty="0"/>
              <a:t>They sell contemporary styled cakes, pastries and breads.</a:t>
            </a:r>
          </a:p>
        </p:txBody>
      </p:sp>
      <p:pic>
        <p:nvPicPr>
          <p:cNvPr id="12" name="Picture 11" descr="Arrows pointing up graphic">
            <a:extLst>
              <a:ext uri="{FF2B5EF4-FFF2-40B4-BE49-F238E27FC236}">
                <a16:creationId xmlns:a16="http://schemas.microsoft.com/office/drawing/2014/main" id="{BC45CC99-D9E7-B00E-1E2E-D39381A211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5029" y="1948893"/>
            <a:ext cx="2383971" cy="238397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6DA2D7C-5EBE-C351-6191-520913D4B3F5}"/>
              </a:ext>
            </a:extLst>
          </p:cNvPr>
          <p:cNvSpPr txBox="1"/>
          <p:nvPr/>
        </p:nvSpPr>
        <p:spPr>
          <a:xfrm>
            <a:off x="7477760" y="4416553"/>
            <a:ext cx="43441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dirty="0"/>
              <a:t>Their annual sales increased year on year until the 2020 lockdown was imposed</a:t>
            </a:r>
          </a:p>
        </p:txBody>
      </p:sp>
    </p:spTree>
    <p:extLst>
      <p:ext uri="{BB962C8B-B14F-4D97-AF65-F5344CB8AC3E}">
        <p14:creationId xmlns:p14="http://schemas.microsoft.com/office/powerpoint/2010/main" val="4025571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CEE4D-6E62-4F44-166C-E7A1F15FE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819D2-4D93-3A02-BFF3-518BAA616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the bakery is encountering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C10565E2-7A15-D10F-C02A-425AD4D3BE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26770"/>
            <a:ext cx="4409792" cy="29391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76564D-7238-7FB6-B1C1-0B742E2A3BF6}"/>
              </a:ext>
            </a:extLst>
          </p:cNvPr>
          <p:cNvSpPr txBox="1"/>
          <p:nvPr/>
        </p:nvSpPr>
        <p:spPr>
          <a:xfrm>
            <a:off x="685968" y="5205718"/>
            <a:ext cx="3037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Sales figure is on average 25% lower than pre 2020 sales</a:t>
            </a:r>
          </a:p>
        </p:txBody>
      </p:sp>
      <p:pic>
        <p:nvPicPr>
          <p:cNvPr id="8" name="Graphic 7" descr="Thumbs Down with solid fill">
            <a:extLst>
              <a:ext uri="{FF2B5EF4-FFF2-40B4-BE49-F238E27FC236}">
                <a16:creationId xmlns:a16="http://schemas.microsoft.com/office/drawing/2014/main" id="{D05D9EE8-AC06-33ED-CD89-6EB3055EAE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72381" y="4545122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81321-DDC2-7596-C206-FA91BFCD536E}"/>
              </a:ext>
            </a:extLst>
          </p:cNvPr>
          <p:cNvSpPr txBox="1"/>
          <p:nvPr/>
        </p:nvSpPr>
        <p:spPr>
          <a:xfrm>
            <a:off x="6096000" y="5667383"/>
            <a:ext cx="19492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Loyal customers not returning in store</a:t>
            </a:r>
          </a:p>
        </p:txBody>
      </p:sp>
      <p:pic>
        <p:nvPicPr>
          <p:cNvPr id="11" name="Graphic 10" descr="Thumbs Down with solid fill">
            <a:extLst>
              <a:ext uri="{FF2B5EF4-FFF2-40B4-BE49-F238E27FC236}">
                <a16:creationId xmlns:a16="http://schemas.microsoft.com/office/drawing/2014/main" id="{384F7805-532C-D18D-97E5-82A0E6D41A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86695" y="2156473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DD8B99-FD05-76ED-5BB3-63ED53268A3B}"/>
              </a:ext>
            </a:extLst>
          </p:cNvPr>
          <p:cNvSpPr txBox="1"/>
          <p:nvPr/>
        </p:nvSpPr>
        <p:spPr>
          <a:xfrm>
            <a:off x="5987965" y="3235558"/>
            <a:ext cx="19492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Does not have availability for delivery</a:t>
            </a:r>
          </a:p>
        </p:txBody>
      </p:sp>
      <p:pic>
        <p:nvPicPr>
          <p:cNvPr id="13" name="Graphic 12" descr="Thumbs Down with solid fill">
            <a:extLst>
              <a:ext uri="{FF2B5EF4-FFF2-40B4-BE49-F238E27FC236}">
                <a16:creationId xmlns:a16="http://schemas.microsoft.com/office/drawing/2014/main" id="{54A3538C-474F-61F5-A1E0-786EA5162B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21954" y="2130120"/>
            <a:ext cx="914400" cy="914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E9C2B5D-FFD6-1CA3-E9A8-39294C624DFD}"/>
              </a:ext>
            </a:extLst>
          </p:cNvPr>
          <p:cNvSpPr txBox="1"/>
          <p:nvPr/>
        </p:nvSpPr>
        <p:spPr>
          <a:xfrm>
            <a:off x="9361711" y="5667383"/>
            <a:ext cx="19492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Only sourcing organically which is unpredictable</a:t>
            </a:r>
          </a:p>
        </p:txBody>
      </p:sp>
      <p:pic>
        <p:nvPicPr>
          <p:cNvPr id="17" name="Graphic 16" descr="Thumbs Down with solid fill">
            <a:extLst>
              <a:ext uri="{FF2B5EF4-FFF2-40B4-BE49-F238E27FC236}">
                <a16:creationId xmlns:a16="http://schemas.microsoft.com/office/drawing/2014/main" id="{B03AA60F-D64C-BEE4-E256-5FA8552EB0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15423" y="4483842"/>
            <a:ext cx="914400" cy="9144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F2D1CC0-BE58-9332-F576-2C97D58F2C9F}"/>
              </a:ext>
            </a:extLst>
          </p:cNvPr>
          <p:cNvSpPr txBox="1"/>
          <p:nvPr/>
        </p:nvSpPr>
        <p:spPr>
          <a:xfrm>
            <a:off x="9100454" y="3330515"/>
            <a:ext cx="1949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Cannot take pre orders effectively </a:t>
            </a:r>
          </a:p>
        </p:txBody>
      </p:sp>
    </p:spTree>
    <p:extLst>
      <p:ext uri="{BB962C8B-B14F-4D97-AF65-F5344CB8AC3E}">
        <p14:creationId xmlns:p14="http://schemas.microsoft.com/office/powerpoint/2010/main" val="1851449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9C1CD-049D-9AED-EBDF-884CD6536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026D9-1043-6FFA-C8F7-B72D80EE6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Framework Critique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6DF8E-82E0-9F83-5406-0BFC47B78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100000"/>
              </a:lnSpc>
            </a:pPr>
            <a:r>
              <a:rPr lang="en-GB" sz="1800" dirty="0"/>
              <a:t>A PESTEL analysis is an acronym for a tool used to identify the external forces facing an organization. 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cs typeface="Arial" panose="020B0604020202020204" pitchFamily="34" charset="0"/>
              </a:rPr>
              <a:t>It is generally used by management teams to ensure a full analysis has taken place of a business and has identified potential threats and weaknesses of a business. </a:t>
            </a:r>
            <a:r>
              <a:rPr lang="en-GB" sz="1800" dirty="0"/>
              <a:t>(Oxford College of Marketing, 2023) </a:t>
            </a:r>
            <a:endParaRPr lang="en-GB" sz="1800" dirty="0"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1800" dirty="0"/>
              <a:t>For example, a tech firm might use the framework to track evolving data privacy laws (Adobe, 2025)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cs typeface="Arial" panose="020B0604020202020204" pitchFamily="34" charset="0"/>
              </a:rPr>
              <a:t>There are many benefits to this framework such as risk mitigation and cost-effective.</a:t>
            </a:r>
          </a:p>
          <a:p>
            <a:pPr lvl="1">
              <a:lnSpc>
                <a:spcPct val="100000"/>
              </a:lnSpc>
            </a:pPr>
            <a:r>
              <a:rPr lang="en-GB" sz="1800" dirty="0">
                <a:cs typeface="Arial" panose="020B0604020202020204" pitchFamily="34" charset="0"/>
              </a:rPr>
              <a:t>There are also limitations such as subjective assumptions no prioritization. (</a:t>
            </a:r>
            <a:r>
              <a:rPr lang="en-GB" sz="1800" dirty="0" err="1">
                <a:cs typeface="Arial" panose="020B0604020202020204" pitchFamily="34" charset="0"/>
              </a:rPr>
              <a:t>Creately</a:t>
            </a:r>
            <a:r>
              <a:rPr lang="en-GB" sz="1800" dirty="0">
                <a:cs typeface="Arial" panose="020B0604020202020204" pitchFamily="34" charset="0"/>
              </a:rPr>
              <a:t>, 2026)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683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66C2C-6386-EBD1-1E8D-E71D401F8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of PESTEL Framework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6B100C6-F5EB-9705-B1DC-D01D1E28F0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8281184"/>
              </p:ext>
            </p:extLst>
          </p:nvPr>
        </p:nvGraphicFramePr>
        <p:xfrm>
          <a:off x="0" y="1794292"/>
          <a:ext cx="11890891" cy="4641014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1932317">
                  <a:extLst>
                    <a:ext uri="{9D8B030D-6E8A-4147-A177-3AD203B41FA5}">
                      <a16:colId xmlns:a16="http://schemas.microsoft.com/office/drawing/2014/main" val="2353777004"/>
                    </a:ext>
                  </a:extLst>
                </a:gridCol>
                <a:gridCol w="9958574">
                  <a:extLst>
                    <a:ext uri="{9D8B030D-6E8A-4147-A177-3AD203B41FA5}">
                      <a16:colId xmlns:a16="http://schemas.microsoft.com/office/drawing/2014/main" val="946051022"/>
                    </a:ext>
                  </a:extLst>
                </a:gridCol>
              </a:tblGrid>
              <a:tr h="681170">
                <a:tc>
                  <a:txBody>
                    <a:bodyPr/>
                    <a:lstStyle/>
                    <a:p>
                      <a:r>
                        <a:rPr lang="en-GB" sz="1400" dirty="0"/>
                        <a:t>Political Factor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Changes in government policies affecting small businesses.</a:t>
                      </a:r>
                    </a:p>
                    <a:p>
                      <a:r>
                        <a:rPr lang="en-GB" sz="1400" dirty="0"/>
                        <a:t>Business rates and taxation have increased since 2019.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659927809"/>
                  </a:ext>
                </a:extLst>
              </a:tr>
              <a:tr h="958167">
                <a:tc>
                  <a:txBody>
                    <a:bodyPr/>
                    <a:lstStyle/>
                    <a:p>
                      <a:r>
                        <a:rPr lang="en-GB" sz="1400" dirty="0"/>
                        <a:t>Economic Factor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Rising overhead costs including rent, utilities, insurance and business rates reduce profitability.</a:t>
                      </a:r>
                    </a:p>
                    <a:p>
                      <a:r>
                        <a:rPr lang="en-GB" sz="1400" dirty="0"/>
                        <a:t>Unpredictable stock costs make budgeting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0945069"/>
                  </a:ext>
                </a:extLst>
              </a:tr>
              <a:tr h="958167">
                <a:tc>
                  <a:txBody>
                    <a:bodyPr/>
                    <a:lstStyle/>
                    <a:p>
                      <a:r>
                        <a:rPr lang="en-GB" sz="1400" dirty="0"/>
                        <a:t>Social Factor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More office workers now work from home several days a week, reducing lunchtime trade.</a:t>
                      </a:r>
                    </a:p>
                    <a:p>
                      <a:r>
                        <a:rPr lang="en-GB" sz="1400" dirty="0"/>
                        <a:t>Loyal customers have lost jobs due to shop closures.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82520483"/>
                  </a:ext>
                </a:extLst>
              </a:tr>
              <a:tr h="681170">
                <a:tc>
                  <a:txBody>
                    <a:bodyPr/>
                    <a:lstStyle/>
                    <a:p>
                      <a:r>
                        <a:rPr lang="en-GB" sz="1400" dirty="0"/>
                        <a:t>Technological Factor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Basil lacks effective systems for online ordering and pre-ordering.</a:t>
                      </a:r>
                    </a:p>
                    <a:p>
                      <a:r>
                        <a:rPr lang="en-GB" sz="1400" dirty="0"/>
                        <a:t>Introducing an app, website, or automated ordering system could improve customer service.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8882322"/>
                  </a:ext>
                </a:extLst>
              </a:tr>
              <a:tr h="681170">
                <a:tc>
                  <a:txBody>
                    <a:bodyPr/>
                    <a:lstStyle/>
                    <a:p>
                      <a:r>
                        <a:rPr lang="en-GB" sz="1400" dirty="0"/>
                        <a:t>Legal Factor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bakery must comply with food hygiene and food safety regulations.</a:t>
                      </a:r>
                    </a:p>
                    <a:p>
                      <a:r>
                        <a:rPr lang="en-GB" sz="1400" dirty="0"/>
                        <a:t>Data protection laws would apply if customer information is collected through online ordering systems.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9207017"/>
                  </a:ext>
                </a:extLst>
              </a:tr>
              <a:tr h="681170">
                <a:tc>
                  <a:txBody>
                    <a:bodyPr/>
                    <a:lstStyle/>
                    <a:p>
                      <a:r>
                        <a:rPr lang="en-GB" sz="1400" dirty="0"/>
                        <a:t>Environmental Factor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Basil uses organic ingredients, which support environmentally friendly practices and appeal to eco-conscious customers.</a:t>
                      </a:r>
                    </a:p>
                    <a:p>
                      <a:r>
                        <a:rPr lang="en-GB" sz="1400" dirty="0"/>
                        <a:t>Supply shortages can increase ingredient costs and disrupt production.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85306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3285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CEE61-4AEB-65AC-6F50-20D565624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E58DC-DA4D-5336-8114-0683D6E7B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Cause-and-Effect Model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96164-12FF-6D7B-CFAA-E618979C2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100000"/>
              </a:lnSpc>
            </a:pPr>
            <a:r>
              <a:rPr lang="en-GB" dirty="0">
                <a:latin typeface="Bierstadt (Headings)"/>
                <a:cs typeface="Arial" panose="020B0604020202020204" pitchFamily="34" charset="0"/>
              </a:rPr>
              <a:t>A cause-and-effect model is a visual analytical tool used to identify the root cause of a specific problem or effect. It works by having a head which is the “effect” and the ribs which is the “causes” and the twigs which is the “root causes” (National Institutes of Health, 2024)</a:t>
            </a:r>
          </a:p>
          <a:p>
            <a:pPr lvl="1">
              <a:lnSpc>
                <a:spcPct val="100000"/>
              </a:lnSpc>
            </a:pPr>
            <a:r>
              <a:rPr lang="en-GB" dirty="0">
                <a:latin typeface="Bierstadt (Headings)"/>
                <a:cs typeface="Arial" panose="020B0604020202020204" pitchFamily="34" charset="0"/>
              </a:rPr>
              <a:t>This model doesn’t just address the symptoms of a problem; it gives teams the knowledge of the issue before resolving it. </a:t>
            </a:r>
          </a:p>
          <a:p>
            <a:pPr lvl="1">
              <a:lnSpc>
                <a:spcPct val="100000"/>
              </a:lnSpc>
            </a:pPr>
            <a:r>
              <a:rPr lang="en-GB" dirty="0">
                <a:latin typeface="Bierstadt (Headings)"/>
                <a:cs typeface="Arial" panose="020B0604020202020204" pitchFamily="34" charset="0"/>
              </a:rPr>
              <a:t>Its common applications include quality control, business operations and root cause analysis.</a:t>
            </a:r>
          </a:p>
          <a:p>
            <a:pPr lvl="1">
              <a:lnSpc>
                <a:spcPct val="100000"/>
              </a:lnSpc>
            </a:pPr>
            <a:r>
              <a:rPr lang="en-GB" dirty="0">
                <a:latin typeface="Bierstadt (Headings)"/>
                <a:cs typeface="Arial" panose="020B0604020202020204" pitchFamily="34" charset="0"/>
              </a:rPr>
              <a:t>A benefit of this model is that it can simplify a complex issue when addressing it on step at a time.</a:t>
            </a:r>
          </a:p>
          <a:p>
            <a:pPr lvl="1">
              <a:lnSpc>
                <a:spcPct val="100000"/>
              </a:lnSpc>
            </a:pPr>
            <a:r>
              <a:rPr lang="en-GB" dirty="0">
                <a:latin typeface="Bierstadt (Headings)"/>
                <a:cs typeface="Arial" panose="020B0604020202020204" pitchFamily="34" charset="0"/>
              </a:rPr>
              <a:t>This model is prone to leading to conclusions as the decisions are made by humans. (Mindtools, 2024)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57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22A8A-8788-181C-B009-E3D3EC3FF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35064"/>
          </a:xfrm>
        </p:spPr>
        <p:txBody>
          <a:bodyPr/>
          <a:lstStyle/>
          <a:p>
            <a:r>
              <a:rPr lang="en-GB" dirty="0"/>
              <a:t>Fishbone Diagram</a:t>
            </a:r>
          </a:p>
        </p:txBody>
      </p:sp>
      <p:sp>
        <p:nvSpPr>
          <p:cNvPr id="4" name="Picture Placeholder 1">
            <a:extLst>
              <a:ext uri="{FF2B5EF4-FFF2-40B4-BE49-F238E27FC236}">
                <a16:creationId xmlns:a16="http://schemas.microsoft.com/office/drawing/2014/main" id="{3554B9B6-251A-6449-F1E0-F376F2B27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2578100"/>
            <a:ext cx="11156950" cy="3767138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863F38-57D2-58B3-171A-2A22C97734DA}"/>
              </a:ext>
            </a:extLst>
          </p:cNvPr>
          <p:cNvSpPr txBox="1"/>
          <p:nvPr/>
        </p:nvSpPr>
        <p:spPr>
          <a:xfrm>
            <a:off x="520700" y="329050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FBB87C-ADDF-592E-4723-C92102865856}"/>
              </a:ext>
            </a:extLst>
          </p:cNvPr>
          <p:cNvSpPr txBox="1"/>
          <p:nvPr/>
        </p:nvSpPr>
        <p:spPr>
          <a:xfrm>
            <a:off x="520700" y="381823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No reliable pre-orders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C37BDD-4119-9E83-BCF0-ECAF80398FE5}"/>
              </a:ext>
            </a:extLst>
          </p:cNvPr>
          <p:cNvSpPr txBox="1"/>
          <p:nvPr/>
        </p:nvSpPr>
        <p:spPr>
          <a:xfrm>
            <a:off x="520700" y="462737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Organic ingredients cost more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32784D-A7D1-78E6-38CD-28A3805BB650}"/>
              </a:ext>
            </a:extLst>
          </p:cNvPr>
          <p:cNvSpPr txBox="1"/>
          <p:nvPr/>
        </p:nvSpPr>
        <p:spPr>
          <a:xfrm>
            <a:off x="520700" y="515951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Crop failure affects stock cost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CF7961E-8503-60C8-807D-A41C06015076}"/>
              </a:ext>
            </a:extLst>
          </p:cNvPr>
          <p:cNvSpPr txBox="1"/>
          <p:nvPr/>
        </p:nvSpPr>
        <p:spPr>
          <a:xfrm>
            <a:off x="3735042" y="329050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Limited phone access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72A4094-0971-0432-194F-FFC1A1BCC9C8}"/>
              </a:ext>
            </a:extLst>
          </p:cNvPr>
          <p:cNvSpPr txBox="1"/>
          <p:nvPr/>
        </p:nvSpPr>
        <p:spPr>
          <a:xfrm>
            <a:off x="3735042" y="381823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No online ordering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5643C4A-6925-F154-462D-18DE11AB1BAD}"/>
              </a:ext>
            </a:extLst>
          </p:cNvPr>
          <p:cNvSpPr txBox="1"/>
          <p:nvPr/>
        </p:nvSpPr>
        <p:spPr>
          <a:xfrm>
            <a:off x="3735042" y="462737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Sales 25% below 2019 figures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36DD4E3-3C1C-666B-3067-17B782E8025F}"/>
              </a:ext>
            </a:extLst>
          </p:cNvPr>
          <p:cNvSpPr txBox="1"/>
          <p:nvPr/>
        </p:nvSpPr>
        <p:spPr>
          <a:xfrm>
            <a:off x="3735042" y="515951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Low customer numbers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8E9560F-F270-65C6-8191-94ACBBEFAC31}"/>
              </a:ext>
            </a:extLst>
          </p:cNvPr>
          <p:cNvSpPr txBox="1"/>
          <p:nvPr/>
        </p:nvSpPr>
        <p:spPr>
          <a:xfrm>
            <a:off x="6698657" y="329050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Office workers working from home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564CABA-8438-39B7-1A4F-86F4F5AD28AA}"/>
              </a:ext>
            </a:extLst>
          </p:cNvPr>
          <p:cNvSpPr txBox="1"/>
          <p:nvPr/>
        </p:nvSpPr>
        <p:spPr>
          <a:xfrm>
            <a:off x="6698657" y="381823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Retail redundancies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AFDD1D4-C222-EB33-340C-3F0B67F42A59}"/>
              </a:ext>
            </a:extLst>
          </p:cNvPr>
          <p:cNvSpPr txBox="1"/>
          <p:nvPr/>
        </p:nvSpPr>
        <p:spPr>
          <a:xfrm>
            <a:off x="6698657" y="462737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Reduced footfall at retail park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3EBEED0-751E-8489-FE1A-EE856D6C5A6B}"/>
              </a:ext>
            </a:extLst>
          </p:cNvPr>
          <p:cNvSpPr txBox="1"/>
          <p:nvPr/>
        </p:nvSpPr>
        <p:spPr>
          <a:xfrm>
            <a:off x="6698657" y="515951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ierstadt (Headings)"/>
                <a:cs typeface="Arial" panose="020B0604020202020204" pitchFamily="34" charset="0"/>
              </a:rPr>
              <a:t>Empty shop units and closures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8F05852-AB24-C4E1-1BA3-C32FA055A295}"/>
              </a:ext>
            </a:extLst>
          </p:cNvPr>
          <p:cNvCxnSpPr/>
          <p:nvPr/>
        </p:nvCxnSpPr>
        <p:spPr>
          <a:xfrm>
            <a:off x="900385" y="4311940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0C111CF6-A244-07BC-2650-97A05C86408E}"/>
              </a:ext>
            </a:extLst>
          </p:cNvPr>
          <p:cNvSpPr txBox="1"/>
          <p:nvPr/>
        </p:nvSpPr>
        <p:spPr>
          <a:xfrm>
            <a:off x="9504172" y="411220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Bierstadt (Headings)"/>
                <a:cs typeface="Arial" panose="020B0604020202020204" pitchFamily="34" charset="0"/>
              </a:rPr>
              <a:t>Declining and stagnating sales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1DE160C-D293-3720-FFA6-2D8AE988E08C}"/>
              </a:ext>
            </a:extLst>
          </p:cNvPr>
          <p:cNvSpPr txBox="1"/>
          <p:nvPr/>
        </p:nvSpPr>
        <p:spPr>
          <a:xfrm>
            <a:off x="514350" y="257810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Bierstadt (Headings)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B14F5B01-49A1-94CF-B2C6-C8852CD0BAC1}"/>
              </a:ext>
            </a:extLst>
          </p:cNvPr>
          <p:cNvSpPr txBox="1"/>
          <p:nvPr/>
        </p:nvSpPr>
        <p:spPr>
          <a:xfrm>
            <a:off x="520700" y="603809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Bierstadt (Headings)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34ED65E6-0B14-F697-9CE9-17BE2FBAEB89}"/>
              </a:ext>
            </a:extLst>
          </p:cNvPr>
          <p:cNvSpPr txBox="1"/>
          <p:nvPr/>
        </p:nvSpPr>
        <p:spPr>
          <a:xfrm>
            <a:off x="3735042" y="6036087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Bierstadt (Headings)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05262ED2-0DC9-2EA7-8762-0CCC348A5D43}"/>
              </a:ext>
            </a:extLst>
          </p:cNvPr>
          <p:cNvSpPr txBox="1"/>
          <p:nvPr/>
        </p:nvSpPr>
        <p:spPr>
          <a:xfrm>
            <a:off x="3735042" y="2578179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Bierstadt (Headings)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CEC24B3-71DB-5CF5-659B-C78832B99649}"/>
              </a:ext>
            </a:extLst>
          </p:cNvPr>
          <p:cNvSpPr txBox="1"/>
          <p:nvPr/>
        </p:nvSpPr>
        <p:spPr>
          <a:xfrm>
            <a:off x="6698657" y="2578099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Bierstadt (Headings)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C56371F1-8729-E25E-6934-D66AB25E6D68}"/>
              </a:ext>
            </a:extLst>
          </p:cNvPr>
          <p:cNvSpPr txBox="1"/>
          <p:nvPr/>
        </p:nvSpPr>
        <p:spPr>
          <a:xfrm>
            <a:off x="6698657" y="603809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Bierstadt (Headings)"/>
                <a:cs typeface="Arial" panose="020B0604020202020204" pitchFamily="34" charset="0"/>
              </a:rPr>
              <a:t>Environment</a:t>
            </a:r>
          </a:p>
        </p:txBody>
      </p: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BCF6C8FA-F954-1B9F-6AB9-696856F9B558}"/>
              </a:ext>
            </a:extLst>
          </p:cNvPr>
          <p:cNvCxnSpPr>
            <a:cxnSpLocks/>
            <a:stCxn id="62" idx="2"/>
          </p:cNvCxnSpPr>
          <p:nvPr/>
        </p:nvCxnSpPr>
        <p:spPr>
          <a:xfrm>
            <a:off x="1618147" y="2855099"/>
            <a:ext cx="1465563" cy="14568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6652322C-1239-06E0-DA87-7D83B17B39C7}"/>
              </a:ext>
            </a:extLst>
          </p:cNvPr>
          <p:cNvCxnSpPr>
            <a:cxnSpLocks/>
            <a:stCxn id="64" idx="0"/>
          </p:cNvCxnSpPr>
          <p:nvPr/>
        </p:nvCxnSpPr>
        <p:spPr>
          <a:xfrm flipV="1">
            <a:off x="1624497" y="4369590"/>
            <a:ext cx="1419432" cy="16685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DD056535-7362-E593-B1AE-C6B4C15989D5}"/>
              </a:ext>
            </a:extLst>
          </p:cNvPr>
          <p:cNvCxnSpPr>
            <a:cxnSpLocks/>
            <a:stCxn id="68" idx="2"/>
          </p:cNvCxnSpPr>
          <p:nvPr/>
        </p:nvCxnSpPr>
        <p:spPr>
          <a:xfrm>
            <a:off x="4838839" y="2855178"/>
            <a:ext cx="1577532" cy="14405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1A238B2F-CD1B-0E44-F1C5-1A7E92411074}"/>
              </a:ext>
            </a:extLst>
          </p:cNvPr>
          <p:cNvCxnSpPr>
            <a:cxnSpLocks/>
            <a:stCxn id="70" idx="2"/>
          </p:cNvCxnSpPr>
          <p:nvPr/>
        </p:nvCxnSpPr>
        <p:spPr>
          <a:xfrm>
            <a:off x="7802454" y="2855098"/>
            <a:ext cx="1386083" cy="14484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77A924B0-8CFA-F4A7-55F0-0223EE97133E}"/>
              </a:ext>
            </a:extLst>
          </p:cNvPr>
          <p:cNvCxnSpPr>
            <a:cxnSpLocks/>
            <a:stCxn id="72" idx="0"/>
          </p:cNvCxnSpPr>
          <p:nvPr/>
        </p:nvCxnSpPr>
        <p:spPr>
          <a:xfrm flipV="1">
            <a:off x="7802454" y="4369590"/>
            <a:ext cx="1386083" cy="16685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1B501204-C472-8426-03E5-F760209EE364}"/>
              </a:ext>
            </a:extLst>
          </p:cNvPr>
          <p:cNvCxnSpPr>
            <a:cxnSpLocks/>
            <a:stCxn id="66" idx="0"/>
          </p:cNvCxnSpPr>
          <p:nvPr/>
        </p:nvCxnSpPr>
        <p:spPr>
          <a:xfrm flipV="1">
            <a:off x="4838839" y="4343040"/>
            <a:ext cx="1577532" cy="16930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629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42476C-1D51-D50E-B954-3384996E6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42E4A-1351-FEF7-8B7D-5EB00E1EB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5ED4B-39F6-A264-B711-648B5BBC6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Customer demand has declined due to major lifestyle changes</a:t>
            </a:r>
          </a:p>
          <a:p>
            <a:pPr lvl="1"/>
            <a:r>
              <a:rPr lang="en-GB" dirty="0"/>
              <a:t>Basil is missing key sales channels</a:t>
            </a:r>
          </a:p>
          <a:p>
            <a:pPr lvl="1"/>
            <a:r>
              <a:rPr lang="en-GB" dirty="0"/>
              <a:t>Rising costs are reducing profitability</a:t>
            </a:r>
          </a:p>
          <a:p>
            <a:pPr lvl="1"/>
            <a:r>
              <a:rPr lang="en-GB" dirty="0"/>
              <a:t>Local economic decline is impacting customer spending power</a:t>
            </a:r>
          </a:p>
          <a:p>
            <a:pPr lvl="1"/>
            <a:r>
              <a:rPr lang="en-GB" dirty="0"/>
              <a:t>Operational limitations are restricting growth</a:t>
            </a:r>
          </a:p>
        </p:txBody>
      </p:sp>
    </p:spTree>
    <p:extLst>
      <p:ext uri="{BB962C8B-B14F-4D97-AF65-F5344CB8AC3E}">
        <p14:creationId xmlns:p14="http://schemas.microsoft.com/office/powerpoint/2010/main" val="1436986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998A0-C8C7-7D1C-70FF-1520DBA80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CA4AC-DAB0-E618-F363-774E4E7BA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42536"/>
            <a:ext cx="11155680" cy="46034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Athuraliya</a:t>
            </a:r>
            <a:r>
              <a:rPr lang="en-GB" dirty="0"/>
              <a:t>, A. (2025). What Is a PESTLE Analysis: Definition, Purpose, and Core Concepts | </a:t>
            </a:r>
            <a:r>
              <a:rPr lang="en-GB" dirty="0" err="1"/>
              <a:t>Creately</a:t>
            </a:r>
            <a:r>
              <a:rPr lang="en-GB" dirty="0"/>
              <a:t>. [online] </a:t>
            </a:r>
            <a:r>
              <a:rPr lang="en-GB" dirty="0" err="1"/>
              <a:t>Creately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https://creately.com/guides/what-is-a-pestle-analysis/</a:t>
            </a:r>
            <a:r>
              <a:rPr lang="en-GB" dirty="0"/>
              <a:t>. </a:t>
            </a:r>
          </a:p>
          <a:p>
            <a:r>
              <a:rPr lang="en-GB" dirty="0"/>
              <a:t>Oxford College Of Marketing (2016). What Is a PESTEL analysis? [online] Oxford College of Marketing Blog. Available at: https://blog.oxfordcollegeofmarketing.com/2016/06/30/pestel-analysis/.</a:t>
            </a:r>
            <a:r>
              <a:rPr lang="en-GB" dirty="0">
                <a:hlinkClick r:id="rId3"/>
              </a:rPr>
              <a:t>https://www.adobe.com/uk/express/learn/blog/what-is-a-pestel-analysis</a:t>
            </a:r>
            <a:endParaRPr lang="en-GB" dirty="0"/>
          </a:p>
          <a:p>
            <a:r>
              <a:rPr lang="en-GB" dirty="0"/>
              <a:t>Mindtools. (2024). Cause and Effect Analysis. [online] Available at: https://www.mindtools.com/a25caig/cause-and-effect-analysis/.</a:t>
            </a:r>
            <a:r>
              <a:rPr lang="en-GB" dirty="0">
                <a:hlinkClick r:id="rId4"/>
              </a:rPr>
              <a:t>https://www.nhselect.nhs.uk/uploads/files/1/Cause%20Effect.pdf</a:t>
            </a:r>
            <a:endParaRPr lang="en-GB" dirty="0"/>
          </a:p>
          <a:p>
            <a:r>
              <a:rPr lang="en-GB" dirty="0"/>
              <a:t>Kumah, A., Nwogu, C.N., Issah, A.-R., Obot, E., </a:t>
            </a:r>
            <a:r>
              <a:rPr lang="en-GB" dirty="0" err="1"/>
              <a:t>Kanamitie</a:t>
            </a:r>
            <a:r>
              <a:rPr lang="en-GB" dirty="0"/>
              <a:t>, D.T., Sifa, J.S. and Aidoo, L.A. (2024). Cause-and-Effect (Fishbone) Diagram: a Tool for Generating and Organizing Quality Improvement Ideas. Innovations Journals, [online] 7(2), pp.85–87. </a:t>
            </a:r>
            <a:r>
              <a:rPr lang="en-GB" dirty="0" err="1"/>
              <a:t>doi:https</a:t>
            </a:r>
            <a:r>
              <a:rPr lang="en-GB" dirty="0"/>
              <a:t>://doi.org/10.36401/JQSH-23-42.</a:t>
            </a:r>
          </a:p>
        </p:txBody>
      </p:sp>
    </p:spTree>
    <p:extLst>
      <p:ext uri="{BB962C8B-B14F-4D97-AF65-F5344CB8AC3E}">
        <p14:creationId xmlns:p14="http://schemas.microsoft.com/office/powerpoint/2010/main" val="2600360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B902D7D-B3E1-0673-039B-AD488D56A6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for listening!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F4E86E1-B4A6-9D6D-61C2-06BD27430C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35407472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46000f7638a33b6a3dfa826f40f1a496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ffee260e4cc953b34c61b69f2c910878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98B48FB5-59BC-4765-9274-F8FB7287895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4ECCC06-7795-4162-95C7-BBD5F1629E5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E12B4E-D941-4085-BB84-3D87CA08A859}">
  <ds:schemaRefs>
    <ds:schemaRef ds:uri="http://www.w3.org/XML/1998/namespace"/>
    <ds:schemaRef ds:uri="901b7179-a49d-4669-ab88-101a0e80079b"/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948</Words>
  <Application>Microsoft Office PowerPoint</Application>
  <PresentationFormat>Widescreen</PresentationFormat>
  <Paragraphs>84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Bierstadt</vt:lpstr>
      <vt:lpstr>Bierstadt (Headings)</vt:lpstr>
      <vt:lpstr>GestaltVTI</vt:lpstr>
      <vt:lpstr>Student Name: Muhammad Mustafa Ail  Student ID: 2519128  Lecturer’s Name:  Yohan Mendis  Module Code:  LCLM 4004  Module Name:  Problem Solving and Decision-Making  Component 1:  Basil’s Bakery </vt:lpstr>
      <vt:lpstr>In this presentation</vt:lpstr>
      <vt:lpstr>Introduction to Basil’s Bakery</vt:lpstr>
      <vt:lpstr>Problems the bakery is encountering</vt:lpstr>
      <vt:lpstr>PESTEL Framework Critique </vt:lpstr>
      <vt:lpstr>Application of PESTEL Framework</vt:lpstr>
      <vt:lpstr>Cause-and-Effect Model Critique</vt:lpstr>
      <vt:lpstr>Fishbone Diagram</vt:lpstr>
      <vt:lpstr>Overview of key findings</vt:lpstr>
      <vt:lpstr>References</vt:lpstr>
      <vt:lpstr>Thank you for listening!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Mustafa Ali (2519128)</dc:creator>
  <cp:lastModifiedBy>Mustafa Ali (2519128)</cp:lastModifiedBy>
  <cp:revision>2</cp:revision>
  <dcterms:created xsi:type="dcterms:W3CDTF">2026-06-10T09:27:23Z</dcterms:created>
  <dcterms:modified xsi:type="dcterms:W3CDTF">2026-06-14T14:08:53Z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