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397" r:id="rId3"/>
    <p:sldId id="659" r:id="rId4"/>
    <p:sldId id="660" r:id="rId5"/>
    <p:sldId id="661" r:id="rId6"/>
    <p:sldId id="662" r:id="rId7"/>
    <p:sldId id="663" r:id="rId8"/>
    <p:sldId id="664" r:id="rId9"/>
    <p:sldId id="665" r:id="rId10"/>
    <p:sldId id="666" r:id="rId11"/>
    <p:sldId id="667" r:id="rId12"/>
    <p:sldId id="6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AA7308-D0C1-4D9F-AB40-A4FC96FB5994}" v="14" dt="2025-11-08T22:16:26.5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47" autoAdjust="0"/>
    <p:restoredTop sz="94660"/>
  </p:normalViewPr>
  <p:slideViewPr>
    <p:cSldViewPr snapToGrid="0">
      <p:cViewPr varScale="1">
        <p:scale>
          <a:sx n="78" d="100"/>
          <a:sy n="78" d="100"/>
        </p:scale>
        <p:origin x="25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avier Matieni" userId="9d3e8e5e-d398-465d-9080-0d05209e1cdd" providerId="ADAL" clId="{E144B215-EF86-49AC-9FE3-ABEB4CEDB066}"/>
    <pc:docChg chg="custSel modSld">
      <pc:chgData name="Xavier Matieni" userId="9d3e8e5e-d398-465d-9080-0d05209e1cdd" providerId="ADAL" clId="{E144B215-EF86-49AC-9FE3-ABEB4CEDB066}" dt="2025-11-08T22:16:26.542" v="14" actId="14100"/>
      <pc:docMkLst>
        <pc:docMk/>
      </pc:docMkLst>
      <pc:sldChg chg="addSp delSp modSp mod">
        <pc:chgData name="Xavier Matieni" userId="9d3e8e5e-d398-465d-9080-0d05209e1cdd" providerId="ADAL" clId="{E144B215-EF86-49AC-9FE3-ABEB4CEDB066}" dt="2025-11-08T22:16:26.542" v="14" actId="14100"/>
        <pc:sldMkLst>
          <pc:docMk/>
          <pc:sldMk cId="1035616012" sldId="661"/>
        </pc:sldMkLst>
        <pc:spChg chg="del">
          <ac:chgData name="Xavier Matieni" userId="9d3e8e5e-d398-465d-9080-0d05209e1cdd" providerId="ADAL" clId="{E144B215-EF86-49AC-9FE3-ABEB4CEDB066}" dt="2025-11-08T22:15:07.879" v="0" actId="478"/>
          <ac:spMkLst>
            <pc:docMk/>
            <pc:sldMk cId="1035616012" sldId="661"/>
            <ac:spMk id="3" creationId="{05FC8F0A-37F6-4A8D-94CD-054037BA4582}"/>
          </ac:spMkLst>
        </pc:spChg>
        <pc:picChg chg="add del mod">
          <ac:chgData name="Xavier Matieni" userId="9d3e8e5e-d398-465d-9080-0d05209e1cdd" providerId="ADAL" clId="{E144B215-EF86-49AC-9FE3-ABEB4CEDB066}" dt="2025-11-08T22:16:06.593" v="8" actId="478"/>
          <ac:picMkLst>
            <pc:docMk/>
            <pc:sldMk cId="1035616012" sldId="661"/>
            <ac:picMk id="1026" creationId="{77C95BA7-AF2E-9BEB-4C09-75571FC11664}"/>
          </ac:picMkLst>
        </pc:picChg>
        <pc:picChg chg="add mod">
          <ac:chgData name="Xavier Matieni" userId="9d3e8e5e-d398-465d-9080-0d05209e1cdd" providerId="ADAL" clId="{E144B215-EF86-49AC-9FE3-ABEB4CEDB066}" dt="2025-11-08T22:16:26.542" v="14" actId="14100"/>
          <ac:picMkLst>
            <pc:docMk/>
            <pc:sldMk cId="1035616012" sldId="661"/>
            <ac:picMk id="1028" creationId="{A9C490DB-6176-6A9E-1574-A2256CA52DBD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mynorthamptonac-my.sharepoint.com/personal/xavier_matieni_northampton_ac_uk/Documents/Documents/DH&amp;BI%20Updated/cost%20and%20number%20of%20employee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mynorthamptonac-my.sharepoint.com/personal/xavier_matieni_northampton_ac_uk/Documents/Documents/DH&amp;BI%20Updated/cost%20and%20number%20of%20employee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(£000's)</c:v>
                </c:pt>
              </c:strCache>
            </c:strRef>
          </c:tx>
          <c:spPr>
            <a:ln w="25400" cap="rnd">
              <a:noFill/>
            </a:ln>
            <a:effectLst>
              <a:glow rad="139700">
                <a:schemeClr val="accent1">
                  <a:satMod val="175000"/>
                  <a:alpha val="14000"/>
                </a:schemeClr>
              </a:glow>
            </a:effectLst>
          </c:spPr>
          <c:marker>
            <c:symbol val="circle"/>
            <c:size val="3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>
                <a:glow rad="63500">
                  <a:schemeClr val="accent1">
                    <a:satMod val="175000"/>
                    <a:alpha val="25000"/>
                  </a:schemeClr>
                </a:glow>
              </a:effectLst>
            </c:spPr>
          </c:marker>
          <c:xVal>
            <c:numRef>
              <c:f>Sheet1!$A$2:$A$9</c:f>
              <c:numCache>
                <c:formatCode>General</c:formatCode>
                <c:ptCount val="8"/>
                <c:pt idx="0">
                  <c:v>6</c:v>
                </c:pt>
                <c:pt idx="1">
                  <c:v>8</c:v>
                </c:pt>
                <c:pt idx="2">
                  <c:v>5</c:v>
                </c:pt>
                <c:pt idx="3">
                  <c:v>10</c:v>
                </c:pt>
                <c:pt idx="4">
                  <c:v>8</c:v>
                </c:pt>
                <c:pt idx="5">
                  <c:v>9</c:v>
                </c:pt>
                <c:pt idx="6">
                  <c:v>7</c:v>
                </c:pt>
                <c:pt idx="7">
                  <c:v>11</c:v>
                </c:pt>
              </c:numCache>
            </c:numRef>
          </c:xVal>
          <c:yVal>
            <c:numRef>
              <c:f>Sheet1!$B$2:$B$9</c:f>
              <c:numCache>
                <c:formatCode>General</c:formatCode>
                <c:ptCount val="8"/>
                <c:pt idx="0">
                  <c:v>140</c:v>
                </c:pt>
                <c:pt idx="1">
                  <c:v>164</c:v>
                </c:pt>
                <c:pt idx="2">
                  <c:v>110</c:v>
                </c:pt>
                <c:pt idx="3">
                  <c:v>175</c:v>
                </c:pt>
                <c:pt idx="4">
                  <c:v>170</c:v>
                </c:pt>
                <c:pt idx="5">
                  <c:v>168</c:v>
                </c:pt>
                <c:pt idx="6">
                  <c:v>160</c:v>
                </c:pt>
                <c:pt idx="7">
                  <c:v>193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DF6-4FEB-AAC8-0DEAB83A09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84461160"/>
        <c:axId val="884460080"/>
      </c:scatterChart>
      <c:valAx>
        <c:axId val="88446116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65000"/>
                  <a:lumOff val="35000"/>
                  <a:alpha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84460080"/>
        <c:crosses val="autoZero"/>
        <c:crossBetween val="midCat"/>
      </c:valAx>
      <c:valAx>
        <c:axId val="884460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65000"/>
                  <a:lumOff val="35000"/>
                  <a:alpha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8446116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(£000's)</c:v>
                </c:pt>
              </c:strCache>
            </c:strRef>
          </c:tx>
          <c:spPr>
            <a:ln w="25400" cap="rnd">
              <a:noFill/>
            </a:ln>
            <a:effectLst>
              <a:glow rad="139700">
                <a:schemeClr val="accent1">
                  <a:satMod val="175000"/>
                  <a:alpha val="14000"/>
                </a:schemeClr>
              </a:glow>
            </a:effectLst>
          </c:spPr>
          <c:marker>
            <c:symbol val="circle"/>
            <c:size val="3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>
                <a:glow rad="63500">
                  <a:schemeClr val="accent1">
                    <a:satMod val="175000"/>
                    <a:alpha val="25000"/>
                  </a:schemeClr>
                </a:glow>
              </a:effectLst>
            </c:spPr>
          </c:marker>
          <c:trendline>
            <c:spPr>
              <a:ln w="25400" cap="rnd">
                <a:solidFill>
                  <a:schemeClr val="accent1">
                    <a:alpha val="50000"/>
                  </a:schemeClr>
                </a:solidFill>
              </a:ln>
              <a:effectLst/>
            </c:spPr>
            <c:trendlineType val="linear"/>
            <c:dispRSqr val="1"/>
            <c:dispEq val="1"/>
            <c:trendlineLbl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197" b="0" i="0" u="none" strike="noStrike" kern="1200" baseline="0">
                      <a:solidFill>
                        <a:schemeClr val="lt1">
                          <a:lumMod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Sheet1!$A$2:$A$10</c:f>
              <c:numCache>
                <c:formatCode>General</c:formatCode>
                <c:ptCount val="9"/>
                <c:pt idx="0">
                  <c:v>6</c:v>
                </c:pt>
                <c:pt idx="1">
                  <c:v>8</c:v>
                </c:pt>
                <c:pt idx="2">
                  <c:v>5</c:v>
                </c:pt>
                <c:pt idx="3">
                  <c:v>10</c:v>
                </c:pt>
                <c:pt idx="4">
                  <c:v>8</c:v>
                </c:pt>
                <c:pt idx="5">
                  <c:v>9</c:v>
                </c:pt>
                <c:pt idx="6">
                  <c:v>7</c:v>
                </c:pt>
                <c:pt idx="7">
                  <c:v>11</c:v>
                </c:pt>
              </c:numCache>
            </c:numRef>
          </c:xVal>
          <c:yVal>
            <c:numRef>
              <c:f>Sheet1!$B$2:$B$10</c:f>
              <c:numCache>
                <c:formatCode>General</c:formatCode>
                <c:ptCount val="9"/>
                <c:pt idx="0">
                  <c:v>140</c:v>
                </c:pt>
                <c:pt idx="1">
                  <c:v>164</c:v>
                </c:pt>
                <c:pt idx="2">
                  <c:v>110</c:v>
                </c:pt>
                <c:pt idx="3">
                  <c:v>175</c:v>
                </c:pt>
                <c:pt idx="4">
                  <c:v>170</c:v>
                </c:pt>
                <c:pt idx="5">
                  <c:v>168</c:v>
                </c:pt>
                <c:pt idx="6">
                  <c:v>160</c:v>
                </c:pt>
                <c:pt idx="7">
                  <c:v>193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97BD-48F8-85C8-286A083414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79901144"/>
        <c:axId val="886584000"/>
      </c:scatterChart>
      <c:valAx>
        <c:axId val="8799011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65000"/>
                  <a:lumOff val="35000"/>
                  <a:alpha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86584000"/>
        <c:crosses val="autoZero"/>
        <c:crossBetween val="midCat"/>
      </c:valAx>
      <c:valAx>
        <c:axId val="886584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65000"/>
                  <a:lumOff val="35000"/>
                  <a:alpha val="7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5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7990114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5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3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65000"/>
            <a:lumOff val="35000"/>
            <a:alpha val="7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65000"/>
            <a:lumOff val="35000"/>
            <a:alpha val="2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  <a:round/>
      </a:ln>
    </cs:spPr>
    <cs:defRPr sz="1197" kern="1200"/>
    <cs:bodyPr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45">
  <cs:axisTitle>
    <cs:lnRef idx="0"/>
    <cs:fillRef idx="0"/>
    <cs:effectRef idx="0"/>
    <cs:fontRef idx="minor">
      <a:schemeClr val="lt1">
        <a:lumMod val="75000"/>
      </a:schemeClr>
    </cs:fontRef>
    <cs:defRPr sz="1197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1197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>
        <a:lumMod val="75000"/>
      </a:schemeClr>
    </cs:fontRef>
    <cs:defRPr sz="1197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3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65000"/>
            <a:lumOff val="35000"/>
            <a:alpha val="7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65000"/>
            <a:lumOff val="35000"/>
            <a:alpha val="2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862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spPr>
      <a:ln w="9525" cap="flat" cmpd="sng" algn="ctr">
        <a:solidFill>
          <a:schemeClr val="lt1">
            <a:lumMod val="50000"/>
          </a:schemeClr>
        </a:solidFill>
        <a:round/>
      </a:ln>
    </cs:spPr>
    <cs:defRPr sz="1197" kern="1200"/>
    <cs:bodyPr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43F444-7D58-4130-9461-73A6644714E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A47E82-3D5B-4487-9C6A-9C316D8E8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948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CFF21D8-0E57-4BBB-B950-3E016CDF0FA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168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9572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9221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0428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6530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2510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8007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6288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880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625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4198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65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665667" y="3323228"/>
            <a:ext cx="8860665" cy="1256627"/>
          </a:xfrm>
        </p:spPr>
        <p:txBody>
          <a:bodyPr rtlCol="0" anchor="t">
            <a:normAutofit fontScale="90000"/>
          </a:bodyPr>
          <a:lstStyle/>
          <a:p>
            <a:pPr>
              <a:lnSpc>
                <a:spcPct val="120000"/>
              </a:lnSpc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6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Correlation and regression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5667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DH&amp;BI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7812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1772186" y="672337"/>
            <a:ext cx="8647610" cy="390183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dirty="0">
                <a:solidFill>
                  <a:srgbClr val="09090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completion of this session, you should be able to:</a:t>
            </a:r>
          </a:p>
          <a:p>
            <a:pPr marL="34290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investigate relationships between two variables using scatter plots</a:t>
            </a:r>
          </a:p>
          <a:p>
            <a:pPr marL="34290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 simple linear model of the relationship in business situations</a:t>
            </a:r>
          </a:p>
          <a:p>
            <a:pPr marL="34290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09090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Interpret the result of a regression analysis</a:t>
            </a: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sz="2400" dirty="0">
              <a:solidFill>
                <a:srgbClr val="09090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29E61-4620-401A-9BF6-F71D45ACF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9650B-1395-433C-820F-C35894E6B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Is the number of crimes committed related to the level of unemployment?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Is advertising expenditure related to sales?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How is income related to savings?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4649D-26BF-4C0B-A278-C87E994A0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DF2D5D7-7669-4457-A70C-96FA064BB9B5}" type="slidenum">
              <a:rPr lang="en-US" altLang="en-US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US" altLang="en-US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892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821CF-11C7-423C-8E35-9157C78DB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033" y="136524"/>
            <a:ext cx="10972800" cy="849827"/>
          </a:xfrm>
        </p:spPr>
        <p:txBody>
          <a:bodyPr/>
          <a:lstStyle/>
          <a:p>
            <a:r>
              <a:rPr lang="en-GB" dirty="0"/>
              <a:t>Key issues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0DADE-72D5-4427-BE08-33EC23B52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033" y="1084005"/>
            <a:ext cx="10972800" cy="4099595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We are often interested in investigating whether there is a relationship between two (or more) variables which are numerical.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We can investigate relationship between two variables in various ways, and we are going to look at three aspects:</a:t>
            </a:r>
          </a:p>
          <a:p>
            <a:pPr marL="914400" lvl="1" indent="-514350">
              <a:buAutoNum type="arabicPeriod"/>
            </a:pPr>
            <a:r>
              <a:rPr lang="en-GB" dirty="0"/>
              <a:t>We can use diagrams called scatter plots</a:t>
            </a:r>
          </a:p>
          <a:p>
            <a:pPr marL="914400" lvl="1" indent="-514350">
              <a:buAutoNum type="arabicPeriod"/>
            </a:pPr>
            <a:r>
              <a:rPr lang="en-GB" dirty="0"/>
              <a:t>We can calculate a mathematical model of the relationship, called regression line</a:t>
            </a:r>
          </a:p>
          <a:p>
            <a:pPr marL="914400" lvl="1" indent="-514350">
              <a:buAutoNum type="arabicPeriod"/>
            </a:pPr>
            <a:r>
              <a:rPr lang="en-GB" dirty="0"/>
              <a:t>We can estimate the strength of the relationship using a measure called a coefficient correlation.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CF4B42-6F7C-4CB7-93D5-07B62201C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DF2D5D7-7669-4457-A70C-96FA064BB9B5}" type="slidenum">
              <a:rPr lang="en-US" altLang="en-US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 altLang="en-US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789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76357-73AB-4A57-A681-3F7065C46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30082"/>
            <a:ext cx="10972800" cy="81275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Scatter Plots</a:t>
            </a:r>
            <a:br>
              <a:rPr lang="en-GB" b="1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260329-4C9B-441C-8597-56B78F264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DF2D5D7-7669-4457-A70C-96FA064BB9B5}" type="slidenum">
              <a:rPr lang="en-US" altLang="en-US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 altLang="en-US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  <p:pic>
        <p:nvPicPr>
          <p:cNvPr id="1028" name="Picture 4" descr="Mastering Scatter Plots: Visualize Data Correlations | Atlassian">
            <a:extLst>
              <a:ext uri="{FF2B5EF4-FFF2-40B4-BE49-F238E27FC236}">
                <a16:creationId xmlns:a16="http://schemas.microsoft.com/office/drawing/2014/main" id="{A9C490DB-6176-6A9E-1574-A2256CA52D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849" y="827613"/>
            <a:ext cx="6311086" cy="467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616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33C9-E650-32F1-34A9-2809210E3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look out for in a scatter plot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24CFE-9F24-85BE-3947-6CC0288A2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GB" dirty="0"/>
              <a:t>Is there any relationship?</a:t>
            </a:r>
          </a:p>
          <a:p>
            <a:pPr marL="514350" indent="-514350">
              <a:buAutoNum type="arabicPeriod"/>
            </a:pPr>
            <a:r>
              <a:rPr lang="en-GB" dirty="0"/>
              <a:t>If there is a relationship, is it positive or negative?</a:t>
            </a:r>
          </a:p>
          <a:p>
            <a:pPr marL="514350" indent="-514350">
              <a:buAutoNum type="arabicPeriod"/>
            </a:pPr>
            <a:r>
              <a:rPr lang="en-GB" dirty="0"/>
              <a:t>Is the relationship linear; in other words, can we fit a straight line to the data, or would a curve be more appropriate?</a:t>
            </a:r>
          </a:p>
          <a:p>
            <a:pPr marL="514350" indent="-514350">
              <a:buAutoNum type="arabicPeriod"/>
            </a:pPr>
            <a:r>
              <a:rPr lang="en-GB" dirty="0"/>
              <a:t>How strong is the relationship; in other words, how close are the points to the straight line or curve?</a:t>
            </a:r>
          </a:p>
          <a:p>
            <a:pPr marL="514350" indent="-514350">
              <a:buAutoNum type="arabicPeriod"/>
            </a:pPr>
            <a:r>
              <a:rPr lang="en-GB" dirty="0"/>
              <a:t>Are they any obvious outliers?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A830BA-D5F8-4483-1BAE-8302385EB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1954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976C2-E68A-8FC2-F14C-07C825F60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FE6E2-6E48-E5B4-F450-D276FE366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We can measure the strength of a relationship using the measure called the correlation coefficient usually denoted by </a:t>
            </a:r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is the strength of the </a:t>
            </a:r>
            <a:r>
              <a:rPr lang="en-GB" dirty="0">
                <a:solidFill>
                  <a:srgbClr val="FF0000"/>
                </a:solidFill>
              </a:rPr>
              <a:t>linea</a:t>
            </a:r>
            <a:r>
              <a:rPr lang="en-GB" dirty="0"/>
              <a:t>r or straight-line relationship that is measured by </a:t>
            </a:r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391996-FB28-4548-4D1B-BD8333076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3301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CF53-7E26-D865-ADBA-CA7D1C6E0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of </a:t>
            </a:r>
            <a:r>
              <a:rPr lang="en-GB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59C9E-917E-FEF4-DD14-920142567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correlation coefficient </a:t>
            </a:r>
            <a:r>
              <a:rPr lang="en-GB" b="1" dirty="0">
                <a:solidFill>
                  <a:srgbClr val="FF0000"/>
                </a:solidFill>
              </a:rPr>
              <a:t>r</a:t>
            </a:r>
            <a:r>
              <a:rPr lang="en-GB" dirty="0"/>
              <a:t> is calculated from the data in such a way that it will always lie between </a:t>
            </a:r>
            <a:r>
              <a:rPr lang="en-GB" dirty="0">
                <a:solidFill>
                  <a:srgbClr val="FF0000"/>
                </a:solidFill>
              </a:rPr>
              <a:t>-1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+1 </a:t>
            </a:r>
          </a:p>
          <a:p>
            <a:r>
              <a:rPr lang="en-GB" dirty="0">
                <a:solidFill>
                  <a:srgbClr val="FF0000"/>
                </a:solidFill>
              </a:rPr>
              <a:t>Values of r near +1 indicate high positive correlation</a:t>
            </a:r>
          </a:p>
          <a:p>
            <a:r>
              <a:rPr lang="en-GB" dirty="0"/>
              <a:t>The nearer the value is to 1, the stronger the relationship. So, values such as 0.8 or 0.9 indicate strong relationship.</a:t>
            </a:r>
          </a:p>
          <a:p>
            <a:r>
              <a:rPr lang="en-GB" dirty="0">
                <a:solidFill>
                  <a:srgbClr val="FF0000"/>
                </a:solidFill>
              </a:rPr>
              <a:t>Values near -1 indicate high negative correlation. </a:t>
            </a:r>
            <a:r>
              <a:rPr lang="en-GB" dirty="0"/>
              <a:t>As income goes up; infant mortality goes down.</a:t>
            </a:r>
          </a:p>
          <a:p>
            <a:r>
              <a:rPr lang="en-GB" dirty="0">
                <a:solidFill>
                  <a:srgbClr val="FF0000"/>
                </a:solidFill>
              </a:rPr>
              <a:t>Values of r=0, there is no correlation at all.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597510-144F-EA16-742E-899F9DDFE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3275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2BC6-AF0C-35D2-8D1F-A5CAA634F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Regression 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91A73-7D09-AB02-7F41-F787D4B3D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Having plotted the scatter diagram and decided that two variables have a linear relationship, we may want to fit a straight line to the data.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This can help to further understand the relationship and predict values of one variable from the other.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We want to fit the </a:t>
            </a:r>
            <a:r>
              <a:rPr lang="en-GB" dirty="0">
                <a:solidFill>
                  <a:srgbClr val="FF0000"/>
                </a:solidFill>
              </a:rPr>
              <a:t>best</a:t>
            </a:r>
            <a:r>
              <a:rPr lang="en-GB" dirty="0"/>
              <a:t> line we can.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‘</a:t>
            </a:r>
            <a:r>
              <a:rPr lang="en-GB" dirty="0">
                <a:solidFill>
                  <a:srgbClr val="FF0000"/>
                </a:solidFill>
              </a:rPr>
              <a:t>Least Squares</a:t>
            </a:r>
            <a:r>
              <a:rPr lang="en-GB" dirty="0"/>
              <a:t>’ regression line is one which minimises the square of the distances(measured along the vertical axis) of the points from the line.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BB812A-E8BF-57F1-D242-3370EAAF2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7380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2C0B9-336E-39BB-0CB6-BFB1BEEC1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Regression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1AD9434-70F8-80F5-CB62-FEDEC3BE4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8855838"/>
              </p:ext>
            </p:extLst>
          </p:nvPr>
        </p:nvGraphicFramePr>
        <p:xfrm>
          <a:off x="1060794" y="1705232"/>
          <a:ext cx="2238460" cy="344753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88136">
                  <a:extLst>
                    <a:ext uri="{9D8B030D-6E8A-4147-A177-3AD203B41FA5}">
                      <a16:colId xmlns:a16="http://schemas.microsoft.com/office/drawing/2014/main" val="1175827961"/>
                    </a:ext>
                  </a:extLst>
                </a:gridCol>
                <a:gridCol w="1050324">
                  <a:extLst>
                    <a:ext uri="{9D8B030D-6E8A-4147-A177-3AD203B41FA5}">
                      <a16:colId xmlns:a16="http://schemas.microsoft.com/office/drawing/2014/main" val="3273899800"/>
                    </a:ext>
                  </a:extLst>
                </a:gridCol>
              </a:tblGrid>
              <a:tr h="68950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1" u="none" strike="noStrike" dirty="0">
                          <a:effectLst/>
                        </a:rPr>
                        <a:t>Number of employees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Cost (£000's)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10416894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6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140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565486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8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164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79403466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5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110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91026016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10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175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171198276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8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170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25166798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9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168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028717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7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160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86616500"/>
                  </a:ext>
                </a:extLst>
              </a:tr>
              <a:tr h="34475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>
                          <a:effectLst/>
                        </a:rPr>
                        <a:t>11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100" b="1" u="none" strike="noStrike" dirty="0">
                          <a:effectLst/>
                        </a:rPr>
                        <a:t>193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67274833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9E385-85D9-9F40-DA52-DE2848506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BD25DCFF-C0BB-0212-5F55-96BEEEE50E2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0783805"/>
              </p:ext>
            </p:extLst>
          </p:nvPr>
        </p:nvGraphicFramePr>
        <p:xfrm>
          <a:off x="3500437" y="1809750"/>
          <a:ext cx="5191125" cy="3238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829293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2C5B3-8175-63B7-64FD-C42486852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Regression Line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A46E4-A120-615F-96F5-3FAFB7D38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5421AFB-3663-6ED5-4F39-1D1B1CB450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9983239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574460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AF51D-DDBE-6576-E0C2-6697BB9FC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89DBD-F0FE-3BD8-40D2-0497430F6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Thapar A. (2007)Essential Data Analysis semesters 1 &amp; 2, Westminster Business school, Pearson </a:t>
            </a:r>
            <a:r>
              <a:rPr lang="en-GB"/>
              <a:t>Education Limited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837B39-E316-7196-6203-3230F60D5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66065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529</Words>
  <Application>Microsoft Office PowerPoint</Application>
  <PresentationFormat>Widescreen</PresentationFormat>
  <Paragraphs>73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Narrow</vt:lpstr>
      <vt:lpstr>Arial</vt:lpstr>
      <vt:lpstr>Myriad Pro</vt:lpstr>
      <vt:lpstr>Wingdings</vt:lpstr>
      <vt:lpstr>20140311PresentationUWTSDTemplate</vt:lpstr>
      <vt:lpstr>Week 6 Correlation and regression</vt:lpstr>
      <vt:lpstr>Learning Objectives:</vt:lpstr>
      <vt:lpstr>Introduction</vt:lpstr>
      <vt:lpstr>Key issues to consider</vt:lpstr>
      <vt:lpstr>Scatter Plots </vt:lpstr>
      <vt:lpstr>What to look out for in a scatter plot</vt:lpstr>
      <vt:lpstr>Correlation</vt:lpstr>
      <vt:lpstr>Interpretation of r</vt:lpstr>
      <vt:lpstr>Regression Lines</vt:lpstr>
      <vt:lpstr>Regression </vt:lpstr>
      <vt:lpstr>Finding the Regression Line</vt:lpstr>
      <vt:lpstr>Reference </vt:lpstr>
    </vt:vector>
  </TitlesOfParts>
  <Company>University Of Northampton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Xavier Matieni</dc:creator>
  <cp:lastModifiedBy>Xavier Matieni</cp:lastModifiedBy>
  <cp:revision>2</cp:revision>
  <dcterms:created xsi:type="dcterms:W3CDTF">2025-11-08T20:36:20Z</dcterms:created>
  <dcterms:modified xsi:type="dcterms:W3CDTF">2025-11-08T22:16:35Z</dcterms:modified>
</cp:coreProperties>
</file>