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  <p:sldMasterId id="2147483676" r:id="rId5"/>
    <p:sldMasterId id="2147483678" r:id="rId6"/>
    <p:sldMasterId id="2147483680" r:id="rId7"/>
    <p:sldMasterId id="2147483682" r:id="rId8"/>
  </p:sldMasterIdLst>
  <p:notesMasterIdLst>
    <p:notesMasterId r:id="rId23"/>
  </p:notesMasterIdLst>
  <p:sldIdLst>
    <p:sldId id="292" r:id="rId9"/>
    <p:sldId id="294" r:id="rId10"/>
    <p:sldId id="295" r:id="rId11"/>
    <p:sldId id="1091" r:id="rId12"/>
    <p:sldId id="1183" r:id="rId13"/>
    <p:sldId id="1182" r:id="rId14"/>
    <p:sldId id="1165" r:id="rId15"/>
    <p:sldId id="1181" r:id="rId16"/>
    <p:sldId id="1184" r:id="rId17"/>
    <p:sldId id="1116" r:id="rId18"/>
    <p:sldId id="1180" r:id="rId19"/>
    <p:sldId id="1185" r:id="rId20"/>
    <p:sldId id="1186" r:id="rId21"/>
    <p:sldId id="40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3" autoAdjust="0"/>
    <p:restoredTop sz="86741" autoAdjust="0"/>
  </p:normalViewPr>
  <p:slideViewPr>
    <p:cSldViewPr snapToGrid="0">
      <p:cViewPr varScale="1">
        <p:scale>
          <a:sx n="96" d="100"/>
          <a:sy n="96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D25BA-BC0B-4BCE-8F5B-DB902A0C47E0}" type="datetimeFigureOut">
              <a:rPr lang="en-GB" smtClean="0"/>
              <a:t>30/05/2024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43D11-169C-403B-AE90-DBA81AF33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737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657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373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1923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590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6925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5920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999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41018C-6CAF-B84E-B92C-ECB119457FBA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763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3822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235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04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2885" y="1797052"/>
            <a:ext cx="11040076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85690" marR="0" indent="-285690" algn="ctr" defTabSz="45710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583688" y="455085"/>
            <a:ext cx="11127317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11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30/05/2024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93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36369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9567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32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81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05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4" r:id="rId2"/>
    <p:sldLayoutId id="214748368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8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316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m.huntly@uwtsd.ac.uk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m.huntly@uwtsd.ac.uk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6145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</a:p>
          <a:p>
            <a:endParaRPr lang="en-GB" sz="2400" b="1" i="1" dirty="0"/>
          </a:p>
          <a:p>
            <a:r>
              <a:rPr lang="en-GB" sz="3200" b="1" i="1" dirty="0"/>
              <a:t>Module Name: Group Project</a:t>
            </a:r>
          </a:p>
          <a:p>
            <a:r>
              <a:rPr lang="en-GB" sz="3200" b="1" i="1" dirty="0"/>
              <a:t>Module Code: ACBA4014</a:t>
            </a:r>
            <a:br>
              <a:rPr lang="en-GB" sz="2400" i="1" dirty="0"/>
            </a:br>
            <a:endParaRPr lang="en-GB" sz="2400" i="1" dirty="0"/>
          </a:p>
          <a:p>
            <a:endParaRPr lang="en-GB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4508A-09F8-407C-BCEE-EED5957725C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Applied Computing - WISA</a:t>
            </a:r>
          </a:p>
        </p:txBody>
      </p:sp>
    </p:spTree>
    <p:extLst>
      <p:ext uri="{BB962C8B-B14F-4D97-AF65-F5344CB8AC3E}">
        <p14:creationId xmlns:p14="http://schemas.microsoft.com/office/powerpoint/2010/main" val="4059603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04000" y="1694915"/>
            <a:ext cx="51525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/>
            </a:br>
            <a:endParaRPr lang="en-GB" dirty="0"/>
          </a:p>
          <a:p>
            <a:r>
              <a:rPr lang="en-GB" dirty="0"/>
              <a:t>Mark Huntly</a:t>
            </a:r>
          </a:p>
          <a:p>
            <a:r>
              <a:rPr lang="en-GB" dirty="0">
                <a:hlinkClick r:id="rId2"/>
              </a:rPr>
              <a:t>m.huntly@uwtsd.ac.uk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We shall meet Online via Teams Link</a:t>
            </a:r>
          </a:p>
          <a:p>
            <a:r>
              <a:rPr lang="en-GB" dirty="0"/>
              <a:t>Thursdays: 17:00 – 19.00 : Lecture &amp; Breakout Discussion</a:t>
            </a:r>
          </a:p>
          <a:p>
            <a:r>
              <a:rPr lang="en-GB" dirty="0"/>
              <a:t>We shall meet in-person in IQ109</a:t>
            </a:r>
          </a:p>
          <a:p>
            <a:r>
              <a:rPr lang="en-GB" dirty="0"/>
              <a:t>Saturdays: 14.00 – 18.00 : Practical Project Work</a:t>
            </a:r>
          </a:p>
          <a:p>
            <a:endParaRPr lang="en-GB" dirty="0"/>
          </a:p>
          <a:p>
            <a:r>
              <a:rPr lang="en-GB" dirty="0"/>
              <a:t>                      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1534" y="1429843"/>
            <a:ext cx="56709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Module Lecturers</a:t>
            </a:r>
          </a:p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endParaRPr lang="en-GB" sz="2000" b="1" i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B78745-3ADB-471E-BE5B-B948A3D845D5}"/>
              </a:ext>
            </a:extLst>
          </p:cNvPr>
          <p:cNvSpPr/>
          <p:nvPr/>
        </p:nvSpPr>
        <p:spPr>
          <a:xfrm>
            <a:off x="211533" y="2433579"/>
            <a:ext cx="56709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Module Information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Online Lectures on Thursdays at 5pm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Attendance will be monitored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Assessments: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Group Project Artifact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Individual Report</a:t>
            </a:r>
          </a:p>
        </p:txBody>
      </p:sp>
    </p:spTree>
    <p:extLst>
      <p:ext uri="{BB962C8B-B14F-4D97-AF65-F5344CB8AC3E}">
        <p14:creationId xmlns:p14="http://schemas.microsoft.com/office/powerpoint/2010/main" val="3229398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099" y="124110"/>
            <a:ext cx="6702251" cy="79029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Module Aim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99" y="673240"/>
            <a:ext cx="11394989" cy="4665168"/>
          </a:xfrm>
        </p:spPr>
        <p:txBody>
          <a:bodyPr/>
          <a:lstStyle/>
          <a:p>
            <a:pPr marL="0" lvl="0" indent="0"/>
            <a:endParaRPr lang="en-US" sz="2400" dirty="0">
              <a:solidFill>
                <a:schemeClr val="accent1"/>
              </a:solidFill>
            </a:endParaRPr>
          </a:p>
          <a:p>
            <a:pPr marL="0" lvl="0" indent="0"/>
            <a:endParaRPr lang="en-GB" sz="2400" dirty="0">
              <a:solidFill>
                <a:schemeClr val="accent1"/>
              </a:solidFill>
            </a:endParaRPr>
          </a:p>
          <a:p>
            <a:pPr marL="0" lvl="0" indent="0"/>
            <a:r>
              <a:rPr lang="en-US" sz="3200" b="1" dirty="0">
                <a:solidFill>
                  <a:schemeClr val="tx1"/>
                </a:solidFill>
              </a:rPr>
              <a:t>To give you practical skills to apply the knowledge gained through all modules studied in the development of a project...</a:t>
            </a:r>
          </a:p>
          <a:p>
            <a:pPr marL="0" lvl="0" indent="0"/>
            <a:endParaRPr lang="en-US" sz="3200" b="1" dirty="0">
              <a:solidFill>
                <a:schemeClr val="tx1"/>
              </a:solidFill>
            </a:endParaRPr>
          </a:p>
          <a:p>
            <a:pPr marL="0" lvl="0" indent="0"/>
            <a:r>
              <a:rPr lang="en-US" sz="3200" b="1" dirty="0">
                <a:solidFill>
                  <a:schemeClr val="tx1"/>
                </a:solidFill>
              </a:rPr>
              <a:t>As a TEAM.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3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099" y="124109"/>
            <a:ext cx="6702251" cy="869803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Module Aim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99" y="673240"/>
            <a:ext cx="11394989" cy="4665168"/>
          </a:xfrm>
        </p:spPr>
        <p:txBody>
          <a:bodyPr/>
          <a:lstStyle/>
          <a:p>
            <a:pPr marL="0" lvl="0" indent="0"/>
            <a:endParaRPr lang="en-US" sz="2400" dirty="0">
              <a:solidFill>
                <a:schemeClr val="accent1"/>
              </a:solidFill>
            </a:endParaRPr>
          </a:p>
          <a:p>
            <a:pPr marL="0" lvl="0" indent="0"/>
            <a:endParaRPr lang="en-GB" sz="2400" dirty="0">
              <a:solidFill>
                <a:schemeClr val="accent1"/>
              </a:solidFill>
            </a:endParaRPr>
          </a:p>
          <a:p>
            <a:pPr marL="0" lvl="0" indent="0"/>
            <a:r>
              <a:rPr lang="en-US" sz="3200" b="1" dirty="0">
                <a:solidFill>
                  <a:schemeClr val="tx1"/>
                </a:solidFill>
              </a:rPr>
              <a:t>The product of the project will take the form of a subject related artifact.</a:t>
            </a:r>
          </a:p>
          <a:p>
            <a:pPr marL="457200" lvl="0" indent="-457200" algn="l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</a:rPr>
              <a:t>Software application</a:t>
            </a:r>
          </a:p>
          <a:p>
            <a:pPr marL="457200" lvl="0" indent="-457200" algn="l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</a:rPr>
              <a:t>Web development</a:t>
            </a:r>
          </a:p>
          <a:p>
            <a:pPr marL="457200" lvl="0" indent="-457200" algn="l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</a:rPr>
              <a:t>Project design</a:t>
            </a:r>
          </a:p>
          <a:p>
            <a:pPr marL="457200" lvl="0" indent="-457200" algn="l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</a:rPr>
              <a:t>Prototype</a:t>
            </a:r>
          </a:p>
        </p:txBody>
      </p:sp>
    </p:spTree>
    <p:extLst>
      <p:ext uri="{BB962C8B-B14F-4D97-AF65-F5344CB8AC3E}">
        <p14:creationId xmlns:p14="http://schemas.microsoft.com/office/powerpoint/2010/main" val="170196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099" y="124109"/>
            <a:ext cx="6702251" cy="830047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Module Outcome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99" y="673240"/>
            <a:ext cx="11394989" cy="4665168"/>
          </a:xfrm>
        </p:spPr>
        <p:txBody>
          <a:bodyPr/>
          <a:lstStyle/>
          <a:p>
            <a:pPr marL="0" lvl="0" indent="0"/>
            <a:endParaRPr lang="en-US" sz="2400" dirty="0">
              <a:solidFill>
                <a:schemeClr val="accent1"/>
              </a:solidFill>
            </a:endParaRPr>
          </a:p>
          <a:p>
            <a:pPr marL="0" lvl="0" indent="0"/>
            <a:endParaRPr lang="en-GB" sz="2400" dirty="0">
              <a:solidFill>
                <a:schemeClr val="accent1"/>
              </a:solidFill>
            </a:endParaRPr>
          </a:p>
          <a:p>
            <a:pPr marL="0" lvl="0" indent="0" algn="l"/>
            <a:r>
              <a:rPr lang="en-US" sz="3600" b="1" dirty="0">
                <a:solidFill>
                  <a:schemeClr val="tx1"/>
                </a:solidFill>
              </a:rPr>
              <a:t>Upon completion of this module, you should be able to: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Apply knowledge and skills gained through your study to solve problems.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Work as a team.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Recognise a project and its purpose and context.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Understand a project lifecycle.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Understand tools and techniques for project management.</a:t>
            </a:r>
          </a:p>
        </p:txBody>
      </p:sp>
    </p:spTree>
    <p:extLst>
      <p:ext uri="{BB962C8B-B14F-4D97-AF65-F5344CB8AC3E}">
        <p14:creationId xmlns:p14="http://schemas.microsoft.com/office/powerpoint/2010/main" val="151528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7C42E-044A-49B6-BA44-3A5245E5B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4043"/>
            <a:ext cx="4558204" cy="909870"/>
          </a:xfrm>
        </p:spPr>
        <p:txBody>
          <a:bodyPr>
            <a:normAutofit/>
          </a:bodyPr>
          <a:lstStyle/>
          <a:p>
            <a:r>
              <a:rPr lang="en-GB" sz="4000" dirty="0"/>
              <a:t>Reading List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EDF3B7-2318-C380-0AB7-979C89B7F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36868" y="1939702"/>
            <a:ext cx="6157319" cy="2975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371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34157"/>
            <a:ext cx="6702251" cy="909451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accent1">
                    <a:lumMod val="50000"/>
                  </a:schemeClr>
                </a:solidFill>
              </a:rPr>
              <a:t>Topics to cover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99" y="884582"/>
            <a:ext cx="11394989" cy="4453825"/>
          </a:xfrm>
        </p:spPr>
        <p:txBody>
          <a:bodyPr/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Team formation and teamwork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Technology, evolution and innovation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What is a project?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Goal setting and reviews (aims and objectives)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Project Requirements, analysis and design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Project lifecycle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Practical tutorials and support will be regular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Regular reviews will be conducted.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76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2AA8F8-1E43-384B-8982-C0BB9404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34157"/>
            <a:ext cx="6702251" cy="909451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accent1">
                    <a:lumMod val="50000"/>
                  </a:schemeClr>
                </a:solidFill>
              </a:rPr>
              <a:t>Topics to cover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693879-5816-3444-9D50-A12F1F37F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099" y="884582"/>
            <a:ext cx="11394989" cy="4453825"/>
          </a:xfrm>
        </p:spPr>
        <p:txBody>
          <a:bodyPr/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Regular reviews will be conducted on objectives.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Assessment will be group work and individual.</a:t>
            </a:r>
          </a:p>
          <a:p>
            <a:pPr marL="743010" lvl="1" indent="-342900"/>
            <a:r>
              <a:rPr lang="en-US" sz="2800" dirty="0"/>
              <a:t>Individual work will be weighted higher than group work.</a:t>
            </a:r>
          </a:p>
          <a:p>
            <a:pPr marL="342900" indent="-342900" algn="l"/>
            <a:endParaRPr lang="en-US" sz="2400" dirty="0">
              <a:solidFill>
                <a:schemeClr val="tx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All Saturdays will be practical tutorials for groups to work together with consultation from me.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179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AF73ADC6-961E-4C33-468F-5D1521A02E4F}"/>
              </a:ext>
            </a:extLst>
          </p:cNvPr>
          <p:cNvSpPr txBox="1">
            <a:spLocks/>
          </p:cNvSpPr>
          <p:nvPr/>
        </p:nvSpPr>
        <p:spPr bwMode="auto">
          <a:xfrm>
            <a:off x="150322" y="145160"/>
            <a:ext cx="5295015" cy="856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4C6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Assessments </a:t>
            </a:r>
            <a:endParaRPr lang="en-US" sz="5400" i="1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79D5F8-DA07-F346-5605-4C398C9DECC4}"/>
              </a:ext>
            </a:extLst>
          </p:cNvPr>
          <p:cNvSpPr/>
          <p:nvPr/>
        </p:nvSpPr>
        <p:spPr>
          <a:xfrm>
            <a:off x="150323" y="1166894"/>
            <a:ext cx="11808796" cy="4119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lvl="0" indent="0"/>
            <a:r>
              <a:rPr lang="en-US" sz="2400" b="1" dirty="0">
                <a:solidFill>
                  <a:schemeClr val="tx1"/>
                </a:solidFill>
              </a:rPr>
              <a:t>To give you practical skills to apply the knowledge gained through all modules studied in the development of a project...</a:t>
            </a:r>
          </a:p>
          <a:p>
            <a:pPr marL="637540" indent="-180340" algn="just" fontAlgn="auto" hangingPunct="1">
              <a:spcBef>
                <a:spcPts val="600"/>
              </a:spcBef>
              <a:spcAft>
                <a:spcPts val="0"/>
              </a:spcAft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b="1" dirty="0"/>
              <a:t>LEARNING OUTCOMES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Upon the successful completion of this module, the student should be able to: </a:t>
            </a:r>
          </a:p>
          <a:p>
            <a:pPr marL="342900" lvl="0" indent="-342900" algn="just" fontAlgn="auto" hangingPunct="1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demonstrate essential knowledge and skills to work in a group / team and produce an artifact from a project.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51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969486-80CD-8FA5-737A-1A0268F7B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236" y="1001794"/>
            <a:ext cx="9561528" cy="3985233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AF73ADC6-961E-4C33-468F-5D1521A02E4F}"/>
              </a:ext>
            </a:extLst>
          </p:cNvPr>
          <p:cNvSpPr txBox="1">
            <a:spLocks/>
          </p:cNvSpPr>
          <p:nvPr/>
        </p:nvSpPr>
        <p:spPr bwMode="auto">
          <a:xfrm>
            <a:off x="150322" y="145160"/>
            <a:ext cx="5295015" cy="856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4C6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Assessments </a:t>
            </a:r>
            <a:endParaRPr lang="en-US" sz="5400" i="1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96B834-114C-53A2-6E9D-BAD406538864}"/>
              </a:ext>
            </a:extLst>
          </p:cNvPr>
          <p:cNvSpPr txBox="1"/>
          <p:nvPr/>
        </p:nvSpPr>
        <p:spPr>
          <a:xfrm>
            <a:off x="501650" y="4802361"/>
            <a:ext cx="114871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73A3C"/>
                </a:solidFill>
                <a:effectLst/>
                <a:latin typeface="-apple-system"/>
              </a:rPr>
              <a:t>Submission date TBC…</a:t>
            </a:r>
            <a:endParaRPr lang="en-GB" b="1" i="0" dirty="0">
              <a:solidFill>
                <a:srgbClr val="373A3C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1325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AF73ADC6-961E-4C33-468F-5D1521A02E4F}"/>
              </a:ext>
            </a:extLst>
          </p:cNvPr>
          <p:cNvSpPr txBox="1">
            <a:spLocks/>
          </p:cNvSpPr>
          <p:nvPr/>
        </p:nvSpPr>
        <p:spPr bwMode="auto">
          <a:xfrm>
            <a:off x="150322" y="145160"/>
            <a:ext cx="5295015" cy="856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4C6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dirty="0">
                <a:solidFill>
                  <a:schemeClr val="tx1"/>
                </a:solidFill>
              </a:rPr>
              <a:t>Assessments </a:t>
            </a:r>
            <a:endParaRPr lang="en-US" sz="5400" i="1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11D4AF-4EC0-3ED8-D593-DAD24036DB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50" y="1002602"/>
            <a:ext cx="10756640" cy="8948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E2E2A6-D9B1-DC21-EF21-5B1902D4CF92}"/>
              </a:ext>
            </a:extLst>
          </p:cNvPr>
          <p:cNvSpPr txBox="1"/>
          <p:nvPr/>
        </p:nvSpPr>
        <p:spPr>
          <a:xfrm>
            <a:off x="801384" y="2167847"/>
            <a:ext cx="10171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Individual written report describing the project chosen, research conducted, individual contribution, and evaluation of the overall teamwork.</a:t>
            </a:r>
            <a:endParaRPr lang="en-GB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135F81-B3D0-4E40-24F3-74D397D570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857" y="3038281"/>
            <a:ext cx="10986499" cy="10069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E418CD7-55CC-576D-006A-7DD6326E453A}"/>
              </a:ext>
            </a:extLst>
          </p:cNvPr>
          <p:cNvSpPr txBox="1"/>
          <p:nvPr/>
        </p:nvSpPr>
        <p:spPr>
          <a:xfrm>
            <a:off x="501650" y="4045226"/>
            <a:ext cx="105255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Presentation for project proposal (5 mins) to be presented in practical tutorials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Presentation and / or demonstration of artifact / prototype produced (5 – 10 mins)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0541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04000" y="1694915"/>
            <a:ext cx="51525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/>
            </a:br>
            <a:endParaRPr lang="en-GB" dirty="0"/>
          </a:p>
          <a:p>
            <a:r>
              <a:rPr lang="en-GB" dirty="0"/>
              <a:t>Mark Huntly</a:t>
            </a:r>
          </a:p>
          <a:p>
            <a:r>
              <a:rPr lang="en-GB" dirty="0">
                <a:hlinkClick r:id="rId2"/>
              </a:rPr>
              <a:t>m.huntly@uwtsd.ac.uk</a:t>
            </a:r>
            <a:endParaRPr lang="en-GB" dirty="0"/>
          </a:p>
          <a:p>
            <a:endParaRPr lang="en-GB" dirty="0"/>
          </a:p>
          <a:p>
            <a:r>
              <a:rPr lang="en-GB" dirty="0"/>
              <a:t>We shall meet Online via Teams Link</a:t>
            </a:r>
          </a:p>
          <a:p>
            <a:r>
              <a:rPr lang="en-GB" dirty="0"/>
              <a:t>Thursdays: 17:00 – 19.00 : Lecture &amp; Breakout Discussion</a:t>
            </a:r>
          </a:p>
          <a:p>
            <a:r>
              <a:rPr lang="en-GB" dirty="0"/>
              <a:t>We shall meet in-person in IQ109</a:t>
            </a:r>
          </a:p>
          <a:p>
            <a:r>
              <a:rPr lang="en-GB" dirty="0"/>
              <a:t>Saturdays: 14.00 – 18.00 : Practical Project Work</a:t>
            </a:r>
          </a:p>
          <a:p>
            <a:endParaRPr lang="en-GB" dirty="0"/>
          </a:p>
          <a:p>
            <a:r>
              <a:rPr lang="en-GB" dirty="0"/>
              <a:t>                      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1534" y="1429843"/>
            <a:ext cx="56709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chemeClr val="bg1"/>
                </a:solidFill>
              </a:rPr>
              <a:t>Module Lecturers</a:t>
            </a:r>
          </a:p>
          <a:p>
            <a:pPr marL="457200" indent="-457200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endParaRPr lang="en-GB" sz="2000" b="1" i="1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B78745-3ADB-471E-BE5B-B948A3D845D5}"/>
              </a:ext>
            </a:extLst>
          </p:cNvPr>
          <p:cNvSpPr/>
          <p:nvPr/>
        </p:nvSpPr>
        <p:spPr>
          <a:xfrm>
            <a:off x="211533" y="2433579"/>
            <a:ext cx="567099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Module Information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Online Lectures on Thursdays at 5pm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Attendance will be monitored</a:t>
            </a:r>
          </a:p>
          <a:p>
            <a:pPr marL="457200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Assessments: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Group Project Artifact</a:t>
            </a:r>
          </a:p>
          <a:p>
            <a:pPr marL="914400" lvl="1" indent="-457200" algn="just">
              <a:buFont typeface="Wingdings" panose="05000000000000000000" pitchFamily="2" charset="2"/>
              <a:buChar char="Ø"/>
              <a:tabLst>
                <a:tab pos="4308475" algn="l"/>
                <a:tab pos="4391025" algn="l"/>
              </a:tabLst>
            </a:pPr>
            <a:r>
              <a:rPr lang="en-GB" sz="2000" b="1" i="1" dirty="0">
                <a:solidFill>
                  <a:srgbClr val="E0BC4C"/>
                </a:solidFill>
              </a:rPr>
              <a:t>Individual Report</a:t>
            </a:r>
          </a:p>
        </p:txBody>
      </p:sp>
    </p:spTree>
    <p:extLst>
      <p:ext uri="{BB962C8B-B14F-4D97-AF65-F5344CB8AC3E}">
        <p14:creationId xmlns:p14="http://schemas.microsoft.com/office/powerpoint/2010/main" val="461462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468" y="1470581"/>
            <a:ext cx="5042202" cy="3864989"/>
          </a:xfrm>
        </p:spPr>
        <p:txBody>
          <a:bodyPr/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017083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7CA236AE83B4C8AACB9AE9F32993B" ma:contentTypeVersion="12" ma:contentTypeDescription="Create a new document." ma:contentTypeScope="" ma:versionID="306ca519e0234e55f0db5327c9abd10d">
  <xsd:schema xmlns:xsd="http://www.w3.org/2001/XMLSchema" xmlns:xs="http://www.w3.org/2001/XMLSchema" xmlns:p="http://schemas.microsoft.com/office/2006/metadata/properties" xmlns:ns3="9902240c-f584-4322-946e-7b0be23bca91" xmlns:ns4="d2ec016d-25cf-4c07-aa6b-c53e267faa6f" targetNamespace="http://schemas.microsoft.com/office/2006/metadata/properties" ma:root="true" ma:fieldsID="aab3a6059c4a725442d881e109f899a3" ns3:_="" ns4:_="">
    <xsd:import namespace="9902240c-f584-4322-946e-7b0be23bca91"/>
    <xsd:import namespace="d2ec016d-25cf-4c07-aa6b-c53e267fa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02240c-f584-4322-946e-7b0be23bca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ec016d-25cf-4c07-aa6b-c53e267faa6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954D29-52F6-46B1-B000-9B667CC4D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02240c-f584-4322-946e-7b0be23bca91"/>
    <ds:schemaRef ds:uri="d2ec016d-25cf-4c07-aa6b-c53e267fa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41C0C2-F5F1-4B28-B166-BFFEC8B89FE5}">
  <ds:schemaRefs>
    <ds:schemaRef ds:uri="http://purl.org/dc/terms/"/>
    <ds:schemaRef ds:uri="9902240c-f584-4322-946e-7b0be23bca91"/>
    <ds:schemaRef ds:uri="http://purl.org/dc/dcmitype/"/>
    <ds:schemaRef ds:uri="http://schemas.microsoft.com/office/infopath/2007/PartnerControls"/>
    <ds:schemaRef ds:uri="d2ec016d-25cf-4c07-aa6b-c53e267faa6f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9CC94F7-A2A6-4649-B1FC-1DCDCCB7722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Widescreen</PresentationFormat>
  <Paragraphs>105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-apple-system</vt:lpstr>
      <vt:lpstr>Arial</vt:lpstr>
      <vt:lpstr>Calibri</vt:lpstr>
      <vt:lpstr>Calibri Light</vt:lpstr>
      <vt:lpstr>Symbol</vt:lpstr>
      <vt:lpstr>Times New Roman</vt:lpstr>
      <vt:lpstr>Wingdings</vt:lpstr>
      <vt:lpstr>UWTSD 200 Holding Page</vt:lpstr>
      <vt:lpstr>UWTSD 200_Title Page</vt:lpstr>
      <vt:lpstr>UWTSD 200_Text 1</vt:lpstr>
      <vt:lpstr>UWTSD 200_Title Page 2</vt:lpstr>
      <vt:lpstr>UWTSD 200_Subtitle 4</vt:lpstr>
      <vt:lpstr>PowerPoint Presentation</vt:lpstr>
      <vt:lpstr>PowerPoint Presentation</vt:lpstr>
      <vt:lpstr>PowerPoint Presentation</vt:lpstr>
      <vt:lpstr>Module Aim</vt:lpstr>
      <vt:lpstr>Module Aim</vt:lpstr>
      <vt:lpstr>Module Outcome</vt:lpstr>
      <vt:lpstr>Reading List</vt:lpstr>
      <vt:lpstr>Topics to cover</vt:lpstr>
      <vt:lpstr>Topics to cover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IP Services – Part 2 (NTP, FHRP, NAT) Applied Computing Wales Institute of Science and Art (WISA)</dc:title>
  <dc:creator>Nitheesh Kaliyamurthy</dc:creator>
  <cp:lastModifiedBy>Mark Huntly</cp:lastModifiedBy>
  <cp:revision>65</cp:revision>
  <dcterms:created xsi:type="dcterms:W3CDTF">2021-03-05T06:07:01Z</dcterms:created>
  <dcterms:modified xsi:type="dcterms:W3CDTF">2024-05-30T09:37:59Z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0x01010056E7CA236AE83B4C8AACB9AE9F32993B</vt:lpwstr>
  </property>
</Properties>
</file>