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707" r:id="rId1"/>
  </p:sldMasterIdLst>
  <p:notesMasterIdLst>
    <p:notesMasterId r:id="rId28"/>
  </p:notesMasterIdLst>
  <p:sldIdLst>
    <p:sldId id="358" r:id="rId2"/>
    <p:sldId id="720" r:id="rId3"/>
    <p:sldId id="721" r:id="rId4"/>
    <p:sldId id="722" r:id="rId5"/>
    <p:sldId id="723" r:id="rId6"/>
    <p:sldId id="724" r:id="rId7"/>
    <p:sldId id="725" r:id="rId8"/>
    <p:sldId id="726" r:id="rId9"/>
    <p:sldId id="727" r:id="rId10"/>
    <p:sldId id="758" r:id="rId11"/>
    <p:sldId id="733" r:id="rId12"/>
    <p:sldId id="369" r:id="rId13"/>
    <p:sldId id="370" r:id="rId14"/>
    <p:sldId id="371" r:id="rId15"/>
    <p:sldId id="734" r:id="rId16"/>
    <p:sldId id="756" r:id="rId17"/>
    <p:sldId id="372" r:id="rId18"/>
    <p:sldId id="736" r:id="rId19"/>
    <p:sldId id="374" r:id="rId20"/>
    <p:sldId id="737" r:id="rId21"/>
    <p:sldId id="738" r:id="rId22"/>
    <p:sldId id="739" r:id="rId23"/>
    <p:sldId id="378" r:id="rId24"/>
    <p:sldId id="379" r:id="rId25"/>
    <p:sldId id="382" r:id="rId26"/>
    <p:sldId id="757" r:id="rId2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a:srgbClr val="2E5D7A"/>
    <a:srgbClr val="000099"/>
    <a:srgbClr val="800000"/>
    <a:srgbClr val="0000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54" autoAdjust="0"/>
    <p:restoredTop sz="68905" autoAdjust="0"/>
  </p:normalViewPr>
  <p:slideViewPr>
    <p:cSldViewPr>
      <p:cViewPr varScale="1">
        <p:scale>
          <a:sx n="62" d="100"/>
          <a:sy n="62" d="100"/>
        </p:scale>
        <p:origin x="-212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8" d="100"/>
        <a:sy n="68"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endParaRPr lang="en-US" dirty="0"/>
          </a:p>
        </p:txBody>
      </p:sp>
      <p:sp>
        <p:nvSpPr>
          <p:cNvPr id="33795"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endParaRPr lang="en-US" dirty="0"/>
          </a:p>
        </p:txBody>
      </p:sp>
      <p:sp>
        <p:nvSpPr>
          <p:cNvPr id="337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379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379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endParaRPr lang="en-US" dirty="0"/>
          </a:p>
        </p:txBody>
      </p:sp>
      <p:sp>
        <p:nvSpPr>
          <p:cNvPr id="3379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fld id="{1C9CA944-4F53-4C16-B847-83F7D1F15EFB}" type="slidenum">
              <a:rPr lang="en-US"/>
              <a:pPr/>
              <a:t>‹#›</a:t>
            </a:fld>
            <a:endParaRPr lang="en-US" dirty="0"/>
          </a:p>
        </p:txBody>
      </p:sp>
    </p:spTree>
    <p:extLst>
      <p:ext uri="{BB962C8B-B14F-4D97-AF65-F5344CB8AC3E}">
        <p14:creationId xmlns:p14="http://schemas.microsoft.com/office/powerpoint/2010/main" xmlns="" val="153490899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mn-ea"/>
        <a:cs typeface="+mn-cs"/>
      </a:defRPr>
    </a:lvl1pPr>
    <a:lvl2pPr marL="457200" algn="l" rtl="0" fontAlgn="base">
      <a:spcBef>
        <a:spcPct val="30000"/>
      </a:spcBef>
      <a:spcAft>
        <a:spcPct val="0"/>
      </a:spcAft>
      <a:defRPr sz="1200" kern="1200">
        <a:solidFill>
          <a:schemeClr val="tx1"/>
        </a:solidFill>
        <a:latin typeface="Arial" pitchFamily="34" charset="0"/>
        <a:ea typeface="+mn-ea"/>
        <a:cs typeface="+mn-cs"/>
      </a:defRPr>
    </a:lvl2pPr>
    <a:lvl3pPr marL="914400" algn="l" rtl="0" fontAlgn="base">
      <a:spcBef>
        <a:spcPct val="30000"/>
      </a:spcBef>
      <a:spcAft>
        <a:spcPct val="0"/>
      </a:spcAft>
      <a:defRPr sz="1200" kern="1200">
        <a:solidFill>
          <a:schemeClr val="tx1"/>
        </a:solidFill>
        <a:latin typeface="Arial" pitchFamily="34" charset="0"/>
        <a:ea typeface="+mn-ea"/>
        <a:cs typeface="+mn-cs"/>
      </a:defRPr>
    </a:lvl3pPr>
    <a:lvl4pPr marL="1371600" algn="l" rtl="0" fontAlgn="base">
      <a:spcBef>
        <a:spcPct val="30000"/>
      </a:spcBef>
      <a:spcAft>
        <a:spcPct val="0"/>
      </a:spcAft>
      <a:defRPr sz="1200" kern="1200">
        <a:solidFill>
          <a:schemeClr val="tx1"/>
        </a:solidFill>
        <a:latin typeface="Arial" pitchFamily="34" charset="0"/>
        <a:ea typeface="+mn-ea"/>
        <a:cs typeface="+mn-cs"/>
      </a:defRPr>
    </a:lvl4pPr>
    <a:lvl5pPr marL="1828800" algn="l" rtl="0" fontAlgn="base">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0C65AA-BD0D-42A3-A448-6AE8BF569B4F}" type="slidenum">
              <a:rPr lang="en-US"/>
              <a:pPr/>
              <a:t>2</a:t>
            </a:fld>
            <a:endParaRPr lang="en-US" dirty="0"/>
          </a:p>
        </p:txBody>
      </p:sp>
      <p:sp>
        <p:nvSpPr>
          <p:cNvPr id="683010" name="Rectangle 2"/>
          <p:cNvSpPr>
            <a:spLocks noGrp="1" noRot="1" noChangeAspect="1" noChangeArrowheads="1" noTextEdit="1"/>
          </p:cNvSpPr>
          <p:nvPr>
            <p:ph type="sldImg"/>
          </p:nvPr>
        </p:nvSpPr>
        <p:spPr>
          <a:ln/>
        </p:spPr>
      </p:sp>
      <p:sp>
        <p:nvSpPr>
          <p:cNvPr id="68301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BD0B62-BB74-422A-82E5-B0DBB6C47E43}" type="slidenum">
              <a:rPr lang="en-US"/>
              <a:pPr/>
              <a:t>3</a:t>
            </a:fld>
            <a:endParaRPr lang="en-US" dirty="0"/>
          </a:p>
        </p:txBody>
      </p:sp>
      <p:sp>
        <p:nvSpPr>
          <p:cNvPr id="685058" name="Rectangle 2"/>
          <p:cNvSpPr>
            <a:spLocks noGrp="1" noRot="1" noChangeAspect="1" noChangeArrowheads="1" noTextEdit="1"/>
          </p:cNvSpPr>
          <p:nvPr>
            <p:ph type="sldImg"/>
          </p:nvPr>
        </p:nvSpPr>
        <p:spPr>
          <a:ln/>
        </p:spPr>
      </p:sp>
      <p:sp>
        <p:nvSpPr>
          <p:cNvPr id="68505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C9CA944-4F53-4C16-B847-83F7D1F15EFB}"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i="0" kern="1200" dirty="0">
                <a:solidFill>
                  <a:schemeClr val="tx1"/>
                </a:solidFill>
                <a:effectLst/>
                <a:latin typeface="Arial" pitchFamily="34" charset="0"/>
                <a:ea typeface="+mn-ea"/>
                <a:cs typeface="+mn-cs"/>
              </a:rPr>
              <a:t>FIGURE 5.1 A </a:t>
            </a:r>
            <a:r>
              <a:rPr lang="en-GB" sz="1200" b="0" i="0" kern="1200" dirty="0" err="1">
                <a:solidFill>
                  <a:schemeClr val="tx1"/>
                </a:solidFill>
                <a:effectLst/>
                <a:latin typeface="Arial" pitchFamily="34" charset="0"/>
                <a:ea typeface="+mn-ea"/>
                <a:cs typeface="+mn-cs"/>
              </a:rPr>
              <a:t>Pigouvian</a:t>
            </a:r>
            <a:r>
              <a:rPr lang="en-GB" sz="1200" b="0" i="0" kern="1200" dirty="0">
                <a:solidFill>
                  <a:schemeClr val="tx1"/>
                </a:solidFill>
                <a:effectLst/>
                <a:latin typeface="Arial" pitchFamily="34" charset="0"/>
                <a:ea typeface="+mn-ea"/>
                <a:cs typeface="+mn-cs"/>
              </a:rPr>
              <a:t> Tax </a:t>
            </a:r>
          </a:p>
          <a:p>
            <a:r>
              <a:rPr lang="en-GB" sz="1200" b="0" i="0" kern="1200" dirty="0">
                <a:solidFill>
                  <a:schemeClr val="tx1"/>
                </a:solidFill>
                <a:effectLst/>
                <a:latin typeface="Arial" pitchFamily="34" charset="0"/>
                <a:ea typeface="+mn-ea"/>
                <a:cs typeface="+mn-cs"/>
              </a:rPr>
              <a:t>This model illustrates how a </a:t>
            </a:r>
            <a:r>
              <a:rPr lang="en-GB" sz="1200" b="0" i="0" kern="1200" dirty="0" err="1">
                <a:solidFill>
                  <a:schemeClr val="tx1"/>
                </a:solidFill>
                <a:effectLst/>
                <a:latin typeface="Arial" pitchFamily="34" charset="0"/>
                <a:ea typeface="+mn-ea"/>
                <a:cs typeface="+mn-cs"/>
              </a:rPr>
              <a:t>Pigouvian</a:t>
            </a:r>
            <a:r>
              <a:rPr lang="en-GB" sz="1200" b="0" i="0" kern="1200" dirty="0">
                <a:solidFill>
                  <a:schemeClr val="tx1"/>
                </a:solidFill>
                <a:effectLst/>
                <a:latin typeface="Arial" pitchFamily="34" charset="0"/>
                <a:ea typeface="+mn-ea"/>
                <a:cs typeface="+mn-cs"/>
              </a:rPr>
              <a:t> tax achieves efficiency in the market for some pollution- generating product (Q). By setting the unit tax equal to the MEC at QE, shown as distance ab, the MPC curve shifts up to </a:t>
            </a:r>
            <a:r>
              <a:rPr lang="en-GB" sz="1200" b="0" i="0" kern="1200" dirty="0" err="1">
                <a:solidFill>
                  <a:schemeClr val="tx1"/>
                </a:solidFill>
                <a:effectLst/>
                <a:latin typeface="Arial" pitchFamily="34" charset="0"/>
                <a:ea typeface="+mn-ea"/>
                <a:cs typeface="+mn-cs"/>
              </a:rPr>
              <a:t>MPCt</a:t>
            </a:r>
            <a:r>
              <a:rPr lang="en-GB" sz="1200" b="0" i="0" kern="1200" dirty="0">
                <a:solidFill>
                  <a:schemeClr val="tx1"/>
                </a:solidFill>
                <a:effectLst/>
                <a:latin typeface="Arial" pitchFamily="34" charset="0"/>
                <a:ea typeface="+mn-ea"/>
                <a:cs typeface="+mn-cs"/>
              </a:rPr>
              <a:t>. Equilibrium output is then determined by the intersection of </a:t>
            </a:r>
            <a:r>
              <a:rPr lang="en-GB" sz="1200" b="0" i="0" kern="1200" dirty="0" err="1">
                <a:solidFill>
                  <a:schemeClr val="tx1"/>
                </a:solidFill>
                <a:effectLst/>
                <a:latin typeface="Arial" pitchFamily="34" charset="0"/>
                <a:ea typeface="+mn-ea"/>
                <a:cs typeface="+mn-cs"/>
              </a:rPr>
              <a:t>MPCt</a:t>
            </a:r>
            <a:r>
              <a:rPr lang="en-GB" sz="1200" b="0" i="0" kern="1200" dirty="0">
                <a:solidFill>
                  <a:schemeClr val="tx1"/>
                </a:solidFill>
                <a:effectLst/>
                <a:latin typeface="Arial" pitchFamily="34" charset="0"/>
                <a:ea typeface="+mn-ea"/>
                <a:cs typeface="+mn-cs"/>
              </a:rPr>
              <a:t> and MSB, which is the efficient production level, QE.</a:t>
            </a:r>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i="0" kern="1200" dirty="0">
                <a:solidFill>
                  <a:schemeClr val="tx1"/>
                </a:solidFill>
                <a:effectLst/>
                <a:latin typeface="Arial" pitchFamily="34" charset="0"/>
                <a:ea typeface="+mn-ea"/>
                <a:cs typeface="+mn-cs"/>
              </a:rPr>
              <a:t>FIGURE 5.2 </a:t>
            </a:r>
            <a:r>
              <a:rPr lang="en-GB" sz="1200" b="0" i="0" kern="1200" dirty="0" err="1">
                <a:solidFill>
                  <a:schemeClr val="tx1"/>
                </a:solidFill>
                <a:effectLst/>
                <a:latin typeface="Arial" pitchFamily="34" charset="0"/>
                <a:ea typeface="+mn-ea"/>
                <a:cs typeface="+mn-cs"/>
              </a:rPr>
              <a:t>Modeling</a:t>
            </a:r>
            <a:r>
              <a:rPr lang="en-GB" sz="1200" b="0" i="0" kern="1200" dirty="0">
                <a:solidFill>
                  <a:schemeClr val="tx1"/>
                </a:solidFill>
                <a:effectLst/>
                <a:latin typeface="Arial" pitchFamily="34" charset="0"/>
                <a:ea typeface="+mn-ea"/>
                <a:cs typeface="+mn-cs"/>
              </a:rPr>
              <a:t> an Emission Charge for a Single Polluter </a:t>
            </a:r>
          </a:p>
          <a:p>
            <a:r>
              <a:rPr lang="en-GB" sz="1200" b="0" i="0" kern="1200" dirty="0">
                <a:solidFill>
                  <a:schemeClr val="tx1"/>
                </a:solidFill>
                <a:effectLst/>
                <a:latin typeface="Arial" pitchFamily="34" charset="0"/>
                <a:ea typeface="+mn-ea"/>
                <a:cs typeface="+mn-cs"/>
              </a:rPr>
              <a:t>This model illustrates the decisions of a single polluter, faced with the options of paying a tax [t (AST ␣ A0 )] or incurring the cost of abating. In this case, the firm will abate up to A 0, because up to that point MAC &lt; MT. Its total abatement costs (TAC) are shown as area 0aA0. Beyond A0 and up to the standard, AST, the firm will pay the taxes, because MT &lt; MAC. Its tax burden is represented by area A0abAST. Hence, the total costs to the polluter of complying with this policy are area 0ab</a:t>
            </a:r>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1C9CA944-4F53-4C16-B847-83F7D1F15EFB}"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xmlns="" val="2542285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i="0" kern="1200" dirty="0">
                <a:solidFill>
                  <a:schemeClr val="tx1"/>
                </a:solidFill>
                <a:effectLst/>
                <a:latin typeface="Arial" pitchFamily="34" charset="0"/>
                <a:ea typeface="+mn-ea"/>
                <a:cs typeface="+mn-cs"/>
              </a:rPr>
              <a:t>An alternative market approach to reducing environmental damage is to pay polluters not to pollute through an environmental subsidy. There are two major types of subsidies—abatement equipment subsidies and pollution reduction subsidies. We discuss each of these in turn.</a:t>
            </a:r>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20</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21</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22</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23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24</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25</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C9CA944-4F53-4C16-B847-83F7D1F15EFB}" type="slidenum">
              <a:rPr lang="en-US" smtClean="0"/>
              <a:pPr/>
              <a:t>26</a:t>
            </a:fld>
            <a:endParaRPr lang="en-US" dirty="0"/>
          </a:p>
        </p:txBody>
      </p:sp>
    </p:spTree>
    <p:extLst>
      <p:ext uri="{BB962C8B-B14F-4D97-AF65-F5344CB8AC3E}">
        <p14:creationId xmlns:p14="http://schemas.microsoft.com/office/powerpoint/2010/main" xmlns="" val="2921764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77890" name="Rectangle 2"/>
          <p:cNvSpPr>
            <a:spLocks noGrp="1" noChangeArrowheads="1"/>
          </p:cNvSpPr>
          <p:nvPr>
            <p:ph type="ctrTitle"/>
          </p:nvPr>
        </p:nvSpPr>
        <p:spPr>
          <a:xfrm>
            <a:off x="4218709" y="685800"/>
            <a:ext cx="4620491" cy="3048000"/>
          </a:xfrm>
        </p:spPr>
        <p:txBody>
          <a:bodyPr/>
          <a:lstStyle>
            <a:lvl1pPr>
              <a:defRPr sz="4000">
                <a:latin typeface="+mj-lt"/>
              </a:defRPr>
            </a:lvl1pPr>
          </a:lstStyle>
          <a:p>
            <a:r>
              <a:rPr lang="en-US"/>
              <a:t>Click to edit Master title style</a:t>
            </a:r>
            <a:endParaRPr lang="en-US" dirty="0"/>
          </a:p>
        </p:txBody>
      </p:sp>
      <p:sp>
        <p:nvSpPr>
          <p:cNvPr id="677891" name="Rectangle 3"/>
          <p:cNvSpPr>
            <a:spLocks noGrp="1" noChangeArrowheads="1"/>
          </p:cNvSpPr>
          <p:nvPr>
            <p:ph type="subTitle" idx="1"/>
          </p:nvPr>
        </p:nvSpPr>
        <p:spPr>
          <a:xfrm>
            <a:off x="4267200" y="4087091"/>
            <a:ext cx="4495800" cy="1143000"/>
          </a:xfrm>
        </p:spPr>
        <p:txBody>
          <a:bodyPr/>
          <a:lstStyle>
            <a:lvl1pPr marL="0" indent="0">
              <a:buFont typeface="Wingdings" pitchFamily="2" charset="2"/>
              <a:buNone/>
              <a:defRPr sz="2000" b="0"/>
            </a:lvl1pPr>
          </a:lstStyle>
          <a:p>
            <a:r>
              <a:rPr lang="en-US"/>
              <a:t>Click to edit Master subtitle style</a:t>
            </a:r>
            <a:endParaRPr lang="en-US" dirty="0"/>
          </a:p>
        </p:txBody>
      </p:sp>
      <p:sp>
        <p:nvSpPr>
          <p:cNvPr id="677894" name="Rectangle 6"/>
          <p:cNvSpPr>
            <a:spLocks noGrp="1" noChangeArrowheads="1"/>
          </p:cNvSpPr>
          <p:nvPr>
            <p:ph type="sldNum" sz="quarter" idx="4"/>
          </p:nvPr>
        </p:nvSpPr>
        <p:spPr>
          <a:xfrm>
            <a:off x="8001000" y="6248400"/>
            <a:ext cx="838200" cy="457200"/>
          </a:xfrm>
        </p:spPr>
        <p:txBody>
          <a:bodyPr/>
          <a:lstStyle>
            <a:lvl1pPr>
              <a:defRPr/>
            </a:lvl1pPr>
          </a:lstStyle>
          <a:p>
            <a:fld id="{EF49AC92-75A3-40B6-9DDC-DB3091B2593F}" type="slidenum">
              <a:rPr lang="en-US" smtClean="0"/>
              <a:pPr/>
              <a:t>‹#›</a:t>
            </a:fld>
            <a:endParaRPr lang="en-US" dirty="0"/>
          </a:p>
        </p:txBody>
      </p:sp>
      <p:sp>
        <p:nvSpPr>
          <p:cNvPr id="677896" name="Line 8"/>
          <p:cNvSpPr>
            <a:spLocks noChangeShapeType="1"/>
          </p:cNvSpPr>
          <p:nvPr/>
        </p:nvSpPr>
        <p:spPr bwMode="auto">
          <a:xfrm>
            <a:off x="266700" y="6172200"/>
            <a:ext cx="8610600" cy="0"/>
          </a:xfrm>
          <a:prstGeom prst="line">
            <a:avLst/>
          </a:prstGeom>
          <a:noFill/>
          <a:ln w="12700">
            <a:solidFill>
              <a:schemeClr val="tx2"/>
            </a:solidFill>
            <a:round/>
            <a:headEnd/>
            <a:tailEnd/>
          </a:ln>
          <a:effectLst/>
        </p:spPr>
        <p:txBody>
          <a:bodyPr/>
          <a:lstStyle/>
          <a:p>
            <a:endParaRPr lang="en-US" dirty="0"/>
          </a:p>
        </p:txBody>
      </p:sp>
      <p:sp>
        <p:nvSpPr>
          <p:cNvPr id="11" name="Footer Placeholder 10"/>
          <p:cNvSpPr>
            <a:spLocks noGrp="1"/>
          </p:cNvSpPr>
          <p:nvPr>
            <p:ph type="ftr" sz="quarter" idx="10"/>
          </p:nvPr>
        </p:nvSpPr>
        <p:spPr/>
        <p:txBody>
          <a:bodyPr/>
          <a:lstStyle/>
          <a:p>
            <a:endParaRPr lang="en-US" dirty="0"/>
          </a:p>
        </p:txBody>
      </p:sp>
    </p:spTree>
  </p:cSld>
  <p:clrMapOvr>
    <a:masterClrMapping/>
  </p:clrMapOvr>
  <p:transition spd="slow">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762000"/>
            <a:ext cx="7772400" cy="1676400"/>
          </a:xfrm>
        </p:spPr>
        <p:txBody>
          <a:bodyPr anchor="t"/>
          <a:lstStyle>
            <a:lvl1pPr algn="l">
              <a:defRPr sz="3200" b="1" cap="all"/>
            </a:lvl1pPr>
          </a:lstStyle>
          <a:p>
            <a:r>
              <a:rPr lang="en-US"/>
              <a:t>Click to edit Master title style</a:t>
            </a:r>
            <a:endParaRPr lang="en-US" dirty="0"/>
          </a:p>
        </p:txBody>
      </p:sp>
      <p:sp>
        <p:nvSpPr>
          <p:cNvPr id="5" name="Slide Number Placeholder 4"/>
          <p:cNvSpPr>
            <a:spLocks noGrp="1"/>
          </p:cNvSpPr>
          <p:nvPr>
            <p:ph type="sldNum" sz="quarter" idx="11"/>
          </p:nvPr>
        </p:nvSpPr>
        <p:spPr/>
        <p:txBody>
          <a:bodyPr/>
          <a:lstStyle>
            <a:lvl1pPr>
              <a:defRPr/>
            </a:lvl1pPr>
          </a:lstStyle>
          <a:p>
            <a:fld id="{DE913E15-D31D-46E6-8302-6BE6DFD4A29C}"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dirty="0"/>
          </a:p>
        </p:txBody>
      </p:sp>
    </p:spTree>
  </p:cSld>
  <p:clrMapOvr>
    <a:masterClrMapping/>
  </p:clrMapOvr>
  <p:transition spd="slow">
    <p:strips dir="rd"/>
  </p:transition>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4"/>
          <p:cNvSpPr>
            <a:spLocks noGrp="1"/>
          </p:cNvSpPr>
          <p:nvPr>
            <p:ph type="sldNum" sz="quarter" idx="11"/>
          </p:nvPr>
        </p:nvSpPr>
        <p:spPr>
          <a:xfrm>
            <a:off x="8077200" y="6248400"/>
            <a:ext cx="838200" cy="457200"/>
          </a:xfrm>
        </p:spPr>
        <p:txBody>
          <a:bodyPr/>
          <a:lstStyle>
            <a:lvl1pPr>
              <a:defRPr/>
            </a:lvl1pPr>
          </a:lstStyle>
          <a:p>
            <a:fld id="{9E27AD15-7599-44FE-BA07-8B360935112C}"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906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9530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1"/>
          </p:nvPr>
        </p:nvSpPr>
        <p:spPr/>
        <p:txBody>
          <a:bodyPr/>
          <a:lstStyle>
            <a:lvl1pPr>
              <a:defRPr/>
            </a:lvl1pPr>
          </a:lstStyle>
          <a:p>
            <a:fld id="{4EA4092B-99C6-4694-A189-CD8B40BDB9F6}"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153400" cy="1249362"/>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Slide Number Placeholder 7"/>
          <p:cNvSpPr>
            <a:spLocks noGrp="1"/>
          </p:cNvSpPr>
          <p:nvPr>
            <p:ph type="sldNum" sz="quarter" idx="11"/>
          </p:nvPr>
        </p:nvSpPr>
        <p:spPr/>
        <p:txBody>
          <a:bodyPr/>
          <a:lstStyle>
            <a:lvl1pPr>
              <a:defRPr/>
            </a:lvl1pPr>
          </a:lstStyle>
          <a:p>
            <a:fld id="{863AB31B-7E12-4584-84F8-6287F1382631}" type="slidenum">
              <a:rPr lang="en-US" smtClean="0"/>
              <a:pPr/>
              <a:t>‹#›</a:t>
            </a:fld>
            <a:endParaRPr lang="en-US" dirty="0"/>
          </a:p>
        </p:txBody>
      </p:sp>
      <p:sp>
        <p:nvSpPr>
          <p:cNvPr id="9" name="Footer Placeholder 8"/>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Slide Number Placeholder 3"/>
          <p:cNvSpPr>
            <a:spLocks noGrp="1"/>
          </p:cNvSpPr>
          <p:nvPr>
            <p:ph type="sldNum" sz="quarter" idx="11"/>
          </p:nvPr>
        </p:nvSpPr>
        <p:spPr/>
        <p:txBody>
          <a:bodyPr/>
          <a:lstStyle>
            <a:lvl1pPr>
              <a:defRPr/>
            </a:lvl1pPr>
          </a:lstStyle>
          <a:p>
            <a:fld id="{24A569F6-7144-4C8A-82E9-772C28797726}" type="slidenum">
              <a:rPr lang="en-US" smtClean="0"/>
              <a:pPr/>
              <a:t>‹#›</a:t>
            </a:fld>
            <a:endParaRPr lang="en-US" dirty="0"/>
          </a:p>
        </p:txBody>
      </p:sp>
      <p:sp>
        <p:nvSpPr>
          <p:cNvPr id="5" name="Footer Placeholder 4"/>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lvl1pPr>
              <a:defRPr/>
            </a:lvl1pPr>
          </a:lstStyle>
          <a:p>
            <a:fld id="{50C6E9B2-6155-4D3B-BC0F-544B3F871887}" type="slidenum">
              <a:rPr lang="en-US" smtClean="0"/>
              <a:pPr/>
              <a:t>‹#›</a:t>
            </a:fld>
            <a:endParaRPr lang="en-US" dirty="0"/>
          </a:p>
        </p:txBody>
      </p:sp>
      <p:sp>
        <p:nvSpPr>
          <p:cNvPr id="4" name="Footer Placeholder 3"/>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Slide Number Placeholder 5"/>
          <p:cNvSpPr>
            <a:spLocks noGrp="1"/>
          </p:cNvSpPr>
          <p:nvPr>
            <p:ph type="sldNum" sz="quarter" idx="11"/>
          </p:nvPr>
        </p:nvSpPr>
        <p:spPr/>
        <p:txBody>
          <a:bodyPr/>
          <a:lstStyle>
            <a:lvl1pPr>
              <a:defRPr/>
            </a:lvl1pPr>
          </a:lstStyle>
          <a:p>
            <a:fld id="{0564661A-DC22-4896-AD72-8DF072284644}"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Slide Number Placeholder 5"/>
          <p:cNvSpPr>
            <a:spLocks noGrp="1"/>
          </p:cNvSpPr>
          <p:nvPr>
            <p:ph type="sldNum" sz="quarter" idx="11"/>
          </p:nvPr>
        </p:nvSpPr>
        <p:spPr/>
        <p:txBody>
          <a:bodyPr/>
          <a:lstStyle>
            <a:lvl1pPr>
              <a:defRPr/>
            </a:lvl1pPr>
          </a:lstStyle>
          <a:p>
            <a:fld id="{2128E24A-F55C-45C8-962C-0BC42912E686}"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1"/>
          </p:nvPr>
        </p:nvSpPr>
        <p:spPr/>
        <p:txBody>
          <a:bodyPr/>
          <a:lstStyle>
            <a:lvl1pPr>
              <a:defRPr/>
            </a:lvl1pPr>
          </a:lstStyle>
          <a:p>
            <a:fld id="{1C6D3F37-E853-4706-9BCF-0CAD384B17BF}"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19900" y="457200"/>
            <a:ext cx="1943100"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90600" y="457200"/>
            <a:ext cx="56769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1"/>
          </p:nvPr>
        </p:nvSpPr>
        <p:spPr/>
        <p:txBody>
          <a:bodyPr/>
          <a:lstStyle>
            <a:lvl1pPr>
              <a:defRPr/>
            </a:lvl1pPr>
          </a:lstStyle>
          <a:p>
            <a:fld id="{E98FDEE6-93E8-4BB0-9FB9-3D44210AB216}"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457200"/>
            <a:ext cx="7848600" cy="1295400"/>
          </a:xfrm>
        </p:spPr>
        <p:txBody>
          <a:bodyPr/>
          <a:lstStyle/>
          <a:p>
            <a:r>
              <a:rPr lang="en-US"/>
              <a:t>Click to edit Master title style</a:t>
            </a:r>
          </a:p>
        </p:txBody>
      </p:sp>
      <p:sp>
        <p:nvSpPr>
          <p:cNvPr id="3" name="Text Placeholder 2"/>
          <p:cNvSpPr>
            <a:spLocks noGrp="1"/>
          </p:cNvSpPr>
          <p:nvPr>
            <p:ph type="body" sz="half" idx="1"/>
          </p:nvPr>
        </p:nvSpPr>
        <p:spPr>
          <a:xfrm>
            <a:off x="9906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9530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1"/>
          </p:nvPr>
        </p:nvSpPr>
        <p:spPr>
          <a:xfrm>
            <a:off x="7848600" y="6248400"/>
            <a:ext cx="1066800" cy="457200"/>
          </a:xfrm>
        </p:spPr>
        <p:txBody>
          <a:bodyPr/>
          <a:lstStyle>
            <a:lvl1pPr>
              <a:defRPr/>
            </a:lvl1pPr>
          </a:lstStyle>
          <a:p>
            <a:fld id="{DE913E15-D31D-46E6-8302-6BE6DFD4A29C}"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p:transition spd="slow">
    <p:strips dir="rd"/>
  </p:transition>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3000">
              <a:srgbClr val="AFC5C9">
                <a:lumMod val="90000"/>
                <a:lumOff val="10000"/>
                <a:alpha val="66000"/>
              </a:srgbClr>
            </a:gs>
            <a:gs pos="57000">
              <a:srgbClr val="D2E2F6"/>
            </a:gs>
            <a:gs pos="93000">
              <a:srgbClr val="4F6F71"/>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676866" name="Rectangle 2"/>
          <p:cNvSpPr>
            <a:spLocks noGrp="1" noChangeArrowheads="1"/>
          </p:cNvSpPr>
          <p:nvPr>
            <p:ph type="title"/>
          </p:nvPr>
        </p:nvSpPr>
        <p:spPr bwMode="auto">
          <a:xfrm>
            <a:off x="914400" y="457200"/>
            <a:ext cx="7848600" cy="1295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US" dirty="0"/>
          </a:p>
        </p:txBody>
      </p:sp>
      <p:sp>
        <p:nvSpPr>
          <p:cNvPr id="676867" name="Rectangle 3"/>
          <p:cNvSpPr>
            <a:spLocks noGrp="1" noChangeArrowheads="1"/>
          </p:cNvSpPr>
          <p:nvPr>
            <p:ph type="body" idx="1"/>
          </p:nvPr>
        </p:nvSpPr>
        <p:spPr bwMode="auto">
          <a:xfrm>
            <a:off x="838200" y="1981200"/>
            <a:ext cx="79248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76869" name="Rectangle 5"/>
          <p:cNvSpPr>
            <a:spLocks noGrp="1" noChangeArrowheads="1"/>
          </p:cNvSpPr>
          <p:nvPr>
            <p:ph type="sldNum" sz="quarter" idx="4"/>
          </p:nvPr>
        </p:nvSpPr>
        <p:spPr bwMode="auto">
          <a:xfrm>
            <a:off x="8305800" y="6248400"/>
            <a:ext cx="609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solidFill>
                  <a:schemeClr val="tx2"/>
                </a:solidFill>
              </a:defRPr>
            </a:lvl1pPr>
          </a:lstStyle>
          <a:p>
            <a:fld id="{DE913E15-D31D-46E6-8302-6BE6DFD4A29C}" type="slidenum">
              <a:rPr lang="en-US" smtClean="0"/>
              <a:pPr/>
              <a:t>‹#›</a:t>
            </a:fld>
            <a:endParaRPr lang="en-US" dirty="0"/>
          </a:p>
        </p:txBody>
      </p:sp>
      <p:sp>
        <p:nvSpPr>
          <p:cNvPr id="676871" name="Line 7"/>
          <p:cNvSpPr>
            <a:spLocks noChangeShapeType="1"/>
          </p:cNvSpPr>
          <p:nvPr/>
        </p:nvSpPr>
        <p:spPr bwMode="auto">
          <a:xfrm>
            <a:off x="228600" y="304800"/>
            <a:ext cx="8610600" cy="0"/>
          </a:xfrm>
          <a:prstGeom prst="line">
            <a:avLst/>
          </a:prstGeom>
          <a:noFill/>
          <a:ln w="82550">
            <a:solidFill>
              <a:srgbClr val="006C00"/>
            </a:solidFill>
            <a:round/>
            <a:headEnd/>
            <a:tailEnd/>
          </a:ln>
          <a:effectLst>
            <a:outerShdw blurRad="50800" dist="50800" dir="5400000" algn="ctr" rotWithShape="0">
              <a:schemeClr val="tx1"/>
            </a:outerShdw>
          </a:effectLst>
        </p:spPr>
        <p:txBody>
          <a:bodyPr/>
          <a:lstStyle/>
          <a:p>
            <a:endParaRPr lang="en-US" dirty="0"/>
          </a:p>
        </p:txBody>
      </p:sp>
      <p:sp>
        <p:nvSpPr>
          <p:cNvPr id="8" name="TextBox 7"/>
          <p:cNvSpPr txBox="1"/>
          <p:nvPr/>
        </p:nvSpPr>
        <p:spPr>
          <a:xfrm>
            <a:off x="152400" y="6248400"/>
            <a:ext cx="8077200" cy="415498"/>
          </a:xfrm>
          <a:prstGeom prst="rect">
            <a:avLst/>
          </a:prstGeom>
          <a:noFill/>
        </p:spPr>
        <p:txBody>
          <a:bodyPr wrap="square" rtlCol="0">
            <a:spAutoFit/>
          </a:bodyPr>
          <a:lstStyle/>
          <a:p>
            <a:r>
              <a:rPr lang="en-US" sz="1050" dirty="0"/>
              <a:t>© 2013 </a:t>
            </a:r>
            <a:r>
              <a:rPr lang="en-US" sz="1050" dirty="0" err="1"/>
              <a:t>Cengage</a:t>
            </a:r>
            <a:r>
              <a:rPr lang="en-US" sz="1050" dirty="0"/>
              <a:t> Learning. All Rights Reserved. May not be copied, scanned, or duplicated, in whole or in part, except for use as permitted in a license distributed with a certain product or service or otherwise on a password-protected website for classroom use.</a:t>
            </a:r>
          </a:p>
        </p:txBody>
      </p:sp>
      <p:sp>
        <p:nvSpPr>
          <p:cNvPr id="10" name="Footer Placeholder 9"/>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Lst>
  <p:transition spd="slow">
    <p:strips dir="rd"/>
  </p:transition>
  <p:hf hdr="0" ftr="0" dt="0"/>
  <p:txStyles>
    <p:titleStyle>
      <a:lvl1pPr algn="l" rtl="0" eaLnBrk="1" fontAlgn="base" hangingPunct="1">
        <a:spcBef>
          <a:spcPct val="0"/>
        </a:spcBef>
        <a:spcAft>
          <a:spcPct val="0"/>
        </a:spcAft>
        <a:defRPr sz="3900">
          <a:solidFill>
            <a:schemeClr val="tx2"/>
          </a:solidFill>
          <a:latin typeface="+mj-lt"/>
          <a:ea typeface="+mj-ea"/>
          <a:cs typeface="+mj-cs"/>
        </a:defRPr>
      </a:lvl1pPr>
      <a:lvl2pPr algn="l" rtl="0" eaLnBrk="1" fontAlgn="base" hangingPunct="1">
        <a:spcBef>
          <a:spcPct val="0"/>
        </a:spcBef>
        <a:spcAft>
          <a:spcPct val="0"/>
        </a:spcAft>
        <a:defRPr sz="3900">
          <a:solidFill>
            <a:schemeClr val="tx2"/>
          </a:solidFill>
          <a:latin typeface="Arial" pitchFamily="34" charset="0"/>
        </a:defRPr>
      </a:lvl2pPr>
      <a:lvl3pPr algn="l" rtl="0" eaLnBrk="1" fontAlgn="base" hangingPunct="1">
        <a:spcBef>
          <a:spcPct val="0"/>
        </a:spcBef>
        <a:spcAft>
          <a:spcPct val="0"/>
        </a:spcAft>
        <a:defRPr sz="3900">
          <a:solidFill>
            <a:schemeClr val="tx2"/>
          </a:solidFill>
          <a:latin typeface="Arial" pitchFamily="34" charset="0"/>
        </a:defRPr>
      </a:lvl3pPr>
      <a:lvl4pPr algn="l" rtl="0" eaLnBrk="1" fontAlgn="base" hangingPunct="1">
        <a:spcBef>
          <a:spcPct val="0"/>
        </a:spcBef>
        <a:spcAft>
          <a:spcPct val="0"/>
        </a:spcAft>
        <a:defRPr sz="3900">
          <a:solidFill>
            <a:schemeClr val="tx2"/>
          </a:solidFill>
          <a:latin typeface="Arial" pitchFamily="34" charset="0"/>
        </a:defRPr>
      </a:lvl4pPr>
      <a:lvl5pPr algn="l" rtl="0" eaLnBrk="1" fontAlgn="base" hangingPunct="1">
        <a:spcBef>
          <a:spcPct val="0"/>
        </a:spcBef>
        <a:spcAft>
          <a:spcPct val="0"/>
        </a:spcAft>
        <a:defRPr sz="3900">
          <a:solidFill>
            <a:schemeClr val="tx2"/>
          </a:solidFill>
          <a:latin typeface="Arial" pitchFamily="34" charset="0"/>
        </a:defRPr>
      </a:lvl5pPr>
      <a:lvl6pPr marL="457200" algn="l" rtl="0" eaLnBrk="1" fontAlgn="base" hangingPunct="1">
        <a:spcBef>
          <a:spcPct val="0"/>
        </a:spcBef>
        <a:spcAft>
          <a:spcPct val="0"/>
        </a:spcAft>
        <a:defRPr sz="3900">
          <a:solidFill>
            <a:schemeClr val="tx2"/>
          </a:solidFill>
          <a:latin typeface="Arial" pitchFamily="34" charset="0"/>
        </a:defRPr>
      </a:lvl6pPr>
      <a:lvl7pPr marL="914400" algn="l" rtl="0" eaLnBrk="1" fontAlgn="base" hangingPunct="1">
        <a:spcBef>
          <a:spcPct val="0"/>
        </a:spcBef>
        <a:spcAft>
          <a:spcPct val="0"/>
        </a:spcAft>
        <a:defRPr sz="3900">
          <a:solidFill>
            <a:schemeClr val="tx2"/>
          </a:solidFill>
          <a:latin typeface="Arial" pitchFamily="34" charset="0"/>
        </a:defRPr>
      </a:lvl7pPr>
      <a:lvl8pPr marL="1371600" algn="l" rtl="0" eaLnBrk="1" fontAlgn="base" hangingPunct="1">
        <a:spcBef>
          <a:spcPct val="0"/>
        </a:spcBef>
        <a:spcAft>
          <a:spcPct val="0"/>
        </a:spcAft>
        <a:defRPr sz="3900">
          <a:solidFill>
            <a:schemeClr val="tx2"/>
          </a:solidFill>
          <a:latin typeface="Arial" pitchFamily="34" charset="0"/>
        </a:defRPr>
      </a:lvl8pPr>
      <a:lvl9pPr marL="1828800" algn="l" rtl="0" eaLnBrk="1" fontAlgn="base" hangingPunct="1">
        <a:spcBef>
          <a:spcPct val="0"/>
        </a:spcBef>
        <a:spcAft>
          <a:spcPct val="0"/>
        </a:spcAft>
        <a:defRPr sz="3900">
          <a:solidFill>
            <a:schemeClr val="tx2"/>
          </a:solidFill>
          <a:latin typeface="Arial" pitchFamily="34" charset="0"/>
        </a:defRPr>
      </a:lvl9pPr>
    </p:titleStyle>
    <p:bodyStyle>
      <a:lvl1pPr marL="342900" indent="-342900" algn="l" rtl="0" eaLnBrk="1" fontAlgn="base" hangingPunct="1">
        <a:spcBef>
          <a:spcPct val="20000"/>
        </a:spcBef>
        <a:spcAft>
          <a:spcPct val="0"/>
        </a:spcAft>
        <a:buClr>
          <a:schemeClr val="bg2"/>
        </a:buClr>
        <a:buSzPct val="85000"/>
        <a:buFont typeface="Wingdings" pitchFamily="2" charset="2"/>
        <a:buChar char="n"/>
        <a:defRPr sz="2800">
          <a:solidFill>
            <a:schemeClr val="tx2"/>
          </a:solidFill>
          <a:latin typeface="+mn-lt"/>
          <a:ea typeface="+mn-ea"/>
          <a:cs typeface="+mn-cs"/>
        </a:defRPr>
      </a:lvl1pPr>
      <a:lvl2pPr marL="742950" indent="-285750" algn="l" rtl="0" eaLnBrk="1" fontAlgn="base" hangingPunct="1">
        <a:spcBef>
          <a:spcPct val="20000"/>
        </a:spcBef>
        <a:spcAft>
          <a:spcPct val="0"/>
        </a:spcAft>
        <a:buClr>
          <a:schemeClr val="bg2"/>
        </a:buClr>
        <a:buSzPct val="75000"/>
        <a:buFont typeface="Wingdings" pitchFamily="2" charset="2"/>
        <a:buChar char="n"/>
        <a:defRPr sz="2500">
          <a:solidFill>
            <a:schemeClr val="tx2"/>
          </a:solidFill>
          <a:latin typeface="+mn-lt"/>
        </a:defRPr>
      </a:lvl2pPr>
      <a:lvl3pPr marL="1143000" indent="-228600" algn="l" rtl="0" eaLnBrk="1" fontAlgn="base" hangingPunct="1">
        <a:spcBef>
          <a:spcPct val="20000"/>
        </a:spcBef>
        <a:spcAft>
          <a:spcPct val="0"/>
        </a:spcAft>
        <a:buClr>
          <a:schemeClr val="bg2"/>
        </a:buClr>
        <a:buSzPct val="70000"/>
        <a:buFont typeface="Wingdings" pitchFamily="2" charset="2"/>
        <a:buChar char="p"/>
        <a:defRPr sz="2200">
          <a:solidFill>
            <a:schemeClr val="tx2"/>
          </a:solidFill>
          <a:latin typeface="+mn-lt"/>
        </a:defRPr>
      </a:lvl3pPr>
      <a:lvl4pPr marL="1600200" indent="-228600" algn="l" rtl="0" eaLnBrk="1" fontAlgn="base" hangingPunct="1">
        <a:spcBef>
          <a:spcPct val="20000"/>
        </a:spcBef>
        <a:spcAft>
          <a:spcPct val="0"/>
        </a:spcAft>
        <a:buClr>
          <a:schemeClr val="bg2"/>
        </a:buClr>
        <a:buSzPct val="70000"/>
        <a:buFont typeface="Wingdings" pitchFamily="2" charset="2"/>
        <a:buChar char="n"/>
        <a:defRPr sz="2000">
          <a:solidFill>
            <a:schemeClr val="tx2"/>
          </a:solidFill>
          <a:latin typeface="+mn-lt"/>
        </a:defRPr>
      </a:lvl4pPr>
      <a:lvl5pPr marL="20574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5pPr>
      <a:lvl6pPr marL="25146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6pPr>
      <a:lvl7pPr marL="29718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7pPr>
      <a:lvl8pPr marL="34290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8pPr>
      <a:lvl9pPr marL="38862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UdfI5TlF2WQ" TargetMode="External"/><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hyperlink" Target="http://www.bottlebill.org/" TargetMode="External"/><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hyperlink" Target="http://www.epa.gov/airmarkets/trading/auction.html" TargetMode="External"/><Relationship Id="rId7" Type="http://schemas.openxmlformats.org/officeDocument/2006/relationships/hyperlink" Target="https://www.youtube.com/watch?v=qxdxBfZKoa0" TargetMode="External"/><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hyperlink" Target="http://ec.europa.eu/clima/policies/ets/index_en.htm" TargetMode="External"/><Relationship Id="rId5" Type="http://schemas.openxmlformats.org/officeDocument/2006/relationships/hyperlink" Target="http://www.aqmd.gov/reclaim/reclaim.html" TargetMode="External"/><Relationship Id="rId4" Type="http://schemas.openxmlformats.org/officeDocument/2006/relationships/hyperlink" Target="http://www.otcair.org/"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609600" y="457200"/>
            <a:ext cx="8001000" cy="990600"/>
          </a:xfrm>
        </p:spPr>
        <p:txBody>
          <a:bodyPr/>
          <a:lstStyle/>
          <a:p>
            <a:r>
              <a:rPr lang="en-GB" sz="2800" dirty="0"/>
              <a:t>Economic Solutions to Environmental Problems </a:t>
            </a:r>
            <a:br>
              <a:rPr lang="en-GB" sz="2800" dirty="0"/>
            </a:br>
            <a:r>
              <a:rPr lang="en-GB" sz="2800" dirty="0"/>
              <a:t>The Market Approach - </a:t>
            </a:r>
            <a:r>
              <a:rPr lang="en-US" sz="2800" dirty="0"/>
              <a:t>Overview</a:t>
            </a:r>
          </a:p>
        </p:txBody>
      </p:sp>
      <p:sp>
        <p:nvSpPr>
          <p:cNvPr id="126979" name="Rectangle 3"/>
          <p:cNvSpPr>
            <a:spLocks noGrp="1" noChangeArrowheads="1"/>
          </p:cNvSpPr>
          <p:nvPr>
            <p:ph idx="1"/>
          </p:nvPr>
        </p:nvSpPr>
        <p:spPr>
          <a:xfrm>
            <a:off x="533400" y="1676400"/>
            <a:ext cx="8382000" cy="4419600"/>
          </a:xfrm>
        </p:spPr>
        <p:txBody>
          <a:bodyPr/>
          <a:lstStyle/>
          <a:p>
            <a:pPr marL="533400" indent="-533400"/>
            <a:r>
              <a:rPr lang="en-US" sz="2400" dirty="0">
                <a:solidFill>
                  <a:srgbClr val="2E5D7A"/>
                </a:solidFill>
              </a:rPr>
              <a:t>Market approach </a:t>
            </a:r>
            <a:r>
              <a:rPr lang="en-US" sz="2400" dirty="0"/>
              <a:t>refers to incentive-based policy that encourages conservative practices or pollution reduction strategies</a:t>
            </a:r>
          </a:p>
          <a:p>
            <a:pPr marL="952500" lvl="1" indent="-495300"/>
            <a:r>
              <a:rPr lang="en-US" sz="2000" dirty="0"/>
              <a:t>Difference between market approach and command-and-control approach is </a:t>
            </a:r>
            <a:r>
              <a:rPr lang="en-US" sz="2000" i="1" dirty="0"/>
              <a:t>how</a:t>
            </a:r>
            <a:r>
              <a:rPr lang="en-US" sz="2000" dirty="0"/>
              <a:t> each approach attempts to achieve its objectives</a:t>
            </a:r>
          </a:p>
          <a:p>
            <a:pPr marL="533400" indent="-533400"/>
            <a:r>
              <a:rPr lang="en-US" sz="2400" dirty="0"/>
              <a:t>Types of Market Instruments</a:t>
            </a:r>
          </a:p>
          <a:p>
            <a:pPr marL="952500" lvl="1" indent="-495300"/>
            <a:r>
              <a:rPr lang="en-US" sz="2000" dirty="0">
                <a:solidFill>
                  <a:srgbClr val="2E5D7A"/>
                </a:solidFill>
              </a:rPr>
              <a:t>Pollution charge</a:t>
            </a:r>
          </a:p>
          <a:p>
            <a:pPr marL="952500" lvl="1" indent="-495300"/>
            <a:r>
              <a:rPr lang="en-US" sz="2000" dirty="0">
                <a:solidFill>
                  <a:srgbClr val="2E5D7A"/>
                </a:solidFill>
              </a:rPr>
              <a:t>Subsidies</a:t>
            </a:r>
          </a:p>
          <a:p>
            <a:pPr marL="952500" lvl="1" indent="-495300"/>
            <a:r>
              <a:rPr lang="en-US" sz="2000" dirty="0">
                <a:solidFill>
                  <a:srgbClr val="2E5D7A"/>
                </a:solidFill>
              </a:rPr>
              <a:t>Deposit/refund systems</a:t>
            </a:r>
          </a:p>
          <a:p>
            <a:pPr marL="952500" lvl="1" indent="-495300"/>
            <a:r>
              <a:rPr lang="en-US" sz="2000" dirty="0">
                <a:solidFill>
                  <a:srgbClr val="2E5D7A"/>
                </a:solidFill>
              </a:rPr>
              <a:t>Pollution permit trading systems</a:t>
            </a:r>
          </a:p>
        </p:txBody>
      </p:sp>
      <p:sp>
        <p:nvSpPr>
          <p:cNvPr id="5" name="Slide Number Placeholder 4"/>
          <p:cNvSpPr>
            <a:spLocks noGrp="1"/>
          </p:cNvSpPr>
          <p:nvPr>
            <p:ph type="sldNum" sz="quarter" idx="11"/>
          </p:nvPr>
        </p:nvSpPr>
        <p:spPr/>
        <p:txBody>
          <a:bodyPr/>
          <a:lstStyle/>
          <a:p>
            <a:fld id="{9FF6A19A-FEA8-477A-8FD5-EDC9FA453DE2}" type="slidenum">
              <a:rPr lang="en-US"/>
              <a:pPr/>
              <a:t>1</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6978"/>
                                        </p:tgtEl>
                                        <p:attrNameLst>
                                          <p:attrName>style.visibility</p:attrName>
                                        </p:attrNameLst>
                                      </p:cBhvr>
                                      <p:to>
                                        <p:strVal val="visible"/>
                                      </p:to>
                                    </p:set>
                                    <p:animEffect transition="in" filter="fade">
                                      <p:cBhvr>
                                        <p:cTn id="7" dur="2000"/>
                                        <p:tgtEl>
                                          <p:spTgt spid="12697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6979">
                                            <p:txEl>
                                              <p:pRg st="0" end="0"/>
                                            </p:txEl>
                                          </p:spTgt>
                                        </p:tgtEl>
                                        <p:attrNameLst>
                                          <p:attrName>style.visibility</p:attrName>
                                        </p:attrNameLst>
                                      </p:cBhvr>
                                      <p:to>
                                        <p:strVal val="visible"/>
                                      </p:to>
                                    </p:set>
                                    <p:animEffect transition="in" filter="wipe(left)">
                                      <p:cBhvr>
                                        <p:cTn id="12" dur="500"/>
                                        <p:tgtEl>
                                          <p:spTgt spid="126979">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26979">
                                            <p:txEl>
                                              <p:pRg st="1" end="1"/>
                                            </p:txEl>
                                          </p:spTgt>
                                        </p:tgtEl>
                                        <p:attrNameLst>
                                          <p:attrName>style.visibility</p:attrName>
                                        </p:attrNameLst>
                                      </p:cBhvr>
                                      <p:to>
                                        <p:strVal val="visible"/>
                                      </p:to>
                                    </p:set>
                                    <p:animEffect transition="in" filter="wipe(left)">
                                      <p:cBhvr>
                                        <p:cTn id="15" dur="500"/>
                                        <p:tgtEl>
                                          <p:spTgt spid="126979">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26979">
                                            <p:txEl>
                                              <p:pRg st="2" end="2"/>
                                            </p:txEl>
                                          </p:spTgt>
                                        </p:tgtEl>
                                        <p:attrNameLst>
                                          <p:attrName>style.visibility</p:attrName>
                                        </p:attrNameLst>
                                      </p:cBhvr>
                                      <p:to>
                                        <p:strVal val="visible"/>
                                      </p:to>
                                    </p:set>
                                    <p:animEffect transition="in" filter="wipe(left)">
                                      <p:cBhvr>
                                        <p:cTn id="20" dur="500"/>
                                        <p:tgtEl>
                                          <p:spTgt spid="126979">
                                            <p:txEl>
                                              <p:pRg st="2" end="2"/>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26979">
                                            <p:txEl>
                                              <p:pRg st="3" end="3"/>
                                            </p:txEl>
                                          </p:spTgt>
                                        </p:tgtEl>
                                        <p:attrNameLst>
                                          <p:attrName>style.visibility</p:attrName>
                                        </p:attrNameLst>
                                      </p:cBhvr>
                                      <p:to>
                                        <p:strVal val="visible"/>
                                      </p:to>
                                    </p:set>
                                    <p:animEffect transition="in" filter="wipe(left)">
                                      <p:cBhvr>
                                        <p:cTn id="23" dur="500"/>
                                        <p:tgtEl>
                                          <p:spTgt spid="126979">
                                            <p:txEl>
                                              <p:pRg st="3" end="3"/>
                                            </p:txEl>
                                          </p:spTgt>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26979">
                                            <p:txEl>
                                              <p:pRg st="4" end="4"/>
                                            </p:txEl>
                                          </p:spTgt>
                                        </p:tgtEl>
                                        <p:attrNameLst>
                                          <p:attrName>style.visibility</p:attrName>
                                        </p:attrNameLst>
                                      </p:cBhvr>
                                      <p:to>
                                        <p:strVal val="visible"/>
                                      </p:to>
                                    </p:set>
                                    <p:animEffect transition="in" filter="wipe(left)">
                                      <p:cBhvr>
                                        <p:cTn id="26" dur="500"/>
                                        <p:tgtEl>
                                          <p:spTgt spid="126979">
                                            <p:txEl>
                                              <p:pRg st="4" end="4"/>
                                            </p:txEl>
                                          </p:spTgt>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26979">
                                            <p:txEl>
                                              <p:pRg st="5" end="5"/>
                                            </p:txEl>
                                          </p:spTgt>
                                        </p:tgtEl>
                                        <p:attrNameLst>
                                          <p:attrName>style.visibility</p:attrName>
                                        </p:attrNameLst>
                                      </p:cBhvr>
                                      <p:to>
                                        <p:strVal val="visible"/>
                                      </p:to>
                                    </p:set>
                                    <p:animEffect transition="in" filter="wipe(left)">
                                      <p:cBhvr>
                                        <p:cTn id="29" dur="500"/>
                                        <p:tgtEl>
                                          <p:spTgt spid="126979">
                                            <p:txEl>
                                              <p:pRg st="5" end="5"/>
                                            </p:txEl>
                                          </p:spTgt>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26979">
                                            <p:txEl>
                                              <p:pRg st="6" end="6"/>
                                            </p:txEl>
                                          </p:spTgt>
                                        </p:tgtEl>
                                        <p:attrNameLst>
                                          <p:attrName>style.visibility</p:attrName>
                                        </p:attrNameLst>
                                      </p:cBhvr>
                                      <p:to>
                                        <p:strVal val="visible"/>
                                      </p:to>
                                    </p:set>
                                    <p:animEffect transition="in" filter="wipe(left)">
                                      <p:cBhvr>
                                        <p:cTn id="32" dur="500"/>
                                        <p:tgtEl>
                                          <p:spTgt spid="12697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8" grpId="0"/>
      <p:bldP spid="126979" grpId="0" build="p"/>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1986" name="Rectangle 2"/>
          <p:cNvSpPr>
            <a:spLocks noGrp="1" noChangeArrowheads="1"/>
          </p:cNvSpPr>
          <p:nvPr>
            <p:ph type="title"/>
          </p:nvPr>
        </p:nvSpPr>
        <p:spPr/>
        <p:txBody>
          <a:bodyPr/>
          <a:lstStyle/>
          <a:p>
            <a:r>
              <a:rPr lang="en-US" dirty="0"/>
              <a:t>Pollution Charges</a:t>
            </a:r>
          </a:p>
        </p:txBody>
      </p:sp>
      <p:sp>
        <p:nvSpPr>
          <p:cNvPr id="681987" name="Rectangle 3"/>
          <p:cNvSpPr>
            <a:spLocks noGrp="1" noChangeArrowheads="1"/>
          </p:cNvSpPr>
          <p:nvPr>
            <p:ph idx="1"/>
          </p:nvPr>
        </p:nvSpPr>
        <p:spPr>
          <a:xfrm>
            <a:off x="914400" y="1752600"/>
            <a:ext cx="8229600" cy="4114800"/>
          </a:xfrm>
        </p:spPr>
        <p:txBody>
          <a:bodyPr/>
          <a:lstStyle/>
          <a:p>
            <a:r>
              <a:rPr lang="en-US" dirty="0"/>
              <a:t>Fee that varies with amount of pollutants released</a:t>
            </a:r>
          </a:p>
          <a:p>
            <a:pPr lvl="1"/>
            <a:r>
              <a:rPr lang="en-US" dirty="0"/>
              <a:t>Based on “Polluter-Pays Principle”</a:t>
            </a:r>
          </a:p>
          <a:p>
            <a:r>
              <a:rPr lang="en-US" dirty="0"/>
              <a:t>Types of pollution charges </a:t>
            </a:r>
          </a:p>
          <a:p>
            <a:pPr lvl="1"/>
            <a:r>
              <a:rPr lang="en-US" dirty="0">
                <a:solidFill>
                  <a:srgbClr val="2E5D7A"/>
                </a:solidFill>
              </a:rPr>
              <a:t>Effluent/emission fees</a:t>
            </a:r>
          </a:p>
          <a:p>
            <a:pPr lvl="1"/>
            <a:r>
              <a:rPr lang="en-US" dirty="0">
                <a:solidFill>
                  <a:srgbClr val="2E5D7A"/>
                </a:solidFill>
              </a:rPr>
              <a:t>Product charge</a:t>
            </a:r>
          </a:p>
          <a:p>
            <a:pPr lvl="1"/>
            <a:r>
              <a:rPr lang="en-US" dirty="0">
                <a:solidFill>
                  <a:srgbClr val="2E5D7A"/>
                </a:solidFill>
              </a:rPr>
              <a:t>User charge</a:t>
            </a:r>
          </a:p>
          <a:p>
            <a:pPr lvl="1"/>
            <a:r>
              <a:rPr lang="en-US" dirty="0">
                <a:solidFill>
                  <a:srgbClr val="2E5D7A"/>
                </a:solidFill>
              </a:rPr>
              <a:t>Administrative charge</a:t>
            </a:r>
          </a:p>
        </p:txBody>
      </p:sp>
      <p:sp>
        <p:nvSpPr>
          <p:cNvPr id="5" name="Slide Number Placeholder 4"/>
          <p:cNvSpPr>
            <a:spLocks noGrp="1"/>
          </p:cNvSpPr>
          <p:nvPr>
            <p:ph type="sldNum" sz="quarter" idx="11"/>
          </p:nvPr>
        </p:nvSpPr>
        <p:spPr/>
        <p:txBody>
          <a:bodyPr/>
          <a:lstStyle/>
          <a:p>
            <a:fld id="{EB19A467-F88F-4233-B686-36AD742ADC18}" type="slidenum">
              <a:rPr lang="en-US"/>
              <a:pPr/>
              <a:t>2</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81987">
                                            <p:txEl>
                                              <p:pRg st="0" end="0"/>
                                            </p:txEl>
                                          </p:spTgt>
                                        </p:tgtEl>
                                        <p:attrNameLst>
                                          <p:attrName>style.visibility</p:attrName>
                                        </p:attrNameLst>
                                      </p:cBhvr>
                                      <p:to>
                                        <p:strVal val="visible"/>
                                      </p:to>
                                    </p:set>
                                    <p:animEffect transition="in" filter="slide(fromBottom)">
                                      <p:cBhvr>
                                        <p:cTn id="7" dur="500"/>
                                        <p:tgtEl>
                                          <p:spTgt spid="681987">
                                            <p:txEl>
                                              <p:pRg st="0" end="0"/>
                                            </p:txEl>
                                          </p:spTgt>
                                        </p:tgtEl>
                                      </p:cBhvr>
                                    </p:animEffect>
                                  </p:childTnLst>
                                </p:cTn>
                              </p:par>
                              <p:par>
                                <p:cTn id="8" presetID="12" presetClass="entr" presetSubtype="4" fill="hold" nodeType="withEffect">
                                  <p:stCondLst>
                                    <p:cond delay="0"/>
                                  </p:stCondLst>
                                  <p:childTnLst>
                                    <p:set>
                                      <p:cBhvr>
                                        <p:cTn id="9" dur="1" fill="hold">
                                          <p:stCondLst>
                                            <p:cond delay="0"/>
                                          </p:stCondLst>
                                        </p:cTn>
                                        <p:tgtEl>
                                          <p:spTgt spid="681987">
                                            <p:txEl>
                                              <p:pRg st="1" end="1"/>
                                            </p:txEl>
                                          </p:spTgt>
                                        </p:tgtEl>
                                        <p:attrNameLst>
                                          <p:attrName>style.visibility</p:attrName>
                                        </p:attrNameLst>
                                      </p:cBhvr>
                                      <p:to>
                                        <p:strVal val="visible"/>
                                      </p:to>
                                    </p:set>
                                    <p:animEffect transition="in" filter="slide(fromBottom)">
                                      <p:cBhvr>
                                        <p:cTn id="10" dur="500"/>
                                        <p:tgtEl>
                                          <p:spTgt spid="68198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nodeType="clickEffect">
                                  <p:stCondLst>
                                    <p:cond delay="0"/>
                                  </p:stCondLst>
                                  <p:childTnLst>
                                    <p:set>
                                      <p:cBhvr>
                                        <p:cTn id="14" dur="1" fill="hold">
                                          <p:stCondLst>
                                            <p:cond delay="0"/>
                                          </p:stCondLst>
                                        </p:cTn>
                                        <p:tgtEl>
                                          <p:spTgt spid="681987">
                                            <p:txEl>
                                              <p:pRg st="2" end="2"/>
                                            </p:txEl>
                                          </p:spTgt>
                                        </p:tgtEl>
                                        <p:attrNameLst>
                                          <p:attrName>style.visibility</p:attrName>
                                        </p:attrNameLst>
                                      </p:cBhvr>
                                      <p:to>
                                        <p:strVal val="visible"/>
                                      </p:to>
                                    </p:set>
                                    <p:animEffect transition="in" filter="slide(fromBottom)">
                                      <p:cBhvr>
                                        <p:cTn id="15" dur="500"/>
                                        <p:tgtEl>
                                          <p:spTgt spid="681987">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nodeType="clickEffect">
                                  <p:stCondLst>
                                    <p:cond delay="0"/>
                                  </p:stCondLst>
                                  <p:childTnLst>
                                    <p:set>
                                      <p:cBhvr>
                                        <p:cTn id="19" dur="1" fill="hold">
                                          <p:stCondLst>
                                            <p:cond delay="0"/>
                                          </p:stCondLst>
                                        </p:cTn>
                                        <p:tgtEl>
                                          <p:spTgt spid="681987">
                                            <p:txEl>
                                              <p:pRg st="3" end="3"/>
                                            </p:txEl>
                                          </p:spTgt>
                                        </p:tgtEl>
                                        <p:attrNameLst>
                                          <p:attrName>style.visibility</p:attrName>
                                        </p:attrNameLst>
                                      </p:cBhvr>
                                      <p:to>
                                        <p:strVal val="visible"/>
                                      </p:to>
                                    </p:set>
                                    <p:animEffect transition="in" filter="slide(fromBottom)">
                                      <p:cBhvr>
                                        <p:cTn id="20" dur="500"/>
                                        <p:tgtEl>
                                          <p:spTgt spid="681987">
                                            <p:txEl>
                                              <p:pRg st="3" end="3"/>
                                            </p:txEl>
                                          </p:spTgt>
                                        </p:tgtEl>
                                      </p:cBhvr>
                                    </p:animEffect>
                                  </p:childTnLst>
                                </p:cTn>
                              </p:par>
                              <p:par>
                                <p:cTn id="21" presetID="12" presetClass="entr" presetSubtype="4" fill="hold" nodeType="withEffect">
                                  <p:stCondLst>
                                    <p:cond delay="0"/>
                                  </p:stCondLst>
                                  <p:childTnLst>
                                    <p:set>
                                      <p:cBhvr>
                                        <p:cTn id="22" dur="1" fill="hold">
                                          <p:stCondLst>
                                            <p:cond delay="0"/>
                                          </p:stCondLst>
                                        </p:cTn>
                                        <p:tgtEl>
                                          <p:spTgt spid="681987">
                                            <p:txEl>
                                              <p:pRg st="4" end="4"/>
                                            </p:txEl>
                                          </p:spTgt>
                                        </p:tgtEl>
                                        <p:attrNameLst>
                                          <p:attrName>style.visibility</p:attrName>
                                        </p:attrNameLst>
                                      </p:cBhvr>
                                      <p:to>
                                        <p:strVal val="visible"/>
                                      </p:to>
                                    </p:set>
                                    <p:animEffect transition="in" filter="slide(fromBottom)">
                                      <p:cBhvr>
                                        <p:cTn id="23" dur="500"/>
                                        <p:tgtEl>
                                          <p:spTgt spid="681987">
                                            <p:txEl>
                                              <p:pRg st="4" end="4"/>
                                            </p:txEl>
                                          </p:spTgt>
                                        </p:tgtEl>
                                      </p:cBhvr>
                                    </p:animEffect>
                                  </p:childTnLst>
                                </p:cTn>
                              </p:par>
                              <p:par>
                                <p:cTn id="24" presetID="12" presetClass="entr" presetSubtype="4" fill="hold" nodeType="withEffect">
                                  <p:stCondLst>
                                    <p:cond delay="0"/>
                                  </p:stCondLst>
                                  <p:childTnLst>
                                    <p:set>
                                      <p:cBhvr>
                                        <p:cTn id="25" dur="1" fill="hold">
                                          <p:stCondLst>
                                            <p:cond delay="0"/>
                                          </p:stCondLst>
                                        </p:cTn>
                                        <p:tgtEl>
                                          <p:spTgt spid="681987">
                                            <p:txEl>
                                              <p:pRg st="5" end="5"/>
                                            </p:txEl>
                                          </p:spTgt>
                                        </p:tgtEl>
                                        <p:attrNameLst>
                                          <p:attrName>style.visibility</p:attrName>
                                        </p:attrNameLst>
                                      </p:cBhvr>
                                      <p:to>
                                        <p:strVal val="visible"/>
                                      </p:to>
                                    </p:set>
                                    <p:animEffect transition="in" filter="slide(fromBottom)">
                                      <p:cBhvr>
                                        <p:cTn id="26" dur="500"/>
                                        <p:tgtEl>
                                          <p:spTgt spid="681987">
                                            <p:txEl>
                                              <p:pRg st="5" end="5"/>
                                            </p:txEl>
                                          </p:spTgt>
                                        </p:tgtEl>
                                      </p:cBhvr>
                                    </p:animEffect>
                                  </p:childTnLst>
                                </p:cTn>
                              </p:par>
                              <p:par>
                                <p:cTn id="27" presetID="12" presetClass="entr" presetSubtype="4" fill="hold" nodeType="withEffect">
                                  <p:stCondLst>
                                    <p:cond delay="0"/>
                                  </p:stCondLst>
                                  <p:childTnLst>
                                    <p:set>
                                      <p:cBhvr>
                                        <p:cTn id="28" dur="1" fill="hold">
                                          <p:stCondLst>
                                            <p:cond delay="0"/>
                                          </p:stCondLst>
                                        </p:cTn>
                                        <p:tgtEl>
                                          <p:spTgt spid="681987">
                                            <p:txEl>
                                              <p:pRg st="6" end="6"/>
                                            </p:txEl>
                                          </p:spTgt>
                                        </p:tgtEl>
                                        <p:attrNameLst>
                                          <p:attrName>style.visibility</p:attrName>
                                        </p:attrNameLst>
                                      </p:cBhvr>
                                      <p:to>
                                        <p:strVal val="visible"/>
                                      </p:to>
                                    </p:set>
                                    <p:animEffect transition="in" filter="slide(fromBottom)">
                                      <p:cBhvr>
                                        <p:cTn id="29" dur="500"/>
                                        <p:tgtEl>
                                          <p:spTgt spid="68198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mph" presetSubtype="2" fill="hold" nodeType="clickEffect">
                                  <p:stCondLst>
                                    <p:cond delay="0"/>
                                  </p:stCondLst>
                                  <p:childTnLst>
                                    <p:animClr clrSpc="rgb" dir="cw">
                                      <p:cBhvr override="childStyle">
                                        <p:cTn id="33" dur="2000" fill="hold"/>
                                        <p:tgtEl>
                                          <p:spTgt spid="681987">
                                            <p:txEl>
                                              <p:pRg st="4" end="4"/>
                                            </p:txEl>
                                          </p:spTgt>
                                        </p:tgtEl>
                                        <p:attrNameLst>
                                          <p:attrName>style.color</p:attrName>
                                        </p:attrNameLst>
                                      </p:cBhvr>
                                      <p:to>
                                        <a:schemeClr val="folHlink"/>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4034" name="Rectangle 2"/>
          <p:cNvSpPr>
            <a:spLocks noGrp="1" noChangeArrowheads="1"/>
          </p:cNvSpPr>
          <p:nvPr>
            <p:ph type="title"/>
          </p:nvPr>
        </p:nvSpPr>
        <p:spPr>
          <a:xfrm>
            <a:off x="609600" y="577850"/>
            <a:ext cx="7954963" cy="1036638"/>
          </a:xfrm>
        </p:spPr>
        <p:txBody>
          <a:bodyPr/>
          <a:lstStyle/>
          <a:p>
            <a:r>
              <a:rPr lang="en-US" dirty="0"/>
              <a:t>Product Charge</a:t>
            </a:r>
          </a:p>
        </p:txBody>
      </p:sp>
      <p:sp>
        <p:nvSpPr>
          <p:cNvPr id="684035" name="Rectangle 3"/>
          <p:cNvSpPr>
            <a:spLocks noGrp="1" noChangeArrowheads="1"/>
          </p:cNvSpPr>
          <p:nvPr>
            <p:ph idx="1"/>
          </p:nvPr>
        </p:nvSpPr>
        <p:spPr>
          <a:xfrm>
            <a:off x="533400" y="1905000"/>
            <a:ext cx="8382000" cy="3657600"/>
          </a:xfrm>
        </p:spPr>
        <p:txBody>
          <a:bodyPr/>
          <a:lstStyle/>
          <a:p>
            <a:r>
              <a:rPr lang="en-US" sz="2600" dirty="0"/>
              <a:t>Fee added to price of pollution-generating </a:t>
            </a:r>
            <a:r>
              <a:rPr lang="en-US" sz="2600" b="1" i="1" dirty="0"/>
              <a:t>product</a:t>
            </a:r>
            <a:r>
              <a:rPr lang="en-US" sz="2600" dirty="0"/>
              <a:t>, which generates negative externality</a:t>
            </a:r>
            <a:endParaRPr lang="en-US" dirty="0"/>
          </a:p>
          <a:p>
            <a:r>
              <a:rPr lang="en-US" dirty="0"/>
              <a:t>Impose product charge as per unit tax on product, e.g., gas tax</a:t>
            </a:r>
          </a:p>
          <a:p>
            <a:pPr lvl="1"/>
            <a:r>
              <a:rPr lang="en-US" sz="2300" dirty="0"/>
              <a:t>How does the tax on gasoline in the US compare with that of other nations?</a:t>
            </a:r>
            <a:endParaRPr lang="en-US" dirty="0"/>
          </a:p>
          <a:p>
            <a:pPr lvl="1"/>
            <a:r>
              <a:rPr lang="en-US" sz="2300" dirty="0"/>
              <a:t>If the tax equals the marginal external cost (MEC) at Q</a:t>
            </a:r>
            <a:r>
              <a:rPr lang="en-US" sz="2300" baseline="-25000" dirty="0"/>
              <a:t>E</a:t>
            </a:r>
            <a:r>
              <a:rPr lang="en-US" sz="2300" dirty="0"/>
              <a:t>, it is called a </a:t>
            </a:r>
            <a:r>
              <a:rPr lang="en-US" sz="2300" b="1" dirty="0">
                <a:solidFill>
                  <a:srgbClr val="2E5D7A"/>
                </a:solidFill>
              </a:rPr>
              <a:t>Pigouvian tax</a:t>
            </a:r>
            <a:endParaRPr lang="en-US" sz="2300" dirty="0">
              <a:solidFill>
                <a:srgbClr val="2E5D7A"/>
              </a:solidFill>
            </a:endParaRPr>
          </a:p>
        </p:txBody>
      </p:sp>
      <p:sp>
        <p:nvSpPr>
          <p:cNvPr id="5" name="Slide Number Placeholder 4"/>
          <p:cNvSpPr>
            <a:spLocks noGrp="1"/>
          </p:cNvSpPr>
          <p:nvPr>
            <p:ph type="sldNum" sz="quarter" idx="11"/>
          </p:nvPr>
        </p:nvSpPr>
        <p:spPr/>
        <p:txBody>
          <a:bodyPr/>
          <a:lstStyle/>
          <a:p>
            <a:fld id="{95CBD2C8-E6A3-472E-B257-62A1DA04F25F}" type="slidenum">
              <a:rPr lang="en-US"/>
              <a:pPr/>
              <a:t>3</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684035">
                                            <p:txEl>
                                              <p:pRg st="0" end="0"/>
                                            </p:txEl>
                                          </p:spTgt>
                                        </p:tgtEl>
                                        <p:attrNameLst>
                                          <p:attrName>style.visibility</p:attrName>
                                        </p:attrNameLst>
                                      </p:cBhvr>
                                      <p:to>
                                        <p:strVal val="visible"/>
                                      </p:to>
                                    </p:set>
                                    <p:animEffect transition="in" filter="slide(fromTop)">
                                      <p:cBhvr>
                                        <p:cTn id="7" dur="500"/>
                                        <p:tgtEl>
                                          <p:spTgt spid="6840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684035">
                                            <p:txEl>
                                              <p:pRg st="1" end="1"/>
                                            </p:txEl>
                                          </p:spTgt>
                                        </p:tgtEl>
                                        <p:attrNameLst>
                                          <p:attrName>style.visibility</p:attrName>
                                        </p:attrNameLst>
                                      </p:cBhvr>
                                      <p:to>
                                        <p:strVal val="visible"/>
                                      </p:to>
                                    </p:set>
                                    <p:animEffect transition="in" filter="slide(fromTop)">
                                      <p:cBhvr>
                                        <p:cTn id="12" dur="500"/>
                                        <p:tgtEl>
                                          <p:spTgt spid="68403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684035">
                                            <p:txEl>
                                              <p:pRg st="2" end="2"/>
                                            </p:txEl>
                                          </p:spTgt>
                                        </p:tgtEl>
                                        <p:attrNameLst>
                                          <p:attrName>style.visibility</p:attrName>
                                        </p:attrNameLst>
                                      </p:cBhvr>
                                      <p:to>
                                        <p:strVal val="visible"/>
                                      </p:to>
                                    </p:set>
                                    <p:animEffect transition="in" filter="slide(fromTop)">
                                      <p:cBhvr>
                                        <p:cTn id="17" dur="500"/>
                                        <p:tgtEl>
                                          <p:spTgt spid="68403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1" fill="hold" grpId="0" nodeType="clickEffect">
                                  <p:stCondLst>
                                    <p:cond delay="0"/>
                                  </p:stCondLst>
                                  <p:childTnLst>
                                    <p:set>
                                      <p:cBhvr>
                                        <p:cTn id="21" dur="1" fill="hold">
                                          <p:stCondLst>
                                            <p:cond delay="0"/>
                                          </p:stCondLst>
                                        </p:cTn>
                                        <p:tgtEl>
                                          <p:spTgt spid="684035">
                                            <p:txEl>
                                              <p:pRg st="3" end="3"/>
                                            </p:txEl>
                                          </p:spTgt>
                                        </p:tgtEl>
                                        <p:attrNameLst>
                                          <p:attrName>style.visibility</p:attrName>
                                        </p:attrNameLst>
                                      </p:cBhvr>
                                      <p:to>
                                        <p:strVal val="visible"/>
                                      </p:to>
                                    </p:set>
                                    <p:animEffect transition="in" filter="slide(fromTop)">
                                      <p:cBhvr>
                                        <p:cTn id="22" dur="500"/>
                                        <p:tgtEl>
                                          <p:spTgt spid="6840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4035" grpId="0" build="p" bldLvl="2"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082" name="Rectangle 2"/>
          <p:cNvSpPr>
            <a:spLocks noGrp="1" noChangeArrowheads="1"/>
          </p:cNvSpPr>
          <p:nvPr>
            <p:ph type="title"/>
          </p:nvPr>
        </p:nvSpPr>
        <p:spPr>
          <a:xfrm>
            <a:off x="914400" y="457200"/>
            <a:ext cx="7848600" cy="838200"/>
          </a:xfrm>
        </p:spPr>
        <p:txBody>
          <a:bodyPr/>
          <a:lstStyle/>
          <a:p>
            <a:r>
              <a:rPr lang="en-US" sz="3200" dirty="0"/>
              <a:t>Selected International Gasoline Tax Rates</a:t>
            </a:r>
            <a:endParaRPr lang="en-US" sz="2800" dirty="0"/>
          </a:p>
        </p:txBody>
      </p:sp>
      <p:graphicFrame>
        <p:nvGraphicFramePr>
          <p:cNvPr id="686111" name="Group 31"/>
          <p:cNvGraphicFramePr>
            <a:graphicFrameLocks noGrp="1"/>
          </p:cNvGraphicFramePr>
          <p:nvPr>
            <p:ph idx="1"/>
            <p:extLst>
              <p:ext uri="{D42A27DB-BD31-4B8C-83A1-F6EECF244321}">
                <p14:modId xmlns:p14="http://schemas.microsoft.com/office/powerpoint/2010/main" xmlns="" val="3627598320"/>
              </p:ext>
            </p:extLst>
          </p:nvPr>
        </p:nvGraphicFramePr>
        <p:xfrm>
          <a:off x="1143000" y="1447800"/>
          <a:ext cx="6553200" cy="4113213"/>
        </p:xfrm>
        <a:graphic>
          <a:graphicData uri="http://schemas.openxmlformats.org/drawingml/2006/table">
            <a:tbl>
              <a:tblPr/>
              <a:tblGrid>
                <a:gridCol w="3581400">
                  <a:extLst>
                    <a:ext uri="{9D8B030D-6E8A-4147-A177-3AD203B41FA5}">
                      <a16:colId xmlns:a16="http://schemas.microsoft.com/office/drawing/2014/main" xmlns="" val="20000"/>
                    </a:ext>
                  </a:extLst>
                </a:gridCol>
                <a:gridCol w="2971800">
                  <a:extLst>
                    <a:ext uri="{9D8B030D-6E8A-4147-A177-3AD203B41FA5}">
                      <a16:colId xmlns:a16="http://schemas.microsoft.com/office/drawing/2014/main" xmlns="" val="20001"/>
                    </a:ext>
                  </a:extLst>
                </a:gridCol>
              </a:tblGrid>
              <a:tr h="990600">
                <a:tc>
                  <a:txBody>
                    <a:bodyPr/>
                    <a:lstStyle/>
                    <a:p>
                      <a:pPr marL="0" marR="0" lvl="0" indent="0" algn="ctr" defTabSz="914400" rtl="0" eaLnBrk="1" fontAlgn="base" latinLnBrk="0" hangingPunct="1">
                        <a:lnSpc>
                          <a:spcPct val="100000"/>
                        </a:lnSpc>
                        <a:spcBef>
                          <a:spcPct val="20000"/>
                        </a:spcBef>
                        <a:spcAft>
                          <a:spcPct val="0"/>
                        </a:spcAft>
                        <a:buClr>
                          <a:schemeClr val="bg2"/>
                        </a:buClr>
                        <a:buSzPct val="85000"/>
                        <a:buFont typeface="Wingdings" pitchFamily="2" charset="2"/>
                        <a:buNone/>
                        <a:tabLst/>
                      </a:pPr>
                      <a:r>
                        <a:rPr kumimoji="0" lang="en-US" sz="2400" b="0" i="0" u="none" strike="noStrike" cap="none" normalizeH="0" baseline="0" dirty="0">
                          <a:ln>
                            <a:noFill/>
                          </a:ln>
                          <a:solidFill>
                            <a:schemeClr val="tx2"/>
                          </a:solidFill>
                          <a:effectLst/>
                          <a:latin typeface="Arial" pitchFamily="34" charset="0"/>
                        </a:rPr>
                        <a:t>Nation</a:t>
                      </a:r>
                    </a:p>
                  </a:txBody>
                  <a:tcPr horzOverflow="overflow">
                    <a:lnL w="28575"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rgbClr val="90648A"/>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85000"/>
                        <a:buFont typeface="Wingdings" pitchFamily="2" charset="2"/>
                        <a:buNone/>
                        <a:tabLst/>
                      </a:pPr>
                      <a:r>
                        <a:rPr kumimoji="0" lang="en-US" sz="2400" b="0" i="0" u="none" strike="noStrike" cap="none" normalizeH="0" baseline="0" dirty="0">
                          <a:ln>
                            <a:noFill/>
                          </a:ln>
                          <a:solidFill>
                            <a:schemeClr val="tx2"/>
                          </a:solidFill>
                          <a:effectLst/>
                          <a:latin typeface="Arial" pitchFamily="34" charset="0"/>
                        </a:rPr>
                        <a:t>Tax Rate % of Price (2011)</a:t>
                      </a:r>
                    </a:p>
                  </a:txBody>
                  <a:tcPr horzOverflow="overflow">
                    <a:lnL w="28575"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rgbClr val="90648A"/>
                    </a:solidFill>
                  </a:tcPr>
                </a:tc>
                <a:extLst>
                  <a:ext uri="{0D108BD9-81ED-4DB2-BD59-A6C34878D82A}">
                    <a16:rowId xmlns:a16="http://schemas.microsoft.com/office/drawing/2014/main" xmlns="" val="10000"/>
                  </a:ext>
                </a:extLst>
              </a:tr>
              <a:tr h="517525">
                <a:tc>
                  <a:txBody>
                    <a:bodyPr/>
                    <a:lstStyle/>
                    <a:p>
                      <a:pPr marL="0" marR="0" lvl="0" indent="0" algn="ctr" defTabSz="914400" rtl="0" eaLnBrk="1" fontAlgn="base" latinLnBrk="0" hangingPunct="1">
                        <a:lnSpc>
                          <a:spcPct val="100000"/>
                        </a:lnSpc>
                        <a:spcBef>
                          <a:spcPct val="20000"/>
                        </a:spcBef>
                        <a:spcAft>
                          <a:spcPct val="0"/>
                        </a:spcAft>
                        <a:buClr>
                          <a:schemeClr val="bg2"/>
                        </a:buClr>
                        <a:buSzPct val="85000"/>
                        <a:buFont typeface="Wingdings" pitchFamily="2" charset="2"/>
                        <a:buNone/>
                        <a:tabLst/>
                      </a:pPr>
                      <a:r>
                        <a:rPr kumimoji="0" lang="en-US" sz="2400" b="0" i="0" u="none" strike="noStrike" cap="none" normalizeH="0" baseline="0" dirty="0">
                          <a:ln>
                            <a:noFill/>
                          </a:ln>
                          <a:solidFill>
                            <a:schemeClr val="bg1"/>
                          </a:solidFill>
                          <a:effectLst/>
                          <a:latin typeface="Arial" pitchFamily="34" charset="0"/>
                        </a:rPr>
                        <a:t>United States</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85000"/>
                        <a:buFont typeface="Wingdings" pitchFamily="2" charset="2"/>
                        <a:buNone/>
                        <a:tabLst/>
                      </a:pPr>
                      <a:r>
                        <a:rPr kumimoji="0" lang="en-US" sz="2400" b="0" i="0" u="none" strike="noStrike" cap="none" normalizeH="0" baseline="0" dirty="0">
                          <a:ln>
                            <a:noFill/>
                          </a:ln>
                          <a:solidFill>
                            <a:schemeClr val="bg1"/>
                          </a:solidFill>
                          <a:effectLst/>
                          <a:latin typeface="Arial" pitchFamily="34" charset="0"/>
                        </a:rPr>
                        <a:t>13.2</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xmlns="" val="10001"/>
                  </a:ext>
                </a:extLst>
              </a:tr>
              <a:tr h="517525">
                <a:tc>
                  <a:txBody>
                    <a:bodyPr/>
                    <a:lstStyle/>
                    <a:p>
                      <a:pPr marL="0" marR="0" lvl="0" indent="0" algn="ctr" defTabSz="914400" rtl="0" eaLnBrk="1" fontAlgn="base" latinLnBrk="0" hangingPunct="1">
                        <a:lnSpc>
                          <a:spcPct val="100000"/>
                        </a:lnSpc>
                        <a:spcBef>
                          <a:spcPct val="20000"/>
                        </a:spcBef>
                        <a:spcAft>
                          <a:spcPct val="0"/>
                        </a:spcAft>
                        <a:buClr>
                          <a:schemeClr val="bg2"/>
                        </a:buClr>
                        <a:buSzPct val="85000"/>
                        <a:buFont typeface="Wingdings" pitchFamily="2" charset="2"/>
                        <a:buNone/>
                        <a:tabLst/>
                      </a:pPr>
                      <a:r>
                        <a:rPr kumimoji="0" lang="en-US" sz="2400" b="0" i="0" u="none" strike="noStrike" cap="none" normalizeH="0" baseline="0" dirty="0">
                          <a:ln>
                            <a:noFill/>
                          </a:ln>
                          <a:solidFill>
                            <a:schemeClr val="bg1"/>
                          </a:solidFill>
                          <a:effectLst/>
                          <a:latin typeface="Arial" pitchFamily="34" charset="0"/>
                        </a:rPr>
                        <a:t>U.K.</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85000"/>
                        <a:buFont typeface="Wingdings" pitchFamily="2" charset="2"/>
                        <a:buNone/>
                        <a:tabLst/>
                      </a:pPr>
                      <a:r>
                        <a:rPr kumimoji="0" lang="en-US" sz="2400" b="0" i="0" u="none" strike="noStrike" cap="none" normalizeH="0" baseline="0" dirty="0">
                          <a:ln>
                            <a:noFill/>
                          </a:ln>
                          <a:solidFill>
                            <a:schemeClr val="bg1"/>
                          </a:solidFill>
                          <a:effectLst/>
                          <a:latin typeface="Arial" pitchFamily="34" charset="0"/>
                        </a:rPr>
                        <a:t>61.6</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xmlns="" val="10002"/>
                  </a:ext>
                </a:extLst>
              </a:tr>
              <a:tr h="534988">
                <a:tc>
                  <a:txBody>
                    <a:bodyPr/>
                    <a:lstStyle/>
                    <a:p>
                      <a:pPr marL="0" marR="0" lvl="0" indent="0" algn="ctr" defTabSz="914400" rtl="0" eaLnBrk="1" fontAlgn="base" latinLnBrk="0" hangingPunct="1">
                        <a:lnSpc>
                          <a:spcPct val="100000"/>
                        </a:lnSpc>
                        <a:spcBef>
                          <a:spcPct val="20000"/>
                        </a:spcBef>
                        <a:spcAft>
                          <a:spcPct val="0"/>
                        </a:spcAft>
                        <a:buClr>
                          <a:schemeClr val="bg2"/>
                        </a:buClr>
                        <a:buSzPct val="85000"/>
                        <a:buFont typeface="Wingdings" pitchFamily="2" charset="2"/>
                        <a:buNone/>
                        <a:tabLst/>
                      </a:pPr>
                      <a:r>
                        <a:rPr kumimoji="0" lang="en-US" sz="2400" b="0" i="0" u="none" strike="noStrike" cap="none" normalizeH="0" baseline="0" dirty="0">
                          <a:ln>
                            <a:noFill/>
                          </a:ln>
                          <a:solidFill>
                            <a:schemeClr val="bg1"/>
                          </a:solidFill>
                          <a:effectLst/>
                          <a:latin typeface="Arial" pitchFamily="34" charset="0"/>
                        </a:rPr>
                        <a:t>France</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85000"/>
                        <a:buFont typeface="Wingdings" pitchFamily="2" charset="2"/>
                        <a:buNone/>
                        <a:tabLst/>
                      </a:pPr>
                      <a:r>
                        <a:rPr kumimoji="0" lang="en-US" sz="2400" b="0" i="0" u="none" strike="noStrike" cap="none" normalizeH="0" baseline="0" dirty="0">
                          <a:ln>
                            <a:noFill/>
                          </a:ln>
                          <a:solidFill>
                            <a:schemeClr val="bg1"/>
                          </a:solidFill>
                          <a:effectLst/>
                          <a:latin typeface="Arial" pitchFamily="34" charset="0"/>
                        </a:rPr>
                        <a:t>58.1</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xmlns="" val="10003"/>
                  </a:ext>
                </a:extLst>
              </a:tr>
              <a:tr h="517525">
                <a:tc>
                  <a:txBody>
                    <a:bodyPr/>
                    <a:lstStyle/>
                    <a:p>
                      <a:pPr marL="0" marR="0" lvl="0" indent="0" algn="ctr" defTabSz="914400" rtl="0" eaLnBrk="1" fontAlgn="base" latinLnBrk="0" hangingPunct="1">
                        <a:lnSpc>
                          <a:spcPct val="100000"/>
                        </a:lnSpc>
                        <a:spcBef>
                          <a:spcPct val="20000"/>
                        </a:spcBef>
                        <a:spcAft>
                          <a:spcPct val="0"/>
                        </a:spcAft>
                        <a:buClr>
                          <a:schemeClr val="bg2"/>
                        </a:buClr>
                        <a:buSzPct val="85000"/>
                        <a:buFont typeface="Wingdings" pitchFamily="2" charset="2"/>
                        <a:buNone/>
                        <a:tabLst/>
                      </a:pPr>
                      <a:r>
                        <a:rPr kumimoji="0" lang="en-US" sz="2400" b="0" i="0" u="none" strike="noStrike" cap="none" normalizeH="0" baseline="0" dirty="0">
                          <a:ln>
                            <a:noFill/>
                          </a:ln>
                          <a:solidFill>
                            <a:schemeClr val="bg1"/>
                          </a:solidFill>
                          <a:effectLst/>
                          <a:latin typeface="Arial" pitchFamily="34" charset="0"/>
                        </a:rPr>
                        <a:t>Germany</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85000"/>
                        <a:buFont typeface="Wingdings" pitchFamily="2" charset="2"/>
                        <a:buNone/>
                        <a:tabLst/>
                      </a:pPr>
                      <a:r>
                        <a:rPr kumimoji="0" lang="en-US" sz="2400" b="0" i="0" u="none" strike="noStrike" cap="none" normalizeH="0" baseline="0" dirty="0">
                          <a:ln>
                            <a:noFill/>
                          </a:ln>
                          <a:solidFill>
                            <a:schemeClr val="bg1"/>
                          </a:solidFill>
                          <a:effectLst/>
                          <a:latin typeface="Arial" pitchFamily="34" charset="0"/>
                        </a:rPr>
                        <a:t>60.5</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xmlns="" val="10004"/>
                  </a:ext>
                </a:extLst>
              </a:tr>
              <a:tr h="517525">
                <a:tc>
                  <a:txBody>
                    <a:bodyPr/>
                    <a:lstStyle/>
                    <a:p>
                      <a:pPr marL="0" marR="0" lvl="0" indent="0" algn="ctr" defTabSz="914400" rtl="0" eaLnBrk="1" fontAlgn="base" latinLnBrk="0" hangingPunct="1">
                        <a:lnSpc>
                          <a:spcPct val="100000"/>
                        </a:lnSpc>
                        <a:spcBef>
                          <a:spcPct val="20000"/>
                        </a:spcBef>
                        <a:spcAft>
                          <a:spcPct val="0"/>
                        </a:spcAft>
                        <a:buClr>
                          <a:schemeClr val="bg2"/>
                        </a:buClr>
                        <a:buSzPct val="85000"/>
                        <a:buFont typeface="Wingdings" pitchFamily="2" charset="2"/>
                        <a:buNone/>
                        <a:tabLst/>
                      </a:pPr>
                      <a:r>
                        <a:rPr kumimoji="0" lang="en-US" sz="2400" b="0" i="0" u="none" strike="noStrike" cap="none" normalizeH="0" baseline="0" dirty="0">
                          <a:ln>
                            <a:noFill/>
                          </a:ln>
                          <a:solidFill>
                            <a:schemeClr val="bg1"/>
                          </a:solidFill>
                          <a:effectLst/>
                          <a:latin typeface="Arial" pitchFamily="34" charset="0"/>
                        </a:rPr>
                        <a:t>Japan</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85000"/>
                        <a:buFont typeface="Wingdings" pitchFamily="2" charset="2"/>
                        <a:buNone/>
                        <a:tabLst/>
                      </a:pPr>
                      <a:r>
                        <a:rPr kumimoji="0" lang="en-US" sz="2400" b="0" i="0" u="none" strike="noStrike" cap="none" normalizeH="0" baseline="0" dirty="0">
                          <a:ln>
                            <a:noFill/>
                          </a:ln>
                          <a:solidFill>
                            <a:schemeClr val="bg1"/>
                          </a:solidFill>
                          <a:effectLst/>
                          <a:latin typeface="Arial" pitchFamily="34" charset="0"/>
                        </a:rPr>
                        <a:t>45.8</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xmlns="" val="10005"/>
                  </a:ext>
                </a:extLst>
              </a:tr>
              <a:tr h="517525">
                <a:tc>
                  <a:txBody>
                    <a:bodyPr/>
                    <a:lstStyle/>
                    <a:p>
                      <a:pPr marL="0" marR="0" lvl="0" indent="0" algn="ctr" defTabSz="914400" rtl="0" eaLnBrk="1" fontAlgn="base" latinLnBrk="0" hangingPunct="1">
                        <a:lnSpc>
                          <a:spcPct val="100000"/>
                        </a:lnSpc>
                        <a:spcBef>
                          <a:spcPct val="20000"/>
                        </a:spcBef>
                        <a:spcAft>
                          <a:spcPct val="0"/>
                        </a:spcAft>
                        <a:buClr>
                          <a:schemeClr val="bg2"/>
                        </a:buClr>
                        <a:buSzPct val="85000"/>
                        <a:buFont typeface="Wingdings" pitchFamily="2" charset="2"/>
                        <a:buNone/>
                        <a:tabLst/>
                      </a:pPr>
                      <a:r>
                        <a:rPr kumimoji="0" lang="en-US" sz="2400" b="0" i="0" u="none" strike="noStrike" cap="none" normalizeH="0" baseline="0" dirty="0">
                          <a:ln>
                            <a:noFill/>
                          </a:ln>
                          <a:solidFill>
                            <a:schemeClr val="bg1"/>
                          </a:solidFill>
                          <a:effectLst/>
                          <a:latin typeface="Arial" pitchFamily="34" charset="0"/>
                        </a:rPr>
                        <a:t>Spain</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85000"/>
                        <a:buFont typeface="Wingdings" pitchFamily="2" charset="2"/>
                        <a:buNone/>
                        <a:tabLst/>
                      </a:pPr>
                      <a:r>
                        <a:rPr kumimoji="0" lang="en-US" sz="2400" b="0" i="0" u="none" strike="noStrike" cap="none" normalizeH="0" baseline="0" dirty="0">
                          <a:ln>
                            <a:noFill/>
                          </a:ln>
                          <a:solidFill>
                            <a:schemeClr val="bg1"/>
                          </a:solidFill>
                          <a:effectLst/>
                          <a:latin typeface="Arial" pitchFamily="34" charset="0"/>
                        </a:rPr>
                        <a:t>50.1</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xmlns="" val="10006"/>
                  </a:ext>
                </a:extLst>
              </a:tr>
            </a:tbl>
          </a:graphicData>
        </a:graphic>
      </p:graphicFrame>
      <p:sp>
        <p:nvSpPr>
          <p:cNvPr id="32" name="Slide Number Placeholder 4"/>
          <p:cNvSpPr>
            <a:spLocks noGrp="1"/>
          </p:cNvSpPr>
          <p:nvPr>
            <p:ph type="sldNum" sz="quarter" idx="11"/>
          </p:nvPr>
        </p:nvSpPr>
        <p:spPr/>
        <p:txBody>
          <a:bodyPr/>
          <a:lstStyle/>
          <a:p>
            <a:fld id="{6B4D1AEE-DB51-40AD-BFF9-33C99300CB26}" type="slidenum">
              <a:rPr lang="en-US"/>
              <a:pPr/>
              <a:t>4</a:t>
            </a:fld>
            <a:endParaRPr lang="en-US" dirty="0"/>
          </a:p>
        </p:txBody>
      </p:sp>
      <p:sp>
        <p:nvSpPr>
          <p:cNvPr id="686110" name="Text Box 30"/>
          <p:cNvSpPr txBox="1">
            <a:spLocks noChangeArrowheads="1"/>
          </p:cNvSpPr>
          <p:nvPr/>
        </p:nvSpPr>
        <p:spPr bwMode="auto">
          <a:xfrm>
            <a:off x="1600200" y="5867400"/>
            <a:ext cx="4250202" cy="307777"/>
          </a:xfrm>
          <a:prstGeom prst="rect">
            <a:avLst/>
          </a:prstGeom>
          <a:noFill/>
          <a:ln w="9525">
            <a:noFill/>
            <a:miter lim="800000"/>
            <a:headEnd/>
            <a:tailEnd/>
          </a:ln>
          <a:effectLst/>
        </p:spPr>
        <p:txBody>
          <a:bodyPr wrap="none">
            <a:spAutoFit/>
          </a:bodyPr>
          <a:lstStyle/>
          <a:p>
            <a:r>
              <a:rPr lang="en-US" sz="1400" i="1" dirty="0"/>
              <a:t>Source: International Energy Agency, January 2011</a:t>
            </a: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86111"/>
                                        </p:tgtEl>
                                        <p:attrNameLst>
                                          <p:attrName>style.visibility</p:attrName>
                                        </p:attrNameLst>
                                      </p:cBhvr>
                                      <p:to>
                                        <p:strVal val="visible"/>
                                      </p:to>
                                    </p:set>
                                    <p:animEffect transition="in" filter="wheel(1)">
                                      <p:cBhvr>
                                        <p:cTn id="7" dur="2000"/>
                                        <p:tgtEl>
                                          <p:spTgt spid="686111"/>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686110"/>
                                        </p:tgtEl>
                                        <p:attrNameLst>
                                          <p:attrName>style.visibility</p:attrName>
                                        </p:attrNameLst>
                                      </p:cBhvr>
                                      <p:to>
                                        <p:strVal val="visible"/>
                                      </p:to>
                                    </p:set>
                                    <p:animEffect transition="in" filter="wipe(up)">
                                      <p:cBhvr>
                                        <p:cTn id="11" dur="500"/>
                                        <p:tgtEl>
                                          <p:spTgt spid="686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0"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7106" name="Rectangle 2"/>
          <p:cNvSpPr>
            <a:spLocks noGrp="1" noChangeArrowheads="1"/>
          </p:cNvSpPr>
          <p:nvPr>
            <p:ph type="title"/>
          </p:nvPr>
        </p:nvSpPr>
        <p:spPr>
          <a:xfrm>
            <a:off x="630373" y="457200"/>
            <a:ext cx="8132627" cy="990600"/>
          </a:xfrm>
        </p:spPr>
        <p:txBody>
          <a:bodyPr/>
          <a:lstStyle/>
          <a:p>
            <a:r>
              <a:rPr lang="en-US" dirty="0"/>
              <a:t>Modeling a Pigouvian Tax</a:t>
            </a:r>
          </a:p>
        </p:txBody>
      </p:sp>
      <p:sp>
        <p:nvSpPr>
          <p:cNvPr id="25" name="Slide Number Placeholder 3"/>
          <p:cNvSpPr>
            <a:spLocks noGrp="1"/>
          </p:cNvSpPr>
          <p:nvPr>
            <p:ph type="sldNum" sz="quarter" idx="11"/>
          </p:nvPr>
        </p:nvSpPr>
        <p:spPr>
          <a:xfrm>
            <a:off x="8232911" y="6019800"/>
            <a:ext cx="609600" cy="457200"/>
          </a:xfrm>
        </p:spPr>
        <p:txBody>
          <a:bodyPr/>
          <a:lstStyle/>
          <a:p>
            <a:fld id="{D4A93F53-C523-4099-8D54-3E29B975EB02}" type="slidenum">
              <a:rPr lang="en-US"/>
              <a:pPr/>
              <a:t>5</a:t>
            </a:fld>
            <a:endParaRPr lang="en-US" dirty="0"/>
          </a:p>
        </p:txBody>
      </p:sp>
      <p:sp>
        <p:nvSpPr>
          <p:cNvPr id="687107" name="Line 3"/>
          <p:cNvSpPr>
            <a:spLocks noChangeShapeType="1"/>
          </p:cNvSpPr>
          <p:nvPr/>
        </p:nvSpPr>
        <p:spPr bwMode="auto">
          <a:xfrm>
            <a:off x="1070111" y="1677988"/>
            <a:ext cx="0" cy="4191000"/>
          </a:xfrm>
          <a:prstGeom prst="line">
            <a:avLst/>
          </a:prstGeom>
          <a:noFill/>
          <a:ln w="28575">
            <a:solidFill>
              <a:schemeClr val="tx1"/>
            </a:solidFill>
            <a:round/>
            <a:headEnd/>
            <a:tailEnd/>
          </a:ln>
          <a:effectLst/>
        </p:spPr>
        <p:txBody>
          <a:bodyPr wrap="none" anchor="ctr"/>
          <a:lstStyle/>
          <a:p>
            <a:endParaRPr lang="en-US" dirty="0"/>
          </a:p>
        </p:txBody>
      </p:sp>
      <p:sp>
        <p:nvSpPr>
          <p:cNvPr id="687108" name="Line 4"/>
          <p:cNvSpPr>
            <a:spLocks noChangeShapeType="1"/>
          </p:cNvSpPr>
          <p:nvPr/>
        </p:nvSpPr>
        <p:spPr bwMode="auto">
          <a:xfrm>
            <a:off x="1070111" y="5868988"/>
            <a:ext cx="6934200" cy="0"/>
          </a:xfrm>
          <a:prstGeom prst="line">
            <a:avLst/>
          </a:prstGeom>
          <a:noFill/>
          <a:ln w="28575">
            <a:solidFill>
              <a:schemeClr val="tx1"/>
            </a:solidFill>
            <a:round/>
            <a:headEnd/>
            <a:tailEnd/>
          </a:ln>
          <a:effectLst/>
        </p:spPr>
        <p:txBody>
          <a:bodyPr wrap="none" anchor="ctr"/>
          <a:lstStyle/>
          <a:p>
            <a:endParaRPr lang="en-US" dirty="0"/>
          </a:p>
        </p:txBody>
      </p:sp>
      <p:sp>
        <p:nvSpPr>
          <p:cNvPr id="687109" name="Text Box 5"/>
          <p:cNvSpPr txBox="1">
            <a:spLocks noChangeArrowheads="1"/>
          </p:cNvSpPr>
          <p:nvPr/>
        </p:nvSpPr>
        <p:spPr bwMode="auto">
          <a:xfrm rot="-53630">
            <a:off x="460511" y="1547813"/>
            <a:ext cx="339725" cy="427037"/>
          </a:xfrm>
          <a:prstGeom prst="rect">
            <a:avLst/>
          </a:prstGeom>
          <a:noFill/>
          <a:ln w="9525">
            <a:noFill/>
            <a:miter lim="800000"/>
            <a:headEnd/>
            <a:tailEnd/>
          </a:ln>
          <a:effectLst/>
        </p:spPr>
        <p:txBody>
          <a:bodyPr wrap="none">
            <a:spAutoFit/>
          </a:bodyPr>
          <a:lstStyle/>
          <a:p>
            <a:r>
              <a:rPr lang="en-US" sz="2200" dirty="0"/>
              <a:t>$</a:t>
            </a:r>
          </a:p>
        </p:txBody>
      </p:sp>
      <p:sp>
        <p:nvSpPr>
          <p:cNvPr id="687110" name="Text Box 6"/>
          <p:cNvSpPr txBox="1">
            <a:spLocks noChangeArrowheads="1"/>
          </p:cNvSpPr>
          <p:nvPr/>
        </p:nvSpPr>
        <p:spPr bwMode="auto">
          <a:xfrm>
            <a:off x="6937511" y="5891213"/>
            <a:ext cx="1909763" cy="427037"/>
          </a:xfrm>
          <a:prstGeom prst="rect">
            <a:avLst/>
          </a:prstGeom>
          <a:noFill/>
          <a:ln w="9525">
            <a:noFill/>
            <a:miter lim="800000"/>
            <a:headEnd/>
            <a:tailEnd/>
          </a:ln>
          <a:effectLst/>
        </p:spPr>
        <p:txBody>
          <a:bodyPr wrap="none">
            <a:spAutoFit/>
          </a:bodyPr>
          <a:lstStyle/>
          <a:p>
            <a:r>
              <a:rPr lang="en-US" sz="2200" dirty="0"/>
              <a:t>Q of gasoline </a:t>
            </a:r>
          </a:p>
        </p:txBody>
      </p:sp>
      <p:sp>
        <p:nvSpPr>
          <p:cNvPr id="687111" name="Line 7"/>
          <p:cNvSpPr>
            <a:spLocks noChangeShapeType="1"/>
          </p:cNvSpPr>
          <p:nvPr/>
        </p:nvSpPr>
        <p:spPr bwMode="auto">
          <a:xfrm>
            <a:off x="1070111" y="1982788"/>
            <a:ext cx="5638800" cy="3352800"/>
          </a:xfrm>
          <a:prstGeom prst="line">
            <a:avLst/>
          </a:prstGeom>
          <a:noFill/>
          <a:ln w="28575">
            <a:solidFill>
              <a:srgbClr val="006866"/>
            </a:solidFill>
            <a:round/>
            <a:headEnd/>
            <a:tailEnd/>
          </a:ln>
          <a:effectLst/>
        </p:spPr>
        <p:txBody>
          <a:bodyPr wrap="none" anchor="ctr"/>
          <a:lstStyle/>
          <a:p>
            <a:endParaRPr lang="en-US" dirty="0"/>
          </a:p>
        </p:txBody>
      </p:sp>
      <p:sp>
        <p:nvSpPr>
          <p:cNvPr id="687112" name="Text Box 8"/>
          <p:cNvSpPr txBox="1">
            <a:spLocks noChangeArrowheads="1"/>
          </p:cNvSpPr>
          <p:nvPr/>
        </p:nvSpPr>
        <p:spPr bwMode="auto">
          <a:xfrm>
            <a:off x="6653349" y="5281613"/>
            <a:ext cx="1744662" cy="427037"/>
          </a:xfrm>
          <a:prstGeom prst="rect">
            <a:avLst/>
          </a:prstGeom>
          <a:noFill/>
          <a:ln w="9525">
            <a:noFill/>
            <a:miter lim="800000"/>
            <a:headEnd/>
            <a:tailEnd/>
          </a:ln>
          <a:effectLst/>
        </p:spPr>
        <p:txBody>
          <a:bodyPr wrap="none">
            <a:spAutoFit/>
          </a:bodyPr>
          <a:lstStyle/>
          <a:p>
            <a:r>
              <a:rPr lang="en-US" sz="2200" b="1" dirty="0">
                <a:solidFill>
                  <a:srgbClr val="006866"/>
                </a:solidFill>
              </a:rPr>
              <a:t>MPB = MSB</a:t>
            </a:r>
          </a:p>
        </p:txBody>
      </p:sp>
      <p:sp>
        <p:nvSpPr>
          <p:cNvPr id="687113" name="Line 9"/>
          <p:cNvSpPr>
            <a:spLocks noChangeShapeType="1"/>
          </p:cNvSpPr>
          <p:nvPr/>
        </p:nvSpPr>
        <p:spPr bwMode="auto">
          <a:xfrm flipV="1">
            <a:off x="1070111" y="3201988"/>
            <a:ext cx="5791200" cy="1752600"/>
          </a:xfrm>
          <a:prstGeom prst="line">
            <a:avLst/>
          </a:prstGeom>
          <a:noFill/>
          <a:ln w="28575">
            <a:solidFill>
              <a:schemeClr val="tx2"/>
            </a:solidFill>
            <a:round/>
            <a:headEnd/>
            <a:tailEnd/>
          </a:ln>
          <a:effectLst/>
        </p:spPr>
        <p:txBody>
          <a:bodyPr wrap="none" anchor="ctr"/>
          <a:lstStyle/>
          <a:p>
            <a:endParaRPr lang="en-US" dirty="0"/>
          </a:p>
        </p:txBody>
      </p:sp>
      <p:sp>
        <p:nvSpPr>
          <p:cNvPr id="687114" name="Text Box 10"/>
          <p:cNvSpPr txBox="1">
            <a:spLocks noChangeArrowheads="1"/>
          </p:cNvSpPr>
          <p:nvPr/>
        </p:nvSpPr>
        <p:spPr bwMode="auto">
          <a:xfrm>
            <a:off x="6861311" y="2952750"/>
            <a:ext cx="804863" cy="427037"/>
          </a:xfrm>
          <a:prstGeom prst="rect">
            <a:avLst/>
          </a:prstGeom>
          <a:noFill/>
          <a:ln w="9525">
            <a:noFill/>
            <a:miter lim="800000"/>
            <a:headEnd/>
            <a:tailEnd/>
          </a:ln>
          <a:effectLst/>
        </p:spPr>
        <p:txBody>
          <a:bodyPr wrap="none">
            <a:spAutoFit/>
          </a:bodyPr>
          <a:lstStyle/>
          <a:p>
            <a:r>
              <a:rPr lang="en-US" sz="2200" dirty="0">
                <a:solidFill>
                  <a:schemeClr val="tx2"/>
                </a:solidFill>
              </a:rPr>
              <a:t>MPC</a:t>
            </a:r>
            <a:endParaRPr lang="en-US" sz="2200" dirty="0"/>
          </a:p>
        </p:txBody>
      </p:sp>
      <p:sp>
        <p:nvSpPr>
          <p:cNvPr id="687115" name="Line 11"/>
          <p:cNvSpPr>
            <a:spLocks noChangeShapeType="1"/>
          </p:cNvSpPr>
          <p:nvPr/>
        </p:nvSpPr>
        <p:spPr bwMode="auto">
          <a:xfrm flipV="1">
            <a:off x="1070111" y="2363788"/>
            <a:ext cx="5257800" cy="2590800"/>
          </a:xfrm>
          <a:prstGeom prst="line">
            <a:avLst/>
          </a:prstGeom>
          <a:noFill/>
          <a:ln w="28575">
            <a:solidFill>
              <a:srgbClr val="660066"/>
            </a:solidFill>
            <a:round/>
            <a:headEnd/>
            <a:tailEnd/>
          </a:ln>
          <a:effectLst/>
        </p:spPr>
        <p:txBody>
          <a:bodyPr wrap="none" anchor="ctr"/>
          <a:lstStyle/>
          <a:p>
            <a:endParaRPr lang="en-US" dirty="0"/>
          </a:p>
        </p:txBody>
      </p:sp>
      <p:sp>
        <p:nvSpPr>
          <p:cNvPr id="687116" name="Text Box 12"/>
          <p:cNvSpPr txBox="1">
            <a:spLocks noChangeArrowheads="1"/>
          </p:cNvSpPr>
          <p:nvPr/>
        </p:nvSpPr>
        <p:spPr bwMode="auto">
          <a:xfrm>
            <a:off x="5794511" y="2005013"/>
            <a:ext cx="2684463" cy="427037"/>
          </a:xfrm>
          <a:prstGeom prst="rect">
            <a:avLst/>
          </a:prstGeom>
          <a:noFill/>
          <a:ln w="9525">
            <a:noFill/>
            <a:miter lim="800000"/>
            <a:headEnd/>
            <a:tailEnd/>
          </a:ln>
          <a:effectLst/>
        </p:spPr>
        <p:txBody>
          <a:bodyPr wrap="none">
            <a:spAutoFit/>
          </a:bodyPr>
          <a:lstStyle/>
          <a:p>
            <a:r>
              <a:rPr lang="en-US" sz="2200" b="1" dirty="0">
                <a:solidFill>
                  <a:srgbClr val="660066"/>
                </a:solidFill>
              </a:rPr>
              <a:t>MSC = MPC + MEC</a:t>
            </a:r>
          </a:p>
        </p:txBody>
      </p:sp>
      <p:sp>
        <p:nvSpPr>
          <p:cNvPr id="687117" name="Line 13"/>
          <p:cNvSpPr>
            <a:spLocks noChangeShapeType="1"/>
          </p:cNvSpPr>
          <p:nvPr/>
        </p:nvSpPr>
        <p:spPr bwMode="auto">
          <a:xfrm>
            <a:off x="4422911" y="3963988"/>
            <a:ext cx="0" cy="1905000"/>
          </a:xfrm>
          <a:prstGeom prst="line">
            <a:avLst/>
          </a:prstGeom>
          <a:noFill/>
          <a:ln w="28575">
            <a:solidFill>
              <a:schemeClr val="tx1"/>
            </a:solidFill>
            <a:prstDash val="dash"/>
            <a:round/>
            <a:headEnd/>
            <a:tailEnd/>
          </a:ln>
          <a:effectLst/>
        </p:spPr>
        <p:txBody>
          <a:bodyPr wrap="none" anchor="ctr"/>
          <a:lstStyle/>
          <a:p>
            <a:endParaRPr lang="en-US" dirty="0"/>
          </a:p>
        </p:txBody>
      </p:sp>
      <p:sp>
        <p:nvSpPr>
          <p:cNvPr id="687118" name="Line 14"/>
          <p:cNvSpPr>
            <a:spLocks noChangeShapeType="1"/>
          </p:cNvSpPr>
          <p:nvPr/>
        </p:nvSpPr>
        <p:spPr bwMode="auto">
          <a:xfrm>
            <a:off x="3813311" y="3659188"/>
            <a:ext cx="0" cy="2209800"/>
          </a:xfrm>
          <a:prstGeom prst="line">
            <a:avLst/>
          </a:prstGeom>
          <a:noFill/>
          <a:ln w="28575">
            <a:solidFill>
              <a:schemeClr val="tx1"/>
            </a:solidFill>
            <a:prstDash val="dash"/>
            <a:round/>
            <a:headEnd/>
            <a:tailEnd/>
          </a:ln>
          <a:effectLst/>
        </p:spPr>
        <p:txBody>
          <a:bodyPr wrap="none" anchor="ctr"/>
          <a:lstStyle/>
          <a:p>
            <a:endParaRPr lang="en-US" dirty="0"/>
          </a:p>
        </p:txBody>
      </p:sp>
      <p:sp>
        <p:nvSpPr>
          <p:cNvPr id="687119" name="Text Box 15"/>
          <p:cNvSpPr txBox="1">
            <a:spLocks noChangeArrowheads="1"/>
          </p:cNvSpPr>
          <p:nvPr/>
        </p:nvSpPr>
        <p:spPr bwMode="auto">
          <a:xfrm>
            <a:off x="825636" y="5815013"/>
            <a:ext cx="339725" cy="427037"/>
          </a:xfrm>
          <a:prstGeom prst="rect">
            <a:avLst/>
          </a:prstGeom>
          <a:noFill/>
          <a:ln w="9525">
            <a:noFill/>
            <a:miter lim="800000"/>
            <a:headEnd/>
            <a:tailEnd/>
          </a:ln>
          <a:effectLst/>
        </p:spPr>
        <p:txBody>
          <a:bodyPr wrap="none">
            <a:spAutoFit/>
          </a:bodyPr>
          <a:lstStyle/>
          <a:p>
            <a:r>
              <a:rPr lang="en-US" sz="2200" dirty="0"/>
              <a:t>0</a:t>
            </a:r>
          </a:p>
        </p:txBody>
      </p:sp>
      <p:sp>
        <p:nvSpPr>
          <p:cNvPr id="687120" name="Text Box 16"/>
          <p:cNvSpPr txBox="1">
            <a:spLocks noChangeArrowheads="1"/>
          </p:cNvSpPr>
          <p:nvPr/>
        </p:nvSpPr>
        <p:spPr bwMode="auto">
          <a:xfrm>
            <a:off x="3508511" y="5891213"/>
            <a:ext cx="528638" cy="427037"/>
          </a:xfrm>
          <a:prstGeom prst="rect">
            <a:avLst/>
          </a:prstGeom>
          <a:noFill/>
          <a:ln w="9525">
            <a:noFill/>
            <a:miter lim="800000"/>
            <a:headEnd/>
            <a:tailEnd/>
          </a:ln>
          <a:effectLst/>
        </p:spPr>
        <p:txBody>
          <a:bodyPr wrap="none">
            <a:spAutoFit/>
          </a:bodyPr>
          <a:lstStyle/>
          <a:p>
            <a:r>
              <a:rPr lang="en-US" sz="2200" dirty="0"/>
              <a:t>Q</a:t>
            </a:r>
            <a:r>
              <a:rPr lang="en-US" sz="2200" baseline="-25000" dirty="0"/>
              <a:t>E</a:t>
            </a:r>
            <a:endParaRPr lang="en-US" sz="2200" dirty="0"/>
          </a:p>
        </p:txBody>
      </p:sp>
      <p:sp>
        <p:nvSpPr>
          <p:cNvPr id="687121" name="Text Box 17"/>
          <p:cNvSpPr txBox="1">
            <a:spLocks noChangeArrowheads="1"/>
          </p:cNvSpPr>
          <p:nvPr/>
        </p:nvSpPr>
        <p:spPr bwMode="auto">
          <a:xfrm>
            <a:off x="4270511" y="5891213"/>
            <a:ext cx="539750" cy="427037"/>
          </a:xfrm>
          <a:prstGeom prst="rect">
            <a:avLst/>
          </a:prstGeom>
          <a:noFill/>
          <a:ln w="9525">
            <a:noFill/>
            <a:miter lim="800000"/>
            <a:headEnd/>
            <a:tailEnd/>
          </a:ln>
          <a:effectLst/>
        </p:spPr>
        <p:txBody>
          <a:bodyPr wrap="none">
            <a:spAutoFit/>
          </a:bodyPr>
          <a:lstStyle/>
          <a:p>
            <a:r>
              <a:rPr lang="en-US" sz="2200" dirty="0"/>
              <a:t>Q</a:t>
            </a:r>
            <a:r>
              <a:rPr lang="en-US" sz="2200" baseline="-25000" dirty="0"/>
              <a:t>C</a:t>
            </a:r>
            <a:endParaRPr lang="en-US" sz="2200" dirty="0"/>
          </a:p>
        </p:txBody>
      </p:sp>
      <p:sp>
        <p:nvSpPr>
          <p:cNvPr id="687122" name="Line 18"/>
          <p:cNvSpPr>
            <a:spLocks noChangeShapeType="1"/>
          </p:cNvSpPr>
          <p:nvPr/>
        </p:nvSpPr>
        <p:spPr bwMode="auto">
          <a:xfrm flipH="1">
            <a:off x="1070111" y="2744788"/>
            <a:ext cx="5715000" cy="1676400"/>
          </a:xfrm>
          <a:prstGeom prst="line">
            <a:avLst/>
          </a:prstGeom>
          <a:noFill/>
          <a:ln w="28575">
            <a:solidFill>
              <a:schemeClr val="tx1"/>
            </a:solidFill>
            <a:prstDash val="dash"/>
            <a:round/>
            <a:headEnd/>
            <a:tailEnd/>
          </a:ln>
          <a:effectLst/>
        </p:spPr>
        <p:txBody>
          <a:bodyPr wrap="none" anchor="ctr"/>
          <a:lstStyle/>
          <a:p>
            <a:endParaRPr lang="en-US" dirty="0"/>
          </a:p>
        </p:txBody>
      </p:sp>
      <p:sp>
        <p:nvSpPr>
          <p:cNvPr id="687123" name="Text Box 19"/>
          <p:cNvSpPr txBox="1">
            <a:spLocks noChangeArrowheads="1"/>
          </p:cNvSpPr>
          <p:nvPr/>
        </p:nvSpPr>
        <p:spPr bwMode="auto">
          <a:xfrm>
            <a:off x="6785111" y="2525713"/>
            <a:ext cx="857250" cy="427037"/>
          </a:xfrm>
          <a:prstGeom prst="rect">
            <a:avLst/>
          </a:prstGeom>
          <a:noFill/>
          <a:ln w="9525">
            <a:noFill/>
            <a:miter lim="800000"/>
            <a:headEnd/>
            <a:tailEnd/>
          </a:ln>
          <a:effectLst/>
        </p:spPr>
        <p:txBody>
          <a:bodyPr wrap="none">
            <a:spAutoFit/>
          </a:bodyPr>
          <a:lstStyle/>
          <a:p>
            <a:r>
              <a:rPr lang="en-US" sz="2200" dirty="0"/>
              <a:t>MPC</a:t>
            </a:r>
            <a:r>
              <a:rPr lang="en-US" sz="2200" baseline="-25000" dirty="0"/>
              <a:t>t</a:t>
            </a:r>
            <a:endParaRPr lang="en-US" sz="2200" dirty="0"/>
          </a:p>
        </p:txBody>
      </p:sp>
      <p:sp>
        <p:nvSpPr>
          <p:cNvPr id="687124" name="Text Box 20"/>
          <p:cNvSpPr txBox="1">
            <a:spLocks noChangeArrowheads="1"/>
          </p:cNvSpPr>
          <p:nvPr/>
        </p:nvSpPr>
        <p:spPr bwMode="auto">
          <a:xfrm>
            <a:off x="3584711" y="4062413"/>
            <a:ext cx="339725" cy="427037"/>
          </a:xfrm>
          <a:prstGeom prst="rect">
            <a:avLst/>
          </a:prstGeom>
          <a:noFill/>
          <a:ln w="9525">
            <a:noFill/>
            <a:miter lim="800000"/>
            <a:headEnd/>
            <a:tailEnd/>
          </a:ln>
          <a:effectLst/>
        </p:spPr>
        <p:txBody>
          <a:bodyPr wrap="none">
            <a:spAutoFit/>
          </a:bodyPr>
          <a:lstStyle/>
          <a:p>
            <a:r>
              <a:rPr lang="en-US" sz="2200" dirty="0"/>
              <a:t>b</a:t>
            </a:r>
          </a:p>
        </p:txBody>
      </p:sp>
      <p:sp>
        <p:nvSpPr>
          <p:cNvPr id="687125" name="Text Box 21"/>
          <p:cNvSpPr txBox="1">
            <a:spLocks noChangeArrowheads="1"/>
          </p:cNvSpPr>
          <p:nvPr/>
        </p:nvSpPr>
        <p:spPr bwMode="auto">
          <a:xfrm>
            <a:off x="3645036" y="3189288"/>
            <a:ext cx="339725" cy="427037"/>
          </a:xfrm>
          <a:prstGeom prst="rect">
            <a:avLst/>
          </a:prstGeom>
          <a:noFill/>
          <a:ln w="9525">
            <a:noFill/>
            <a:miter lim="800000"/>
            <a:headEnd/>
            <a:tailEnd/>
          </a:ln>
          <a:effectLst/>
        </p:spPr>
        <p:txBody>
          <a:bodyPr wrap="none">
            <a:spAutoFit/>
          </a:bodyPr>
          <a:lstStyle/>
          <a:p>
            <a:r>
              <a:rPr lang="en-US" sz="2200" dirty="0"/>
              <a:t>a</a:t>
            </a:r>
          </a:p>
        </p:txBody>
      </p:sp>
      <p:sp>
        <p:nvSpPr>
          <p:cNvPr id="687126" name="AutoShape 22"/>
          <p:cNvSpPr>
            <a:spLocks noChangeArrowheads="1"/>
          </p:cNvSpPr>
          <p:nvPr/>
        </p:nvSpPr>
        <p:spPr bwMode="auto">
          <a:xfrm>
            <a:off x="3737111" y="3582988"/>
            <a:ext cx="152400" cy="533400"/>
          </a:xfrm>
          <a:prstGeom prst="upDownArrow">
            <a:avLst>
              <a:gd name="adj1" fmla="val 50000"/>
              <a:gd name="adj2" fmla="val 70000"/>
            </a:avLst>
          </a:prstGeom>
          <a:solidFill>
            <a:schemeClr val="accent2"/>
          </a:solidFill>
          <a:ln w="9525">
            <a:solidFill>
              <a:schemeClr val="tx1"/>
            </a:solidFill>
            <a:miter lim="800000"/>
            <a:headEnd/>
            <a:tailEnd/>
          </a:ln>
          <a:effectLst/>
        </p:spPr>
        <p:txBody>
          <a:bodyPr wrap="none" anchor="ctr"/>
          <a:lstStyle/>
          <a:p>
            <a:endParaRPr lang="en-US" dirty="0"/>
          </a:p>
        </p:txBody>
      </p:sp>
      <p:sp>
        <p:nvSpPr>
          <p:cNvPr id="687127" name="AutoShape 23"/>
          <p:cNvSpPr>
            <a:spLocks/>
          </p:cNvSpPr>
          <p:nvPr/>
        </p:nvSpPr>
        <p:spPr bwMode="auto">
          <a:xfrm>
            <a:off x="6327911" y="3887788"/>
            <a:ext cx="2190750" cy="439737"/>
          </a:xfrm>
          <a:prstGeom prst="borderCallout1">
            <a:avLst>
              <a:gd name="adj1" fmla="val 24324"/>
              <a:gd name="adj2" fmla="val -3477"/>
              <a:gd name="adj3" fmla="val -13852"/>
              <a:gd name="adj4" fmla="val -106088"/>
            </a:avLst>
          </a:prstGeom>
          <a:solidFill>
            <a:schemeClr val="accent1"/>
          </a:solidFill>
          <a:ln w="12700">
            <a:solidFill>
              <a:schemeClr val="tx1"/>
            </a:solidFill>
            <a:miter lim="800000"/>
            <a:headEnd type="none" w="sm" len="sm"/>
            <a:tailEnd type="none" w="sm" len="sm"/>
          </a:ln>
          <a:effectLst/>
        </p:spPr>
        <p:txBody>
          <a:bodyPr>
            <a:spAutoFit/>
          </a:bodyPr>
          <a:lstStyle/>
          <a:p>
            <a:r>
              <a:rPr lang="en-US" sz="2200" b="1" dirty="0">
                <a:solidFill>
                  <a:schemeClr val="tx2"/>
                </a:solidFill>
              </a:rPr>
              <a:t>Amount of tax</a:t>
            </a: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87111"/>
                                        </p:tgtEl>
                                        <p:attrNameLst>
                                          <p:attrName>style.visibility</p:attrName>
                                        </p:attrNameLst>
                                      </p:cBhvr>
                                      <p:to>
                                        <p:strVal val="visible"/>
                                      </p:to>
                                    </p:set>
                                    <p:animEffect transition="in" filter="wipe(left)">
                                      <p:cBhvr>
                                        <p:cTn id="7" dur="500"/>
                                        <p:tgtEl>
                                          <p:spTgt spid="687111"/>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687112"/>
                                        </p:tgtEl>
                                        <p:attrNameLst>
                                          <p:attrName>style.visibility</p:attrName>
                                        </p:attrNameLst>
                                      </p:cBhvr>
                                      <p:to>
                                        <p:strVal val="visible"/>
                                      </p:to>
                                    </p:set>
                                    <p:animEffect transition="in" filter="dissolve">
                                      <p:cBhvr>
                                        <p:cTn id="11" dur="500"/>
                                        <p:tgtEl>
                                          <p:spTgt spid="6871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87113"/>
                                        </p:tgtEl>
                                        <p:attrNameLst>
                                          <p:attrName>style.visibility</p:attrName>
                                        </p:attrNameLst>
                                      </p:cBhvr>
                                      <p:to>
                                        <p:strVal val="visible"/>
                                      </p:to>
                                    </p:set>
                                    <p:animEffect transition="in" filter="wipe(left)">
                                      <p:cBhvr>
                                        <p:cTn id="15" dur="500"/>
                                        <p:tgtEl>
                                          <p:spTgt spid="687113"/>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687114"/>
                                        </p:tgtEl>
                                        <p:attrNameLst>
                                          <p:attrName>style.visibility</p:attrName>
                                        </p:attrNameLst>
                                      </p:cBhvr>
                                      <p:to>
                                        <p:strVal val="visible"/>
                                      </p:to>
                                    </p:set>
                                    <p:animEffect transition="in" filter="dissolve">
                                      <p:cBhvr>
                                        <p:cTn id="19" dur="500"/>
                                        <p:tgtEl>
                                          <p:spTgt spid="687114"/>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687115"/>
                                        </p:tgtEl>
                                        <p:attrNameLst>
                                          <p:attrName>style.visibility</p:attrName>
                                        </p:attrNameLst>
                                      </p:cBhvr>
                                      <p:to>
                                        <p:strVal val="visible"/>
                                      </p:to>
                                    </p:set>
                                    <p:animEffect transition="in" filter="wipe(left)">
                                      <p:cBhvr>
                                        <p:cTn id="23" dur="500"/>
                                        <p:tgtEl>
                                          <p:spTgt spid="687115"/>
                                        </p:tgtEl>
                                      </p:cBhvr>
                                    </p:animEffect>
                                  </p:childTnLst>
                                </p:cTn>
                              </p:par>
                            </p:childTnLst>
                          </p:cTn>
                        </p:par>
                        <p:par>
                          <p:cTn id="24" fill="hold">
                            <p:stCondLst>
                              <p:cond delay="2500"/>
                            </p:stCondLst>
                            <p:childTnLst>
                              <p:par>
                                <p:cTn id="25" presetID="9" presetClass="entr" presetSubtype="0" fill="hold" grpId="0" nodeType="afterEffect">
                                  <p:stCondLst>
                                    <p:cond delay="0"/>
                                  </p:stCondLst>
                                  <p:childTnLst>
                                    <p:set>
                                      <p:cBhvr>
                                        <p:cTn id="26" dur="1" fill="hold">
                                          <p:stCondLst>
                                            <p:cond delay="0"/>
                                          </p:stCondLst>
                                        </p:cTn>
                                        <p:tgtEl>
                                          <p:spTgt spid="687116"/>
                                        </p:tgtEl>
                                        <p:attrNameLst>
                                          <p:attrName>style.visibility</p:attrName>
                                        </p:attrNameLst>
                                      </p:cBhvr>
                                      <p:to>
                                        <p:strVal val="visible"/>
                                      </p:to>
                                    </p:set>
                                    <p:animEffect transition="in" filter="dissolve">
                                      <p:cBhvr>
                                        <p:cTn id="27" dur="500"/>
                                        <p:tgtEl>
                                          <p:spTgt spid="68711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687117"/>
                                        </p:tgtEl>
                                        <p:attrNameLst>
                                          <p:attrName>style.visibility</p:attrName>
                                        </p:attrNameLst>
                                      </p:cBhvr>
                                      <p:to>
                                        <p:strVal val="visible"/>
                                      </p:to>
                                    </p:set>
                                    <p:animEffect transition="in" filter="wipe(up)">
                                      <p:cBhvr>
                                        <p:cTn id="32" dur="500"/>
                                        <p:tgtEl>
                                          <p:spTgt spid="687117"/>
                                        </p:tgtEl>
                                      </p:cBhvr>
                                    </p:animEffect>
                                  </p:childTnLst>
                                </p:cTn>
                              </p:par>
                            </p:childTnLst>
                          </p:cTn>
                        </p:par>
                        <p:par>
                          <p:cTn id="33" fill="hold">
                            <p:stCondLst>
                              <p:cond delay="500"/>
                            </p:stCondLst>
                            <p:childTnLst>
                              <p:par>
                                <p:cTn id="34" presetID="9" presetClass="entr" presetSubtype="0" fill="hold" grpId="0" nodeType="afterEffect">
                                  <p:stCondLst>
                                    <p:cond delay="0"/>
                                  </p:stCondLst>
                                  <p:childTnLst>
                                    <p:set>
                                      <p:cBhvr>
                                        <p:cTn id="35" dur="1" fill="hold">
                                          <p:stCondLst>
                                            <p:cond delay="0"/>
                                          </p:stCondLst>
                                        </p:cTn>
                                        <p:tgtEl>
                                          <p:spTgt spid="687121"/>
                                        </p:tgtEl>
                                        <p:attrNameLst>
                                          <p:attrName>style.visibility</p:attrName>
                                        </p:attrNameLst>
                                      </p:cBhvr>
                                      <p:to>
                                        <p:strVal val="visible"/>
                                      </p:to>
                                    </p:set>
                                    <p:animEffect transition="in" filter="dissolve">
                                      <p:cBhvr>
                                        <p:cTn id="36" dur="500"/>
                                        <p:tgtEl>
                                          <p:spTgt spid="687121"/>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687118"/>
                                        </p:tgtEl>
                                        <p:attrNameLst>
                                          <p:attrName>style.visibility</p:attrName>
                                        </p:attrNameLst>
                                      </p:cBhvr>
                                      <p:to>
                                        <p:strVal val="visible"/>
                                      </p:to>
                                    </p:set>
                                    <p:animEffect transition="in" filter="wipe(up)">
                                      <p:cBhvr>
                                        <p:cTn id="41" dur="500"/>
                                        <p:tgtEl>
                                          <p:spTgt spid="687118"/>
                                        </p:tgtEl>
                                      </p:cBhvr>
                                    </p:animEffect>
                                  </p:childTnLst>
                                </p:cTn>
                              </p:par>
                            </p:childTnLst>
                          </p:cTn>
                        </p:par>
                        <p:par>
                          <p:cTn id="42" fill="hold">
                            <p:stCondLst>
                              <p:cond delay="500"/>
                            </p:stCondLst>
                            <p:childTnLst>
                              <p:par>
                                <p:cTn id="43" presetID="9" presetClass="entr" presetSubtype="0" fill="hold" grpId="0" nodeType="afterEffect">
                                  <p:stCondLst>
                                    <p:cond delay="0"/>
                                  </p:stCondLst>
                                  <p:childTnLst>
                                    <p:set>
                                      <p:cBhvr>
                                        <p:cTn id="44" dur="1" fill="hold">
                                          <p:stCondLst>
                                            <p:cond delay="0"/>
                                          </p:stCondLst>
                                        </p:cTn>
                                        <p:tgtEl>
                                          <p:spTgt spid="687120"/>
                                        </p:tgtEl>
                                        <p:attrNameLst>
                                          <p:attrName>style.visibility</p:attrName>
                                        </p:attrNameLst>
                                      </p:cBhvr>
                                      <p:to>
                                        <p:strVal val="visible"/>
                                      </p:to>
                                    </p:set>
                                    <p:animEffect transition="in" filter="dissolve">
                                      <p:cBhvr>
                                        <p:cTn id="45" dur="500"/>
                                        <p:tgtEl>
                                          <p:spTgt spid="687120"/>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grpId="0" nodeType="clickEffect">
                                  <p:stCondLst>
                                    <p:cond delay="0"/>
                                  </p:stCondLst>
                                  <p:childTnLst>
                                    <p:set>
                                      <p:cBhvr>
                                        <p:cTn id="49" dur="1" fill="hold">
                                          <p:stCondLst>
                                            <p:cond delay="0"/>
                                          </p:stCondLst>
                                        </p:cTn>
                                        <p:tgtEl>
                                          <p:spTgt spid="687122"/>
                                        </p:tgtEl>
                                        <p:attrNameLst>
                                          <p:attrName>style.visibility</p:attrName>
                                        </p:attrNameLst>
                                      </p:cBhvr>
                                      <p:to>
                                        <p:strVal val="visible"/>
                                      </p:to>
                                    </p:set>
                                    <p:animEffect transition="in" filter="wipe(left)">
                                      <p:cBhvr>
                                        <p:cTn id="50" dur="500"/>
                                        <p:tgtEl>
                                          <p:spTgt spid="687122"/>
                                        </p:tgtEl>
                                      </p:cBhvr>
                                    </p:animEffect>
                                  </p:childTnLst>
                                </p:cTn>
                              </p:par>
                            </p:childTnLst>
                          </p:cTn>
                        </p:par>
                        <p:par>
                          <p:cTn id="51" fill="hold">
                            <p:stCondLst>
                              <p:cond delay="500"/>
                            </p:stCondLst>
                            <p:childTnLst>
                              <p:par>
                                <p:cTn id="52" presetID="9" presetClass="entr" presetSubtype="0" fill="hold" grpId="0" nodeType="afterEffect">
                                  <p:stCondLst>
                                    <p:cond delay="0"/>
                                  </p:stCondLst>
                                  <p:childTnLst>
                                    <p:set>
                                      <p:cBhvr>
                                        <p:cTn id="53" dur="1" fill="hold">
                                          <p:stCondLst>
                                            <p:cond delay="0"/>
                                          </p:stCondLst>
                                        </p:cTn>
                                        <p:tgtEl>
                                          <p:spTgt spid="687123"/>
                                        </p:tgtEl>
                                        <p:attrNameLst>
                                          <p:attrName>style.visibility</p:attrName>
                                        </p:attrNameLst>
                                      </p:cBhvr>
                                      <p:to>
                                        <p:strVal val="visible"/>
                                      </p:to>
                                    </p:set>
                                    <p:animEffect transition="in" filter="dissolve">
                                      <p:cBhvr>
                                        <p:cTn id="54" dur="500"/>
                                        <p:tgtEl>
                                          <p:spTgt spid="687123"/>
                                        </p:tgtEl>
                                      </p:cBhvr>
                                    </p:animEffect>
                                  </p:childTnLst>
                                </p:cTn>
                              </p:par>
                            </p:childTnLst>
                          </p:cTn>
                        </p:par>
                      </p:childTnLst>
                    </p:cTn>
                  </p:par>
                  <p:par>
                    <p:cTn id="55" fill="hold">
                      <p:stCondLst>
                        <p:cond delay="indefinite"/>
                      </p:stCondLst>
                      <p:childTnLst>
                        <p:par>
                          <p:cTn id="56" fill="hold">
                            <p:stCondLst>
                              <p:cond delay="0"/>
                            </p:stCondLst>
                            <p:childTnLst>
                              <p:par>
                                <p:cTn id="57" presetID="9" presetClass="entr" presetSubtype="0" fill="hold" grpId="0" nodeType="clickEffect">
                                  <p:stCondLst>
                                    <p:cond delay="0"/>
                                  </p:stCondLst>
                                  <p:childTnLst>
                                    <p:set>
                                      <p:cBhvr>
                                        <p:cTn id="58" dur="1" fill="hold">
                                          <p:stCondLst>
                                            <p:cond delay="0"/>
                                          </p:stCondLst>
                                        </p:cTn>
                                        <p:tgtEl>
                                          <p:spTgt spid="687125"/>
                                        </p:tgtEl>
                                        <p:attrNameLst>
                                          <p:attrName>style.visibility</p:attrName>
                                        </p:attrNameLst>
                                      </p:cBhvr>
                                      <p:to>
                                        <p:strVal val="visible"/>
                                      </p:to>
                                    </p:set>
                                    <p:animEffect transition="in" filter="dissolve">
                                      <p:cBhvr>
                                        <p:cTn id="59" dur="500"/>
                                        <p:tgtEl>
                                          <p:spTgt spid="687125"/>
                                        </p:tgtEl>
                                      </p:cBhvr>
                                    </p:animEffect>
                                  </p:childTnLst>
                                </p:cTn>
                              </p:par>
                              <p:par>
                                <p:cTn id="60" presetID="9" presetClass="entr" presetSubtype="0" fill="hold" grpId="0" nodeType="withEffect">
                                  <p:stCondLst>
                                    <p:cond delay="0"/>
                                  </p:stCondLst>
                                  <p:childTnLst>
                                    <p:set>
                                      <p:cBhvr>
                                        <p:cTn id="61" dur="1" fill="hold">
                                          <p:stCondLst>
                                            <p:cond delay="0"/>
                                          </p:stCondLst>
                                        </p:cTn>
                                        <p:tgtEl>
                                          <p:spTgt spid="687124"/>
                                        </p:tgtEl>
                                        <p:attrNameLst>
                                          <p:attrName>style.visibility</p:attrName>
                                        </p:attrNameLst>
                                      </p:cBhvr>
                                      <p:to>
                                        <p:strVal val="visible"/>
                                      </p:to>
                                    </p:set>
                                    <p:animEffect transition="in" filter="dissolve">
                                      <p:cBhvr>
                                        <p:cTn id="62" dur="500"/>
                                        <p:tgtEl>
                                          <p:spTgt spid="687124"/>
                                        </p:tgtEl>
                                      </p:cBhvr>
                                    </p:animEffect>
                                  </p:childTnLst>
                                </p:cTn>
                              </p:par>
                            </p:childTnLst>
                          </p:cTn>
                        </p:par>
                        <p:par>
                          <p:cTn id="63" fill="hold">
                            <p:stCondLst>
                              <p:cond delay="500"/>
                            </p:stCondLst>
                            <p:childTnLst>
                              <p:par>
                                <p:cTn id="64" presetID="9" presetClass="entr" presetSubtype="0" fill="hold" grpId="0" nodeType="afterEffect">
                                  <p:stCondLst>
                                    <p:cond delay="0"/>
                                  </p:stCondLst>
                                  <p:childTnLst>
                                    <p:set>
                                      <p:cBhvr>
                                        <p:cTn id="65" dur="1" fill="hold">
                                          <p:stCondLst>
                                            <p:cond delay="0"/>
                                          </p:stCondLst>
                                        </p:cTn>
                                        <p:tgtEl>
                                          <p:spTgt spid="687126"/>
                                        </p:tgtEl>
                                        <p:attrNameLst>
                                          <p:attrName>style.visibility</p:attrName>
                                        </p:attrNameLst>
                                      </p:cBhvr>
                                      <p:to>
                                        <p:strVal val="visible"/>
                                      </p:to>
                                    </p:set>
                                    <p:animEffect transition="in" filter="dissolve">
                                      <p:cBhvr>
                                        <p:cTn id="66" dur="500"/>
                                        <p:tgtEl>
                                          <p:spTgt spid="687126"/>
                                        </p:tgtEl>
                                      </p:cBhvr>
                                    </p:animEffect>
                                  </p:childTnLst>
                                </p:cTn>
                              </p:par>
                            </p:childTnLst>
                          </p:cTn>
                        </p:par>
                        <p:par>
                          <p:cTn id="67" fill="hold">
                            <p:stCondLst>
                              <p:cond delay="1000"/>
                            </p:stCondLst>
                            <p:childTnLst>
                              <p:par>
                                <p:cTn id="68" presetID="5" presetClass="entr" presetSubtype="10" fill="hold" grpId="0" nodeType="afterEffect">
                                  <p:stCondLst>
                                    <p:cond delay="0"/>
                                  </p:stCondLst>
                                  <p:childTnLst>
                                    <p:set>
                                      <p:cBhvr>
                                        <p:cTn id="69" dur="1" fill="hold">
                                          <p:stCondLst>
                                            <p:cond delay="0"/>
                                          </p:stCondLst>
                                        </p:cTn>
                                        <p:tgtEl>
                                          <p:spTgt spid="687127"/>
                                        </p:tgtEl>
                                        <p:attrNameLst>
                                          <p:attrName>style.visibility</p:attrName>
                                        </p:attrNameLst>
                                      </p:cBhvr>
                                      <p:to>
                                        <p:strVal val="visible"/>
                                      </p:to>
                                    </p:set>
                                    <p:animEffect transition="in" filter="checkerboard(across)">
                                      <p:cBhvr>
                                        <p:cTn id="70" dur="500"/>
                                        <p:tgtEl>
                                          <p:spTgt spid="687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7111" grpId="0" animBg="1"/>
      <p:bldP spid="687112" grpId="0" autoUpdateAnimBg="0"/>
      <p:bldP spid="687113" grpId="0" animBg="1"/>
      <p:bldP spid="687114" grpId="0" autoUpdateAnimBg="0"/>
      <p:bldP spid="687115" grpId="0" animBg="1"/>
      <p:bldP spid="687116" grpId="0" autoUpdateAnimBg="0"/>
      <p:bldP spid="687117" grpId="0" animBg="1"/>
      <p:bldP spid="687118" grpId="0" animBg="1"/>
      <p:bldP spid="687120" grpId="0" autoUpdateAnimBg="0"/>
      <p:bldP spid="687121" grpId="0" autoUpdateAnimBg="0"/>
      <p:bldP spid="687122" grpId="0" animBg="1"/>
      <p:bldP spid="687123" grpId="0" autoUpdateAnimBg="0"/>
      <p:bldP spid="687124" grpId="0" autoUpdateAnimBg="0"/>
      <p:bldP spid="687125" grpId="0" autoUpdateAnimBg="0"/>
      <p:bldP spid="687126" grpId="0" animBg="1"/>
      <p:bldP spid="687127"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8130" name="Rectangle 2"/>
          <p:cNvSpPr>
            <a:spLocks noGrp="1" noChangeArrowheads="1"/>
          </p:cNvSpPr>
          <p:nvPr>
            <p:ph type="title"/>
          </p:nvPr>
        </p:nvSpPr>
        <p:spPr/>
        <p:txBody>
          <a:bodyPr/>
          <a:lstStyle/>
          <a:p>
            <a:r>
              <a:rPr lang="en-US" dirty="0"/>
              <a:t>Assessing the Model</a:t>
            </a:r>
          </a:p>
        </p:txBody>
      </p:sp>
      <p:sp>
        <p:nvSpPr>
          <p:cNvPr id="688131" name="Rectangle 3"/>
          <p:cNvSpPr>
            <a:spLocks noGrp="1" noChangeArrowheads="1"/>
          </p:cNvSpPr>
          <p:nvPr>
            <p:ph idx="1"/>
          </p:nvPr>
        </p:nvSpPr>
        <p:spPr/>
        <p:txBody>
          <a:bodyPr/>
          <a:lstStyle/>
          <a:p>
            <a:r>
              <a:rPr lang="en-US" dirty="0"/>
              <a:t>In theory, achieves an efficient outcome</a:t>
            </a:r>
          </a:p>
          <a:p>
            <a:r>
              <a:rPr lang="en-US" dirty="0"/>
              <a:t>In practice, difficult to identify the value of MEC at Q</a:t>
            </a:r>
            <a:r>
              <a:rPr lang="en-US" baseline="-25000" dirty="0"/>
              <a:t>E</a:t>
            </a:r>
          </a:p>
          <a:p>
            <a:r>
              <a:rPr lang="en-US" dirty="0"/>
              <a:t>Allows only for an output reduction to reduce pollution</a:t>
            </a:r>
          </a:p>
        </p:txBody>
      </p:sp>
      <p:sp>
        <p:nvSpPr>
          <p:cNvPr id="5" name="Slide Number Placeholder 4"/>
          <p:cNvSpPr>
            <a:spLocks noGrp="1"/>
          </p:cNvSpPr>
          <p:nvPr>
            <p:ph type="sldNum" sz="quarter" idx="11"/>
          </p:nvPr>
        </p:nvSpPr>
        <p:spPr/>
        <p:txBody>
          <a:bodyPr/>
          <a:lstStyle/>
          <a:p>
            <a:fld id="{DA131F4F-4DCC-458D-8033-FDE1956E118B}" type="slidenum">
              <a:rPr lang="en-US"/>
              <a:pPr/>
              <a:t>6</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88131">
                                            <p:txEl>
                                              <p:pRg st="0" end="0"/>
                                            </p:txEl>
                                          </p:spTgt>
                                        </p:tgtEl>
                                        <p:attrNameLst>
                                          <p:attrName>style.visibility</p:attrName>
                                        </p:attrNameLst>
                                      </p:cBhvr>
                                      <p:to>
                                        <p:strVal val="visible"/>
                                      </p:to>
                                    </p:set>
                                    <p:animEffect transition="in" filter="slide(fromBottom)">
                                      <p:cBhvr>
                                        <p:cTn id="7" dur="500"/>
                                        <p:tgtEl>
                                          <p:spTgt spid="6881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688131">
                                            <p:txEl>
                                              <p:pRg st="1" end="1"/>
                                            </p:txEl>
                                          </p:spTgt>
                                        </p:tgtEl>
                                        <p:attrNameLst>
                                          <p:attrName>style.visibility</p:attrName>
                                        </p:attrNameLst>
                                      </p:cBhvr>
                                      <p:to>
                                        <p:strVal val="visible"/>
                                      </p:to>
                                    </p:set>
                                    <p:animEffect transition="in" filter="slide(fromBottom)">
                                      <p:cBhvr>
                                        <p:cTn id="12" dur="500"/>
                                        <p:tgtEl>
                                          <p:spTgt spid="68813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688131">
                                            <p:txEl>
                                              <p:pRg st="2" end="2"/>
                                            </p:txEl>
                                          </p:spTgt>
                                        </p:tgtEl>
                                        <p:attrNameLst>
                                          <p:attrName>style.visibility</p:attrName>
                                        </p:attrNameLst>
                                      </p:cBhvr>
                                      <p:to>
                                        <p:strVal val="visible"/>
                                      </p:to>
                                    </p:set>
                                    <p:animEffect transition="in" filter="slide(fromBottom)">
                                      <p:cBhvr>
                                        <p:cTn id="17" dur="500"/>
                                        <p:tgtEl>
                                          <p:spTgt spid="6881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9154" name="Rectangle 2"/>
          <p:cNvSpPr>
            <a:spLocks noGrp="1" noChangeArrowheads="1"/>
          </p:cNvSpPr>
          <p:nvPr>
            <p:ph type="title"/>
          </p:nvPr>
        </p:nvSpPr>
        <p:spPr/>
        <p:txBody>
          <a:bodyPr/>
          <a:lstStyle/>
          <a:p>
            <a:r>
              <a:rPr lang="en-US" dirty="0"/>
              <a:t>Emission (Effluent) Charge</a:t>
            </a:r>
          </a:p>
        </p:txBody>
      </p:sp>
      <p:sp>
        <p:nvSpPr>
          <p:cNvPr id="689155" name="Rectangle 3"/>
          <p:cNvSpPr>
            <a:spLocks noGrp="1" noChangeArrowheads="1"/>
          </p:cNvSpPr>
          <p:nvPr>
            <p:ph idx="1"/>
          </p:nvPr>
        </p:nvSpPr>
        <p:spPr/>
        <p:txBody>
          <a:bodyPr/>
          <a:lstStyle/>
          <a:p>
            <a:r>
              <a:rPr lang="en-US" dirty="0"/>
              <a:t>A fee imposed directly on the discharge of </a:t>
            </a:r>
            <a:r>
              <a:rPr lang="en-US" b="1" i="1" dirty="0"/>
              <a:t>pollution</a:t>
            </a:r>
          </a:p>
          <a:p>
            <a:pPr lvl="1"/>
            <a:r>
              <a:rPr lang="en-US" dirty="0"/>
              <a:t>Assigns a price to pollution</a:t>
            </a:r>
          </a:p>
          <a:p>
            <a:r>
              <a:rPr lang="en-US" dirty="0"/>
              <a:t>Typically implemented through a tax</a:t>
            </a:r>
          </a:p>
        </p:txBody>
      </p:sp>
      <p:sp>
        <p:nvSpPr>
          <p:cNvPr id="5" name="Slide Number Placeholder 4"/>
          <p:cNvSpPr>
            <a:spLocks noGrp="1"/>
          </p:cNvSpPr>
          <p:nvPr>
            <p:ph type="sldNum" sz="quarter" idx="11"/>
          </p:nvPr>
        </p:nvSpPr>
        <p:spPr/>
        <p:txBody>
          <a:bodyPr/>
          <a:lstStyle/>
          <a:p>
            <a:fld id="{D4CD4684-1EC4-444B-AD6B-BFDC4BDD2E19}" type="slidenum">
              <a:rPr lang="en-US"/>
              <a:pPr/>
              <a:t>7</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89155">
                                            <p:txEl>
                                              <p:pRg st="0" end="0"/>
                                            </p:txEl>
                                          </p:spTgt>
                                        </p:tgtEl>
                                        <p:attrNameLst>
                                          <p:attrName>style.visibility</p:attrName>
                                        </p:attrNameLst>
                                      </p:cBhvr>
                                      <p:to>
                                        <p:strVal val="visible"/>
                                      </p:to>
                                    </p:set>
                                    <p:animEffect transition="in" filter="slide(fromBottom)">
                                      <p:cBhvr>
                                        <p:cTn id="7" dur="500"/>
                                        <p:tgtEl>
                                          <p:spTgt spid="689155">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689155">
                                            <p:txEl>
                                              <p:pRg st="1" end="1"/>
                                            </p:txEl>
                                          </p:spTgt>
                                        </p:tgtEl>
                                        <p:attrNameLst>
                                          <p:attrName>style.visibility</p:attrName>
                                        </p:attrNameLst>
                                      </p:cBhvr>
                                      <p:to>
                                        <p:strVal val="visible"/>
                                      </p:to>
                                    </p:set>
                                    <p:animEffect transition="in" filter="slide(fromBottom)">
                                      <p:cBhvr>
                                        <p:cTn id="11" dur="500"/>
                                        <p:tgtEl>
                                          <p:spTgt spid="689155">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2" presetClass="entr" presetSubtype="4" fill="hold" nodeType="clickEffect">
                                  <p:stCondLst>
                                    <p:cond delay="0"/>
                                  </p:stCondLst>
                                  <p:childTnLst>
                                    <p:set>
                                      <p:cBhvr>
                                        <p:cTn id="15" dur="1" fill="hold">
                                          <p:stCondLst>
                                            <p:cond delay="0"/>
                                          </p:stCondLst>
                                        </p:cTn>
                                        <p:tgtEl>
                                          <p:spTgt spid="689155">
                                            <p:txEl>
                                              <p:pRg st="2" end="2"/>
                                            </p:txEl>
                                          </p:spTgt>
                                        </p:tgtEl>
                                        <p:attrNameLst>
                                          <p:attrName>style.visibility</p:attrName>
                                        </p:attrNameLst>
                                      </p:cBhvr>
                                      <p:to>
                                        <p:strVal val="visible"/>
                                      </p:to>
                                    </p:set>
                                    <p:animEffect transition="in" filter="slide(fromBottom)">
                                      <p:cBhvr>
                                        <p:cTn id="16" dur="500"/>
                                        <p:tgtEl>
                                          <p:spTgt spid="68915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0178" name="Rectangle 2"/>
          <p:cNvSpPr>
            <a:spLocks noGrp="1" noChangeArrowheads="1"/>
          </p:cNvSpPr>
          <p:nvPr>
            <p:ph type="title"/>
          </p:nvPr>
        </p:nvSpPr>
        <p:spPr>
          <a:xfrm>
            <a:off x="838200" y="663575"/>
            <a:ext cx="7726363" cy="863600"/>
          </a:xfrm>
        </p:spPr>
        <p:txBody>
          <a:bodyPr/>
          <a:lstStyle/>
          <a:p>
            <a:r>
              <a:rPr lang="en-US" dirty="0"/>
              <a:t>Model: Single Polluter Case</a:t>
            </a:r>
          </a:p>
        </p:txBody>
      </p:sp>
      <p:sp>
        <p:nvSpPr>
          <p:cNvPr id="690179" name="Rectangle 3"/>
          <p:cNvSpPr>
            <a:spLocks noGrp="1" noChangeArrowheads="1"/>
          </p:cNvSpPr>
          <p:nvPr>
            <p:ph idx="1"/>
          </p:nvPr>
        </p:nvSpPr>
        <p:spPr>
          <a:xfrm>
            <a:off x="838200" y="1905000"/>
            <a:ext cx="7772400" cy="4495800"/>
          </a:xfrm>
        </p:spPr>
        <p:txBody>
          <a:bodyPr/>
          <a:lstStyle/>
          <a:p>
            <a:r>
              <a:rPr lang="en-US" sz="2400" dirty="0"/>
              <a:t>Government sets an abatement standard at A</a:t>
            </a:r>
            <a:r>
              <a:rPr lang="en-US" sz="2400" baseline="-25000" dirty="0"/>
              <a:t>ST</a:t>
            </a:r>
            <a:endParaRPr lang="en-US" sz="2400" dirty="0"/>
          </a:p>
          <a:p>
            <a:r>
              <a:rPr lang="en-US" sz="2400" dirty="0"/>
              <a:t>Policy options to polluter are:</a:t>
            </a:r>
          </a:p>
          <a:p>
            <a:pPr lvl="1"/>
            <a:r>
              <a:rPr lang="en-US" sz="2100" dirty="0"/>
              <a:t>Abate up to A</a:t>
            </a:r>
            <a:r>
              <a:rPr lang="en-US" sz="2100" baseline="-25000" dirty="0"/>
              <a:t>ST</a:t>
            </a:r>
            <a:r>
              <a:rPr lang="en-US" sz="2100" dirty="0"/>
              <a:t> and incur those costs OR</a:t>
            </a:r>
          </a:p>
          <a:p>
            <a:pPr lvl="1"/>
            <a:r>
              <a:rPr lang="en-US" sz="2100" dirty="0"/>
              <a:t>Pay a constant per unit tax, t, on any abatement less than A</a:t>
            </a:r>
            <a:r>
              <a:rPr lang="en-US" sz="2100" baseline="-25000" dirty="0"/>
              <a:t>ST</a:t>
            </a:r>
            <a:endParaRPr lang="en-US" sz="2100" dirty="0"/>
          </a:p>
          <a:p>
            <a:pPr lvl="2"/>
            <a:r>
              <a:rPr lang="en-US" sz="2000" b="1" dirty="0">
                <a:solidFill>
                  <a:srgbClr val="2E5D7A"/>
                </a:solidFill>
              </a:rPr>
              <a:t>Total Tax = t(A</a:t>
            </a:r>
            <a:r>
              <a:rPr lang="en-US" sz="2000" b="1" baseline="-25000" dirty="0">
                <a:solidFill>
                  <a:srgbClr val="2E5D7A"/>
                </a:solidFill>
              </a:rPr>
              <a:t>ST</a:t>
            </a:r>
            <a:r>
              <a:rPr lang="en-US" sz="2000" b="1" dirty="0">
                <a:solidFill>
                  <a:srgbClr val="2E5D7A"/>
                </a:solidFill>
              </a:rPr>
              <a:t> - A</a:t>
            </a:r>
            <a:r>
              <a:rPr lang="en-US" sz="2000" b="1" baseline="-25000" dirty="0">
                <a:solidFill>
                  <a:srgbClr val="2E5D7A"/>
                </a:solidFill>
              </a:rPr>
              <a:t>O</a:t>
            </a:r>
            <a:r>
              <a:rPr lang="en-US" sz="2000" b="1" dirty="0">
                <a:solidFill>
                  <a:srgbClr val="2E5D7A"/>
                </a:solidFill>
              </a:rPr>
              <a:t>)</a:t>
            </a:r>
          </a:p>
          <a:p>
            <a:pPr lvl="3"/>
            <a:r>
              <a:rPr lang="en-US" sz="1800" dirty="0"/>
              <a:t>where A</a:t>
            </a:r>
            <a:r>
              <a:rPr lang="en-US" sz="1800" baseline="-25000" dirty="0"/>
              <a:t>O</a:t>
            </a:r>
            <a:r>
              <a:rPr lang="en-US" sz="1800" dirty="0"/>
              <a:t> is actual abatement level</a:t>
            </a:r>
          </a:p>
          <a:p>
            <a:pPr lvl="2"/>
            <a:r>
              <a:rPr lang="en-US" sz="2000" b="1" dirty="0">
                <a:solidFill>
                  <a:srgbClr val="2E5D7A"/>
                </a:solidFill>
              </a:rPr>
              <a:t>Marginal Tax (MT) = t</a:t>
            </a:r>
            <a:r>
              <a:rPr lang="en-US" sz="2000" b="1" dirty="0">
                <a:solidFill>
                  <a:schemeClr val="hlink"/>
                </a:solidFill>
              </a:rPr>
              <a:t> </a:t>
            </a:r>
          </a:p>
          <a:p>
            <a:pPr lvl="3"/>
            <a:r>
              <a:rPr lang="en-US" sz="1800" dirty="0"/>
              <a:t>Because t is constant, t = MT</a:t>
            </a:r>
          </a:p>
          <a:p>
            <a:r>
              <a:rPr lang="en-US" sz="2400" dirty="0"/>
              <a:t>Firm will choose the least-cost option: the marginal tax (MT) or the marginal abatement cost (MAC) </a:t>
            </a:r>
          </a:p>
        </p:txBody>
      </p:sp>
      <p:sp>
        <p:nvSpPr>
          <p:cNvPr id="5" name="Slide Number Placeholder 4"/>
          <p:cNvSpPr>
            <a:spLocks noGrp="1"/>
          </p:cNvSpPr>
          <p:nvPr>
            <p:ph type="sldNum" sz="quarter" idx="11"/>
          </p:nvPr>
        </p:nvSpPr>
        <p:spPr/>
        <p:txBody>
          <a:bodyPr/>
          <a:lstStyle/>
          <a:p>
            <a:fld id="{34383485-07EC-440C-889B-C290043AAC5B}" type="slidenum">
              <a:rPr lang="en-US"/>
              <a:pPr/>
              <a:t>8</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90179">
                                            <p:txEl>
                                              <p:pRg st="0" end="0"/>
                                            </p:txEl>
                                          </p:spTgt>
                                        </p:tgtEl>
                                        <p:attrNameLst>
                                          <p:attrName>style.visibility</p:attrName>
                                        </p:attrNameLst>
                                      </p:cBhvr>
                                      <p:to>
                                        <p:strVal val="visible"/>
                                      </p:to>
                                    </p:set>
                                    <p:animEffect transition="in" filter="wipe(left)">
                                      <p:cBhvr>
                                        <p:cTn id="7" dur="500"/>
                                        <p:tgtEl>
                                          <p:spTgt spid="6901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90179">
                                            <p:txEl>
                                              <p:pRg st="1" end="1"/>
                                            </p:txEl>
                                          </p:spTgt>
                                        </p:tgtEl>
                                        <p:attrNameLst>
                                          <p:attrName>style.visibility</p:attrName>
                                        </p:attrNameLst>
                                      </p:cBhvr>
                                      <p:to>
                                        <p:strVal val="visible"/>
                                      </p:to>
                                    </p:set>
                                    <p:animEffect transition="in" filter="wipe(left)">
                                      <p:cBhvr>
                                        <p:cTn id="12" dur="500"/>
                                        <p:tgtEl>
                                          <p:spTgt spid="69017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90179">
                                            <p:txEl>
                                              <p:pRg st="2" end="2"/>
                                            </p:txEl>
                                          </p:spTgt>
                                        </p:tgtEl>
                                        <p:attrNameLst>
                                          <p:attrName>style.visibility</p:attrName>
                                        </p:attrNameLst>
                                      </p:cBhvr>
                                      <p:to>
                                        <p:strVal val="visible"/>
                                      </p:to>
                                    </p:set>
                                    <p:animEffect transition="in" filter="wipe(left)">
                                      <p:cBhvr>
                                        <p:cTn id="17" dur="500"/>
                                        <p:tgtEl>
                                          <p:spTgt spid="690179">
                                            <p:txEl>
                                              <p:pRg st="2" end="2"/>
                                            </p:txEl>
                                          </p:spTgt>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690179">
                                            <p:txEl>
                                              <p:pRg st="3" end="3"/>
                                            </p:txEl>
                                          </p:spTgt>
                                        </p:tgtEl>
                                        <p:attrNameLst>
                                          <p:attrName>style.visibility</p:attrName>
                                        </p:attrNameLst>
                                      </p:cBhvr>
                                      <p:to>
                                        <p:strVal val="visible"/>
                                      </p:to>
                                    </p:set>
                                    <p:animEffect transition="in" filter="wipe(left)">
                                      <p:cBhvr>
                                        <p:cTn id="21" dur="500"/>
                                        <p:tgtEl>
                                          <p:spTgt spid="690179">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690179">
                                            <p:txEl>
                                              <p:pRg st="4" end="4"/>
                                            </p:txEl>
                                          </p:spTgt>
                                        </p:tgtEl>
                                        <p:attrNameLst>
                                          <p:attrName>style.visibility</p:attrName>
                                        </p:attrNameLst>
                                      </p:cBhvr>
                                      <p:to>
                                        <p:strVal val="visible"/>
                                      </p:to>
                                    </p:set>
                                    <p:animEffect transition="in" filter="wipe(left)">
                                      <p:cBhvr>
                                        <p:cTn id="26" dur="500"/>
                                        <p:tgtEl>
                                          <p:spTgt spid="690179">
                                            <p:txEl>
                                              <p:pRg st="4" end="4"/>
                                            </p:txEl>
                                          </p:spTgt>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690179">
                                            <p:txEl>
                                              <p:pRg st="5" end="5"/>
                                            </p:txEl>
                                          </p:spTgt>
                                        </p:tgtEl>
                                        <p:attrNameLst>
                                          <p:attrName>style.visibility</p:attrName>
                                        </p:attrNameLst>
                                      </p:cBhvr>
                                      <p:to>
                                        <p:strVal val="visible"/>
                                      </p:to>
                                    </p:set>
                                    <p:animEffect transition="in" filter="wipe(left)">
                                      <p:cBhvr>
                                        <p:cTn id="29" dur="500"/>
                                        <p:tgtEl>
                                          <p:spTgt spid="690179">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690179">
                                            <p:txEl>
                                              <p:pRg st="6" end="6"/>
                                            </p:txEl>
                                          </p:spTgt>
                                        </p:tgtEl>
                                        <p:attrNameLst>
                                          <p:attrName>style.visibility</p:attrName>
                                        </p:attrNameLst>
                                      </p:cBhvr>
                                      <p:to>
                                        <p:strVal val="visible"/>
                                      </p:to>
                                    </p:set>
                                    <p:animEffect transition="in" filter="wipe(left)">
                                      <p:cBhvr>
                                        <p:cTn id="34" dur="500"/>
                                        <p:tgtEl>
                                          <p:spTgt spid="690179">
                                            <p:txEl>
                                              <p:pRg st="6" end="6"/>
                                            </p:txEl>
                                          </p:spTgt>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690179">
                                            <p:txEl>
                                              <p:pRg st="7" end="7"/>
                                            </p:txEl>
                                          </p:spTgt>
                                        </p:tgtEl>
                                        <p:attrNameLst>
                                          <p:attrName>style.visibility</p:attrName>
                                        </p:attrNameLst>
                                      </p:cBhvr>
                                      <p:to>
                                        <p:strVal val="visible"/>
                                      </p:to>
                                    </p:set>
                                    <p:animEffect transition="in" filter="wipe(left)">
                                      <p:cBhvr>
                                        <p:cTn id="37" dur="500"/>
                                        <p:tgtEl>
                                          <p:spTgt spid="690179">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690179">
                                            <p:txEl>
                                              <p:pRg st="8" end="8"/>
                                            </p:txEl>
                                          </p:spTgt>
                                        </p:tgtEl>
                                        <p:attrNameLst>
                                          <p:attrName>style.visibility</p:attrName>
                                        </p:attrNameLst>
                                      </p:cBhvr>
                                      <p:to>
                                        <p:strVal val="visible"/>
                                      </p:to>
                                    </p:set>
                                    <p:animEffect transition="in" filter="wipe(left)">
                                      <p:cBhvr>
                                        <p:cTn id="42" dur="500"/>
                                        <p:tgtEl>
                                          <p:spTgt spid="69017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0179" grpId="0" uiExpand="1" build="p" bldLvl="3"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1202" name="Rectangle 2"/>
          <p:cNvSpPr>
            <a:spLocks noGrp="1" noChangeArrowheads="1"/>
          </p:cNvSpPr>
          <p:nvPr>
            <p:ph type="title"/>
          </p:nvPr>
        </p:nvSpPr>
        <p:spPr>
          <a:xfrm>
            <a:off x="999331" y="533400"/>
            <a:ext cx="7916069" cy="990600"/>
          </a:xfrm>
        </p:spPr>
        <p:txBody>
          <a:bodyPr/>
          <a:lstStyle/>
          <a:p>
            <a:r>
              <a:rPr lang="en-US" sz="3500" dirty="0"/>
              <a:t>Modeling Emission Charge</a:t>
            </a:r>
            <a:br>
              <a:rPr lang="en-US" sz="3500" dirty="0"/>
            </a:br>
            <a:r>
              <a:rPr lang="en-US" sz="2200" dirty="0"/>
              <a:t>Single Polluter</a:t>
            </a:r>
            <a:endParaRPr lang="en-US" dirty="0"/>
          </a:p>
        </p:txBody>
      </p:sp>
      <p:sp>
        <p:nvSpPr>
          <p:cNvPr id="25" name="Slide Number Placeholder 3"/>
          <p:cNvSpPr>
            <a:spLocks noGrp="1"/>
          </p:cNvSpPr>
          <p:nvPr>
            <p:ph type="sldNum" sz="quarter" idx="11"/>
          </p:nvPr>
        </p:nvSpPr>
        <p:spPr/>
        <p:txBody>
          <a:bodyPr/>
          <a:lstStyle/>
          <a:p>
            <a:fld id="{9F0AF3EE-743F-4661-B79B-D100F2A235A4}" type="slidenum">
              <a:rPr lang="en-US"/>
              <a:pPr/>
              <a:t>9</a:t>
            </a:fld>
            <a:endParaRPr lang="en-US" dirty="0"/>
          </a:p>
        </p:txBody>
      </p:sp>
      <p:sp>
        <p:nvSpPr>
          <p:cNvPr id="691203" name="Line 3"/>
          <p:cNvSpPr>
            <a:spLocks noChangeShapeType="1"/>
          </p:cNvSpPr>
          <p:nvPr/>
        </p:nvSpPr>
        <p:spPr bwMode="auto">
          <a:xfrm>
            <a:off x="1447800" y="1981200"/>
            <a:ext cx="0" cy="3733800"/>
          </a:xfrm>
          <a:prstGeom prst="line">
            <a:avLst/>
          </a:prstGeom>
          <a:noFill/>
          <a:ln w="28575">
            <a:solidFill>
              <a:schemeClr val="tx1"/>
            </a:solidFill>
            <a:round/>
            <a:headEnd/>
            <a:tailEnd/>
          </a:ln>
          <a:effectLst/>
        </p:spPr>
        <p:txBody>
          <a:bodyPr wrap="none" anchor="ctr"/>
          <a:lstStyle/>
          <a:p>
            <a:endParaRPr lang="en-US" dirty="0"/>
          </a:p>
        </p:txBody>
      </p:sp>
      <p:sp>
        <p:nvSpPr>
          <p:cNvPr id="691204" name="Line 4"/>
          <p:cNvSpPr>
            <a:spLocks noChangeShapeType="1"/>
          </p:cNvSpPr>
          <p:nvPr/>
        </p:nvSpPr>
        <p:spPr bwMode="auto">
          <a:xfrm>
            <a:off x="1447800" y="5715000"/>
            <a:ext cx="5943600" cy="0"/>
          </a:xfrm>
          <a:prstGeom prst="line">
            <a:avLst/>
          </a:prstGeom>
          <a:noFill/>
          <a:ln w="28575">
            <a:solidFill>
              <a:schemeClr val="tx1"/>
            </a:solidFill>
            <a:round/>
            <a:headEnd/>
            <a:tailEnd/>
          </a:ln>
          <a:effectLst/>
        </p:spPr>
        <p:txBody>
          <a:bodyPr wrap="none" anchor="ctr"/>
          <a:lstStyle/>
          <a:p>
            <a:endParaRPr lang="en-US" dirty="0"/>
          </a:p>
        </p:txBody>
      </p:sp>
      <p:sp>
        <p:nvSpPr>
          <p:cNvPr id="691205" name="Text Box 5"/>
          <p:cNvSpPr txBox="1">
            <a:spLocks noChangeArrowheads="1"/>
          </p:cNvSpPr>
          <p:nvPr/>
        </p:nvSpPr>
        <p:spPr bwMode="auto">
          <a:xfrm>
            <a:off x="822325" y="1639888"/>
            <a:ext cx="354013" cy="457200"/>
          </a:xfrm>
          <a:prstGeom prst="rect">
            <a:avLst/>
          </a:prstGeom>
          <a:noFill/>
          <a:ln w="9525">
            <a:noFill/>
            <a:miter lim="800000"/>
            <a:headEnd/>
            <a:tailEnd/>
          </a:ln>
          <a:effectLst/>
        </p:spPr>
        <p:txBody>
          <a:bodyPr wrap="none">
            <a:spAutoFit/>
          </a:bodyPr>
          <a:lstStyle/>
          <a:p>
            <a:r>
              <a:rPr lang="en-US" sz="2400" dirty="0"/>
              <a:t>$</a:t>
            </a:r>
          </a:p>
        </p:txBody>
      </p:sp>
      <p:sp>
        <p:nvSpPr>
          <p:cNvPr id="691206" name="Text Box 6"/>
          <p:cNvSpPr txBox="1">
            <a:spLocks noChangeArrowheads="1"/>
          </p:cNvSpPr>
          <p:nvPr/>
        </p:nvSpPr>
        <p:spPr bwMode="auto">
          <a:xfrm>
            <a:off x="6172200" y="5789613"/>
            <a:ext cx="2149475" cy="457200"/>
          </a:xfrm>
          <a:prstGeom prst="rect">
            <a:avLst/>
          </a:prstGeom>
          <a:noFill/>
          <a:ln w="9525">
            <a:noFill/>
            <a:miter lim="800000"/>
            <a:headEnd/>
            <a:tailEnd/>
          </a:ln>
          <a:effectLst/>
        </p:spPr>
        <p:txBody>
          <a:bodyPr wrap="none">
            <a:spAutoFit/>
          </a:bodyPr>
          <a:lstStyle/>
          <a:p>
            <a:r>
              <a:rPr lang="en-US" sz="2400" dirty="0"/>
              <a:t>Abatement (A)</a:t>
            </a:r>
          </a:p>
        </p:txBody>
      </p:sp>
      <p:sp>
        <p:nvSpPr>
          <p:cNvPr id="691207" name="Text Box 7"/>
          <p:cNvSpPr txBox="1">
            <a:spLocks noChangeArrowheads="1"/>
          </p:cNvSpPr>
          <p:nvPr/>
        </p:nvSpPr>
        <p:spPr bwMode="auto">
          <a:xfrm>
            <a:off x="1203325" y="5678488"/>
            <a:ext cx="354013" cy="457200"/>
          </a:xfrm>
          <a:prstGeom prst="rect">
            <a:avLst/>
          </a:prstGeom>
          <a:noFill/>
          <a:ln w="9525">
            <a:noFill/>
            <a:miter lim="800000"/>
            <a:headEnd/>
            <a:tailEnd/>
          </a:ln>
          <a:effectLst/>
        </p:spPr>
        <p:txBody>
          <a:bodyPr wrap="none">
            <a:spAutoFit/>
          </a:bodyPr>
          <a:lstStyle/>
          <a:p>
            <a:r>
              <a:rPr lang="en-US" sz="2400" dirty="0"/>
              <a:t>0</a:t>
            </a:r>
          </a:p>
        </p:txBody>
      </p:sp>
      <p:sp>
        <p:nvSpPr>
          <p:cNvPr id="691208" name="Line 8"/>
          <p:cNvSpPr>
            <a:spLocks noChangeShapeType="1"/>
          </p:cNvSpPr>
          <p:nvPr/>
        </p:nvSpPr>
        <p:spPr bwMode="auto">
          <a:xfrm flipV="1">
            <a:off x="1447800" y="2286000"/>
            <a:ext cx="5257800" cy="3429000"/>
          </a:xfrm>
          <a:prstGeom prst="line">
            <a:avLst/>
          </a:prstGeom>
          <a:noFill/>
          <a:ln w="28575">
            <a:solidFill>
              <a:schemeClr val="hlink"/>
            </a:solidFill>
            <a:round/>
            <a:headEnd/>
            <a:tailEnd/>
          </a:ln>
          <a:effectLst/>
        </p:spPr>
        <p:txBody>
          <a:bodyPr wrap="none" anchor="ctr"/>
          <a:lstStyle/>
          <a:p>
            <a:endParaRPr lang="en-US" dirty="0"/>
          </a:p>
        </p:txBody>
      </p:sp>
      <p:sp>
        <p:nvSpPr>
          <p:cNvPr id="691209" name="Text Box 9"/>
          <p:cNvSpPr txBox="1">
            <a:spLocks noChangeArrowheads="1"/>
          </p:cNvSpPr>
          <p:nvPr/>
        </p:nvSpPr>
        <p:spPr bwMode="auto">
          <a:xfrm>
            <a:off x="6765925" y="1944688"/>
            <a:ext cx="879475" cy="457200"/>
          </a:xfrm>
          <a:prstGeom prst="rect">
            <a:avLst/>
          </a:prstGeom>
          <a:noFill/>
          <a:ln w="9525">
            <a:noFill/>
            <a:miter lim="800000"/>
            <a:headEnd/>
            <a:tailEnd/>
          </a:ln>
          <a:effectLst/>
        </p:spPr>
        <p:txBody>
          <a:bodyPr wrap="none">
            <a:spAutoFit/>
          </a:bodyPr>
          <a:lstStyle/>
          <a:p>
            <a:r>
              <a:rPr lang="en-US" sz="2400" b="1" dirty="0">
                <a:solidFill>
                  <a:schemeClr val="hlink"/>
                </a:solidFill>
              </a:rPr>
              <a:t>MAC</a:t>
            </a:r>
            <a:endParaRPr lang="en-US" sz="2400" dirty="0"/>
          </a:p>
        </p:txBody>
      </p:sp>
      <p:sp>
        <p:nvSpPr>
          <p:cNvPr id="691210" name="Line 10"/>
          <p:cNvSpPr>
            <a:spLocks noChangeShapeType="1"/>
          </p:cNvSpPr>
          <p:nvPr/>
        </p:nvSpPr>
        <p:spPr bwMode="auto">
          <a:xfrm>
            <a:off x="1447800" y="4495800"/>
            <a:ext cx="5791200" cy="0"/>
          </a:xfrm>
          <a:prstGeom prst="line">
            <a:avLst/>
          </a:prstGeom>
          <a:noFill/>
          <a:ln w="28575">
            <a:solidFill>
              <a:schemeClr val="folHlink"/>
            </a:solidFill>
            <a:round/>
            <a:headEnd/>
            <a:tailEnd/>
          </a:ln>
          <a:effectLst/>
        </p:spPr>
        <p:txBody>
          <a:bodyPr wrap="none" anchor="ctr"/>
          <a:lstStyle/>
          <a:p>
            <a:endParaRPr lang="en-US" dirty="0"/>
          </a:p>
        </p:txBody>
      </p:sp>
      <p:sp>
        <p:nvSpPr>
          <p:cNvPr id="691211" name="Text Box 11"/>
          <p:cNvSpPr txBox="1">
            <a:spLocks noChangeArrowheads="1"/>
          </p:cNvSpPr>
          <p:nvPr/>
        </p:nvSpPr>
        <p:spPr bwMode="auto">
          <a:xfrm>
            <a:off x="7299325" y="4154488"/>
            <a:ext cx="623888" cy="457200"/>
          </a:xfrm>
          <a:prstGeom prst="rect">
            <a:avLst/>
          </a:prstGeom>
          <a:noFill/>
          <a:ln w="9525">
            <a:noFill/>
            <a:miter lim="800000"/>
            <a:headEnd/>
            <a:tailEnd/>
          </a:ln>
          <a:effectLst/>
        </p:spPr>
        <p:txBody>
          <a:bodyPr wrap="none">
            <a:spAutoFit/>
          </a:bodyPr>
          <a:lstStyle/>
          <a:p>
            <a:r>
              <a:rPr lang="en-US" sz="2400" b="1" dirty="0">
                <a:solidFill>
                  <a:schemeClr val="folHlink"/>
                </a:solidFill>
              </a:rPr>
              <a:t>MT</a:t>
            </a:r>
            <a:endParaRPr lang="en-US" sz="2400" dirty="0">
              <a:solidFill>
                <a:schemeClr val="folHlink"/>
              </a:solidFill>
            </a:endParaRPr>
          </a:p>
        </p:txBody>
      </p:sp>
      <p:sp>
        <p:nvSpPr>
          <p:cNvPr id="691212" name="Text Box 12"/>
          <p:cNvSpPr txBox="1">
            <a:spLocks noChangeArrowheads="1"/>
          </p:cNvSpPr>
          <p:nvPr/>
        </p:nvSpPr>
        <p:spPr bwMode="auto">
          <a:xfrm>
            <a:off x="1127125" y="4232275"/>
            <a:ext cx="268288" cy="457200"/>
          </a:xfrm>
          <a:prstGeom prst="rect">
            <a:avLst/>
          </a:prstGeom>
          <a:noFill/>
          <a:ln w="9525">
            <a:noFill/>
            <a:miter lim="800000"/>
            <a:headEnd/>
            <a:tailEnd/>
          </a:ln>
          <a:effectLst/>
        </p:spPr>
        <p:txBody>
          <a:bodyPr wrap="none">
            <a:spAutoFit/>
          </a:bodyPr>
          <a:lstStyle/>
          <a:p>
            <a:r>
              <a:rPr lang="en-US" sz="2400" dirty="0"/>
              <a:t>t</a:t>
            </a:r>
          </a:p>
        </p:txBody>
      </p:sp>
      <p:sp>
        <p:nvSpPr>
          <p:cNvPr id="691213" name="Line 13"/>
          <p:cNvSpPr>
            <a:spLocks noChangeShapeType="1"/>
          </p:cNvSpPr>
          <p:nvPr/>
        </p:nvSpPr>
        <p:spPr bwMode="auto">
          <a:xfrm>
            <a:off x="3276600" y="4495800"/>
            <a:ext cx="0" cy="1219200"/>
          </a:xfrm>
          <a:prstGeom prst="line">
            <a:avLst/>
          </a:prstGeom>
          <a:noFill/>
          <a:ln w="28575">
            <a:solidFill>
              <a:schemeClr val="tx1"/>
            </a:solidFill>
            <a:prstDash val="dash"/>
            <a:round/>
            <a:headEnd/>
            <a:tailEnd/>
          </a:ln>
          <a:effectLst/>
        </p:spPr>
        <p:txBody>
          <a:bodyPr wrap="none" anchor="ctr"/>
          <a:lstStyle/>
          <a:p>
            <a:endParaRPr lang="en-US" dirty="0"/>
          </a:p>
        </p:txBody>
      </p:sp>
      <p:sp>
        <p:nvSpPr>
          <p:cNvPr id="691214" name="Text Box 14"/>
          <p:cNvSpPr txBox="1">
            <a:spLocks noChangeArrowheads="1"/>
          </p:cNvSpPr>
          <p:nvPr/>
        </p:nvSpPr>
        <p:spPr bwMode="auto">
          <a:xfrm>
            <a:off x="3108325" y="5678488"/>
            <a:ext cx="546100" cy="457200"/>
          </a:xfrm>
          <a:prstGeom prst="rect">
            <a:avLst/>
          </a:prstGeom>
          <a:noFill/>
          <a:ln w="9525">
            <a:noFill/>
            <a:miter lim="800000"/>
            <a:headEnd/>
            <a:tailEnd/>
          </a:ln>
          <a:effectLst/>
        </p:spPr>
        <p:txBody>
          <a:bodyPr wrap="none">
            <a:spAutoFit/>
          </a:bodyPr>
          <a:lstStyle/>
          <a:p>
            <a:r>
              <a:rPr lang="en-US" sz="2400" dirty="0"/>
              <a:t>A</a:t>
            </a:r>
            <a:r>
              <a:rPr lang="en-US" sz="2400" baseline="-25000" dirty="0"/>
              <a:t>O</a:t>
            </a:r>
            <a:endParaRPr lang="en-US" sz="2400" dirty="0"/>
          </a:p>
        </p:txBody>
      </p:sp>
      <p:sp>
        <p:nvSpPr>
          <p:cNvPr id="691215" name="Line 15"/>
          <p:cNvSpPr>
            <a:spLocks noChangeShapeType="1"/>
          </p:cNvSpPr>
          <p:nvPr/>
        </p:nvSpPr>
        <p:spPr bwMode="auto">
          <a:xfrm>
            <a:off x="4267200" y="3886200"/>
            <a:ext cx="0" cy="1828800"/>
          </a:xfrm>
          <a:prstGeom prst="line">
            <a:avLst/>
          </a:prstGeom>
          <a:noFill/>
          <a:ln w="28575">
            <a:solidFill>
              <a:schemeClr val="tx1"/>
            </a:solidFill>
            <a:prstDash val="dash"/>
            <a:round/>
            <a:headEnd/>
            <a:tailEnd/>
          </a:ln>
          <a:effectLst/>
        </p:spPr>
        <p:txBody>
          <a:bodyPr wrap="none" anchor="ctr"/>
          <a:lstStyle/>
          <a:p>
            <a:endParaRPr lang="en-US" dirty="0"/>
          </a:p>
        </p:txBody>
      </p:sp>
      <p:sp>
        <p:nvSpPr>
          <p:cNvPr id="691216" name="Text Box 16"/>
          <p:cNvSpPr txBox="1">
            <a:spLocks noChangeArrowheads="1"/>
          </p:cNvSpPr>
          <p:nvPr/>
        </p:nvSpPr>
        <p:spPr bwMode="auto">
          <a:xfrm>
            <a:off x="4022725" y="5680075"/>
            <a:ext cx="701675" cy="457200"/>
          </a:xfrm>
          <a:prstGeom prst="rect">
            <a:avLst/>
          </a:prstGeom>
          <a:noFill/>
          <a:ln w="9525">
            <a:noFill/>
            <a:miter lim="800000"/>
            <a:headEnd/>
            <a:tailEnd/>
          </a:ln>
          <a:effectLst/>
        </p:spPr>
        <p:txBody>
          <a:bodyPr>
            <a:spAutoFit/>
          </a:bodyPr>
          <a:lstStyle/>
          <a:p>
            <a:r>
              <a:rPr lang="en-US" sz="2400" dirty="0"/>
              <a:t>A</a:t>
            </a:r>
            <a:r>
              <a:rPr lang="en-US" sz="2400" baseline="-25000" dirty="0"/>
              <a:t>ST</a:t>
            </a:r>
            <a:endParaRPr lang="en-US" sz="2400" dirty="0"/>
          </a:p>
        </p:txBody>
      </p:sp>
      <p:sp>
        <p:nvSpPr>
          <p:cNvPr id="691217" name="Text Box 17"/>
          <p:cNvSpPr txBox="1">
            <a:spLocks noChangeArrowheads="1"/>
          </p:cNvSpPr>
          <p:nvPr/>
        </p:nvSpPr>
        <p:spPr bwMode="auto">
          <a:xfrm>
            <a:off x="3032125" y="4078288"/>
            <a:ext cx="354013" cy="457200"/>
          </a:xfrm>
          <a:prstGeom prst="rect">
            <a:avLst/>
          </a:prstGeom>
          <a:noFill/>
          <a:ln w="9525">
            <a:noFill/>
            <a:miter lim="800000"/>
            <a:headEnd/>
            <a:tailEnd/>
          </a:ln>
          <a:effectLst/>
        </p:spPr>
        <p:txBody>
          <a:bodyPr wrap="none">
            <a:spAutoFit/>
          </a:bodyPr>
          <a:lstStyle/>
          <a:p>
            <a:r>
              <a:rPr lang="en-US" sz="2400" dirty="0">
                <a:solidFill>
                  <a:srgbClr val="000099"/>
                </a:solidFill>
              </a:rPr>
              <a:t>a</a:t>
            </a:r>
          </a:p>
        </p:txBody>
      </p:sp>
      <p:sp>
        <p:nvSpPr>
          <p:cNvPr id="691218" name="Text Box 18"/>
          <p:cNvSpPr txBox="1">
            <a:spLocks noChangeArrowheads="1"/>
          </p:cNvSpPr>
          <p:nvPr/>
        </p:nvSpPr>
        <p:spPr bwMode="auto">
          <a:xfrm>
            <a:off x="4267200" y="4113213"/>
            <a:ext cx="354013" cy="457200"/>
          </a:xfrm>
          <a:prstGeom prst="rect">
            <a:avLst/>
          </a:prstGeom>
          <a:noFill/>
          <a:ln w="9525">
            <a:noFill/>
            <a:miter lim="800000"/>
            <a:headEnd/>
            <a:tailEnd/>
          </a:ln>
          <a:effectLst/>
        </p:spPr>
        <p:txBody>
          <a:bodyPr wrap="none">
            <a:spAutoFit/>
          </a:bodyPr>
          <a:lstStyle/>
          <a:p>
            <a:r>
              <a:rPr lang="en-US" sz="2400" dirty="0">
                <a:solidFill>
                  <a:srgbClr val="000099"/>
                </a:solidFill>
              </a:rPr>
              <a:t>b</a:t>
            </a:r>
          </a:p>
        </p:txBody>
      </p:sp>
      <p:sp>
        <p:nvSpPr>
          <p:cNvPr id="691219" name="Text Box 19"/>
          <p:cNvSpPr txBox="1">
            <a:spLocks noChangeArrowheads="1"/>
          </p:cNvSpPr>
          <p:nvPr/>
        </p:nvSpPr>
        <p:spPr bwMode="auto">
          <a:xfrm>
            <a:off x="4114800" y="3427413"/>
            <a:ext cx="336550" cy="457200"/>
          </a:xfrm>
          <a:prstGeom prst="rect">
            <a:avLst/>
          </a:prstGeom>
          <a:noFill/>
          <a:ln w="9525">
            <a:noFill/>
            <a:miter lim="800000"/>
            <a:headEnd/>
            <a:tailEnd/>
          </a:ln>
          <a:effectLst/>
        </p:spPr>
        <p:txBody>
          <a:bodyPr wrap="none">
            <a:spAutoFit/>
          </a:bodyPr>
          <a:lstStyle/>
          <a:p>
            <a:r>
              <a:rPr lang="en-US" sz="2400" dirty="0">
                <a:solidFill>
                  <a:srgbClr val="000099"/>
                </a:solidFill>
              </a:rPr>
              <a:t>c</a:t>
            </a:r>
          </a:p>
        </p:txBody>
      </p:sp>
      <p:sp>
        <p:nvSpPr>
          <p:cNvPr id="691220" name="Text Box 20"/>
          <p:cNvSpPr txBox="1">
            <a:spLocks noChangeArrowheads="1"/>
          </p:cNvSpPr>
          <p:nvPr/>
        </p:nvSpPr>
        <p:spPr bwMode="auto">
          <a:xfrm>
            <a:off x="1889125" y="1865313"/>
            <a:ext cx="3105150" cy="1190625"/>
          </a:xfrm>
          <a:prstGeom prst="rect">
            <a:avLst/>
          </a:prstGeom>
          <a:noFill/>
          <a:ln w="9525">
            <a:noFill/>
            <a:miter lim="800000"/>
            <a:headEnd/>
            <a:tailEnd/>
          </a:ln>
          <a:effectLst/>
        </p:spPr>
        <p:txBody>
          <a:bodyPr wrap="none">
            <a:spAutoFit/>
          </a:bodyPr>
          <a:lstStyle/>
          <a:p>
            <a:r>
              <a:rPr lang="en-US" b="1" dirty="0"/>
              <a:t>Firm abates up to Ao since</a:t>
            </a:r>
          </a:p>
          <a:p>
            <a:r>
              <a:rPr lang="en-US" b="1" dirty="0"/>
              <a:t>MAC &lt; MT; firm pays tax </a:t>
            </a:r>
          </a:p>
          <a:p>
            <a:r>
              <a:rPr lang="en-US" b="1" dirty="0"/>
              <a:t>between A</a:t>
            </a:r>
            <a:r>
              <a:rPr lang="en-US" b="1" baseline="-25000" dirty="0"/>
              <a:t>O</a:t>
            </a:r>
            <a:r>
              <a:rPr lang="en-US" b="1" dirty="0"/>
              <a:t> and A</a:t>
            </a:r>
            <a:r>
              <a:rPr lang="en-US" b="1" baseline="-25000" dirty="0"/>
              <a:t>ST</a:t>
            </a:r>
            <a:r>
              <a:rPr lang="en-US" b="1" dirty="0"/>
              <a:t>, since</a:t>
            </a:r>
          </a:p>
          <a:p>
            <a:r>
              <a:rPr lang="en-US" b="1" dirty="0"/>
              <a:t>MAC &gt; MT in that range</a:t>
            </a:r>
          </a:p>
        </p:txBody>
      </p:sp>
      <p:sp>
        <p:nvSpPr>
          <p:cNvPr id="691221" name="Text Box 21"/>
          <p:cNvSpPr txBox="1">
            <a:spLocks noChangeArrowheads="1"/>
          </p:cNvSpPr>
          <p:nvPr/>
        </p:nvSpPr>
        <p:spPr bwMode="auto">
          <a:xfrm>
            <a:off x="5927725" y="3084513"/>
            <a:ext cx="3057525" cy="915987"/>
          </a:xfrm>
          <a:prstGeom prst="rect">
            <a:avLst/>
          </a:prstGeom>
          <a:noFill/>
          <a:ln w="9525">
            <a:noFill/>
            <a:miter lim="800000"/>
            <a:headEnd/>
            <a:tailEnd/>
          </a:ln>
          <a:effectLst/>
        </p:spPr>
        <p:txBody>
          <a:bodyPr wrap="none">
            <a:spAutoFit/>
          </a:bodyPr>
          <a:lstStyle/>
          <a:p>
            <a:r>
              <a:rPr lang="en-US" b="1" dirty="0"/>
              <a:t>0aA</a:t>
            </a:r>
            <a:r>
              <a:rPr lang="en-US" b="1" baseline="-25000" dirty="0"/>
              <a:t>O</a:t>
            </a:r>
            <a:r>
              <a:rPr lang="en-US" b="1" dirty="0"/>
              <a:t> = cost to abate A</a:t>
            </a:r>
            <a:r>
              <a:rPr lang="en-US" b="1" baseline="-25000" dirty="0"/>
              <a:t>O</a:t>
            </a:r>
            <a:endParaRPr lang="en-US" b="1" dirty="0"/>
          </a:p>
          <a:p>
            <a:r>
              <a:rPr lang="en-US" b="1" dirty="0"/>
              <a:t>A</a:t>
            </a:r>
            <a:r>
              <a:rPr lang="en-US" b="1" baseline="-25000" dirty="0"/>
              <a:t>O</a:t>
            </a:r>
            <a:r>
              <a:rPr lang="en-US" b="1" dirty="0"/>
              <a:t>abA</a:t>
            </a:r>
            <a:r>
              <a:rPr lang="en-US" b="1" baseline="-25000" dirty="0"/>
              <a:t>ST</a:t>
            </a:r>
            <a:r>
              <a:rPr lang="en-US" b="1" dirty="0"/>
              <a:t> = tax on pollution</a:t>
            </a:r>
          </a:p>
          <a:p>
            <a:r>
              <a:rPr lang="en-US" b="1" dirty="0"/>
              <a:t>not abated up to A</a:t>
            </a:r>
            <a:r>
              <a:rPr lang="en-US" b="1" baseline="-25000" dirty="0"/>
              <a:t>ST</a:t>
            </a:r>
            <a:endParaRPr lang="en-US" sz="2400" dirty="0"/>
          </a:p>
        </p:txBody>
      </p:sp>
      <p:sp>
        <p:nvSpPr>
          <p:cNvPr id="691222" name="AutoShape 22"/>
          <p:cNvSpPr>
            <a:spLocks noChangeArrowheads="1"/>
          </p:cNvSpPr>
          <p:nvPr/>
        </p:nvSpPr>
        <p:spPr bwMode="auto">
          <a:xfrm flipH="1">
            <a:off x="1447800" y="4495800"/>
            <a:ext cx="1828800" cy="1219200"/>
          </a:xfrm>
          <a:prstGeom prst="rtTriangle">
            <a:avLst/>
          </a:prstGeom>
          <a:gradFill rotWithShape="1">
            <a:gsLst>
              <a:gs pos="0">
                <a:srgbClr val="CC99FF"/>
              </a:gs>
              <a:gs pos="100000">
                <a:srgbClr val="CC99FF">
                  <a:gamma/>
                  <a:shade val="46275"/>
                  <a:invGamma/>
                </a:srgbClr>
              </a:gs>
            </a:gsLst>
            <a:lin ang="5400000" scaled="1"/>
          </a:gradFill>
          <a:ln w="9525">
            <a:solidFill>
              <a:schemeClr val="tx1"/>
            </a:solidFill>
            <a:miter lim="800000"/>
            <a:headEnd/>
            <a:tailEnd/>
          </a:ln>
          <a:effectLst/>
        </p:spPr>
        <p:txBody>
          <a:bodyPr wrap="none" anchor="ctr"/>
          <a:lstStyle/>
          <a:p>
            <a:endParaRPr lang="en-US" dirty="0"/>
          </a:p>
        </p:txBody>
      </p:sp>
      <p:sp>
        <p:nvSpPr>
          <p:cNvPr id="691223" name="Rectangle 23"/>
          <p:cNvSpPr>
            <a:spLocks noChangeArrowheads="1"/>
          </p:cNvSpPr>
          <p:nvPr/>
        </p:nvSpPr>
        <p:spPr bwMode="auto">
          <a:xfrm>
            <a:off x="3276600" y="4495800"/>
            <a:ext cx="990600" cy="1219200"/>
          </a:xfrm>
          <a:prstGeom prst="rect">
            <a:avLst/>
          </a:prstGeom>
          <a:solidFill>
            <a:schemeClr val="bg1"/>
          </a:solidFill>
          <a:ln w="9525">
            <a:solidFill>
              <a:schemeClr val="tx1"/>
            </a:solidFill>
            <a:miter lim="800000"/>
            <a:headEnd/>
            <a:tailEnd/>
          </a:ln>
          <a:effectLst/>
        </p:spPr>
        <p:txBody>
          <a:bodyPr wrap="none" anchor="ctr"/>
          <a:lstStyle/>
          <a:p>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91208"/>
                                        </p:tgtEl>
                                        <p:attrNameLst>
                                          <p:attrName>style.visibility</p:attrName>
                                        </p:attrNameLst>
                                      </p:cBhvr>
                                      <p:to>
                                        <p:strVal val="visible"/>
                                      </p:to>
                                    </p:set>
                                    <p:animEffect transition="in" filter="wipe(left)">
                                      <p:cBhvr>
                                        <p:cTn id="7" dur="500"/>
                                        <p:tgtEl>
                                          <p:spTgt spid="691208"/>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691209"/>
                                        </p:tgtEl>
                                        <p:attrNameLst>
                                          <p:attrName>style.visibility</p:attrName>
                                        </p:attrNameLst>
                                      </p:cBhvr>
                                      <p:to>
                                        <p:strVal val="visible"/>
                                      </p:to>
                                    </p:set>
                                    <p:animEffect transition="in" filter="dissolve">
                                      <p:cBhvr>
                                        <p:cTn id="11" dur="500"/>
                                        <p:tgtEl>
                                          <p:spTgt spid="691209"/>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691212"/>
                                        </p:tgtEl>
                                        <p:attrNameLst>
                                          <p:attrName>style.visibility</p:attrName>
                                        </p:attrNameLst>
                                      </p:cBhvr>
                                      <p:to>
                                        <p:strVal val="visible"/>
                                      </p:to>
                                    </p:set>
                                    <p:animEffect transition="in" filter="dissolve">
                                      <p:cBhvr>
                                        <p:cTn id="15" dur="500"/>
                                        <p:tgtEl>
                                          <p:spTgt spid="69121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691210"/>
                                        </p:tgtEl>
                                        <p:attrNameLst>
                                          <p:attrName>style.visibility</p:attrName>
                                        </p:attrNameLst>
                                      </p:cBhvr>
                                      <p:to>
                                        <p:strVal val="visible"/>
                                      </p:to>
                                    </p:set>
                                    <p:animEffect transition="in" filter="wipe(left)">
                                      <p:cBhvr>
                                        <p:cTn id="19" dur="500"/>
                                        <p:tgtEl>
                                          <p:spTgt spid="691210"/>
                                        </p:tgtEl>
                                      </p:cBhvr>
                                    </p:animEffect>
                                  </p:childTnLst>
                                </p:cTn>
                              </p:par>
                            </p:childTnLst>
                          </p:cTn>
                        </p:par>
                        <p:par>
                          <p:cTn id="20" fill="hold">
                            <p:stCondLst>
                              <p:cond delay="2000"/>
                            </p:stCondLst>
                            <p:childTnLst>
                              <p:par>
                                <p:cTn id="21" presetID="9" presetClass="entr" presetSubtype="0" fill="hold" grpId="0" nodeType="afterEffect">
                                  <p:stCondLst>
                                    <p:cond delay="0"/>
                                  </p:stCondLst>
                                  <p:childTnLst>
                                    <p:set>
                                      <p:cBhvr>
                                        <p:cTn id="22" dur="1" fill="hold">
                                          <p:stCondLst>
                                            <p:cond delay="0"/>
                                          </p:stCondLst>
                                        </p:cTn>
                                        <p:tgtEl>
                                          <p:spTgt spid="691211"/>
                                        </p:tgtEl>
                                        <p:attrNameLst>
                                          <p:attrName>style.visibility</p:attrName>
                                        </p:attrNameLst>
                                      </p:cBhvr>
                                      <p:to>
                                        <p:strVal val="visible"/>
                                      </p:to>
                                    </p:set>
                                    <p:animEffect transition="in" filter="dissolve">
                                      <p:cBhvr>
                                        <p:cTn id="23" dur="500"/>
                                        <p:tgtEl>
                                          <p:spTgt spid="691211"/>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691213"/>
                                        </p:tgtEl>
                                        <p:attrNameLst>
                                          <p:attrName>style.visibility</p:attrName>
                                        </p:attrNameLst>
                                      </p:cBhvr>
                                      <p:to>
                                        <p:strVal val="visible"/>
                                      </p:to>
                                    </p:set>
                                    <p:animEffect transition="in" filter="wipe(up)">
                                      <p:cBhvr>
                                        <p:cTn id="27" dur="500"/>
                                        <p:tgtEl>
                                          <p:spTgt spid="691213"/>
                                        </p:tgtEl>
                                      </p:cBhvr>
                                    </p:animEffect>
                                  </p:childTnLst>
                                </p:cTn>
                              </p:par>
                            </p:childTnLst>
                          </p:cTn>
                        </p:par>
                        <p:par>
                          <p:cTn id="28" fill="hold">
                            <p:stCondLst>
                              <p:cond delay="3000"/>
                            </p:stCondLst>
                            <p:childTnLst>
                              <p:par>
                                <p:cTn id="29" presetID="9" presetClass="entr" presetSubtype="0" fill="hold" grpId="0" nodeType="afterEffect">
                                  <p:stCondLst>
                                    <p:cond delay="0"/>
                                  </p:stCondLst>
                                  <p:childTnLst>
                                    <p:set>
                                      <p:cBhvr>
                                        <p:cTn id="30" dur="1" fill="hold">
                                          <p:stCondLst>
                                            <p:cond delay="0"/>
                                          </p:stCondLst>
                                        </p:cTn>
                                        <p:tgtEl>
                                          <p:spTgt spid="691214"/>
                                        </p:tgtEl>
                                        <p:attrNameLst>
                                          <p:attrName>style.visibility</p:attrName>
                                        </p:attrNameLst>
                                      </p:cBhvr>
                                      <p:to>
                                        <p:strVal val="visible"/>
                                      </p:to>
                                    </p:set>
                                    <p:animEffect transition="in" filter="dissolve">
                                      <p:cBhvr>
                                        <p:cTn id="31" dur="500"/>
                                        <p:tgtEl>
                                          <p:spTgt spid="691214"/>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691215"/>
                                        </p:tgtEl>
                                        <p:attrNameLst>
                                          <p:attrName>style.visibility</p:attrName>
                                        </p:attrNameLst>
                                      </p:cBhvr>
                                      <p:to>
                                        <p:strVal val="visible"/>
                                      </p:to>
                                    </p:set>
                                    <p:animEffect transition="in" filter="wipe(up)">
                                      <p:cBhvr>
                                        <p:cTn id="35" dur="500"/>
                                        <p:tgtEl>
                                          <p:spTgt spid="691215"/>
                                        </p:tgtEl>
                                      </p:cBhvr>
                                    </p:animEffect>
                                  </p:childTnLst>
                                </p:cTn>
                              </p:par>
                            </p:childTnLst>
                          </p:cTn>
                        </p:par>
                        <p:par>
                          <p:cTn id="36" fill="hold">
                            <p:stCondLst>
                              <p:cond delay="4000"/>
                            </p:stCondLst>
                            <p:childTnLst>
                              <p:par>
                                <p:cTn id="37" presetID="9" presetClass="entr" presetSubtype="0" fill="hold" grpId="0" nodeType="afterEffect">
                                  <p:stCondLst>
                                    <p:cond delay="0"/>
                                  </p:stCondLst>
                                  <p:childTnLst>
                                    <p:set>
                                      <p:cBhvr>
                                        <p:cTn id="38" dur="1" fill="hold">
                                          <p:stCondLst>
                                            <p:cond delay="0"/>
                                          </p:stCondLst>
                                        </p:cTn>
                                        <p:tgtEl>
                                          <p:spTgt spid="691216"/>
                                        </p:tgtEl>
                                        <p:attrNameLst>
                                          <p:attrName>style.visibility</p:attrName>
                                        </p:attrNameLst>
                                      </p:cBhvr>
                                      <p:to>
                                        <p:strVal val="visible"/>
                                      </p:to>
                                    </p:set>
                                    <p:animEffect transition="in" filter="dissolve">
                                      <p:cBhvr>
                                        <p:cTn id="39" dur="500"/>
                                        <p:tgtEl>
                                          <p:spTgt spid="691216"/>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nodeType="clickEffect">
                                  <p:stCondLst>
                                    <p:cond delay="0"/>
                                  </p:stCondLst>
                                  <p:childTnLst>
                                    <p:set>
                                      <p:cBhvr>
                                        <p:cTn id="43" dur="1" fill="hold">
                                          <p:stCondLst>
                                            <p:cond delay="0"/>
                                          </p:stCondLst>
                                        </p:cTn>
                                        <p:tgtEl>
                                          <p:spTgt spid="691220"/>
                                        </p:tgtEl>
                                        <p:attrNameLst>
                                          <p:attrName>style.visibility</p:attrName>
                                        </p:attrNameLst>
                                      </p:cBhvr>
                                      <p:to>
                                        <p:strVal val="visible"/>
                                      </p:to>
                                    </p:set>
                                    <p:animEffect transition="in" filter="slide(fromTop)">
                                      <p:cBhvr>
                                        <p:cTn id="44" dur="500"/>
                                        <p:tgtEl>
                                          <p:spTgt spid="691220"/>
                                        </p:tgtEl>
                                      </p:cBhvr>
                                    </p:animEffect>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grpId="0" nodeType="clickEffect">
                                  <p:stCondLst>
                                    <p:cond delay="0"/>
                                  </p:stCondLst>
                                  <p:childTnLst>
                                    <p:set>
                                      <p:cBhvr>
                                        <p:cTn id="48" dur="1" fill="hold">
                                          <p:stCondLst>
                                            <p:cond delay="0"/>
                                          </p:stCondLst>
                                        </p:cTn>
                                        <p:tgtEl>
                                          <p:spTgt spid="691217"/>
                                        </p:tgtEl>
                                        <p:attrNameLst>
                                          <p:attrName>style.visibility</p:attrName>
                                        </p:attrNameLst>
                                      </p:cBhvr>
                                      <p:to>
                                        <p:strVal val="visible"/>
                                      </p:to>
                                    </p:set>
                                    <p:animEffect transition="in" filter="dissolve">
                                      <p:cBhvr>
                                        <p:cTn id="49" dur="500"/>
                                        <p:tgtEl>
                                          <p:spTgt spid="691217"/>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691218"/>
                                        </p:tgtEl>
                                        <p:attrNameLst>
                                          <p:attrName>style.visibility</p:attrName>
                                        </p:attrNameLst>
                                      </p:cBhvr>
                                      <p:to>
                                        <p:strVal val="visible"/>
                                      </p:to>
                                    </p:set>
                                    <p:animEffect transition="in" filter="dissolve">
                                      <p:cBhvr>
                                        <p:cTn id="52" dur="500"/>
                                        <p:tgtEl>
                                          <p:spTgt spid="691218"/>
                                        </p:tgtEl>
                                      </p:cBhvr>
                                    </p:animEffect>
                                  </p:childTnLst>
                                </p:cTn>
                              </p:par>
                              <p:par>
                                <p:cTn id="53" presetID="9" presetClass="entr" presetSubtype="0" fill="hold" nodeType="withEffect">
                                  <p:stCondLst>
                                    <p:cond delay="0"/>
                                  </p:stCondLst>
                                  <p:childTnLst>
                                    <p:set>
                                      <p:cBhvr>
                                        <p:cTn id="54" dur="1" fill="hold">
                                          <p:stCondLst>
                                            <p:cond delay="0"/>
                                          </p:stCondLst>
                                        </p:cTn>
                                        <p:tgtEl>
                                          <p:spTgt spid="691219"/>
                                        </p:tgtEl>
                                        <p:attrNameLst>
                                          <p:attrName>style.visibility</p:attrName>
                                        </p:attrNameLst>
                                      </p:cBhvr>
                                      <p:to>
                                        <p:strVal val="visible"/>
                                      </p:to>
                                    </p:set>
                                    <p:animEffect transition="in" filter="dissolve">
                                      <p:cBhvr>
                                        <p:cTn id="55" dur="500"/>
                                        <p:tgtEl>
                                          <p:spTgt spid="691219"/>
                                        </p:tgtEl>
                                      </p:cBhvr>
                                    </p:animEffect>
                                  </p:childTnLst>
                                </p:cTn>
                              </p:par>
                            </p:childTnLst>
                          </p:cTn>
                        </p:par>
                        <p:par>
                          <p:cTn id="56" fill="hold">
                            <p:stCondLst>
                              <p:cond delay="500"/>
                            </p:stCondLst>
                            <p:childTnLst>
                              <p:par>
                                <p:cTn id="57" presetID="12" presetClass="entr" presetSubtype="1" fill="hold" grpId="0" nodeType="afterEffect">
                                  <p:stCondLst>
                                    <p:cond delay="0"/>
                                  </p:stCondLst>
                                  <p:childTnLst>
                                    <p:set>
                                      <p:cBhvr>
                                        <p:cTn id="58" dur="1" fill="hold">
                                          <p:stCondLst>
                                            <p:cond delay="0"/>
                                          </p:stCondLst>
                                        </p:cTn>
                                        <p:tgtEl>
                                          <p:spTgt spid="691221"/>
                                        </p:tgtEl>
                                        <p:attrNameLst>
                                          <p:attrName>style.visibility</p:attrName>
                                        </p:attrNameLst>
                                      </p:cBhvr>
                                      <p:to>
                                        <p:strVal val="visible"/>
                                      </p:to>
                                    </p:set>
                                    <p:animEffect transition="in" filter="slide(fromTop)">
                                      <p:cBhvr>
                                        <p:cTn id="59" dur="500"/>
                                        <p:tgtEl>
                                          <p:spTgt spid="691221"/>
                                        </p:tgtEl>
                                      </p:cBhvr>
                                    </p:animEffect>
                                  </p:childTnLst>
                                </p:cTn>
                              </p:par>
                            </p:childTnLst>
                          </p:cTn>
                        </p:par>
                      </p:childTnLst>
                    </p:cTn>
                  </p:par>
                  <p:par>
                    <p:cTn id="60" fill="hold">
                      <p:stCondLst>
                        <p:cond delay="indefinite"/>
                      </p:stCondLst>
                      <p:childTnLst>
                        <p:par>
                          <p:cTn id="61" fill="hold">
                            <p:stCondLst>
                              <p:cond delay="0"/>
                            </p:stCondLst>
                            <p:childTnLst>
                              <p:par>
                                <p:cTn id="62" presetID="3" presetClass="entr" presetSubtype="5" fill="hold" grpId="0" nodeType="clickEffect">
                                  <p:stCondLst>
                                    <p:cond delay="0"/>
                                  </p:stCondLst>
                                  <p:childTnLst>
                                    <p:set>
                                      <p:cBhvr>
                                        <p:cTn id="63" dur="1" fill="hold">
                                          <p:stCondLst>
                                            <p:cond delay="0"/>
                                          </p:stCondLst>
                                        </p:cTn>
                                        <p:tgtEl>
                                          <p:spTgt spid="691222"/>
                                        </p:tgtEl>
                                        <p:attrNameLst>
                                          <p:attrName>style.visibility</p:attrName>
                                        </p:attrNameLst>
                                      </p:cBhvr>
                                      <p:to>
                                        <p:strVal val="visible"/>
                                      </p:to>
                                    </p:set>
                                    <p:animEffect transition="in" filter="blinds(vertical)">
                                      <p:cBhvr>
                                        <p:cTn id="64" dur="500"/>
                                        <p:tgtEl>
                                          <p:spTgt spid="691222"/>
                                        </p:tgtEl>
                                      </p:cBhvr>
                                    </p:animEffect>
                                  </p:childTnLst>
                                </p:cTn>
                              </p:par>
                            </p:childTnLst>
                          </p:cTn>
                        </p:par>
                      </p:childTnLst>
                    </p:cTn>
                  </p:par>
                  <p:par>
                    <p:cTn id="65" fill="hold">
                      <p:stCondLst>
                        <p:cond delay="indefinite"/>
                      </p:stCondLst>
                      <p:childTnLst>
                        <p:par>
                          <p:cTn id="66" fill="hold">
                            <p:stCondLst>
                              <p:cond delay="0"/>
                            </p:stCondLst>
                            <p:childTnLst>
                              <p:par>
                                <p:cTn id="67" presetID="3" presetClass="entr" presetSubtype="5" fill="hold" grpId="0" nodeType="clickEffect">
                                  <p:stCondLst>
                                    <p:cond delay="0"/>
                                  </p:stCondLst>
                                  <p:childTnLst>
                                    <p:set>
                                      <p:cBhvr>
                                        <p:cTn id="68" dur="1" fill="hold">
                                          <p:stCondLst>
                                            <p:cond delay="0"/>
                                          </p:stCondLst>
                                        </p:cTn>
                                        <p:tgtEl>
                                          <p:spTgt spid="691223"/>
                                        </p:tgtEl>
                                        <p:attrNameLst>
                                          <p:attrName>style.visibility</p:attrName>
                                        </p:attrNameLst>
                                      </p:cBhvr>
                                      <p:to>
                                        <p:strVal val="visible"/>
                                      </p:to>
                                    </p:set>
                                    <p:animEffect transition="in" filter="blinds(vertical)">
                                      <p:cBhvr>
                                        <p:cTn id="69" dur="500"/>
                                        <p:tgtEl>
                                          <p:spTgt spid="691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1208" grpId="0" animBg="1"/>
      <p:bldP spid="691209" grpId="0" autoUpdateAnimBg="0"/>
      <p:bldP spid="691210" grpId="0" animBg="1"/>
      <p:bldP spid="691211" grpId="0" autoUpdateAnimBg="0"/>
      <p:bldP spid="691212" grpId="0" autoUpdateAnimBg="0"/>
      <p:bldP spid="691213" grpId="0" animBg="1"/>
      <p:bldP spid="691214" grpId="0" autoUpdateAnimBg="0"/>
      <p:bldP spid="691215" grpId="0" animBg="1"/>
      <p:bldP spid="691216" grpId="0" autoUpdateAnimBg="0"/>
      <p:bldP spid="691217" grpId="0" autoUpdateAnimBg="0"/>
      <p:bldP spid="691218" grpId="0" autoUpdateAnimBg="0"/>
      <p:bldP spid="691221" grpId="0" autoUpdateAnimBg="0"/>
      <p:bldP spid="691222" grpId="0" animBg="1"/>
      <p:bldP spid="691223"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2226" name="Rectangle 2"/>
          <p:cNvSpPr>
            <a:spLocks noGrp="1" noChangeArrowheads="1"/>
          </p:cNvSpPr>
          <p:nvPr>
            <p:ph type="title"/>
          </p:nvPr>
        </p:nvSpPr>
        <p:spPr>
          <a:xfrm>
            <a:off x="762000" y="457200"/>
            <a:ext cx="8001000" cy="1069975"/>
          </a:xfrm>
        </p:spPr>
        <p:txBody>
          <a:bodyPr/>
          <a:lstStyle/>
          <a:p>
            <a:r>
              <a:rPr lang="en-US" sz="3500" dirty="0"/>
              <a:t>Assessing the model</a:t>
            </a:r>
            <a:br>
              <a:rPr lang="en-US" sz="3500" dirty="0"/>
            </a:br>
            <a:r>
              <a:rPr lang="en-GB" sz="2000" dirty="0"/>
              <a:t>Effect of Technology Improvement on a Firm’s Decision Making</a:t>
            </a:r>
            <a:endParaRPr lang="en-US" sz="2000" dirty="0"/>
          </a:p>
        </p:txBody>
      </p:sp>
      <p:sp>
        <p:nvSpPr>
          <p:cNvPr id="5" name="Slide Number Placeholder 4"/>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0B24B92-C519-4406-B226-68735549557F}" type="slidenum">
              <a:rPr kumimoji="0" lang="en-US" sz="1200" b="0" i="0" u="none" strike="noStrike" kern="1200" cap="none" spc="0" normalizeH="0" baseline="0" noProof="0">
                <a:ln>
                  <a:noFill/>
                </a:ln>
                <a:solidFill>
                  <a:srgbClr val="1C1C34"/>
                </a:solidFill>
                <a:effectLst/>
                <a:uLnTx/>
                <a:uFillTx/>
                <a:latin typeface="Arial"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sz="1200" b="0" i="0" u="none" strike="noStrike" kern="1200" cap="none" spc="0" normalizeH="0" baseline="0" noProof="0" dirty="0">
              <a:ln>
                <a:noFill/>
              </a:ln>
              <a:solidFill>
                <a:srgbClr val="1C1C34"/>
              </a:solidFill>
              <a:effectLst/>
              <a:uLnTx/>
              <a:uFillTx/>
              <a:latin typeface="Arial" pitchFamily="34" charset="0"/>
              <a:ea typeface="+mn-ea"/>
              <a:cs typeface="+mn-cs"/>
            </a:endParaRPr>
          </a:p>
        </p:txBody>
      </p:sp>
      <p:sp>
        <p:nvSpPr>
          <p:cNvPr id="3" name="Content Placeholder 2">
            <a:extLst>
              <a:ext uri="{FF2B5EF4-FFF2-40B4-BE49-F238E27FC236}">
                <a16:creationId xmlns:a16="http://schemas.microsoft.com/office/drawing/2014/main" xmlns="" id="{7538D254-520B-4CD3-91D1-04328AA67900}"/>
              </a:ext>
            </a:extLst>
          </p:cNvPr>
          <p:cNvSpPr>
            <a:spLocks noGrp="1"/>
          </p:cNvSpPr>
          <p:nvPr>
            <p:ph idx="1"/>
          </p:nvPr>
        </p:nvSpPr>
        <p:spPr/>
        <p:txBody>
          <a:bodyPr/>
          <a:lstStyle/>
          <a:p>
            <a:endParaRPr lang="en-GB"/>
          </a:p>
        </p:txBody>
      </p:sp>
      <p:pic>
        <p:nvPicPr>
          <p:cNvPr id="8" name="Picture 7">
            <a:extLst>
              <a:ext uri="{FF2B5EF4-FFF2-40B4-BE49-F238E27FC236}">
                <a16:creationId xmlns:a16="http://schemas.microsoft.com/office/drawing/2014/main" xmlns="" id="{BC6A615B-3292-46A0-A8EE-8AF1E5C261A0}"/>
              </a:ext>
            </a:extLst>
          </p:cNvPr>
          <p:cNvPicPr/>
          <p:nvPr/>
        </p:nvPicPr>
        <p:blipFill rotWithShape="1">
          <a:blip r:embed="rId3" cstate="print"/>
          <a:srcRect l="39774" t="48104" r="31309" b="26896"/>
          <a:stretch/>
        </p:blipFill>
        <p:spPr bwMode="auto">
          <a:xfrm>
            <a:off x="990600" y="1752600"/>
            <a:ext cx="7543800" cy="4648200"/>
          </a:xfrm>
          <a:prstGeom prst="rect">
            <a:avLst/>
          </a:prstGeom>
          <a:ln>
            <a:noFill/>
          </a:ln>
          <a:extLst>
            <a:ext uri="{53640926-AAD7-44D8-BBD7-CCE9431645EC}">
              <a14:shadowObscured xmlns:a14="http://schemas.microsoft.com/office/drawing/2010/main" xmlns=""/>
            </a:ext>
          </a:extLst>
        </p:spPr>
      </p:pic>
    </p:spTree>
    <p:extLst>
      <p:ext uri="{BB962C8B-B14F-4D97-AF65-F5344CB8AC3E}">
        <p14:creationId xmlns:p14="http://schemas.microsoft.com/office/powerpoint/2010/main" xmlns="" val="453870223"/>
      </p:ext>
    </p:extLst>
  </p:cSld>
  <p:clrMapOvr>
    <a:masterClrMapping/>
  </p:clrMapOvr>
  <p:transition spd="slow">
    <p:strips dir="rd"/>
  </p:transition>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7346" name="Rectangle 2"/>
          <p:cNvSpPr>
            <a:spLocks noGrp="1" noChangeArrowheads="1"/>
          </p:cNvSpPr>
          <p:nvPr>
            <p:ph type="title"/>
          </p:nvPr>
        </p:nvSpPr>
        <p:spPr>
          <a:xfrm>
            <a:off x="609600" y="685800"/>
            <a:ext cx="8229600" cy="838200"/>
          </a:xfrm>
        </p:spPr>
        <p:txBody>
          <a:bodyPr/>
          <a:lstStyle/>
          <a:p>
            <a:r>
              <a:rPr lang="en-US" dirty="0"/>
              <a:t>Assessing the Model (cons)</a:t>
            </a:r>
          </a:p>
        </p:txBody>
      </p:sp>
      <p:sp>
        <p:nvSpPr>
          <p:cNvPr id="697347" name="Rectangle 3"/>
          <p:cNvSpPr>
            <a:spLocks noGrp="1" noChangeArrowheads="1"/>
          </p:cNvSpPr>
          <p:nvPr>
            <p:ph idx="1"/>
          </p:nvPr>
        </p:nvSpPr>
        <p:spPr>
          <a:xfrm>
            <a:off x="533400" y="1752600"/>
            <a:ext cx="8610600" cy="4191000"/>
          </a:xfrm>
        </p:spPr>
        <p:txBody>
          <a:bodyPr/>
          <a:lstStyle/>
          <a:p>
            <a:pPr>
              <a:lnSpc>
                <a:spcPct val="90000"/>
              </a:lnSpc>
            </a:pPr>
            <a:r>
              <a:rPr lang="en-US" dirty="0" smtClean="0"/>
              <a:t>Firms </a:t>
            </a:r>
            <a:r>
              <a:rPr lang="en-US" dirty="0"/>
              <a:t>might evade tax by illegally disposing </a:t>
            </a:r>
            <a:r>
              <a:rPr lang="en-US" dirty="0" smtClean="0"/>
              <a:t>pollutants</a:t>
            </a:r>
          </a:p>
          <a:p>
            <a:pPr>
              <a:lnSpc>
                <a:spcPct val="90000"/>
              </a:lnSpc>
            </a:pPr>
            <a:endParaRPr lang="en-US" dirty="0"/>
          </a:p>
          <a:p>
            <a:pPr>
              <a:lnSpc>
                <a:spcPct val="90000"/>
              </a:lnSpc>
            </a:pPr>
            <a:r>
              <a:rPr lang="en-US" dirty="0"/>
              <a:t>Distributional implications</a:t>
            </a:r>
          </a:p>
          <a:p>
            <a:pPr lvl="1">
              <a:lnSpc>
                <a:spcPct val="90000"/>
              </a:lnSpc>
            </a:pPr>
            <a:r>
              <a:rPr lang="en-US" dirty="0"/>
              <a:t>Consumers may pay higher prices due to tax</a:t>
            </a:r>
          </a:p>
          <a:p>
            <a:pPr lvl="1">
              <a:lnSpc>
                <a:spcPct val="90000"/>
              </a:lnSpc>
            </a:pPr>
            <a:r>
              <a:rPr lang="en-US" sz="2300" dirty="0"/>
              <a:t>Job losses may result from polluter paying new taxes and/or changing technology to abate</a:t>
            </a:r>
          </a:p>
        </p:txBody>
      </p:sp>
      <p:sp>
        <p:nvSpPr>
          <p:cNvPr id="5" name="Slide Number Placeholder 4"/>
          <p:cNvSpPr>
            <a:spLocks noGrp="1"/>
          </p:cNvSpPr>
          <p:nvPr>
            <p:ph type="sldNum" sz="quarter" idx="11"/>
          </p:nvPr>
        </p:nvSpPr>
        <p:spPr/>
        <p:txBody>
          <a:bodyPr/>
          <a:lstStyle/>
          <a:p>
            <a:fld id="{6D2FE0DE-6630-4B87-8683-D45588DE1C27}" type="slidenum">
              <a:rPr lang="en-US"/>
              <a:pPr/>
              <a:t>11</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697347">
                                            <p:txEl>
                                              <p:pRg st="0" end="0"/>
                                            </p:txEl>
                                          </p:spTgt>
                                        </p:tgtEl>
                                        <p:attrNameLst>
                                          <p:attrName>style.visibility</p:attrName>
                                        </p:attrNameLst>
                                      </p:cBhvr>
                                      <p:to>
                                        <p:strVal val="visible"/>
                                      </p:to>
                                    </p:set>
                                    <p:animEffect transition="in" filter="barn(outHorizontal)">
                                      <p:cBhvr>
                                        <p:cTn id="7" dur="1000"/>
                                        <p:tgtEl>
                                          <p:spTgt spid="697347">
                                            <p:txEl>
                                              <p:pRg st="0" end="0"/>
                                            </p:txEl>
                                          </p:spTgt>
                                        </p:tgtEl>
                                      </p:cBhvr>
                                    </p:animEffect>
                                  </p:childTnLst>
                                </p:cTn>
                              </p:par>
                            </p:childTnLst>
                          </p:cTn>
                        </p:par>
                        <p:par>
                          <p:cTn id="8" fill="hold">
                            <p:stCondLst>
                              <p:cond delay="1000"/>
                            </p:stCondLst>
                            <p:childTnLst>
                              <p:par>
                                <p:cTn id="9" presetID="16" presetClass="entr" presetSubtype="42" fill="hold" grpId="0" nodeType="afterEffect">
                                  <p:stCondLst>
                                    <p:cond delay="0"/>
                                  </p:stCondLst>
                                  <p:childTnLst>
                                    <p:set>
                                      <p:cBhvr>
                                        <p:cTn id="10" dur="1" fill="hold">
                                          <p:stCondLst>
                                            <p:cond delay="0"/>
                                          </p:stCondLst>
                                        </p:cTn>
                                        <p:tgtEl>
                                          <p:spTgt spid="697347">
                                            <p:txEl>
                                              <p:pRg st="2" end="2"/>
                                            </p:txEl>
                                          </p:spTgt>
                                        </p:tgtEl>
                                        <p:attrNameLst>
                                          <p:attrName>style.visibility</p:attrName>
                                        </p:attrNameLst>
                                      </p:cBhvr>
                                      <p:to>
                                        <p:strVal val="visible"/>
                                      </p:to>
                                    </p:set>
                                    <p:animEffect transition="in" filter="barn(outHorizontal)">
                                      <p:cBhvr>
                                        <p:cTn id="11" dur="1000"/>
                                        <p:tgtEl>
                                          <p:spTgt spid="697347">
                                            <p:txEl>
                                              <p:pRg st="2" end="2"/>
                                            </p:txEl>
                                          </p:spTgt>
                                        </p:tgtEl>
                                      </p:cBhvr>
                                    </p:animEffect>
                                  </p:childTnLst>
                                </p:cTn>
                              </p:par>
                            </p:childTnLst>
                          </p:cTn>
                        </p:par>
                        <p:par>
                          <p:cTn id="12" fill="hold">
                            <p:stCondLst>
                              <p:cond delay="2000"/>
                            </p:stCondLst>
                            <p:childTnLst>
                              <p:par>
                                <p:cTn id="13" presetID="16" presetClass="entr" presetSubtype="42" fill="hold" grpId="0" nodeType="afterEffect">
                                  <p:stCondLst>
                                    <p:cond delay="0"/>
                                  </p:stCondLst>
                                  <p:childTnLst>
                                    <p:set>
                                      <p:cBhvr>
                                        <p:cTn id="14" dur="1" fill="hold">
                                          <p:stCondLst>
                                            <p:cond delay="0"/>
                                          </p:stCondLst>
                                        </p:cTn>
                                        <p:tgtEl>
                                          <p:spTgt spid="697347">
                                            <p:txEl>
                                              <p:pRg st="3" end="3"/>
                                            </p:txEl>
                                          </p:spTgt>
                                        </p:tgtEl>
                                        <p:attrNameLst>
                                          <p:attrName>style.visibility</p:attrName>
                                        </p:attrNameLst>
                                      </p:cBhvr>
                                      <p:to>
                                        <p:strVal val="visible"/>
                                      </p:to>
                                    </p:set>
                                    <p:animEffect transition="in" filter="barn(outHorizontal)">
                                      <p:cBhvr>
                                        <p:cTn id="15" dur="500"/>
                                        <p:tgtEl>
                                          <p:spTgt spid="697347">
                                            <p:txEl>
                                              <p:pRg st="3" end="3"/>
                                            </p:txEl>
                                          </p:spTgt>
                                        </p:tgtEl>
                                      </p:cBhvr>
                                    </p:animEffect>
                                  </p:childTnLst>
                                </p:cTn>
                              </p:par>
                            </p:childTnLst>
                          </p:cTn>
                        </p:par>
                        <p:par>
                          <p:cTn id="16" fill="hold">
                            <p:stCondLst>
                              <p:cond delay="2500"/>
                            </p:stCondLst>
                            <p:childTnLst>
                              <p:par>
                                <p:cTn id="17" presetID="16" presetClass="entr" presetSubtype="42" fill="hold" grpId="0" nodeType="afterEffect">
                                  <p:stCondLst>
                                    <p:cond delay="0"/>
                                  </p:stCondLst>
                                  <p:childTnLst>
                                    <p:set>
                                      <p:cBhvr>
                                        <p:cTn id="18" dur="1" fill="hold">
                                          <p:stCondLst>
                                            <p:cond delay="0"/>
                                          </p:stCondLst>
                                        </p:cTn>
                                        <p:tgtEl>
                                          <p:spTgt spid="697347">
                                            <p:txEl>
                                              <p:pRg st="4" end="4"/>
                                            </p:txEl>
                                          </p:spTgt>
                                        </p:tgtEl>
                                        <p:attrNameLst>
                                          <p:attrName>style.visibility</p:attrName>
                                        </p:attrNameLst>
                                      </p:cBhvr>
                                      <p:to>
                                        <p:strVal val="visible"/>
                                      </p:to>
                                    </p:set>
                                    <p:animEffect transition="in" filter="barn(outHorizontal)">
                                      <p:cBhvr>
                                        <p:cTn id="19" dur="500"/>
                                        <p:tgtEl>
                                          <p:spTgt spid="69734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7347" grpId="0" uiExpand="1" build="p" bldLvl="2"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a:xfrm>
            <a:off x="533400" y="762000"/>
            <a:ext cx="8077200" cy="685800"/>
          </a:xfrm>
        </p:spPr>
        <p:txBody>
          <a:bodyPr/>
          <a:lstStyle/>
          <a:p>
            <a:r>
              <a:rPr lang="en-US" dirty="0"/>
              <a:t>Pollution Charges in Practice</a:t>
            </a:r>
          </a:p>
        </p:txBody>
      </p:sp>
      <p:sp>
        <p:nvSpPr>
          <p:cNvPr id="139267" name="Rectangle 3"/>
          <p:cNvSpPr>
            <a:spLocks noGrp="1" noChangeArrowheads="1"/>
          </p:cNvSpPr>
          <p:nvPr>
            <p:ph idx="1"/>
          </p:nvPr>
        </p:nvSpPr>
        <p:spPr>
          <a:xfrm>
            <a:off x="533400" y="1676400"/>
            <a:ext cx="8458200" cy="4038600"/>
          </a:xfrm>
        </p:spPr>
        <p:txBody>
          <a:bodyPr/>
          <a:lstStyle/>
          <a:p>
            <a:pPr marL="533400" indent="-533400"/>
            <a:r>
              <a:rPr lang="en-US" sz="2600" dirty="0"/>
              <a:t>Internationally, the pollution charge is the most commonly used market-based instrument</a:t>
            </a:r>
          </a:p>
          <a:p>
            <a:pPr marL="952500" lvl="1" indent="-495300"/>
            <a:r>
              <a:rPr lang="en-US" sz="2400" dirty="0">
                <a:solidFill>
                  <a:schemeClr val="tx2"/>
                </a:solidFill>
                <a:latin typeface="+mn-lt"/>
              </a:rPr>
              <a:t>Australia, France, Germany, and Japan use </a:t>
            </a:r>
            <a:r>
              <a:rPr lang="en-US" sz="2400" b="1" dirty="0">
                <a:solidFill>
                  <a:schemeClr val="tx2"/>
                </a:solidFill>
                <a:latin typeface="+mn-lt"/>
              </a:rPr>
              <a:t>fees or taxes</a:t>
            </a:r>
            <a:r>
              <a:rPr lang="en-US" sz="2400" dirty="0">
                <a:solidFill>
                  <a:schemeClr val="tx2"/>
                </a:solidFill>
                <a:latin typeface="+mn-lt"/>
              </a:rPr>
              <a:t> to control noise pollution generated by aircraft</a:t>
            </a:r>
          </a:p>
          <a:p>
            <a:pPr marL="952500" lvl="1" indent="-495300"/>
            <a:r>
              <a:rPr lang="en-US" sz="2400" dirty="0">
                <a:solidFill>
                  <a:schemeClr val="tx2"/>
                </a:solidFill>
                <a:latin typeface="+mn-lt"/>
              </a:rPr>
              <a:t>Canada, France, Mexico, and Poland are among the nations using </a:t>
            </a:r>
            <a:r>
              <a:rPr lang="en-US" sz="2400" b="1" dirty="0">
                <a:solidFill>
                  <a:schemeClr val="tx2"/>
                </a:solidFill>
                <a:latin typeface="+mn-lt"/>
              </a:rPr>
              <a:t>effluent charges</a:t>
            </a:r>
            <a:r>
              <a:rPr lang="en-US" sz="2400" dirty="0">
                <a:solidFill>
                  <a:schemeClr val="tx2"/>
                </a:solidFill>
                <a:latin typeface="+mn-lt"/>
              </a:rPr>
              <a:t> to protect water resources.</a:t>
            </a:r>
          </a:p>
          <a:p>
            <a:pPr marL="952500" lvl="1" indent="-495300"/>
            <a:r>
              <a:rPr lang="en-US" sz="2300" dirty="0"/>
              <a:t>Others levy charges on products such as batteries, </a:t>
            </a:r>
            <a:r>
              <a:rPr lang="en-US" sz="2300" dirty="0" err="1"/>
              <a:t>tyres</a:t>
            </a:r>
            <a:r>
              <a:rPr lang="en-US" sz="2300" dirty="0"/>
              <a:t>, </a:t>
            </a:r>
            <a:r>
              <a:rPr lang="en-US" sz="2400" dirty="0">
                <a:solidFill>
                  <a:schemeClr val="tx2"/>
                </a:solidFill>
                <a:latin typeface="+mn-lt"/>
              </a:rPr>
              <a:t>lubricant oil, packaging, paint, paint containers, and gasoline</a:t>
            </a:r>
            <a:endParaRPr lang="en-US" sz="2400" dirty="0"/>
          </a:p>
        </p:txBody>
      </p:sp>
      <p:sp>
        <p:nvSpPr>
          <p:cNvPr id="5" name="Slide Number Placeholder 4"/>
          <p:cNvSpPr>
            <a:spLocks noGrp="1"/>
          </p:cNvSpPr>
          <p:nvPr>
            <p:ph type="sldNum" sz="quarter" idx="11"/>
          </p:nvPr>
        </p:nvSpPr>
        <p:spPr/>
        <p:txBody>
          <a:bodyPr/>
          <a:lstStyle/>
          <a:p>
            <a:fld id="{1FD66FBE-6B1C-4577-B8F8-DC2DC5FA888E}" type="slidenum">
              <a:rPr lang="en-US"/>
              <a:pPr/>
              <a:t>12</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139267">
                                            <p:txEl>
                                              <p:pRg st="0" end="0"/>
                                            </p:txEl>
                                          </p:spTgt>
                                        </p:tgtEl>
                                        <p:attrNameLst>
                                          <p:attrName>style.visibility</p:attrName>
                                        </p:attrNameLst>
                                      </p:cBhvr>
                                      <p:to>
                                        <p:strVal val="visible"/>
                                      </p:to>
                                    </p:set>
                                    <p:animEffect transition="in" filter="strips(downRight)">
                                      <p:cBhvr>
                                        <p:cTn id="7" dur="500"/>
                                        <p:tgtEl>
                                          <p:spTgt spid="139267">
                                            <p:txEl>
                                              <p:pRg st="0" end="0"/>
                                            </p:txEl>
                                          </p:spTgt>
                                        </p:tgtEl>
                                      </p:cBhvr>
                                    </p:animEffect>
                                  </p:childTnLst>
                                </p:cTn>
                              </p:par>
                              <p:par>
                                <p:cTn id="8" presetID="18" presetClass="entr" presetSubtype="6" fill="hold" grpId="0" nodeType="withEffect">
                                  <p:stCondLst>
                                    <p:cond delay="0"/>
                                  </p:stCondLst>
                                  <p:childTnLst>
                                    <p:set>
                                      <p:cBhvr>
                                        <p:cTn id="9" dur="1" fill="hold">
                                          <p:stCondLst>
                                            <p:cond delay="0"/>
                                          </p:stCondLst>
                                        </p:cTn>
                                        <p:tgtEl>
                                          <p:spTgt spid="139267">
                                            <p:txEl>
                                              <p:pRg st="1" end="1"/>
                                            </p:txEl>
                                          </p:spTgt>
                                        </p:tgtEl>
                                        <p:attrNameLst>
                                          <p:attrName>style.visibility</p:attrName>
                                        </p:attrNameLst>
                                      </p:cBhvr>
                                      <p:to>
                                        <p:strVal val="visible"/>
                                      </p:to>
                                    </p:set>
                                    <p:animEffect transition="in" filter="strips(downRight)">
                                      <p:cBhvr>
                                        <p:cTn id="10" dur="500"/>
                                        <p:tgtEl>
                                          <p:spTgt spid="139267">
                                            <p:txEl>
                                              <p:pRg st="1" end="1"/>
                                            </p:txEl>
                                          </p:spTgt>
                                        </p:tgtEl>
                                      </p:cBhvr>
                                    </p:animEffect>
                                  </p:childTnLst>
                                </p:cTn>
                              </p:par>
                              <p:par>
                                <p:cTn id="11" presetID="18" presetClass="entr" presetSubtype="6" fill="hold" grpId="0" nodeType="withEffect">
                                  <p:stCondLst>
                                    <p:cond delay="0"/>
                                  </p:stCondLst>
                                  <p:childTnLst>
                                    <p:set>
                                      <p:cBhvr>
                                        <p:cTn id="12" dur="1" fill="hold">
                                          <p:stCondLst>
                                            <p:cond delay="0"/>
                                          </p:stCondLst>
                                        </p:cTn>
                                        <p:tgtEl>
                                          <p:spTgt spid="139267">
                                            <p:txEl>
                                              <p:pRg st="2" end="2"/>
                                            </p:txEl>
                                          </p:spTgt>
                                        </p:tgtEl>
                                        <p:attrNameLst>
                                          <p:attrName>style.visibility</p:attrName>
                                        </p:attrNameLst>
                                      </p:cBhvr>
                                      <p:to>
                                        <p:strVal val="visible"/>
                                      </p:to>
                                    </p:set>
                                    <p:animEffect transition="in" filter="strips(downRight)">
                                      <p:cBhvr>
                                        <p:cTn id="13" dur="500"/>
                                        <p:tgtEl>
                                          <p:spTgt spid="139267">
                                            <p:txEl>
                                              <p:pRg st="2" end="2"/>
                                            </p:txEl>
                                          </p:spTgt>
                                        </p:tgtEl>
                                      </p:cBhvr>
                                    </p:animEffect>
                                  </p:childTnLst>
                                </p:cTn>
                              </p:par>
                            </p:childTnLst>
                          </p:cTn>
                        </p:par>
                        <p:par>
                          <p:cTn id="14" fill="hold">
                            <p:stCondLst>
                              <p:cond delay="500"/>
                            </p:stCondLst>
                            <p:childTnLst>
                              <p:par>
                                <p:cTn id="15" presetID="18" presetClass="entr" presetSubtype="6" fill="hold" grpId="0" nodeType="afterEffect">
                                  <p:stCondLst>
                                    <p:cond delay="0"/>
                                  </p:stCondLst>
                                  <p:childTnLst>
                                    <p:set>
                                      <p:cBhvr>
                                        <p:cTn id="16" dur="1" fill="hold">
                                          <p:stCondLst>
                                            <p:cond delay="0"/>
                                          </p:stCondLst>
                                        </p:cTn>
                                        <p:tgtEl>
                                          <p:spTgt spid="139267">
                                            <p:txEl>
                                              <p:pRg st="3" end="3"/>
                                            </p:txEl>
                                          </p:spTgt>
                                        </p:tgtEl>
                                        <p:attrNameLst>
                                          <p:attrName>style.visibility</p:attrName>
                                        </p:attrNameLst>
                                      </p:cBhvr>
                                      <p:to>
                                        <p:strVal val="visible"/>
                                      </p:to>
                                    </p:set>
                                    <p:animEffect transition="in" filter="strips(downRight)">
                                      <p:cBhvr>
                                        <p:cTn id="17" dur="500"/>
                                        <p:tgtEl>
                                          <p:spTgt spid="13926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7"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609600" y="609600"/>
            <a:ext cx="8382000" cy="838200"/>
          </a:xfrm>
        </p:spPr>
        <p:txBody>
          <a:bodyPr/>
          <a:lstStyle/>
          <a:p>
            <a:r>
              <a:rPr lang="en-US" b="1" dirty="0"/>
              <a:t>Environmental Subsidies</a:t>
            </a:r>
          </a:p>
        </p:txBody>
      </p:sp>
      <p:sp>
        <p:nvSpPr>
          <p:cNvPr id="140291" name="Rectangle 3"/>
          <p:cNvSpPr>
            <a:spLocks noGrp="1" noChangeArrowheads="1"/>
          </p:cNvSpPr>
          <p:nvPr>
            <p:ph idx="1"/>
          </p:nvPr>
        </p:nvSpPr>
        <p:spPr>
          <a:xfrm>
            <a:off x="685800" y="1905000"/>
            <a:ext cx="7924800" cy="3886200"/>
          </a:xfrm>
        </p:spPr>
        <p:txBody>
          <a:bodyPr/>
          <a:lstStyle/>
          <a:p>
            <a:pPr marL="533400" indent="-533400"/>
            <a:r>
              <a:rPr lang="en-US" sz="2600" dirty="0"/>
              <a:t>Two major types of subsidies:</a:t>
            </a:r>
          </a:p>
          <a:p>
            <a:pPr marL="952500" lvl="1" indent="-495300"/>
            <a:r>
              <a:rPr lang="en-US" sz="2400" dirty="0">
                <a:solidFill>
                  <a:srgbClr val="2E5D7A"/>
                </a:solidFill>
              </a:rPr>
              <a:t>Abatement equipment subsidies</a:t>
            </a:r>
          </a:p>
          <a:p>
            <a:pPr marL="952500" lvl="1" indent="-495300"/>
            <a:r>
              <a:rPr lang="en-US" sz="2400" dirty="0">
                <a:solidFill>
                  <a:srgbClr val="2E5D7A"/>
                </a:solidFill>
              </a:rPr>
              <a:t>Pollution reduction subsidies</a:t>
            </a:r>
          </a:p>
        </p:txBody>
      </p:sp>
      <p:sp>
        <p:nvSpPr>
          <p:cNvPr id="5" name="Slide Number Placeholder 4"/>
          <p:cNvSpPr>
            <a:spLocks noGrp="1"/>
          </p:cNvSpPr>
          <p:nvPr>
            <p:ph type="sldNum" sz="quarter" idx="11"/>
          </p:nvPr>
        </p:nvSpPr>
        <p:spPr/>
        <p:txBody>
          <a:bodyPr/>
          <a:lstStyle/>
          <a:p>
            <a:fld id="{E7D5D150-0303-4760-9A5D-1A989A7F8972}" type="slidenum">
              <a:rPr lang="en-US"/>
              <a:pPr/>
              <a:t>13</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0291">
                                            <p:txEl>
                                              <p:pRg st="0" end="0"/>
                                            </p:txEl>
                                          </p:spTgt>
                                        </p:tgtEl>
                                        <p:attrNameLst>
                                          <p:attrName>style.visibility</p:attrName>
                                        </p:attrNameLst>
                                      </p:cBhvr>
                                      <p:to>
                                        <p:strVal val="visible"/>
                                      </p:to>
                                    </p:set>
                                    <p:animEffect transition="in" filter="dissolve">
                                      <p:cBhvr>
                                        <p:cTn id="7" dur="500"/>
                                        <p:tgtEl>
                                          <p:spTgt spid="14029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40291">
                                            <p:txEl>
                                              <p:pRg st="1" end="1"/>
                                            </p:txEl>
                                          </p:spTgt>
                                        </p:tgtEl>
                                        <p:attrNameLst>
                                          <p:attrName>style.visibility</p:attrName>
                                        </p:attrNameLst>
                                      </p:cBhvr>
                                      <p:to>
                                        <p:strVal val="visible"/>
                                      </p:to>
                                    </p:set>
                                    <p:animEffect transition="in" filter="dissolve">
                                      <p:cBhvr>
                                        <p:cTn id="12" dur="500"/>
                                        <p:tgtEl>
                                          <p:spTgt spid="140291">
                                            <p:txEl>
                                              <p:pRg st="1" end="1"/>
                                            </p:txEl>
                                          </p:spTgt>
                                        </p:tgtEl>
                                      </p:cBhvr>
                                    </p:animEffect>
                                  </p:childTnLst>
                                </p:cTn>
                              </p:par>
                            </p:childTnLst>
                          </p:cTn>
                        </p:par>
                        <p:par>
                          <p:cTn id="13" fill="hold">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140291">
                                            <p:txEl>
                                              <p:pRg st="2" end="2"/>
                                            </p:txEl>
                                          </p:spTgt>
                                        </p:tgtEl>
                                        <p:attrNameLst>
                                          <p:attrName>style.visibility</p:attrName>
                                        </p:attrNameLst>
                                      </p:cBhvr>
                                      <p:to>
                                        <p:strVal val="visible"/>
                                      </p:to>
                                    </p:set>
                                    <p:animEffect transition="in" filter="dissolve">
                                      <p:cBhvr>
                                        <p:cTn id="16" dur="500"/>
                                        <p:tgtEl>
                                          <p:spTgt spid="14029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1"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a:xfrm>
            <a:off x="533400" y="762000"/>
            <a:ext cx="8305800" cy="762000"/>
          </a:xfrm>
        </p:spPr>
        <p:txBody>
          <a:bodyPr/>
          <a:lstStyle/>
          <a:p>
            <a:r>
              <a:rPr lang="en-US" sz="3500" dirty="0"/>
              <a:t>Abatement Equipment Subsidy</a:t>
            </a:r>
          </a:p>
        </p:txBody>
      </p:sp>
      <p:sp>
        <p:nvSpPr>
          <p:cNvPr id="141315" name="Rectangle 3"/>
          <p:cNvSpPr>
            <a:spLocks noGrp="1" noChangeArrowheads="1"/>
          </p:cNvSpPr>
          <p:nvPr>
            <p:ph idx="1"/>
          </p:nvPr>
        </p:nvSpPr>
        <p:spPr>
          <a:xfrm>
            <a:off x="457200" y="1752600"/>
            <a:ext cx="8458200" cy="4038600"/>
          </a:xfrm>
        </p:spPr>
        <p:txBody>
          <a:bodyPr/>
          <a:lstStyle/>
          <a:p>
            <a:pPr marL="533400" indent="-533400"/>
            <a:r>
              <a:rPr lang="en-US" sz="2700" dirty="0"/>
              <a:t>Defined as a payment aimed at lowering the cost of abatement technology</a:t>
            </a:r>
          </a:p>
          <a:p>
            <a:pPr marL="1352550" lvl="2" indent="-438150"/>
            <a:r>
              <a:rPr lang="en-US" sz="2100" dirty="0"/>
              <a:t>Goal is to internalize the positive externality associated with the consumption of abatement activities</a:t>
            </a:r>
          </a:p>
          <a:p>
            <a:pPr marL="533400" indent="-533400"/>
            <a:r>
              <a:rPr lang="en-US" sz="2700" dirty="0"/>
              <a:t>If the subsidy (s) equals the marginal external benefit (MEB) at Q</a:t>
            </a:r>
            <a:r>
              <a:rPr lang="en-US" sz="2700" baseline="-25000" dirty="0"/>
              <a:t>E</a:t>
            </a:r>
            <a:r>
              <a:rPr lang="en-US" sz="2700" dirty="0"/>
              <a:t>,</a:t>
            </a:r>
            <a:r>
              <a:rPr lang="en-US" sz="2700" i="1" dirty="0"/>
              <a:t> </a:t>
            </a:r>
            <a:r>
              <a:rPr lang="en-US" sz="2700" dirty="0"/>
              <a:t>it achieves an efficient equilibrium and is called a </a:t>
            </a:r>
            <a:r>
              <a:rPr lang="en-US" sz="2700" b="1" dirty="0">
                <a:solidFill>
                  <a:srgbClr val="2E5D7A"/>
                </a:solidFill>
              </a:rPr>
              <a:t>Pigouvian subsidy</a:t>
            </a:r>
            <a:endParaRPr lang="en-US" sz="2700" b="1" i="1" baseline="-25000" dirty="0">
              <a:solidFill>
                <a:srgbClr val="2E5D7A"/>
              </a:solidFill>
            </a:endParaRPr>
          </a:p>
        </p:txBody>
      </p:sp>
      <p:sp>
        <p:nvSpPr>
          <p:cNvPr id="5" name="Slide Number Placeholder 4"/>
          <p:cNvSpPr>
            <a:spLocks noGrp="1"/>
          </p:cNvSpPr>
          <p:nvPr>
            <p:ph type="sldNum" sz="quarter" idx="11"/>
          </p:nvPr>
        </p:nvSpPr>
        <p:spPr/>
        <p:txBody>
          <a:bodyPr/>
          <a:lstStyle/>
          <a:p>
            <a:fld id="{817BB149-D31D-4756-97C8-EEB83285116D}" type="slidenum">
              <a:rPr lang="en-US"/>
              <a:pPr/>
              <a:t>14</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1314"/>
                                        </p:tgtEl>
                                        <p:attrNameLst>
                                          <p:attrName>style.visibility</p:attrName>
                                        </p:attrNameLst>
                                      </p:cBhvr>
                                      <p:to>
                                        <p:strVal val="visible"/>
                                      </p:to>
                                    </p:set>
                                    <p:animEffect transition="in" filter="fade">
                                      <p:cBhvr>
                                        <p:cTn id="7" dur="2000"/>
                                        <p:tgtEl>
                                          <p:spTgt spid="1413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1315">
                                            <p:txEl>
                                              <p:pRg st="0" end="0"/>
                                            </p:txEl>
                                          </p:spTgt>
                                        </p:tgtEl>
                                        <p:attrNameLst>
                                          <p:attrName>style.visibility</p:attrName>
                                        </p:attrNameLst>
                                      </p:cBhvr>
                                      <p:to>
                                        <p:strVal val="visible"/>
                                      </p:to>
                                    </p:set>
                                    <p:animEffect transition="in" filter="wipe(left)">
                                      <p:cBhvr>
                                        <p:cTn id="12" dur="500"/>
                                        <p:tgtEl>
                                          <p:spTgt spid="141315">
                                            <p:txEl>
                                              <p:pRg st="0" end="0"/>
                                            </p:txEl>
                                          </p:spTgt>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41315">
                                            <p:txEl>
                                              <p:pRg st="1" end="1"/>
                                            </p:txEl>
                                          </p:spTgt>
                                        </p:tgtEl>
                                        <p:attrNameLst>
                                          <p:attrName>style.visibility</p:attrName>
                                        </p:attrNameLst>
                                      </p:cBhvr>
                                      <p:to>
                                        <p:strVal val="visible"/>
                                      </p:to>
                                    </p:set>
                                    <p:animEffect transition="in" filter="wipe(left)">
                                      <p:cBhvr>
                                        <p:cTn id="16" dur="1000"/>
                                        <p:tgtEl>
                                          <p:spTgt spid="14131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41315">
                                            <p:txEl>
                                              <p:pRg st="2" end="2"/>
                                            </p:txEl>
                                          </p:spTgt>
                                        </p:tgtEl>
                                        <p:attrNameLst>
                                          <p:attrName>style.visibility</p:attrName>
                                        </p:attrNameLst>
                                      </p:cBhvr>
                                      <p:to>
                                        <p:strVal val="visible"/>
                                      </p:to>
                                    </p:set>
                                    <p:animEffect transition="in" filter="wipe(left)">
                                      <p:cBhvr>
                                        <p:cTn id="21" dur="500"/>
                                        <p:tgtEl>
                                          <p:spTgt spid="1413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4" grpId="0"/>
      <p:bldP spid="141315"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8403" name="Rectangle 35"/>
          <p:cNvSpPr>
            <a:spLocks noGrp="1" noChangeArrowheads="1"/>
          </p:cNvSpPr>
          <p:nvPr>
            <p:ph type="title"/>
          </p:nvPr>
        </p:nvSpPr>
        <p:spPr>
          <a:xfrm>
            <a:off x="914400" y="609600"/>
            <a:ext cx="7696200" cy="1066800"/>
          </a:xfrm>
        </p:spPr>
        <p:txBody>
          <a:bodyPr/>
          <a:lstStyle/>
          <a:p>
            <a:r>
              <a:rPr lang="en-US" sz="4000" dirty="0"/>
              <a:t>Pigouvian Subsidy</a:t>
            </a:r>
            <a:br>
              <a:rPr lang="en-US" sz="4000" dirty="0"/>
            </a:br>
            <a:r>
              <a:rPr lang="en-US" sz="2800" dirty="0"/>
              <a:t>Market for Scrubbers</a:t>
            </a:r>
          </a:p>
        </p:txBody>
      </p:sp>
      <p:sp>
        <p:nvSpPr>
          <p:cNvPr id="34" name="Slide Number Placeholder 3"/>
          <p:cNvSpPr>
            <a:spLocks noGrp="1"/>
          </p:cNvSpPr>
          <p:nvPr>
            <p:ph type="sldNum" sz="quarter" idx="11"/>
          </p:nvPr>
        </p:nvSpPr>
        <p:spPr>
          <a:xfrm>
            <a:off x="8121073" y="6324600"/>
            <a:ext cx="609600" cy="457200"/>
          </a:xfrm>
        </p:spPr>
        <p:txBody>
          <a:bodyPr/>
          <a:lstStyle/>
          <a:p>
            <a:fld id="{4D14CF60-D510-4B42-B695-E85424D61B2A}" type="slidenum">
              <a:rPr lang="en-US"/>
              <a:pPr/>
              <a:t>15</a:t>
            </a:fld>
            <a:endParaRPr lang="en-US" dirty="0"/>
          </a:p>
        </p:txBody>
      </p:sp>
      <p:grpSp>
        <p:nvGrpSpPr>
          <p:cNvPr id="698435" name="Group 67"/>
          <p:cNvGrpSpPr>
            <a:grpSpLocks/>
          </p:cNvGrpSpPr>
          <p:nvPr/>
        </p:nvGrpSpPr>
        <p:grpSpPr bwMode="auto">
          <a:xfrm>
            <a:off x="1066800" y="1905000"/>
            <a:ext cx="7435272" cy="4343400"/>
            <a:chOff x="912" y="1344"/>
            <a:chExt cx="3864" cy="2067"/>
          </a:xfrm>
        </p:grpSpPr>
        <p:sp>
          <p:nvSpPr>
            <p:cNvPr id="698405" name="AutoShape 37"/>
            <p:cNvSpPr>
              <a:spLocks noChangeAspect="1" noChangeArrowheads="1"/>
            </p:cNvSpPr>
            <p:nvPr/>
          </p:nvSpPr>
          <p:spPr bwMode="auto">
            <a:xfrm>
              <a:off x="912" y="1344"/>
              <a:ext cx="3864" cy="2067"/>
            </a:xfrm>
            <a:prstGeom prst="rect">
              <a:avLst/>
            </a:prstGeom>
            <a:noFill/>
            <a:ln w="9525">
              <a:noFill/>
              <a:miter lim="800000"/>
              <a:headEnd/>
              <a:tailEnd/>
            </a:ln>
          </p:spPr>
          <p:txBody>
            <a:bodyPr/>
            <a:lstStyle/>
            <a:p>
              <a:endParaRPr lang="en-US" dirty="0"/>
            </a:p>
          </p:txBody>
        </p:sp>
        <p:sp>
          <p:nvSpPr>
            <p:cNvPr id="698406" name="Line 38"/>
            <p:cNvSpPr>
              <a:spLocks noChangeShapeType="1"/>
            </p:cNvSpPr>
            <p:nvPr/>
          </p:nvSpPr>
          <p:spPr bwMode="auto">
            <a:xfrm>
              <a:off x="1508" y="1344"/>
              <a:ext cx="0" cy="1699"/>
            </a:xfrm>
            <a:prstGeom prst="line">
              <a:avLst/>
            </a:prstGeom>
            <a:noFill/>
            <a:ln w="9525">
              <a:solidFill>
                <a:srgbClr val="000000"/>
              </a:solidFill>
              <a:round/>
              <a:headEnd/>
              <a:tailEnd/>
            </a:ln>
          </p:spPr>
          <p:txBody>
            <a:bodyPr/>
            <a:lstStyle/>
            <a:p>
              <a:endParaRPr lang="en-US" dirty="0"/>
            </a:p>
          </p:txBody>
        </p:sp>
        <p:sp>
          <p:nvSpPr>
            <p:cNvPr id="698407" name="Line 39"/>
            <p:cNvSpPr>
              <a:spLocks noChangeShapeType="1"/>
            </p:cNvSpPr>
            <p:nvPr/>
          </p:nvSpPr>
          <p:spPr bwMode="auto">
            <a:xfrm>
              <a:off x="1508" y="3043"/>
              <a:ext cx="2482" cy="0"/>
            </a:xfrm>
            <a:prstGeom prst="line">
              <a:avLst/>
            </a:prstGeom>
            <a:noFill/>
            <a:ln w="9525">
              <a:solidFill>
                <a:srgbClr val="000000"/>
              </a:solidFill>
              <a:round/>
              <a:headEnd/>
              <a:tailEnd/>
            </a:ln>
          </p:spPr>
          <p:txBody>
            <a:bodyPr/>
            <a:lstStyle/>
            <a:p>
              <a:endParaRPr lang="en-US" dirty="0"/>
            </a:p>
          </p:txBody>
        </p:sp>
        <p:sp>
          <p:nvSpPr>
            <p:cNvPr id="698408" name="Text Box 40"/>
            <p:cNvSpPr txBox="1">
              <a:spLocks noChangeArrowheads="1"/>
            </p:cNvSpPr>
            <p:nvPr/>
          </p:nvSpPr>
          <p:spPr bwMode="auto">
            <a:xfrm>
              <a:off x="912" y="1434"/>
              <a:ext cx="531" cy="180"/>
            </a:xfrm>
            <a:prstGeom prst="rect">
              <a:avLst/>
            </a:prstGeom>
            <a:noFill/>
            <a:ln w="9525">
              <a:noFill/>
              <a:miter lim="800000"/>
              <a:headEnd/>
              <a:tailEnd/>
            </a:ln>
          </p:spPr>
          <p:txBody>
            <a:bodyPr lIns="65872" tIns="32936" rIns="65872" bIns="32936"/>
            <a:lstStyle/>
            <a:p>
              <a:r>
                <a:rPr lang="en-US" sz="1400" dirty="0"/>
                <a:t>($ millions)</a:t>
              </a:r>
            </a:p>
          </p:txBody>
        </p:sp>
        <p:sp>
          <p:nvSpPr>
            <p:cNvPr id="698409" name="Line 41"/>
            <p:cNvSpPr>
              <a:spLocks noChangeShapeType="1"/>
            </p:cNvSpPr>
            <p:nvPr/>
          </p:nvSpPr>
          <p:spPr bwMode="auto">
            <a:xfrm flipV="1">
              <a:off x="1508" y="1737"/>
              <a:ext cx="1948" cy="979"/>
            </a:xfrm>
            <a:prstGeom prst="line">
              <a:avLst/>
            </a:prstGeom>
            <a:noFill/>
            <a:ln w="9525">
              <a:solidFill>
                <a:srgbClr val="000000"/>
              </a:solidFill>
              <a:round/>
              <a:headEnd/>
              <a:tailEnd/>
            </a:ln>
          </p:spPr>
          <p:txBody>
            <a:bodyPr/>
            <a:lstStyle/>
            <a:p>
              <a:endParaRPr lang="en-US" dirty="0"/>
            </a:p>
          </p:txBody>
        </p:sp>
        <p:sp>
          <p:nvSpPr>
            <p:cNvPr id="698410" name="Text Box 42"/>
            <p:cNvSpPr txBox="1">
              <a:spLocks noChangeArrowheads="1"/>
            </p:cNvSpPr>
            <p:nvPr/>
          </p:nvSpPr>
          <p:spPr bwMode="auto">
            <a:xfrm>
              <a:off x="3441" y="1671"/>
              <a:ext cx="391" cy="132"/>
            </a:xfrm>
            <a:prstGeom prst="rect">
              <a:avLst/>
            </a:prstGeom>
            <a:noFill/>
            <a:ln w="9525">
              <a:noFill/>
              <a:miter lim="800000"/>
              <a:headEnd/>
              <a:tailEnd/>
            </a:ln>
          </p:spPr>
          <p:txBody>
            <a:bodyPr lIns="65872" tIns="32936" rIns="65872" bIns="32936"/>
            <a:lstStyle/>
            <a:p>
              <a:r>
                <a:rPr lang="en-US" sz="1400" dirty="0"/>
                <a:t>MSC</a:t>
              </a:r>
            </a:p>
          </p:txBody>
        </p:sp>
        <p:sp>
          <p:nvSpPr>
            <p:cNvPr id="698411" name="Line 43"/>
            <p:cNvSpPr>
              <a:spLocks noChangeShapeType="1"/>
            </p:cNvSpPr>
            <p:nvPr/>
          </p:nvSpPr>
          <p:spPr bwMode="auto">
            <a:xfrm>
              <a:off x="1508" y="1932"/>
              <a:ext cx="1763" cy="941"/>
            </a:xfrm>
            <a:prstGeom prst="line">
              <a:avLst/>
            </a:prstGeom>
            <a:noFill/>
            <a:ln w="9525">
              <a:solidFill>
                <a:srgbClr val="000000"/>
              </a:solidFill>
              <a:round/>
              <a:headEnd/>
              <a:tailEnd/>
            </a:ln>
          </p:spPr>
          <p:txBody>
            <a:bodyPr/>
            <a:lstStyle/>
            <a:p>
              <a:endParaRPr lang="en-US" dirty="0"/>
            </a:p>
          </p:txBody>
        </p:sp>
        <p:sp>
          <p:nvSpPr>
            <p:cNvPr id="698412" name="Text Box 44"/>
            <p:cNvSpPr txBox="1">
              <a:spLocks noChangeArrowheads="1"/>
            </p:cNvSpPr>
            <p:nvPr/>
          </p:nvSpPr>
          <p:spPr bwMode="auto">
            <a:xfrm>
              <a:off x="3271" y="2847"/>
              <a:ext cx="392" cy="132"/>
            </a:xfrm>
            <a:prstGeom prst="rect">
              <a:avLst/>
            </a:prstGeom>
            <a:noFill/>
            <a:ln w="9525">
              <a:noFill/>
              <a:miter lim="800000"/>
              <a:headEnd/>
              <a:tailEnd/>
            </a:ln>
          </p:spPr>
          <p:txBody>
            <a:bodyPr lIns="65872" tIns="32936" rIns="65872" bIns="32936"/>
            <a:lstStyle/>
            <a:p>
              <a:r>
                <a:rPr lang="en-US" sz="1400" dirty="0"/>
                <a:t>MPB</a:t>
              </a:r>
            </a:p>
          </p:txBody>
        </p:sp>
        <p:sp>
          <p:nvSpPr>
            <p:cNvPr id="698413" name="Line 45"/>
            <p:cNvSpPr>
              <a:spLocks noChangeShapeType="1"/>
            </p:cNvSpPr>
            <p:nvPr/>
          </p:nvSpPr>
          <p:spPr bwMode="auto">
            <a:xfrm>
              <a:off x="1806" y="1344"/>
              <a:ext cx="1782" cy="1414"/>
            </a:xfrm>
            <a:prstGeom prst="line">
              <a:avLst/>
            </a:prstGeom>
            <a:noFill/>
            <a:ln w="9525">
              <a:solidFill>
                <a:srgbClr val="000000"/>
              </a:solidFill>
              <a:round/>
              <a:headEnd/>
              <a:tailEnd/>
            </a:ln>
          </p:spPr>
          <p:txBody>
            <a:bodyPr/>
            <a:lstStyle/>
            <a:p>
              <a:endParaRPr lang="en-US" dirty="0"/>
            </a:p>
          </p:txBody>
        </p:sp>
        <p:sp>
          <p:nvSpPr>
            <p:cNvPr id="698414" name="Text Box 46"/>
            <p:cNvSpPr txBox="1">
              <a:spLocks noChangeArrowheads="1"/>
            </p:cNvSpPr>
            <p:nvPr/>
          </p:nvSpPr>
          <p:spPr bwMode="auto">
            <a:xfrm>
              <a:off x="3567" y="2753"/>
              <a:ext cx="392" cy="132"/>
            </a:xfrm>
            <a:prstGeom prst="rect">
              <a:avLst/>
            </a:prstGeom>
            <a:noFill/>
            <a:ln w="9525">
              <a:noFill/>
              <a:miter lim="800000"/>
              <a:headEnd/>
              <a:tailEnd/>
            </a:ln>
          </p:spPr>
          <p:txBody>
            <a:bodyPr lIns="65872" tIns="32936" rIns="65872" bIns="32936"/>
            <a:lstStyle/>
            <a:p>
              <a:r>
                <a:rPr lang="en-US" sz="1400" dirty="0"/>
                <a:t>MSB</a:t>
              </a:r>
            </a:p>
          </p:txBody>
        </p:sp>
        <p:sp>
          <p:nvSpPr>
            <p:cNvPr id="698415" name="Line 47"/>
            <p:cNvSpPr>
              <a:spLocks noChangeShapeType="1"/>
            </p:cNvSpPr>
            <p:nvPr/>
          </p:nvSpPr>
          <p:spPr bwMode="auto">
            <a:xfrm>
              <a:off x="2226" y="2324"/>
              <a:ext cx="1" cy="719"/>
            </a:xfrm>
            <a:prstGeom prst="line">
              <a:avLst/>
            </a:prstGeom>
            <a:noFill/>
            <a:ln w="9525">
              <a:solidFill>
                <a:srgbClr val="000000"/>
              </a:solidFill>
              <a:prstDash val="dash"/>
              <a:round/>
              <a:headEnd/>
              <a:tailEnd/>
            </a:ln>
          </p:spPr>
          <p:txBody>
            <a:bodyPr/>
            <a:lstStyle/>
            <a:p>
              <a:endParaRPr lang="en-US" dirty="0"/>
            </a:p>
          </p:txBody>
        </p:sp>
        <p:sp>
          <p:nvSpPr>
            <p:cNvPr id="698416" name="Line 48"/>
            <p:cNvSpPr>
              <a:spLocks noChangeShapeType="1"/>
            </p:cNvSpPr>
            <p:nvPr/>
          </p:nvSpPr>
          <p:spPr bwMode="auto">
            <a:xfrm>
              <a:off x="2749" y="2062"/>
              <a:ext cx="0" cy="981"/>
            </a:xfrm>
            <a:prstGeom prst="line">
              <a:avLst/>
            </a:prstGeom>
            <a:noFill/>
            <a:ln w="9525">
              <a:solidFill>
                <a:srgbClr val="000000"/>
              </a:solidFill>
              <a:prstDash val="dash"/>
              <a:round/>
              <a:headEnd/>
              <a:tailEnd/>
            </a:ln>
          </p:spPr>
          <p:txBody>
            <a:bodyPr/>
            <a:lstStyle/>
            <a:p>
              <a:endParaRPr lang="en-US" dirty="0"/>
            </a:p>
          </p:txBody>
        </p:sp>
        <p:sp>
          <p:nvSpPr>
            <p:cNvPr id="698417" name="Text Box 49"/>
            <p:cNvSpPr txBox="1">
              <a:spLocks noChangeArrowheads="1"/>
            </p:cNvSpPr>
            <p:nvPr/>
          </p:nvSpPr>
          <p:spPr bwMode="auto">
            <a:xfrm>
              <a:off x="1443" y="3043"/>
              <a:ext cx="196" cy="132"/>
            </a:xfrm>
            <a:prstGeom prst="rect">
              <a:avLst/>
            </a:prstGeom>
            <a:noFill/>
            <a:ln w="9525">
              <a:noFill/>
              <a:miter lim="800000"/>
              <a:headEnd/>
              <a:tailEnd/>
            </a:ln>
          </p:spPr>
          <p:txBody>
            <a:bodyPr lIns="65872" tIns="32936" rIns="65872" bIns="32936"/>
            <a:lstStyle/>
            <a:p>
              <a:r>
                <a:rPr lang="en-US" sz="1400" dirty="0"/>
                <a:t>0</a:t>
              </a:r>
            </a:p>
          </p:txBody>
        </p:sp>
        <p:sp>
          <p:nvSpPr>
            <p:cNvPr id="698418" name="Text Box 50"/>
            <p:cNvSpPr txBox="1">
              <a:spLocks noChangeArrowheads="1"/>
            </p:cNvSpPr>
            <p:nvPr/>
          </p:nvSpPr>
          <p:spPr bwMode="auto">
            <a:xfrm>
              <a:off x="1872" y="3043"/>
              <a:ext cx="568" cy="173"/>
            </a:xfrm>
            <a:prstGeom prst="rect">
              <a:avLst/>
            </a:prstGeom>
            <a:noFill/>
            <a:ln w="9525">
              <a:noFill/>
              <a:miter lim="800000"/>
              <a:headEnd/>
              <a:tailEnd/>
            </a:ln>
          </p:spPr>
          <p:txBody>
            <a:bodyPr lIns="65872" tIns="32936" rIns="65872" bIns="32936"/>
            <a:lstStyle/>
            <a:p>
              <a:r>
                <a:rPr lang="en-US" sz="1400" dirty="0"/>
                <a:t>Q</a:t>
              </a:r>
              <a:r>
                <a:rPr lang="en-US" sz="1400" baseline="-25000" dirty="0"/>
                <a:t>C</a:t>
              </a:r>
              <a:r>
                <a:rPr lang="en-US" sz="1400" dirty="0"/>
                <a:t> = 200</a:t>
              </a:r>
            </a:p>
          </p:txBody>
        </p:sp>
        <p:sp>
          <p:nvSpPr>
            <p:cNvPr id="698419" name="Text Box 51"/>
            <p:cNvSpPr txBox="1">
              <a:spLocks noChangeArrowheads="1"/>
            </p:cNvSpPr>
            <p:nvPr/>
          </p:nvSpPr>
          <p:spPr bwMode="auto">
            <a:xfrm>
              <a:off x="2529" y="3043"/>
              <a:ext cx="639" cy="173"/>
            </a:xfrm>
            <a:prstGeom prst="rect">
              <a:avLst/>
            </a:prstGeom>
            <a:noFill/>
            <a:ln w="9525">
              <a:noFill/>
              <a:miter lim="800000"/>
              <a:headEnd/>
              <a:tailEnd/>
            </a:ln>
          </p:spPr>
          <p:txBody>
            <a:bodyPr lIns="65872" tIns="32936" rIns="65872" bIns="32936"/>
            <a:lstStyle/>
            <a:p>
              <a:r>
                <a:rPr lang="en-US" sz="1400" dirty="0"/>
                <a:t>Q</a:t>
              </a:r>
              <a:r>
                <a:rPr lang="en-US" sz="1400" baseline="-25000" dirty="0"/>
                <a:t>E</a:t>
              </a:r>
              <a:r>
                <a:rPr lang="en-US" sz="1400" dirty="0"/>
                <a:t> = 210</a:t>
              </a:r>
            </a:p>
          </p:txBody>
        </p:sp>
        <p:sp>
          <p:nvSpPr>
            <p:cNvPr id="698420" name="Text Box 52"/>
            <p:cNvSpPr txBox="1">
              <a:spLocks noChangeArrowheads="1"/>
            </p:cNvSpPr>
            <p:nvPr/>
          </p:nvSpPr>
          <p:spPr bwMode="auto">
            <a:xfrm>
              <a:off x="1037" y="2259"/>
              <a:ext cx="531" cy="195"/>
            </a:xfrm>
            <a:prstGeom prst="rect">
              <a:avLst/>
            </a:prstGeom>
            <a:noFill/>
            <a:ln w="9525">
              <a:noFill/>
              <a:miter lim="800000"/>
              <a:headEnd/>
              <a:tailEnd/>
            </a:ln>
          </p:spPr>
          <p:txBody>
            <a:bodyPr lIns="65872" tIns="32936" rIns="65872" bIns="32936"/>
            <a:lstStyle/>
            <a:p>
              <a:r>
                <a:rPr lang="en-US" sz="1400" dirty="0"/>
                <a:t>P</a:t>
              </a:r>
              <a:r>
                <a:rPr lang="en-US" sz="1400" baseline="-25000" dirty="0"/>
                <a:t>C</a:t>
              </a:r>
              <a:r>
                <a:rPr lang="en-US" sz="1400" dirty="0"/>
                <a:t> = 170</a:t>
              </a:r>
            </a:p>
          </p:txBody>
        </p:sp>
        <p:sp>
          <p:nvSpPr>
            <p:cNvPr id="698421" name="Text Box 53"/>
            <p:cNvSpPr txBox="1">
              <a:spLocks noChangeArrowheads="1"/>
            </p:cNvSpPr>
            <p:nvPr/>
          </p:nvSpPr>
          <p:spPr bwMode="auto">
            <a:xfrm>
              <a:off x="1037" y="1998"/>
              <a:ext cx="531" cy="195"/>
            </a:xfrm>
            <a:prstGeom prst="rect">
              <a:avLst/>
            </a:prstGeom>
            <a:noFill/>
            <a:ln w="9525">
              <a:noFill/>
              <a:miter lim="800000"/>
              <a:headEnd/>
              <a:tailEnd/>
            </a:ln>
          </p:spPr>
          <p:txBody>
            <a:bodyPr lIns="65872" tIns="32936" rIns="65872" bIns="32936"/>
            <a:lstStyle/>
            <a:p>
              <a:r>
                <a:rPr lang="en-US" sz="1400" dirty="0"/>
                <a:t>P</a:t>
              </a:r>
              <a:r>
                <a:rPr lang="en-US" sz="1400" baseline="-25000" dirty="0"/>
                <a:t>E</a:t>
              </a:r>
              <a:r>
                <a:rPr lang="en-US" sz="1400" dirty="0"/>
                <a:t> = 175</a:t>
              </a:r>
            </a:p>
          </p:txBody>
        </p:sp>
        <p:sp>
          <p:nvSpPr>
            <p:cNvPr id="698422" name="Line 54"/>
            <p:cNvSpPr>
              <a:spLocks noChangeShapeType="1"/>
            </p:cNvSpPr>
            <p:nvPr/>
          </p:nvSpPr>
          <p:spPr bwMode="auto">
            <a:xfrm flipH="1">
              <a:off x="1508" y="2324"/>
              <a:ext cx="718" cy="0"/>
            </a:xfrm>
            <a:prstGeom prst="line">
              <a:avLst/>
            </a:prstGeom>
            <a:noFill/>
            <a:ln w="9525">
              <a:solidFill>
                <a:srgbClr val="000000"/>
              </a:solidFill>
              <a:prstDash val="dash"/>
              <a:round/>
              <a:headEnd/>
              <a:tailEnd/>
            </a:ln>
          </p:spPr>
          <p:txBody>
            <a:bodyPr/>
            <a:lstStyle/>
            <a:p>
              <a:endParaRPr lang="en-US" dirty="0"/>
            </a:p>
          </p:txBody>
        </p:sp>
        <p:sp>
          <p:nvSpPr>
            <p:cNvPr id="698423" name="Line 55"/>
            <p:cNvSpPr>
              <a:spLocks noChangeShapeType="1"/>
            </p:cNvSpPr>
            <p:nvPr/>
          </p:nvSpPr>
          <p:spPr bwMode="auto">
            <a:xfrm flipH="1">
              <a:off x="1515" y="2080"/>
              <a:ext cx="1241" cy="0"/>
            </a:xfrm>
            <a:prstGeom prst="line">
              <a:avLst/>
            </a:prstGeom>
            <a:noFill/>
            <a:ln w="9525">
              <a:solidFill>
                <a:srgbClr val="000000"/>
              </a:solidFill>
              <a:prstDash val="dash"/>
              <a:round/>
              <a:headEnd/>
              <a:tailEnd/>
            </a:ln>
          </p:spPr>
          <p:txBody>
            <a:bodyPr/>
            <a:lstStyle/>
            <a:p>
              <a:endParaRPr lang="en-US" dirty="0"/>
            </a:p>
          </p:txBody>
        </p:sp>
        <p:sp>
          <p:nvSpPr>
            <p:cNvPr id="698424" name="AutoShape 56"/>
            <p:cNvSpPr>
              <a:spLocks/>
            </p:cNvSpPr>
            <p:nvPr/>
          </p:nvSpPr>
          <p:spPr bwMode="auto">
            <a:xfrm>
              <a:off x="2749" y="2096"/>
              <a:ext cx="58" cy="489"/>
            </a:xfrm>
            <a:prstGeom prst="rightBrace">
              <a:avLst>
                <a:gd name="adj1" fmla="val 67051"/>
                <a:gd name="adj2" fmla="val 50000"/>
              </a:avLst>
            </a:prstGeom>
            <a:noFill/>
            <a:ln w="9525">
              <a:solidFill>
                <a:srgbClr val="000000"/>
              </a:solidFill>
              <a:round/>
              <a:headEnd/>
              <a:tailEnd/>
            </a:ln>
          </p:spPr>
          <p:txBody>
            <a:bodyPr/>
            <a:lstStyle/>
            <a:p>
              <a:endParaRPr lang="en-US" dirty="0"/>
            </a:p>
          </p:txBody>
        </p:sp>
        <p:sp>
          <p:nvSpPr>
            <p:cNvPr id="698425" name="Text Box 57"/>
            <p:cNvSpPr txBox="1">
              <a:spLocks noChangeArrowheads="1"/>
            </p:cNvSpPr>
            <p:nvPr/>
          </p:nvSpPr>
          <p:spPr bwMode="auto">
            <a:xfrm>
              <a:off x="3280" y="1980"/>
              <a:ext cx="1104" cy="199"/>
            </a:xfrm>
            <a:prstGeom prst="rect">
              <a:avLst/>
            </a:prstGeom>
            <a:noFill/>
            <a:ln w="9525">
              <a:noFill/>
              <a:miter lim="800000"/>
              <a:headEnd/>
              <a:tailEnd/>
            </a:ln>
          </p:spPr>
          <p:txBody>
            <a:bodyPr lIns="65872" tIns="32936" rIns="65872" bIns="32936"/>
            <a:lstStyle/>
            <a:p>
              <a:r>
                <a:rPr lang="en-US" sz="1400" b="1" dirty="0"/>
                <a:t>Subsidy = $14 million </a:t>
              </a:r>
              <a:endParaRPr lang="en-US" sz="1400" dirty="0"/>
            </a:p>
          </p:txBody>
        </p:sp>
        <p:sp>
          <p:nvSpPr>
            <p:cNvPr id="698426" name="Line 58"/>
            <p:cNvSpPr>
              <a:spLocks noChangeShapeType="1"/>
            </p:cNvSpPr>
            <p:nvPr/>
          </p:nvSpPr>
          <p:spPr bwMode="auto">
            <a:xfrm>
              <a:off x="1867" y="1562"/>
              <a:ext cx="1796" cy="1045"/>
            </a:xfrm>
            <a:prstGeom prst="line">
              <a:avLst/>
            </a:prstGeom>
            <a:noFill/>
            <a:ln w="9525">
              <a:solidFill>
                <a:srgbClr val="000000"/>
              </a:solidFill>
              <a:prstDash val="dashDot"/>
              <a:round/>
              <a:headEnd/>
              <a:tailEnd/>
            </a:ln>
          </p:spPr>
          <p:txBody>
            <a:bodyPr/>
            <a:lstStyle/>
            <a:p>
              <a:endParaRPr lang="en-US" dirty="0"/>
            </a:p>
          </p:txBody>
        </p:sp>
        <p:sp>
          <p:nvSpPr>
            <p:cNvPr id="698427" name="Text Box 59"/>
            <p:cNvSpPr txBox="1">
              <a:spLocks noChangeArrowheads="1"/>
            </p:cNvSpPr>
            <p:nvPr/>
          </p:nvSpPr>
          <p:spPr bwMode="auto">
            <a:xfrm>
              <a:off x="3674" y="2552"/>
              <a:ext cx="425" cy="170"/>
            </a:xfrm>
            <a:prstGeom prst="rect">
              <a:avLst/>
            </a:prstGeom>
            <a:noFill/>
            <a:ln w="9525">
              <a:noFill/>
              <a:miter lim="800000"/>
              <a:headEnd/>
              <a:tailEnd/>
            </a:ln>
          </p:spPr>
          <p:txBody>
            <a:bodyPr lIns="65872" tIns="32936" rIns="65872" bIns="32936"/>
            <a:lstStyle/>
            <a:p>
              <a:r>
                <a:rPr lang="en-US" sz="1400" dirty="0"/>
                <a:t>MPB</a:t>
              </a:r>
              <a:r>
                <a:rPr lang="en-US" sz="1400" baseline="-25000" dirty="0"/>
                <a:t>S</a:t>
              </a:r>
              <a:endParaRPr lang="en-US" sz="1400" dirty="0"/>
            </a:p>
          </p:txBody>
        </p:sp>
        <p:sp>
          <p:nvSpPr>
            <p:cNvPr id="698428" name="Text Box 60"/>
            <p:cNvSpPr txBox="1">
              <a:spLocks noChangeArrowheads="1"/>
            </p:cNvSpPr>
            <p:nvPr/>
          </p:nvSpPr>
          <p:spPr bwMode="auto">
            <a:xfrm>
              <a:off x="3338" y="3052"/>
              <a:ext cx="989" cy="196"/>
            </a:xfrm>
            <a:prstGeom prst="rect">
              <a:avLst/>
            </a:prstGeom>
            <a:noFill/>
            <a:ln w="9525">
              <a:noFill/>
              <a:miter lim="800000"/>
              <a:headEnd/>
              <a:tailEnd/>
            </a:ln>
          </p:spPr>
          <p:txBody>
            <a:bodyPr lIns="65872" tIns="32936" rIns="65872" bIns="32936"/>
            <a:lstStyle/>
            <a:p>
              <a:r>
                <a:rPr lang="en-US" sz="1400" dirty="0"/>
                <a:t>Q of scrubbers</a:t>
              </a:r>
            </a:p>
          </p:txBody>
        </p:sp>
        <p:sp>
          <p:nvSpPr>
            <p:cNvPr id="698429" name="Text Box 61"/>
            <p:cNvSpPr txBox="1">
              <a:spLocks noChangeArrowheads="1"/>
            </p:cNvSpPr>
            <p:nvPr/>
          </p:nvSpPr>
          <p:spPr bwMode="auto">
            <a:xfrm>
              <a:off x="935" y="2544"/>
              <a:ext cx="645" cy="165"/>
            </a:xfrm>
            <a:prstGeom prst="rect">
              <a:avLst/>
            </a:prstGeom>
            <a:noFill/>
            <a:ln w="9525">
              <a:noFill/>
              <a:miter lim="800000"/>
              <a:headEnd/>
              <a:tailEnd/>
            </a:ln>
          </p:spPr>
          <p:txBody>
            <a:bodyPr lIns="65872" tIns="32936" rIns="65872" bIns="32936"/>
            <a:lstStyle/>
            <a:p>
              <a:r>
                <a:rPr lang="en-US" sz="1400" dirty="0"/>
                <a:t>P</a:t>
              </a:r>
              <a:r>
                <a:rPr lang="en-US" sz="1400" baseline="-25000" dirty="0"/>
                <a:t>E</a:t>
              </a:r>
              <a:r>
                <a:rPr lang="en-US" sz="1400" dirty="0"/>
                <a:t> – s = 161</a:t>
              </a:r>
            </a:p>
          </p:txBody>
        </p:sp>
        <p:sp>
          <p:nvSpPr>
            <p:cNvPr id="698430" name="Line 62"/>
            <p:cNvSpPr>
              <a:spLocks noChangeShapeType="1"/>
            </p:cNvSpPr>
            <p:nvPr/>
          </p:nvSpPr>
          <p:spPr bwMode="auto">
            <a:xfrm flipH="1">
              <a:off x="1541" y="2602"/>
              <a:ext cx="1168" cy="0"/>
            </a:xfrm>
            <a:prstGeom prst="line">
              <a:avLst/>
            </a:prstGeom>
            <a:noFill/>
            <a:ln w="9525">
              <a:solidFill>
                <a:srgbClr val="000000"/>
              </a:solidFill>
              <a:prstDash val="dash"/>
              <a:round/>
              <a:headEnd/>
              <a:tailEnd/>
            </a:ln>
          </p:spPr>
          <p:txBody>
            <a:bodyPr/>
            <a:lstStyle/>
            <a:p>
              <a:endParaRPr lang="en-US" dirty="0"/>
            </a:p>
          </p:txBody>
        </p:sp>
        <p:sp>
          <p:nvSpPr>
            <p:cNvPr id="698431" name="Text Box 63"/>
            <p:cNvSpPr txBox="1">
              <a:spLocks noChangeArrowheads="1"/>
            </p:cNvSpPr>
            <p:nvPr/>
          </p:nvSpPr>
          <p:spPr bwMode="auto">
            <a:xfrm>
              <a:off x="2709" y="1883"/>
              <a:ext cx="196" cy="133"/>
            </a:xfrm>
            <a:prstGeom prst="rect">
              <a:avLst/>
            </a:prstGeom>
            <a:noFill/>
            <a:ln w="9525">
              <a:noFill/>
              <a:miter lim="800000"/>
              <a:headEnd/>
              <a:tailEnd/>
            </a:ln>
          </p:spPr>
          <p:txBody>
            <a:bodyPr lIns="65872" tIns="32936" rIns="65872" bIns="32936"/>
            <a:lstStyle/>
            <a:p>
              <a:r>
                <a:rPr lang="en-US" sz="1400" b="1" dirty="0"/>
                <a:t>K</a:t>
              </a:r>
              <a:endParaRPr lang="en-US" sz="1400" dirty="0"/>
            </a:p>
          </p:txBody>
        </p:sp>
        <p:sp>
          <p:nvSpPr>
            <p:cNvPr id="698432" name="Text Box 64"/>
            <p:cNvSpPr txBox="1">
              <a:spLocks noChangeArrowheads="1"/>
            </p:cNvSpPr>
            <p:nvPr/>
          </p:nvSpPr>
          <p:spPr bwMode="auto">
            <a:xfrm>
              <a:off x="2709" y="2512"/>
              <a:ext cx="270" cy="180"/>
            </a:xfrm>
            <a:prstGeom prst="rect">
              <a:avLst/>
            </a:prstGeom>
            <a:noFill/>
            <a:ln w="9525">
              <a:noFill/>
              <a:miter lim="800000"/>
              <a:headEnd/>
              <a:tailEnd/>
            </a:ln>
          </p:spPr>
          <p:txBody>
            <a:bodyPr lIns="65872" tIns="32936" rIns="65872" bIns="32936"/>
            <a:lstStyle/>
            <a:p>
              <a:r>
                <a:rPr lang="en-US" sz="1400" b="1" dirty="0"/>
                <a:t>  L</a:t>
              </a:r>
              <a:endParaRPr lang="en-US" sz="1400" dirty="0"/>
            </a:p>
          </p:txBody>
        </p:sp>
      </p:grpSp>
      <p:sp>
        <p:nvSpPr>
          <p:cNvPr id="698434" name="Line 66"/>
          <p:cNvSpPr>
            <a:spLocks noChangeShapeType="1"/>
          </p:cNvSpPr>
          <p:nvPr/>
        </p:nvSpPr>
        <p:spPr bwMode="auto">
          <a:xfrm flipH="1">
            <a:off x="4615873" y="3657600"/>
            <a:ext cx="1066800" cy="381000"/>
          </a:xfrm>
          <a:prstGeom prst="line">
            <a:avLst/>
          </a:prstGeom>
          <a:noFill/>
          <a:ln w="9525">
            <a:solidFill>
              <a:schemeClr val="tx1"/>
            </a:solidFill>
            <a:round/>
            <a:headEnd/>
            <a:tailEnd type="triangle" w="med" len="med"/>
          </a:ln>
          <a:effectLst/>
        </p:spPr>
        <p:txBody>
          <a:bodyPr/>
          <a:lstStyle/>
          <a:p>
            <a:endParaRPr lang="en-US" dirty="0"/>
          </a:p>
        </p:txBody>
      </p:sp>
      <p:sp>
        <p:nvSpPr>
          <p:cNvPr id="2" name="Rectangle 1"/>
          <p:cNvSpPr/>
          <p:nvPr/>
        </p:nvSpPr>
        <p:spPr>
          <a:xfrm>
            <a:off x="4899668" y="1539871"/>
            <a:ext cx="4244332" cy="738664"/>
          </a:xfrm>
          <a:prstGeom prst="rect">
            <a:avLst/>
          </a:prstGeom>
        </p:spPr>
        <p:txBody>
          <a:bodyPr wrap="square">
            <a:spAutoFit/>
          </a:bodyPr>
          <a:lstStyle/>
          <a:p>
            <a:r>
              <a:rPr lang="en-GB" sz="1400" dirty="0"/>
              <a:t>MSC = 70.0 + 0.5Q,	 MPB = 350.0 − 0.9Q </a:t>
            </a:r>
          </a:p>
          <a:p>
            <a:r>
              <a:rPr lang="en-GB" sz="1400" dirty="0"/>
              <a:t>                          	+ </a:t>
            </a:r>
            <a:r>
              <a:rPr lang="en-GB" sz="1400" u="sng" dirty="0"/>
              <a:t>MEB = 56.0 − 0.2Q </a:t>
            </a:r>
          </a:p>
          <a:p>
            <a:r>
              <a:rPr lang="en-GB" sz="1400" dirty="0"/>
              <a:t>                               	 MSB = 406.0 − 1.1Q</a:t>
            </a: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698435"/>
                                        </p:tgtEl>
                                        <p:attrNameLst>
                                          <p:attrName>style.visibility</p:attrName>
                                        </p:attrNameLst>
                                      </p:cBhvr>
                                      <p:to>
                                        <p:strVal val="visible"/>
                                      </p:to>
                                    </p:set>
                                    <p:animEffect transition="in" filter="box(out)">
                                      <p:cBhvr>
                                        <p:cTn id="7" dur="1250"/>
                                        <p:tgtEl>
                                          <p:spTgt spid="698435"/>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698434"/>
                                        </p:tgtEl>
                                        <p:attrNameLst>
                                          <p:attrName>style.visibility</p:attrName>
                                        </p:attrNameLst>
                                      </p:cBhvr>
                                      <p:to>
                                        <p:strVal val="visible"/>
                                      </p:to>
                                    </p:set>
                                    <p:animEffect transition="in" filter="box(out)">
                                      <p:cBhvr>
                                        <p:cTn id="10" dur="1250"/>
                                        <p:tgtEl>
                                          <p:spTgt spid="69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8434"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3970" name="Rectangle 2"/>
          <p:cNvSpPr>
            <a:spLocks noGrp="1" noChangeArrowheads="1"/>
          </p:cNvSpPr>
          <p:nvPr>
            <p:ph type="title"/>
          </p:nvPr>
        </p:nvSpPr>
        <p:spPr/>
        <p:txBody>
          <a:bodyPr/>
          <a:lstStyle/>
          <a:p>
            <a:r>
              <a:rPr lang="en-US" dirty="0"/>
              <a:t>Assessing the Model</a:t>
            </a:r>
          </a:p>
        </p:txBody>
      </p:sp>
      <p:sp>
        <p:nvSpPr>
          <p:cNvPr id="723971" name="Rectangle 3"/>
          <p:cNvSpPr>
            <a:spLocks noGrp="1" noChangeArrowheads="1"/>
          </p:cNvSpPr>
          <p:nvPr>
            <p:ph idx="1"/>
          </p:nvPr>
        </p:nvSpPr>
        <p:spPr/>
        <p:txBody>
          <a:bodyPr/>
          <a:lstStyle/>
          <a:p>
            <a:r>
              <a:rPr lang="en-US" sz="2500" dirty="0"/>
              <a:t>It is difficult to measure the MEB</a:t>
            </a:r>
          </a:p>
          <a:p>
            <a:r>
              <a:rPr lang="en-US" sz="2500" dirty="0"/>
              <a:t>May bias polluters’ decisions about how best to abate</a:t>
            </a:r>
          </a:p>
          <a:p>
            <a:pPr>
              <a:buFont typeface="Wingdings" pitchFamily="2" charset="2"/>
              <a:buNone/>
            </a:pPr>
            <a:endParaRPr lang="en-US" dirty="0"/>
          </a:p>
        </p:txBody>
      </p:sp>
      <p:sp>
        <p:nvSpPr>
          <p:cNvPr id="5" name="Slide Number Placeholder 4"/>
          <p:cNvSpPr>
            <a:spLocks noGrp="1"/>
          </p:cNvSpPr>
          <p:nvPr>
            <p:ph type="sldNum" sz="quarter" idx="11"/>
          </p:nvPr>
        </p:nvSpPr>
        <p:spPr/>
        <p:txBody>
          <a:bodyPr/>
          <a:lstStyle/>
          <a:p>
            <a:fld id="{98780804-8C00-4AC3-8F83-93DF2B9C2142}" type="slidenum">
              <a:rPr lang="en-US"/>
              <a:pPr/>
              <a:t>16</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23971">
                                            <p:txEl>
                                              <p:pRg st="0" end="0"/>
                                            </p:txEl>
                                          </p:spTgt>
                                        </p:tgtEl>
                                        <p:attrNameLst>
                                          <p:attrName>style.visibility</p:attrName>
                                        </p:attrNameLst>
                                      </p:cBhvr>
                                      <p:to>
                                        <p:strVal val="visible"/>
                                      </p:to>
                                    </p:set>
                                    <p:animEffect transition="in" filter="fade">
                                      <p:cBhvr>
                                        <p:cTn id="7" dur="1000"/>
                                        <p:tgtEl>
                                          <p:spTgt spid="723971">
                                            <p:txEl>
                                              <p:pRg st="0" end="0"/>
                                            </p:txEl>
                                          </p:spTgt>
                                        </p:tgtEl>
                                      </p:cBhvr>
                                    </p:animEffect>
                                    <p:anim calcmode="lin" valueType="num">
                                      <p:cBhvr>
                                        <p:cTn id="8" dur="1000" fill="hold"/>
                                        <p:tgtEl>
                                          <p:spTgt spid="72397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2397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23971">
                                            <p:txEl>
                                              <p:pRg st="1" end="1"/>
                                            </p:txEl>
                                          </p:spTgt>
                                        </p:tgtEl>
                                        <p:attrNameLst>
                                          <p:attrName>style.visibility</p:attrName>
                                        </p:attrNameLst>
                                      </p:cBhvr>
                                      <p:to>
                                        <p:strVal val="visible"/>
                                      </p:to>
                                    </p:set>
                                    <p:animEffect transition="in" filter="fade">
                                      <p:cBhvr>
                                        <p:cTn id="14" dur="1000"/>
                                        <p:tgtEl>
                                          <p:spTgt spid="723971">
                                            <p:txEl>
                                              <p:pRg st="1" end="1"/>
                                            </p:txEl>
                                          </p:spTgt>
                                        </p:tgtEl>
                                      </p:cBhvr>
                                    </p:animEffect>
                                    <p:anim calcmode="lin" valueType="num">
                                      <p:cBhvr>
                                        <p:cTn id="15" dur="1000" fill="hold"/>
                                        <p:tgtEl>
                                          <p:spTgt spid="72397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23971">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3971"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a:xfrm>
            <a:off x="609600" y="609600"/>
            <a:ext cx="7315200" cy="914400"/>
          </a:xfrm>
        </p:spPr>
        <p:txBody>
          <a:bodyPr/>
          <a:lstStyle/>
          <a:p>
            <a:r>
              <a:rPr lang="en-US" sz="3500" dirty="0"/>
              <a:t>Pollution Reduction Subsidy</a:t>
            </a:r>
          </a:p>
        </p:txBody>
      </p:sp>
      <p:sp>
        <p:nvSpPr>
          <p:cNvPr id="142339" name="Rectangle 3"/>
          <p:cNvSpPr>
            <a:spLocks noGrp="1" noChangeArrowheads="1"/>
          </p:cNvSpPr>
          <p:nvPr>
            <p:ph idx="1"/>
          </p:nvPr>
        </p:nvSpPr>
        <p:spPr>
          <a:xfrm>
            <a:off x="533400" y="1828800"/>
            <a:ext cx="8382000" cy="4114800"/>
          </a:xfrm>
        </p:spPr>
        <p:txBody>
          <a:bodyPr/>
          <a:lstStyle/>
          <a:p>
            <a:pPr marL="533400" indent="-533400"/>
            <a:r>
              <a:rPr lang="en-US" dirty="0"/>
              <a:t>To implement, government pays the polluter a subsidy (s) for every unit of pollution abated below some pre-established level </a:t>
            </a:r>
            <a:r>
              <a:rPr lang="en-US" dirty="0">
                <a:latin typeface="Times Roman"/>
              </a:rPr>
              <a:t>Z</a:t>
            </a:r>
            <a:r>
              <a:rPr lang="en-US" baseline="-25000" dirty="0">
                <a:latin typeface="Times Roman"/>
              </a:rPr>
              <a:t>ST</a:t>
            </a:r>
            <a:endParaRPr lang="en-US" dirty="0"/>
          </a:p>
          <a:p>
            <a:pPr marL="533400" indent="-533400"/>
            <a:r>
              <a:rPr lang="en-US" dirty="0"/>
              <a:t>Per unit subsidy = </a:t>
            </a:r>
            <a:r>
              <a:rPr lang="en-US" dirty="0">
                <a:solidFill>
                  <a:srgbClr val="2E5D7A"/>
                </a:solidFill>
                <a:latin typeface="Times Roman"/>
              </a:rPr>
              <a:t>s(Z</a:t>
            </a:r>
            <a:r>
              <a:rPr lang="en-US" baseline="-25000" dirty="0">
                <a:solidFill>
                  <a:srgbClr val="2E5D7A"/>
                </a:solidFill>
                <a:latin typeface="Times Roman"/>
              </a:rPr>
              <a:t>ST</a:t>
            </a:r>
            <a:r>
              <a:rPr lang="en-US" dirty="0">
                <a:solidFill>
                  <a:srgbClr val="2E5D7A"/>
                </a:solidFill>
                <a:latin typeface="Times Roman"/>
              </a:rPr>
              <a:t> - Z</a:t>
            </a:r>
            <a:r>
              <a:rPr lang="en-US" baseline="-25000" dirty="0">
                <a:solidFill>
                  <a:srgbClr val="2E5D7A"/>
                </a:solidFill>
                <a:latin typeface="Times Roman"/>
              </a:rPr>
              <a:t>O</a:t>
            </a:r>
            <a:r>
              <a:rPr lang="en-US" dirty="0">
                <a:solidFill>
                  <a:srgbClr val="2E5D7A"/>
                </a:solidFill>
                <a:latin typeface="Times Roman"/>
              </a:rPr>
              <a:t>)</a:t>
            </a:r>
            <a:r>
              <a:rPr lang="en-US" dirty="0">
                <a:solidFill>
                  <a:srgbClr val="000099"/>
                </a:solidFill>
                <a:latin typeface="Times Roman"/>
              </a:rPr>
              <a:t>,</a:t>
            </a:r>
            <a:r>
              <a:rPr lang="en-US" dirty="0">
                <a:latin typeface="Times Roman"/>
              </a:rPr>
              <a:t> where Z</a:t>
            </a:r>
            <a:r>
              <a:rPr lang="en-US" baseline="-25000" dirty="0">
                <a:latin typeface="Times Roman"/>
              </a:rPr>
              <a:t>O </a:t>
            </a:r>
            <a:r>
              <a:rPr lang="en-US" dirty="0">
                <a:latin typeface="Times Roman"/>
              </a:rPr>
              <a:t>is the actual level of pollution</a:t>
            </a:r>
          </a:p>
          <a:p>
            <a:pPr marL="952500" lvl="1" indent="-495300"/>
            <a:r>
              <a:rPr lang="en-US" dirty="0">
                <a:latin typeface="Times Roman"/>
              </a:rPr>
              <a:t>Analogous to an emission charge</a:t>
            </a:r>
          </a:p>
          <a:p>
            <a:pPr marL="457200" lvl="1" indent="0">
              <a:buNone/>
            </a:pPr>
            <a:endParaRPr lang="en-US" dirty="0">
              <a:latin typeface="Times Roman"/>
            </a:endParaRPr>
          </a:p>
          <a:p>
            <a:pPr marL="552450" indent="-495300"/>
            <a:r>
              <a:rPr lang="en-GB" sz="2000" dirty="0">
                <a:latin typeface="Arial" panose="020B0604020202020204" pitchFamily="34" charset="0"/>
                <a:cs typeface="Arial" panose="020B0604020202020204" pitchFamily="34" charset="0"/>
              </a:rPr>
              <a:t>Suppose, for example, that ZST is set at 200 tons of emissions per month, and the subsidy (s) is set at $100 per ton per month. Then, if a polluter reduces its emissions to 180 tons per month</a:t>
            </a:r>
          </a:p>
          <a:p>
            <a:pPr marL="952500" lvl="1" indent="-495300"/>
            <a:r>
              <a:rPr lang="en-GB" sz="1700" dirty="0">
                <a:latin typeface="Arial" panose="020B0604020202020204" pitchFamily="34" charset="0"/>
                <a:cs typeface="Arial" panose="020B0604020202020204" pitchFamily="34" charset="0"/>
              </a:rPr>
              <a:t>it would receive a subsidy of $100(200 – 180), or $2,000.</a:t>
            </a:r>
            <a:endParaRPr lang="en-US" sz="1700" dirty="0">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1"/>
          </p:nvPr>
        </p:nvSpPr>
        <p:spPr/>
        <p:txBody>
          <a:bodyPr/>
          <a:lstStyle/>
          <a:p>
            <a:fld id="{10CE46E7-ACD7-43B5-BCBE-4A47C37EA1DF}" type="slidenum">
              <a:rPr lang="en-US"/>
              <a:pPr/>
              <a:t>17</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2339">
                                            <p:txEl>
                                              <p:pRg st="0" end="0"/>
                                            </p:txEl>
                                          </p:spTgt>
                                        </p:tgtEl>
                                        <p:attrNameLst>
                                          <p:attrName>style.visibility</p:attrName>
                                        </p:attrNameLst>
                                      </p:cBhvr>
                                      <p:to>
                                        <p:strVal val="visible"/>
                                      </p:to>
                                    </p:set>
                                    <p:animEffect transition="in" filter="fade">
                                      <p:cBhvr>
                                        <p:cTn id="7" dur="1000"/>
                                        <p:tgtEl>
                                          <p:spTgt spid="142339">
                                            <p:txEl>
                                              <p:pRg st="0" end="0"/>
                                            </p:txEl>
                                          </p:spTgt>
                                        </p:tgtEl>
                                      </p:cBhvr>
                                    </p:animEffect>
                                    <p:anim calcmode="lin" valueType="num">
                                      <p:cBhvr>
                                        <p:cTn id="8" dur="1000" fill="hold"/>
                                        <p:tgtEl>
                                          <p:spTgt spid="14233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4233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2339">
                                            <p:txEl>
                                              <p:pRg st="1" end="1"/>
                                            </p:txEl>
                                          </p:spTgt>
                                        </p:tgtEl>
                                        <p:attrNameLst>
                                          <p:attrName>style.visibility</p:attrName>
                                        </p:attrNameLst>
                                      </p:cBhvr>
                                      <p:to>
                                        <p:strVal val="visible"/>
                                      </p:to>
                                    </p:set>
                                    <p:animEffect transition="in" filter="fade">
                                      <p:cBhvr>
                                        <p:cTn id="14" dur="1000"/>
                                        <p:tgtEl>
                                          <p:spTgt spid="142339">
                                            <p:txEl>
                                              <p:pRg st="1" end="1"/>
                                            </p:txEl>
                                          </p:spTgt>
                                        </p:tgtEl>
                                      </p:cBhvr>
                                    </p:animEffect>
                                    <p:anim calcmode="lin" valueType="num">
                                      <p:cBhvr>
                                        <p:cTn id="15" dur="1000" fill="hold"/>
                                        <p:tgtEl>
                                          <p:spTgt spid="14233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42339">
                                            <p:txEl>
                                              <p:pRg st="1" end="1"/>
                                            </p:txEl>
                                          </p:spTgt>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142339">
                                            <p:txEl>
                                              <p:pRg st="2" end="2"/>
                                            </p:txEl>
                                          </p:spTgt>
                                        </p:tgtEl>
                                        <p:attrNameLst>
                                          <p:attrName>style.visibility</p:attrName>
                                        </p:attrNameLst>
                                      </p:cBhvr>
                                      <p:to>
                                        <p:strVal val="visible"/>
                                      </p:to>
                                    </p:set>
                                    <p:animEffect transition="in" filter="fade">
                                      <p:cBhvr>
                                        <p:cTn id="20" dur="1000"/>
                                        <p:tgtEl>
                                          <p:spTgt spid="142339">
                                            <p:txEl>
                                              <p:pRg st="2" end="2"/>
                                            </p:txEl>
                                          </p:spTgt>
                                        </p:tgtEl>
                                      </p:cBhvr>
                                    </p:animEffect>
                                    <p:anim calcmode="lin" valueType="num">
                                      <p:cBhvr>
                                        <p:cTn id="21" dur="1000" fill="hold"/>
                                        <p:tgtEl>
                                          <p:spTgt spid="142339">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14233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42339">
                                            <p:txEl>
                                              <p:pRg st="4" end="4"/>
                                            </p:txEl>
                                          </p:spTgt>
                                        </p:tgtEl>
                                        <p:attrNameLst>
                                          <p:attrName>style.visibility</p:attrName>
                                        </p:attrNameLst>
                                      </p:cBhvr>
                                      <p:to>
                                        <p:strVal val="visible"/>
                                      </p:to>
                                    </p:set>
                                    <p:animEffect transition="in" filter="fade">
                                      <p:cBhvr>
                                        <p:cTn id="27" dur="1000"/>
                                        <p:tgtEl>
                                          <p:spTgt spid="142339">
                                            <p:txEl>
                                              <p:pRg st="4" end="4"/>
                                            </p:txEl>
                                          </p:spTgt>
                                        </p:tgtEl>
                                      </p:cBhvr>
                                    </p:animEffect>
                                    <p:anim calcmode="lin" valueType="num">
                                      <p:cBhvr>
                                        <p:cTn id="28" dur="1000" fill="hold"/>
                                        <p:tgtEl>
                                          <p:spTgt spid="142339">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142339">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2339">
                                            <p:txEl>
                                              <p:pRg st="5" end="5"/>
                                            </p:txEl>
                                          </p:spTgt>
                                        </p:tgtEl>
                                        <p:attrNameLst>
                                          <p:attrName>style.visibility</p:attrName>
                                        </p:attrNameLst>
                                      </p:cBhvr>
                                      <p:to>
                                        <p:strVal val="visible"/>
                                      </p:to>
                                    </p:set>
                                    <p:animEffect transition="in" filter="fade">
                                      <p:cBhvr>
                                        <p:cTn id="32" dur="1000"/>
                                        <p:tgtEl>
                                          <p:spTgt spid="142339">
                                            <p:txEl>
                                              <p:pRg st="5" end="5"/>
                                            </p:txEl>
                                          </p:spTgt>
                                        </p:tgtEl>
                                      </p:cBhvr>
                                    </p:animEffect>
                                    <p:anim calcmode="lin" valueType="num">
                                      <p:cBhvr>
                                        <p:cTn id="33" dur="1000" fill="hold"/>
                                        <p:tgtEl>
                                          <p:spTgt spid="142339">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142339">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9"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2466" name="Rectangle 2"/>
          <p:cNvSpPr>
            <a:spLocks noGrp="1" noChangeArrowheads="1"/>
          </p:cNvSpPr>
          <p:nvPr>
            <p:ph type="title"/>
          </p:nvPr>
        </p:nvSpPr>
        <p:spPr/>
        <p:txBody>
          <a:bodyPr/>
          <a:lstStyle/>
          <a:p>
            <a:r>
              <a:rPr lang="en-US" sz="4000" dirty="0"/>
              <a:t>Subsidies in Practice</a:t>
            </a:r>
          </a:p>
        </p:txBody>
      </p:sp>
      <p:sp>
        <p:nvSpPr>
          <p:cNvPr id="702467" name="Rectangle 3"/>
          <p:cNvSpPr>
            <a:spLocks noGrp="1" noChangeArrowheads="1"/>
          </p:cNvSpPr>
          <p:nvPr>
            <p:ph idx="1"/>
          </p:nvPr>
        </p:nvSpPr>
        <p:spPr>
          <a:xfrm>
            <a:off x="838200" y="1752600"/>
            <a:ext cx="7924800" cy="4114800"/>
          </a:xfrm>
        </p:spPr>
        <p:txBody>
          <a:bodyPr/>
          <a:lstStyle/>
          <a:p>
            <a:r>
              <a:rPr lang="en-US" sz="2400" dirty="0"/>
              <a:t>Environmental subsidies typically are implemented as grants, low-interest loans, tax credits or exemptions, and rebates</a:t>
            </a:r>
          </a:p>
          <a:p>
            <a:r>
              <a:rPr lang="en-US" sz="2400" dirty="0"/>
              <a:t>Many countries around the world use these instruments, including </a:t>
            </a:r>
            <a:r>
              <a:rPr lang="en-US" sz="2400" dirty="0">
                <a:solidFill>
                  <a:schemeClr val="tx2"/>
                </a:solidFill>
                <a:latin typeface="+mn-lt"/>
                <a:ea typeface="+mn-ea"/>
                <a:cs typeface="+mn-cs"/>
              </a:rPr>
              <a:t>Belgium, Denmark, Finland, Japan, and Turkey</a:t>
            </a:r>
            <a:endParaRPr lang="en-US" sz="2400" dirty="0"/>
          </a:p>
          <a:p>
            <a:r>
              <a:rPr lang="en-US" sz="2400" dirty="0"/>
              <a:t>In the U.S., common uses include federal funding to build publicly-owned treatment works and subsidies to encourage the development of cleaner fuels and low-emission vehicles</a:t>
            </a:r>
          </a:p>
        </p:txBody>
      </p:sp>
      <p:sp>
        <p:nvSpPr>
          <p:cNvPr id="5" name="Slide Number Placeholder 4"/>
          <p:cNvSpPr>
            <a:spLocks noGrp="1"/>
          </p:cNvSpPr>
          <p:nvPr>
            <p:ph type="sldNum" sz="quarter" idx="11"/>
          </p:nvPr>
        </p:nvSpPr>
        <p:spPr/>
        <p:txBody>
          <a:bodyPr/>
          <a:lstStyle/>
          <a:p>
            <a:fld id="{7EF85DCD-DBDC-4B4B-B4A2-8FE22FF4047C}" type="slidenum">
              <a:rPr lang="en-US"/>
              <a:pPr/>
              <a:t>18</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02467">
                                            <p:txEl>
                                              <p:pRg st="0" end="0"/>
                                            </p:txEl>
                                          </p:spTgt>
                                        </p:tgtEl>
                                        <p:attrNameLst>
                                          <p:attrName>style.visibility</p:attrName>
                                        </p:attrNameLst>
                                      </p:cBhvr>
                                      <p:to>
                                        <p:strVal val="visible"/>
                                      </p:to>
                                    </p:set>
                                    <p:animEffect transition="in" filter="fade">
                                      <p:cBhvr>
                                        <p:cTn id="7" dur="1000"/>
                                        <p:tgtEl>
                                          <p:spTgt spid="702467">
                                            <p:txEl>
                                              <p:pRg st="0" end="0"/>
                                            </p:txEl>
                                          </p:spTgt>
                                        </p:tgtEl>
                                      </p:cBhvr>
                                    </p:animEffect>
                                    <p:anim calcmode="lin" valueType="num">
                                      <p:cBhvr>
                                        <p:cTn id="8" dur="1000" fill="hold"/>
                                        <p:tgtEl>
                                          <p:spTgt spid="70246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0246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02467">
                                            <p:txEl>
                                              <p:pRg st="1" end="1"/>
                                            </p:txEl>
                                          </p:spTgt>
                                        </p:tgtEl>
                                        <p:attrNameLst>
                                          <p:attrName>style.visibility</p:attrName>
                                        </p:attrNameLst>
                                      </p:cBhvr>
                                      <p:to>
                                        <p:strVal val="visible"/>
                                      </p:to>
                                    </p:set>
                                    <p:animEffect transition="in" filter="fade">
                                      <p:cBhvr>
                                        <p:cTn id="14" dur="1000"/>
                                        <p:tgtEl>
                                          <p:spTgt spid="702467">
                                            <p:txEl>
                                              <p:pRg st="1" end="1"/>
                                            </p:txEl>
                                          </p:spTgt>
                                        </p:tgtEl>
                                      </p:cBhvr>
                                    </p:animEffect>
                                    <p:anim calcmode="lin" valueType="num">
                                      <p:cBhvr>
                                        <p:cTn id="15" dur="1000" fill="hold"/>
                                        <p:tgtEl>
                                          <p:spTgt spid="70246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0246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02467">
                                            <p:txEl>
                                              <p:pRg st="2" end="2"/>
                                            </p:txEl>
                                          </p:spTgt>
                                        </p:tgtEl>
                                        <p:attrNameLst>
                                          <p:attrName>style.visibility</p:attrName>
                                        </p:attrNameLst>
                                      </p:cBhvr>
                                      <p:to>
                                        <p:strVal val="visible"/>
                                      </p:to>
                                    </p:set>
                                    <p:animEffect transition="in" filter="fade">
                                      <p:cBhvr>
                                        <p:cTn id="21" dur="1000"/>
                                        <p:tgtEl>
                                          <p:spTgt spid="702467">
                                            <p:txEl>
                                              <p:pRg st="2" end="2"/>
                                            </p:txEl>
                                          </p:spTgt>
                                        </p:tgtEl>
                                      </p:cBhvr>
                                    </p:animEffect>
                                    <p:anim calcmode="lin" valueType="num">
                                      <p:cBhvr>
                                        <p:cTn id="22" dur="1000" fill="hold"/>
                                        <p:tgtEl>
                                          <p:spTgt spid="70246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0246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2467"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a:xfrm>
            <a:off x="685800" y="685800"/>
            <a:ext cx="8229600" cy="685800"/>
          </a:xfrm>
        </p:spPr>
        <p:txBody>
          <a:bodyPr/>
          <a:lstStyle/>
          <a:p>
            <a:r>
              <a:rPr lang="en-US" dirty="0"/>
              <a:t>Deposit/Refund Systems</a:t>
            </a:r>
          </a:p>
        </p:txBody>
      </p:sp>
      <p:sp>
        <p:nvSpPr>
          <p:cNvPr id="144387" name="Rectangle 3"/>
          <p:cNvSpPr>
            <a:spLocks noGrp="1" noChangeArrowheads="1"/>
          </p:cNvSpPr>
          <p:nvPr>
            <p:ph idx="1"/>
          </p:nvPr>
        </p:nvSpPr>
        <p:spPr>
          <a:xfrm>
            <a:off x="685800" y="1905000"/>
            <a:ext cx="7543800" cy="4530725"/>
          </a:xfrm>
        </p:spPr>
        <p:txBody>
          <a:bodyPr/>
          <a:lstStyle/>
          <a:p>
            <a:pPr marL="533400" indent="-533400"/>
            <a:r>
              <a:rPr lang="en-US" dirty="0"/>
              <a:t>A </a:t>
            </a:r>
            <a:r>
              <a:rPr lang="en-US" dirty="0">
                <a:solidFill>
                  <a:srgbClr val="2E5D7A"/>
                </a:solidFill>
              </a:rPr>
              <a:t>deposit/refund system </a:t>
            </a:r>
            <a:r>
              <a:rPr lang="en-US" dirty="0"/>
              <a:t>is a market instrument that imposes an up-front charge to pay for potential damages and refunds it for returning a product for proper disposal or recycling</a:t>
            </a:r>
          </a:p>
          <a:p>
            <a:pPr marL="533400" indent="-533400"/>
            <a:r>
              <a:rPr lang="en-US" sz="2400" dirty="0">
                <a:latin typeface="Times Roman"/>
              </a:rPr>
              <a:t>Targets the </a:t>
            </a:r>
            <a:r>
              <a:rPr lang="en-US" sz="2400" i="1" dirty="0">
                <a:latin typeface="Times Roman"/>
              </a:rPr>
              <a:t>potential</a:t>
            </a:r>
            <a:r>
              <a:rPr lang="en-US" sz="2400" dirty="0">
                <a:latin typeface="Times Roman"/>
              </a:rPr>
              <a:t> vs. actual polluter</a:t>
            </a:r>
          </a:p>
          <a:p>
            <a:pPr marL="533400" indent="-533400"/>
            <a:r>
              <a:rPr lang="en-US" sz="2400" dirty="0">
                <a:latin typeface="Times Roman"/>
              </a:rPr>
              <a:t>The deposit is intended to capture the MEC of improper waste disposal (IW) </a:t>
            </a:r>
            <a:r>
              <a:rPr lang="en-US" sz="2400" i="1" dirty="0">
                <a:latin typeface="Times Roman"/>
              </a:rPr>
              <a:t>in advance</a:t>
            </a:r>
          </a:p>
          <a:p>
            <a:pPr marL="952500" lvl="1" indent="-495300"/>
            <a:r>
              <a:rPr lang="en-US" sz="2100" i="1" dirty="0">
                <a:latin typeface="Times Roman"/>
                <a:hlinkClick r:id="rId3"/>
              </a:rPr>
              <a:t>Video link of scheme</a:t>
            </a:r>
            <a:endParaRPr lang="en-US" sz="2400" dirty="0"/>
          </a:p>
        </p:txBody>
      </p:sp>
      <p:sp>
        <p:nvSpPr>
          <p:cNvPr id="5" name="Slide Number Placeholder 4"/>
          <p:cNvSpPr>
            <a:spLocks noGrp="1"/>
          </p:cNvSpPr>
          <p:nvPr>
            <p:ph type="sldNum" sz="quarter" idx="11"/>
          </p:nvPr>
        </p:nvSpPr>
        <p:spPr/>
        <p:txBody>
          <a:bodyPr/>
          <a:lstStyle/>
          <a:p>
            <a:fld id="{99012D92-7074-4463-BC93-3948BB0BA35D}" type="slidenum">
              <a:rPr lang="en-US"/>
              <a:pPr/>
              <a:t>19</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4387">
                                            <p:txEl>
                                              <p:pRg st="0" end="0"/>
                                            </p:txEl>
                                          </p:spTgt>
                                        </p:tgtEl>
                                        <p:attrNameLst>
                                          <p:attrName>style.visibility</p:attrName>
                                        </p:attrNameLst>
                                      </p:cBhvr>
                                      <p:to>
                                        <p:strVal val="visible"/>
                                      </p:to>
                                    </p:set>
                                    <p:animEffect transition="in" filter="fade">
                                      <p:cBhvr>
                                        <p:cTn id="7" dur="1000"/>
                                        <p:tgtEl>
                                          <p:spTgt spid="144387">
                                            <p:txEl>
                                              <p:pRg st="0" end="0"/>
                                            </p:txEl>
                                          </p:spTgt>
                                        </p:tgtEl>
                                      </p:cBhvr>
                                    </p:animEffect>
                                    <p:anim calcmode="lin" valueType="num">
                                      <p:cBhvr>
                                        <p:cTn id="8" dur="1000" fill="hold"/>
                                        <p:tgtEl>
                                          <p:spTgt spid="14438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4438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4387">
                                            <p:txEl>
                                              <p:pRg st="1" end="1"/>
                                            </p:txEl>
                                          </p:spTgt>
                                        </p:tgtEl>
                                        <p:attrNameLst>
                                          <p:attrName>style.visibility</p:attrName>
                                        </p:attrNameLst>
                                      </p:cBhvr>
                                      <p:to>
                                        <p:strVal val="visible"/>
                                      </p:to>
                                    </p:set>
                                    <p:animEffect transition="in" filter="fade">
                                      <p:cBhvr>
                                        <p:cTn id="14" dur="1000"/>
                                        <p:tgtEl>
                                          <p:spTgt spid="144387">
                                            <p:txEl>
                                              <p:pRg st="1" end="1"/>
                                            </p:txEl>
                                          </p:spTgt>
                                        </p:tgtEl>
                                      </p:cBhvr>
                                    </p:animEffect>
                                    <p:anim calcmode="lin" valueType="num">
                                      <p:cBhvr>
                                        <p:cTn id="15" dur="1000" fill="hold"/>
                                        <p:tgtEl>
                                          <p:spTgt spid="14438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4438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4387">
                                            <p:txEl>
                                              <p:pRg st="2" end="2"/>
                                            </p:txEl>
                                          </p:spTgt>
                                        </p:tgtEl>
                                        <p:attrNameLst>
                                          <p:attrName>style.visibility</p:attrName>
                                        </p:attrNameLst>
                                      </p:cBhvr>
                                      <p:to>
                                        <p:strVal val="visible"/>
                                      </p:to>
                                    </p:set>
                                    <p:animEffect transition="in" filter="fade">
                                      <p:cBhvr>
                                        <p:cTn id="21" dur="1000"/>
                                        <p:tgtEl>
                                          <p:spTgt spid="144387">
                                            <p:txEl>
                                              <p:pRg st="2" end="2"/>
                                            </p:txEl>
                                          </p:spTgt>
                                        </p:tgtEl>
                                      </p:cBhvr>
                                    </p:animEffect>
                                    <p:anim calcmode="lin" valueType="num">
                                      <p:cBhvr>
                                        <p:cTn id="22" dur="1000" fill="hold"/>
                                        <p:tgtEl>
                                          <p:spTgt spid="14438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44387">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44387">
                                            <p:txEl>
                                              <p:pRg st="3" end="3"/>
                                            </p:txEl>
                                          </p:spTgt>
                                        </p:tgtEl>
                                        <p:attrNameLst>
                                          <p:attrName>style.visibility</p:attrName>
                                        </p:attrNameLst>
                                      </p:cBhvr>
                                      <p:to>
                                        <p:strVal val="visible"/>
                                      </p:to>
                                    </p:set>
                                    <p:animEffect transition="in" filter="fade">
                                      <p:cBhvr>
                                        <p:cTn id="26" dur="1000"/>
                                        <p:tgtEl>
                                          <p:spTgt spid="144387">
                                            <p:txEl>
                                              <p:pRg st="3" end="3"/>
                                            </p:txEl>
                                          </p:spTgt>
                                        </p:tgtEl>
                                      </p:cBhvr>
                                    </p:animEffect>
                                    <p:anim calcmode="lin" valueType="num">
                                      <p:cBhvr>
                                        <p:cTn id="27" dur="1000" fill="hold"/>
                                        <p:tgtEl>
                                          <p:spTgt spid="144387">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144387">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7"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3490" name="Rectangle 2"/>
          <p:cNvSpPr>
            <a:spLocks noGrp="1" noChangeArrowheads="1"/>
          </p:cNvSpPr>
          <p:nvPr>
            <p:ph type="title"/>
          </p:nvPr>
        </p:nvSpPr>
        <p:spPr>
          <a:xfrm>
            <a:off x="914400" y="609600"/>
            <a:ext cx="8001000" cy="1066800"/>
          </a:xfrm>
        </p:spPr>
        <p:txBody>
          <a:bodyPr/>
          <a:lstStyle/>
          <a:p>
            <a:r>
              <a:rPr lang="en-US" sz="3600" dirty="0"/>
              <a:t>Modeling Deposit/Refund System</a:t>
            </a:r>
            <a:r>
              <a:rPr lang="en-US" sz="4000" dirty="0"/>
              <a:t/>
            </a:r>
            <a:br>
              <a:rPr lang="en-US" sz="4000" dirty="0"/>
            </a:br>
            <a:r>
              <a:rPr lang="en-US" sz="2400" dirty="0"/>
              <a:t>IW disposal market</a:t>
            </a:r>
            <a:endParaRPr lang="en-US" sz="4000" dirty="0"/>
          </a:p>
        </p:txBody>
      </p:sp>
      <p:sp>
        <p:nvSpPr>
          <p:cNvPr id="703491" name="Rectangle 3"/>
          <p:cNvSpPr>
            <a:spLocks noGrp="1" noChangeArrowheads="1"/>
          </p:cNvSpPr>
          <p:nvPr>
            <p:ph idx="1"/>
          </p:nvPr>
        </p:nvSpPr>
        <p:spPr>
          <a:xfrm>
            <a:off x="990600" y="2057400"/>
            <a:ext cx="7010400" cy="3657600"/>
          </a:xfrm>
        </p:spPr>
        <p:txBody>
          <a:bodyPr/>
          <a:lstStyle/>
          <a:p>
            <a:r>
              <a:rPr lang="en-US" sz="2400" b="1" dirty="0"/>
              <a:t>MEC</a:t>
            </a:r>
            <a:r>
              <a:rPr lang="en-US" sz="2400" b="1" baseline="-25000" dirty="0"/>
              <a:t>IW</a:t>
            </a:r>
            <a:r>
              <a:rPr lang="en-US" sz="2400" dirty="0"/>
              <a:t>: health damages + aesthetic impairment from litter, trash accumulation, etc.</a:t>
            </a:r>
          </a:p>
          <a:p>
            <a:r>
              <a:rPr lang="en-US" sz="2400" b="1" dirty="0"/>
              <a:t>MPC</a:t>
            </a:r>
            <a:r>
              <a:rPr lang="en-US" sz="2400" b="1" baseline="-25000" dirty="0"/>
              <a:t>IW</a:t>
            </a:r>
            <a:r>
              <a:rPr lang="en-US" sz="2400" dirty="0"/>
              <a:t>: costs to disposer </a:t>
            </a:r>
            <a:r>
              <a:rPr lang="en-US" sz="2000" dirty="0"/>
              <a:t>(e.g., trash receptacles, collection fees, plus forgone revenue from not recycling)</a:t>
            </a:r>
            <a:endParaRPr lang="en-US" sz="2400" dirty="0"/>
          </a:p>
          <a:p>
            <a:r>
              <a:rPr lang="en-US" sz="2400" b="1" dirty="0"/>
              <a:t>MSC</a:t>
            </a:r>
            <a:r>
              <a:rPr lang="en-US" sz="2400" b="1" baseline="-25000" dirty="0"/>
              <a:t>IW</a:t>
            </a:r>
            <a:r>
              <a:rPr lang="en-US" sz="2400" dirty="0"/>
              <a:t> = MPC</a:t>
            </a:r>
            <a:r>
              <a:rPr lang="en-US" sz="2400" baseline="-25000" dirty="0"/>
              <a:t>IW</a:t>
            </a:r>
            <a:r>
              <a:rPr lang="en-US" sz="2400" dirty="0"/>
              <a:t> + MEC</a:t>
            </a:r>
            <a:r>
              <a:rPr lang="en-US" sz="2400" baseline="-25000" dirty="0"/>
              <a:t>IW</a:t>
            </a:r>
            <a:endParaRPr lang="en-US" sz="2400" dirty="0"/>
          </a:p>
          <a:p>
            <a:r>
              <a:rPr lang="en-US" sz="2400" b="1" dirty="0"/>
              <a:t>MPB</a:t>
            </a:r>
            <a:r>
              <a:rPr lang="en-US" sz="2400" b="1" baseline="-25000" dirty="0"/>
              <a:t>IW</a:t>
            </a:r>
            <a:r>
              <a:rPr lang="en-US" sz="2400" dirty="0"/>
              <a:t>: demand for improper disposal</a:t>
            </a:r>
          </a:p>
          <a:p>
            <a:pPr lvl="1">
              <a:buSzTx/>
              <a:buFont typeface="Wingdings" pitchFamily="2" charset="2"/>
              <a:buChar char="§"/>
            </a:pPr>
            <a:r>
              <a:rPr lang="en-US" sz="2100" dirty="0"/>
              <a:t>Assume MEB</a:t>
            </a:r>
            <a:r>
              <a:rPr lang="en-US" sz="2100" baseline="-25000" dirty="0"/>
              <a:t>IW</a:t>
            </a:r>
            <a:r>
              <a:rPr lang="en-US" sz="2100" dirty="0"/>
              <a:t> = 0, so MPB</a:t>
            </a:r>
            <a:r>
              <a:rPr lang="en-US" sz="2100" baseline="-25000" dirty="0"/>
              <a:t>IW </a:t>
            </a:r>
            <a:r>
              <a:rPr lang="en-US" sz="2100" dirty="0"/>
              <a:t>= MSB</a:t>
            </a:r>
            <a:r>
              <a:rPr lang="en-US" sz="2100" baseline="-25000" dirty="0"/>
              <a:t>IW</a:t>
            </a:r>
          </a:p>
        </p:txBody>
      </p:sp>
      <p:sp>
        <p:nvSpPr>
          <p:cNvPr id="5" name="Slide Number Placeholder 4"/>
          <p:cNvSpPr>
            <a:spLocks noGrp="1"/>
          </p:cNvSpPr>
          <p:nvPr>
            <p:ph type="sldNum" sz="quarter" idx="11"/>
          </p:nvPr>
        </p:nvSpPr>
        <p:spPr/>
        <p:txBody>
          <a:bodyPr/>
          <a:lstStyle/>
          <a:p>
            <a:fld id="{7F7AB700-DBAA-4C86-BD90-0B2BA8499867}" type="slidenum">
              <a:rPr lang="en-US"/>
              <a:pPr/>
              <a:t>20</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703491">
                                            <p:txEl>
                                              <p:pRg st="0" end="0"/>
                                            </p:txEl>
                                          </p:spTgt>
                                        </p:tgtEl>
                                        <p:attrNameLst>
                                          <p:attrName>style.visibility</p:attrName>
                                        </p:attrNameLst>
                                      </p:cBhvr>
                                      <p:to>
                                        <p:strVal val="visible"/>
                                      </p:to>
                                    </p:set>
                                    <p:animEffect transition="in" filter="barn(inHorizontal)">
                                      <p:cBhvr>
                                        <p:cTn id="7" dur="500"/>
                                        <p:tgtEl>
                                          <p:spTgt spid="703491">
                                            <p:txEl>
                                              <p:pRg st="0" end="0"/>
                                            </p:txEl>
                                          </p:spTgt>
                                        </p:tgtEl>
                                      </p:cBhvr>
                                    </p:animEffect>
                                  </p:childTnLst>
                                </p:cTn>
                              </p:par>
                            </p:childTnLst>
                          </p:cTn>
                        </p:par>
                        <p:par>
                          <p:cTn id="8" fill="hold">
                            <p:stCondLst>
                              <p:cond delay="500"/>
                            </p:stCondLst>
                            <p:childTnLst>
                              <p:par>
                                <p:cTn id="9" presetID="16" presetClass="entr" presetSubtype="26" fill="hold" grpId="0" nodeType="afterEffect">
                                  <p:stCondLst>
                                    <p:cond delay="0"/>
                                  </p:stCondLst>
                                  <p:childTnLst>
                                    <p:set>
                                      <p:cBhvr>
                                        <p:cTn id="10" dur="1" fill="hold">
                                          <p:stCondLst>
                                            <p:cond delay="0"/>
                                          </p:stCondLst>
                                        </p:cTn>
                                        <p:tgtEl>
                                          <p:spTgt spid="703491">
                                            <p:txEl>
                                              <p:pRg st="1" end="1"/>
                                            </p:txEl>
                                          </p:spTgt>
                                        </p:tgtEl>
                                        <p:attrNameLst>
                                          <p:attrName>style.visibility</p:attrName>
                                        </p:attrNameLst>
                                      </p:cBhvr>
                                      <p:to>
                                        <p:strVal val="visible"/>
                                      </p:to>
                                    </p:set>
                                    <p:animEffect transition="in" filter="barn(inHorizontal)">
                                      <p:cBhvr>
                                        <p:cTn id="11" dur="1000"/>
                                        <p:tgtEl>
                                          <p:spTgt spid="703491">
                                            <p:txEl>
                                              <p:pRg st="1" end="1"/>
                                            </p:txEl>
                                          </p:spTgt>
                                        </p:tgtEl>
                                      </p:cBhvr>
                                    </p:animEffect>
                                  </p:childTnLst>
                                </p:cTn>
                              </p:par>
                            </p:childTnLst>
                          </p:cTn>
                        </p:par>
                        <p:par>
                          <p:cTn id="12" fill="hold">
                            <p:stCondLst>
                              <p:cond delay="1500"/>
                            </p:stCondLst>
                            <p:childTnLst>
                              <p:par>
                                <p:cTn id="13" presetID="16" presetClass="entr" presetSubtype="26" fill="hold" grpId="0" nodeType="afterEffect">
                                  <p:stCondLst>
                                    <p:cond delay="0"/>
                                  </p:stCondLst>
                                  <p:childTnLst>
                                    <p:set>
                                      <p:cBhvr>
                                        <p:cTn id="14" dur="1" fill="hold">
                                          <p:stCondLst>
                                            <p:cond delay="0"/>
                                          </p:stCondLst>
                                        </p:cTn>
                                        <p:tgtEl>
                                          <p:spTgt spid="703491">
                                            <p:txEl>
                                              <p:pRg st="2" end="2"/>
                                            </p:txEl>
                                          </p:spTgt>
                                        </p:tgtEl>
                                        <p:attrNameLst>
                                          <p:attrName>style.visibility</p:attrName>
                                        </p:attrNameLst>
                                      </p:cBhvr>
                                      <p:to>
                                        <p:strVal val="visible"/>
                                      </p:to>
                                    </p:set>
                                    <p:animEffect transition="in" filter="barn(inHorizontal)">
                                      <p:cBhvr>
                                        <p:cTn id="15" dur="1000"/>
                                        <p:tgtEl>
                                          <p:spTgt spid="703491">
                                            <p:txEl>
                                              <p:pRg st="2" end="2"/>
                                            </p:txEl>
                                          </p:spTgt>
                                        </p:tgtEl>
                                      </p:cBhvr>
                                    </p:animEffect>
                                  </p:childTnLst>
                                </p:cTn>
                              </p:par>
                            </p:childTnLst>
                          </p:cTn>
                        </p:par>
                        <p:par>
                          <p:cTn id="16" fill="hold">
                            <p:stCondLst>
                              <p:cond delay="2500"/>
                            </p:stCondLst>
                            <p:childTnLst>
                              <p:par>
                                <p:cTn id="17" presetID="16" presetClass="entr" presetSubtype="26" fill="hold" grpId="0" nodeType="afterEffect">
                                  <p:stCondLst>
                                    <p:cond delay="0"/>
                                  </p:stCondLst>
                                  <p:childTnLst>
                                    <p:set>
                                      <p:cBhvr>
                                        <p:cTn id="18" dur="1" fill="hold">
                                          <p:stCondLst>
                                            <p:cond delay="0"/>
                                          </p:stCondLst>
                                        </p:cTn>
                                        <p:tgtEl>
                                          <p:spTgt spid="703491">
                                            <p:txEl>
                                              <p:pRg st="3" end="3"/>
                                            </p:txEl>
                                          </p:spTgt>
                                        </p:tgtEl>
                                        <p:attrNameLst>
                                          <p:attrName>style.visibility</p:attrName>
                                        </p:attrNameLst>
                                      </p:cBhvr>
                                      <p:to>
                                        <p:strVal val="visible"/>
                                      </p:to>
                                    </p:set>
                                    <p:animEffect transition="in" filter="barn(inHorizontal)">
                                      <p:cBhvr>
                                        <p:cTn id="19" dur="1000"/>
                                        <p:tgtEl>
                                          <p:spTgt spid="703491">
                                            <p:txEl>
                                              <p:pRg st="3" end="3"/>
                                            </p:txEl>
                                          </p:spTgt>
                                        </p:tgtEl>
                                      </p:cBhvr>
                                    </p:animEffect>
                                  </p:childTnLst>
                                </p:cTn>
                              </p:par>
                            </p:childTnLst>
                          </p:cTn>
                        </p:par>
                        <p:par>
                          <p:cTn id="20" fill="hold">
                            <p:stCondLst>
                              <p:cond delay="3500"/>
                            </p:stCondLst>
                            <p:childTnLst>
                              <p:par>
                                <p:cTn id="21" presetID="16" presetClass="entr" presetSubtype="26" fill="hold" grpId="0" nodeType="afterEffect">
                                  <p:stCondLst>
                                    <p:cond delay="0"/>
                                  </p:stCondLst>
                                  <p:childTnLst>
                                    <p:set>
                                      <p:cBhvr>
                                        <p:cTn id="22" dur="1" fill="hold">
                                          <p:stCondLst>
                                            <p:cond delay="0"/>
                                          </p:stCondLst>
                                        </p:cTn>
                                        <p:tgtEl>
                                          <p:spTgt spid="703491">
                                            <p:txEl>
                                              <p:pRg st="4" end="4"/>
                                            </p:txEl>
                                          </p:spTgt>
                                        </p:tgtEl>
                                        <p:attrNameLst>
                                          <p:attrName>style.visibility</p:attrName>
                                        </p:attrNameLst>
                                      </p:cBhvr>
                                      <p:to>
                                        <p:strVal val="visible"/>
                                      </p:to>
                                    </p:set>
                                    <p:animEffect transition="in" filter="barn(inHorizontal)">
                                      <p:cBhvr>
                                        <p:cTn id="23" dur="500"/>
                                        <p:tgtEl>
                                          <p:spTgt spid="7034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3491"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4514" name="Rectangle 2"/>
          <p:cNvSpPr>
            <a:spLocks noGrp="1" noChangeArrowheads="1"/>
          </p:cNvSpPr>
          <p:nvPr>
            <p:ph type="title"/>
          </p:nvPr>
        </p:nvSpPr>
        <p:spPr>
          <a:xfrm>
            <a:off x="1220788" y="76200"/>
            <a:ext cx="6856412" cy="762000"/>
          </a:xfrm>
        </p:spPr>
        <p:txBody>
          <a:bodyPr/>
          <a:lstStyle/>
          <a:p>
            <a:r>
              <a:rPr lang="en-US" dirty="0"/>
              <a:t>Deposit-Refund Model</a:t>
            </a:r>
          </a:p>
        </p:txBody>
      </p:sp>
      <p:sp>
        <p:nvSpPr>
          <p:cNvPr id="704515" name="Line 3"/>
          <p:cNvSpPr>
            <a:spLocks noChangeShapeType="1"/>
          </p:cNvSpPr>
          <p:nvPr/>
        </p:nvSpPr>
        <p:spPr bwMode="auto">
          <a:xfrm>
            <a:off x="1219200" y="990600"/>
            <a:ext cx="0" cy="4191000"/>
          </a:xfrm>
          <a:prstGeom prst="line">
            <a:avLst/>
          </a:prstGeom>
          <a:noFill/>
          <a:ln w="28575">
            <a:solidFill>
              <a:schemeClr val="tx1"/>
            </a:solidFill>
            <a:round/>
            <a:headEnd/>
            <a:tailEnd/>
          </a:ln>
          <a:effectLst/>
        </p:spPr>
        <p:txBody>
          <a:bodyPr wrap="none" anchor="ctr"/>
          <a:lstStyle/>
          <a:p>
            <a:endParaRPr lang="en-US" dirty="0"/>
          </a:p>
        </p:txBody>
      </p:sp>
      <p:sp>
        <p:nvSpPr>
          <p:cNvPr id="704516" name="Line 4"/>
          <p:cNvSpPr>
            <a:spLocks noChangeShapeType="1"/>
          </p:cNvSpPr>
          <p:nvPr/>
        </p:nvSpPr>
        <p:spPr bwMode="auto">
          <a:xfrm>
            <a:off x="1219200" y="5181600"/>
            <a:ext cx="6934200" cy="0"/>
          </a:xfrm>
          <a:prstGeom prst="line">
            <a:avLst/>
          </a:prstGeom>
          <a:noFill/>
          <a:ln w="28575">
            <a:solidFill>
              <a:schemeClr val="tx1"/>
            </a:solidFill>
            <a:round/>
            <a:headEnd/>
            <a:tailEnd/>
          </a:ln>
          <a:effectLst/>
        </p:spPr>
        <p:txBody>
          <a:bodyPr wrap="none" anchor="ctr"/>
          <a:lstStyle/>
          <a:p>
            <a:endParaRPr lang="en-US" dirty="0"/>
          </a:p>
        </p:txBody>
      </p:sp>
      <p:sp>
        <p:nvSpPr>
          <p:cNvPr id="704517" name="Text Box 5"/>
          <p:cNvSpPr txBox="1">
            <a:spLocks noChangeArrowheads="1"/>
          </p:cNvSpPr>
          <p:nvPr/>
        </p:nvSpPr>
        <p:spPr bwMode="auto">
          <a:xfrm rot="-53630">
            <a:off x="609600" y="836613"/>
            <a:ext cx="354013" cy="457200"/>
          </a:xfrm>
          <a:prstGeom prst="rect">
            <a:avLst/>
          </a:prstGeom>
          <a:noFill/>
          <a:ln w="9525">
            <a:noFill/>
            <a:miter lim="800000"/>
            <a:headEnd/>
            <a:tailEnd/>
          </a:ln>
          <a:effectLst/>
        </p:spPr>
        <p:txBody>
          <a:bodyPr wrap="none">
            <a:spAutoFit/>
          </a:bodyPr>
          <a:lstStyle/>
          <a:p>
            <a:r>
              <a:rPr lang="en-US" sz="2400" dirty="0"/>
              <a:t>$</a:t>
            </a:r>
          </a:p>
        </p:txBody>
      </p:sp>
      <p:sp>
        <p:nvSpPr>
          <p:cNvPr id="704518" name="Text Box 6"/>
          <p:cNvSpPr txBox="1">
            <a:spLocks noChangeArrowheads="1"/>
          </p:cNvSpPr>
          <p:nvPr/>
        </p:nvSpPr>
        <p:spPr bwMode="auto">
          <a:xfrm>
            <a:off x="3506788" y="5459413"/>
            <a:ext cx="2998787" cy="336550"/>
          </a:xfrm>
          <a:prstGeom prst="rect">
            <a:avLst/>
          </a:prstGeom>
          <a:noFill/>
          <a:ln w="9525">
            <a:noFill/>
            <a:miter lim="800000"/>
            <a:headEnd/>
            <a:tailEnd/>
          </a:ln>
          <a:effectLst/>
        </p:spPr>
        <p:txBody>
          <a:bodyPr wrap="none">
            <a:spAutoFit/>
          </a:bodyPr>
          <a:lstStyle/>
          <a:p>
            <a:r>
              <a:rPr lang="en-US" sz="1600" b="1" dirty="0"/>
              <a:t>Improper Waste Disposal (%)</a:t>
            </a:r>
            <a:endParaRPr lang="en-US" sz="2400" dirty="0"/>
          </a:p>
        </p:txBody>
      </p:sp>
      <p:sp>
        <p:nvSpPr>
          <p:cNvPr id="704519" name="Line 7"/>
          <p:cNvSpPr>
            <a:spLocks noChangeShapeType="1"/>
          </p:cNvSpPr>
          <p:nvPr/>
        </p:nvSpPr>
        <p:spPr bwMode="auto">
          <a:xfrm>
            <a:off x="1219200" y="1295400"/>
            <a:ext cx="5638800" cy="3352800"/>
          </a:xfrm>
          <a:prstGeom prst="line">
            <a:avLst/>
          </a:prstGeom>
          <a:noFill/>
          <a:ln w="38100">
            <a:solidFill>
              <a:srgbClr val="660066"/>
            </a:solidFill>
            <a:round/>
            <a:headEnd/>
            <a:tailEnd/>
          </a:ln>
          <a:effectLst/>
        </p:spPr>
        <p:txBody>
          <a:bodyPr wrap="none" anchor="ctr"/>
          <a:lstStyle/>
          <a:p>
            <a:endParaRPr lang="en-US" dirty="0"/>
          </a:p>
        </p:txBody>
      </p:sp>
      <p:sp>
        <p:nvSpPr>
          <p:cNvPr id="704520" name="Text Box 8"/>
          <p:cNvSpPr txBox="1">
            <a:spLocks noChangeArrowheads="1"/>
          </p:cNvSpPr>
          <p:nvPr/>
        </p:nvSpPr>
        <p:spPr bwMode="auto">
          <a:xfrm>
            <a:off x="6553200" y="4570413"/>
            <a:ext cx="2384425" cy="457200"/>
          </a:xfrm>
          <a:prstGeom prst="rect">
            <a:avLst/>
          </a:prstGeom>
          <a:noFill/>
          <a:ln w="9525">
            <a:noFill/>
            <a:miter lim="800000"/>
            <a:headEnd/>
            <a:tailEnd/>
          </a:ln>
          <a:effectLst/>
        </p:spPr>
        <p:txBody>
          <a:bodyPr wrap="none">
            <a:spAutoFit/>
          </a:bodyPr>
          <a:lstStyle/>
          <a:p>
            <a:r>
              <a:rPr lang="en-US" sz="2400" b="1" dirty="0">
                <a:solidFill>
                  <a:srgbClr val="660066"/>
                </a:solidFill>
              </a:rPr>
              <a:t>MPB</a:t>
            </a:r>
            <a:r>
              <a:rPr lang="en-US" sz="2400" b="1" baseline="-25000" dirty="0">
                <a:solidFill>
                  <a:srgbClr val="660066"/>
                </a:solidFill>
              </a:rPr>
              <a:t>IW</a:t>
            </a:r>
            <a:r>
              <a:rPr lang="en-US" sz="2400" b="1" dirty="0">
                <a:solidFill>
                  <a:srgbClr val="660066"/>
                </a:solidFill>
              </a:rPr>
              <a:t> = MSB</a:t>
            </a:r>
            <a:r>
              <a:rPr lang="en-US" sz="2400" b="1" baseline="-25000" dirty="0">
                <a:solidFill>
                  <a:srgbClr val="660066"/>
                </a:solidFill>
              </a:rPr>
              <a:t>IW</a:t>
            </a:r>
            <a:endParaRPr lang="en-US" sz="2400" dirty="0">
              <a:solidFill>
                <a:srgbClr val="660066"/>
              </a:solidFill>
            </a:endParaRPr>
          </a:p>
        </p:txBody>
      </p:sp>
      <p:sp>
        <p:nvSpPr>
          <p:cNvPr id="704521" name="Line 9"/>
          <p:cNvSpPr>
            <a:spLocks noChangeShapeType="1"/>
          </p:cNvSpPr>
          <p:nvPr/>
        </p:nvSpPr>
        <p:spPr bwMode="auto">
          <a:xfrm flipV="1">
            <a:off x="1219200" y="2514600"/>
            <a:ext cx="5791200" cy="1752600"/>
          </a:xfrm>
          <a:prstGeom prst="line">
            <a:avLst/>
          </a:prstGeom>
          <a:noFill/>
          <a:ln w="38100">
            <a:solidFill>
              <a:schemeClr val="hlink"/>
            </a:solidFill>
            <a:round/>
            <a:headEnd/>
            <a:tailEnd/>
          </a:ln>
          <a:effectLst/>
        </p:spPr>
        <p:txBody>
          <a:bodyPr wrap="none" anchor="ctr"/>
          <a:lstStyle/>
          <a:p>
            <a:endParaRPr lang="en-US" dirty="0"/>
          </a:p>
        </p:txBody>
      </p:sp>
      <p:sp>
        <p:nvSpPr>
          <p:cNvPr id="704522" name="Text Box 10"/>
          <p:cNvSpPr txBox="1">
            <a:spLocks noChangeArrowheads="1"/>
          </p:cNvSpPr>
          <p:nvPr/>
        </p:nvSpPr>
        <p:spPr bwMode="auto">
          <a:xfrm>
            <a:off x="6918325" y="2251075"/>
            <a:ext cx="1311275" cy="457200"/>
          </a:xfrm>
          <a:prstGeom prst="rect">
            <a:avLst/>
          </a:prstGeom>
          <a:noFill/>
          <a:ln w="9525">
            <a:noFill/>
            <a:miter lim="800000"/>
            <a:headEnd/>
            <a:tailEnd/>
          </a:ln>
          <a:effectLst/>
        </p:spPr>
        <p:txBody>
          <a:bodyPr>
            <a:spAutoFit/>
          </a:bodyPr>
          <a:lstStyle/>
          <a:p>
            <a:r>
              <a:rPr lang="en-US" sz="2400" b="1" dirty="0">
                <a:solidFill>
                  <a:schemeClr val="hlink"/>
                </a:solidFill>
              </a:rPr>
              <a:t>MPC</a:t>
            </a:r>
            <a:r>
              <a:rPr lang="en-US" sz="2400" b="1" baseline="-25000" dirty="0">
                <a:solidFill>
                  <a:schemeClr val="hlink"/>
                </a:solidFill>
              </a:rPr>
              <a:t>IW</a:t>
            </a:r>
            <a:endParaRPr lang="en-US" sz="2400" dirty="0">
              <a:solidFill>
                <a:schemeClr val="hlink"/>
              </a:solidFill>
            </a:endParaRPr>
          </a:p>
        </p:txBody>
      </p:sp>
      <p:sp>
        <p:nvSpPr>
          <p:cNvPr id="704523" name="Line 11"/>
          <p:cNvSpPr>
            <a:spLocks noChangeShapeType="1"/>
          </p:cNvSpPr>
          <p:nvPr/>
        </p:nvSpPr>
        <p:spPr bwMode="auto">
          <a:xfrm flipV="1">
            <a:off x="1219200" y="1676400"/>
            <a:ext cx="5257800" cy="2590800"/>
          </a:xfrm>
          <a:prstGeom prst="line">
            <a:avLst/>
          </a:prstGeom>
          <a:noFill/>
          <a:ln w="38100">
            <a:solidFill>
              <a:schemeClr val="hlink"/>
            </a:solidFill>
            <a:round/>
            <a:headEnd/>
            <a:tailEnd/>
          </a:ln>
          <a:effectLst/>
        </p:spPr>
        <p:txBody>
          <a:bodyPr wrap="none" anchor="ctr"/>
          <a:lstStyle/>
          <a:p>
            <a:endParaRPr lang="en-US" dirty="0"/>
          </a:p>
        </p:txBody>
      </p:sp>
      <p:sp>
        <p:nvSpPr>
          <p:cNvPr id="704524" name="Text Box 12"/>
          <p:cNvSpPr txBox="1">
            <a:spLocks noChangeArrowheads="1"/>
          </p:cNvSpPr>
          <p:nvPr/>
        </p:nvSpPr>
        <p:spPr bwMode="auto">
          <a:xfrm>
            <a:off x="6477000" y="1293813"/>
            <a:ext cx="1111250" cy="457200"/>
          </a:xfrm>
          <a:prstGeom prst="rect">
            <a:avLst/>
          </a:prstGeom>
          <a:noFill/>
          <a:ln w="9525">
            <a:noFill/>
            <a:miter lim="800000"/>
            <a:headEnd/>
            <a:tailEnd/>
          </a:ln>
          <a:effectLst/>
        </p:spPr>
        <p:txBody>
          <a:bodyPr wrap="none">
            <a:spAutoFit/>
          </a:bodyPr>
          <a:lstStyle/>
          <a:p>
            <a:r>
              <a:rPr lang="en-US" sz="2400" b="1" dirty="0">
                <a:solidFill>
                  <a:schemeClr val="hlink"/>
                </a:solidFill>
              </a:rPr>
              <a:t>MSC</a:t>
            </a:r>
            <a:r>
              <a:rPr lang="en-US" sz="2400" b="1" baseline="-25000" dirty="0">
                <a:solidFill>
                  <a:schemeClr val="hlink"/>
                </a:solidFill>
              </a:rPr>
              <a:t>IW</a:t>
            </a:r>
            <a:endParaRPr lang="en-US" sz="2400" dirty="0">
              <a:solidFill>
                <a:schemeClr val="hlink"/>
              </a:solidFill>
            </a:endParaRPr>
          </a:p>
        </p:txBody>
      </p:sp>
      <p:sp>
        <p:nvSpPr>
          <p:cNvPr id="704525" name="Line 13"/>
          <p:cNvSpPr>
            <a:spLocks noChangeShapeType="1"/>
          </p:cNvSpPr>
          <p:nvPr/>
        </p:nvSpPr>
        <p:spPr bwMode="auto">
          <a:xfrm>
            <a:off x="4572000" y="3276600"/>
            <a:ext cx="0" cy="1905000"/>
          </a:xfrm>
          <a:prstGeom prst="line">
            <a:avLst/>
          </a:prstGeom>
          <a:noFill/>
          <a:ln w="28575">
            <a:solidFill>
              <a:schemeClr val="tx1"/>
            </a:solidFill>
            <a:prstDash val="dash"/>
            <a:round/>
            <a:headEnd/>
            <a:tailEnd/>
          </a:ln>
          <a:effectLst/>
        </p:spPr>
        <p:txBody>
          <a:bodyPr wrap="none" anchor="ctr"/>
          <a:lstStyle/>
          <a:p>
            <a:endParaRPr lang="en-US" dirty="0"/>
          </a:p>
        </p:txBody>
      </p:sp>
      <p:sp>
        <p:nvSpPr>
          <p:cNvPr id="704526" name="Line 14"/>
          <p:cNvSpPr>
            <a:spLocks noChangeShapeType="1"/>
          </p:cNvSpPr>
          <p:nvPr/>
        </p:nvSpPr>
        <p:spPr bwMode="auto">
          <a:xfrm>
            <a:off x="3962400" y="2971800"/>
            <a:ext cx="0" cy="2209800"/>
          </a:xfrm>
          <a:prstGeom prst="line">
            <a:avLst/>
          </a:prstGeom>
          <a:noFill/>
          <a:ln w="28575">
            <a:solidFill>
              <a:schemeClr val="tx1"/>
            </a:solidFill>
            <a:prstDash val="dash"/>
            <a:round/>
            <a:headEnd/>
            <a:tailEnd/>
          </a:ln>
          <a:effectLst/>
        </p:spPr>
        <p:txBody>
          <a:bodyPr wrap="none" anchor="ctr"/>
          <a:lstStyle/>
          <a:p>
            <a:endParaRPr lang="en-US" dirty="0"/>
          </a:p>
        </p:txBody>
      </p:sp>
      <p:sp>
        <p:nvSpPr>
          <p:cNvPr id="704527" name="Text Box 15"/>
          <p:cNvSpPr txBox="1">
            <a:spLocks noChangeArrowheads="1"/>
          </p:cNvSpPr>
          <p:nvPr/>
        </p:nvSpPr>
        <p:spPr bwMode="auto">
          <a:xfrm>
            <a:off x="1144588" y="5459413"/>
            <a:ext cx="325437" cy="396875"/>
          </a:xfrm>
          <a:prstGeom prst="rect">
            <a:avLst/>
          </a:prstGeom>
          <a:noFill/>
          <a:ln w="9525">
            <a:noFill/>
            <a:miter lim="800000"/>
            <a:headEnd/>
            <a:tailEnd/>
          </a:ln>
          <a:effectLst/>
        </p:spPr>
        <p:txBody>
          <a:bodyPr wrap="none">
            <a:spAutoFit/>
          </a:bodyPr>
          <a:lstStyle/>
          <a:p>
            <a:r>
              <a:rPr lang="en-US" sz="2000" dirty="0"/>
              <a:t>0</a:t>
            </a:r>
            <a:endParaRPr lang="en-US" sz="2400" dirty="0"/>
          </a:p>
        </p:txBody>
      </p:sp>
      <p:sp>
        <p:nvSpPr>
          <p:cNvPr id="704528" name="Text Box 16"/>
          <p:cNvSpPr txBox="1">
            <a:spLocks noChangeArrowheads="1"/>
          </p:cNvSpPr>
          <p:nvPr/>
        </p:nvSpPr>
        <p:spPr bwMode="auto">
          <a:xfrm>
            <a:off x="3733800" y="5102225"/>
            <a:ext cx="490538" cy="396875"/>
          </a:xfrm>
          <a:prstGeom prst="rect">
            <a:avLst/>
          </a:prstGeom>
          <a:noFill/>
          <a:ln w="9525">
            <a:noFill/>
            <a:miter lim="800000"/>
            <a:headEnd/>
            <a:tailEnd/>
          </a:ln>
          <a:effectLst/>
        </p:spPr>
        <p:txBody>
          <a:bodyPr wrap="none">
            <a:spAutoFit/>
          </a:bodyPr>
          <a:lstStyle/>
          <a:p>
            <a:r>
              <a:rPr lang="en-US" sz="2000" b="1" dirty="0"/>
              <a:t>Q</a:t>
            </a:r>
            <a:r>
              <a:rPr lang="en-US" sz="2000" b="1" baseline="-25000" dirty="0"/>
              <a:t>E</a:t>
            </a:r>
            <a:endParaRPr lang="en-US" sz="2400" b="1" dirty="0"/>
          </a:p>
        </p:txBody>
      </p:sp>
      <p:sp>
        <p:nvSpPr>
          <p:cNvPr id="704529" name="Text Box 17"/>
          <p:cNvSpPr txBox="1">
            <a:spLocks noChangeArrowheads="1"/>
          </p:cNvSpPr>
          <p:nvPr/>
        </p:nvSpPr>
        <p:spPr bwMode="auto">
          <a:xfrm>
            <a:off x="4419600" y="5102225"/>
            <a:ext cx="582613" cy="396875"/>
          </a:xfrm>
          <a:prstGeom prst="rect">
            <a:avLst/>
          </a:prstGeom>
          <a:noFill/>
          <a:ln w="9525">
            <a:noFill/>
            <a:miter lim="800000"/>
            <a:headEnd/>
            <a:tailEnd/>
          </a:ln>
          <a:effectLst/>
        </p:spPr>
        <p:txBody>
          <a:bodyPr wrap="none">
            <a:spAutoFit/>
          </a:bodyPr>
          <a:lstStyle/>
          <a:p>
            <a:r>
              <a:rPr lang="en-US" sz="2000" b="1" dirty="0"/>
              <a:t>Q</a:t>
            </a:r>
            <a:r>
              <a:rPr lang="en-US" sz="2000" b="1" baseline="-25000" dirty="0"/>
              <a:t>IW</a:t>
            </a:r>
            <a:endParaRPr lang="en-US" sz="2400" b="1" dirty="0"/>
          </a:p>
        </p:txBody>
      </p:sp>
      <p:sp>
        <p:nvSpPr>
          <p:cNvPr id="704530" name="Line 18"/>
          <p:cNvSpPr>
            <a:spLocks noChangeShapeType="1"/>
          </p:cNvSpPr>
          <p:nvPr/>
        </p:nvSpPr>
        <p:spPr bwMode="auto">
          <a:xfrm flipH="1">
            <a:off x="1219200" y="2133600"/>
            <a:ext cx="5486400" cy="1600200"/>
          </a:xfrm>
          <a:prstGeom prst="line">
            <a:avLst/>
          </a:prstGeom>
          <a:noFill/>
          <a:ln w="28575">
            <a:solidFill>
              <a:schemeClr val="tx1"/>
            </a:solidFill>
            <a:prstDash val="dash"/>
            <a:round/>
            <a:headEnd/>
            <a:tailEnd/>
          </a:ln>
          <a:effectLst/>
        </p:spPr>
        <p:txBody>
          <a:bodyPr wrap="none" anchor="ctr"/>
          <a:lstStyle/>
          <a:p>
            <a:endParaRPr lang="en-US" dirty="0"/>
          </a:p>
        </p:txBody>
      </p:sp>
      <p:sp>
        <p:nvSpPr>
          <p:cNvPr id="704531" name="Text Box 19"/>
          <p:cNvSpPr txBox="1">
            <a:spLocks noChangeArrowheads="1"/>
          </p:cNvSpPr>
          <p:nvPr/>
        </p:nvSpPr>
        <p:spPr bwMode="auto">
          <a:xfrm>
            <a:off x="6400800" y="1751013"/>
            <a:ext cx="2574925" cy="457200"/>
          </a:xfrm>
          <a:prstGeom prst="rect">
            <a:avLst/>
          </a:prstGeom>
          <a:noFill/>
          <a:ln w="9525">
            <a:noFill/>
            <a:miter lim="800000"/>
            <a:headEnd/>
            <a:tailEnd/>
          </a:ln>
          <a:effectLst/>
        </p:spPr>
        <p:txBody>
          <a:bodyPr wrap="none">
            <a:spAutoFit/>
          </a:bodyPr>
          <a:lstStyle/>
          <a:p>
            <a:r>
              <a:rPr lang="en-US" sz="2400" b="1" dirty="0">
                <a:solidFill>
                  <a:schemeClr val="tx2"/>
                </a:solidFill>
              </a:rPr>
              <a:t>MPC</a:t>
            </a:r>
            <a:r>
              <a:rPr lang="en-US" sz="2400" b="1" baseline="-25000" dirty="0">
                <a:solidFill>
                  <a:schemeClr val="tx2"/>
                </a:solidFill>
              </a:rPr>
              <a:t>IW</a:t>
            </a:r>
            <a:r>
              <a:rPr lang="en-US" sz="2400" b="1" dirty="0">
                <a:solidFill>
                  <a:schemeClr val="tx2"/>
                </a:solidFill>
              </a:rPr>
              <a:t> + Deposit</a:t>
            </a:r>
            <a:endParaRPr lang="en-US" sz="2400" dirty="0">
              <a:solidFill>
                <a:schemeClr val="tx2"/>
              </a:solidFill>
            </a:endParaRPr>
          </a:p>
        </p:txBody>
      </p:sp>
      <p:sp>
        <p:nvSpPr>
          <p:cNvPr id="704532" name="Text Box 20"/>
          <p:cNvSpPr txBox="1">
            <a:spLocks noChangeArrowheads="1"/>
          </p:cNvSpPr>
          <p:nvPr/>
        </p:nvSpPr>
        <p:spPr bwMode="auto">
          <a:xfrm>
            <a:off x="3733800" y="3351213"/>
            <a:ext cx="354013" cy="457200"/>
          </a:xfrm>
          <a:prstGeom prst="rect">
            <a:avLst/>
          </a:prstGeom>
          <a:noFill/>
          <a:ln w="9525">
            <a:noFill/>
            <a:miter lim="800000"/>
            <a:headEnd/>
            <a:tailEnd/>
          </a:ln>
          <a:effectLst/>
        </p:spPr>
        <p:txBody>
          <a:bodyPr wrap="none">
            <a:spAutoFit/>
          </a:bodyPr>
          <a:lstStyle/>
          <a:p>
            <a:r>
              <a:rPr lang="en-US" sz="2400" dirty="0"/>
              <a:t>b</a:t>
            </a:r>
          </a:p>
        </p:txBody>
      </p:sp>
      <p:sp>
        <p:nvSpPr>
          <p:cNvPr id="704533" name="Text Box 21"/>
          <p:cNvSpPr txBox="1">
            <a:spLocks noChangeArrowheads="1"/>
          </p:cNvSpPr>
          <p:nvPr/>
        </p:nvSpPr>
        <p:spPr bwMode="auto">
          <a:xfrm>
            <a:off x="3794125" y="2478088"/>
            <a:ext cx="354013" cy="457200"/>
          </a:xfrm>
          <a:prstGeom prst="rect">
            <a:avLst/>
          </a:prstGeom>
          <a:noFill/>
          <a:ln w="9525">
            <a:noFill/>
            <a:miter lim="800000"/>
            <a:headEnd/>
            <a:tailEnd/>
          </a:ln>
          <a:effectLst/>
        </p:spPr>
        <p:txBody>
          <a:bodyPr wrap="none">
            <a:spAutoFit/>
          </a:bodyPr>
          <a:lstStyle/>
          <a:p>
            <a:r>
              <a:rPr lang="en-US" sz="2400" dirty="0"/>
              <a:t>a</a:t>
            </a:r>
          </a:p>
        </p:txBody>
      </p:sp>
      <p:sp>
        <p:nvSpPr>
          <p:cNvPr id="704534" name="AutoShape 22"/>
          <p:cNvSpPr>
            <a:spLocks noChangeArrowheads="1"/>
          </p:cNvSpPr>
          <p:nvPr/>
        </p:nvSpPr>
        <p:spPr bwMode="auto">
          <a:xfrm>
            <a:off x="3886200" y="2895600"/>
            <a:ext cx="152400" cy="533400"/>
          </a:xfrm>
          <a:prstGeom prst="upDownArrow">
            <a:avLst>
              <a:gd name="adj1" fmla="val 50000"/>
              <a:gd name="adj2" fmla="val 70000"/>
            </a:avLst>
          </a:prstGeom>
          <a:solidFill>
            <a:schemeClr val="accent2"/>
          </a:solidFill>
          <a:ln w="9525">
            <a:solidFill>
              <a:schemeClr val="tx1"/>
            </a:solidFill>
            <a:miter lim="800000"/>
            <a:headEnd/>
            <a:tailEnd/>
          </a:ln>
          <a:effectLst/>
        </p:spPr>
        <p:txBody>
          <a:bodyPr wrap="none" anchor="ctr"/>
          <a:lstStyle/>
          <a:p>
            <a:endParaRPr lang="en-US" dirty="0"/>
          </a:p>
        </p:txBody>
      </p:sp>
      <p:sp>
        <p:nvSpPr>
          <p:cNvPr id="704535" name="AutoShape 23"/>
          <p:cNvSpPr>
            <a:spLocks/>
          </p:cNvSpPr>
          <p:nvPr/>
        </p:nvSpPr>
        <p:spPr bwMode="auto">
          <a:xfrm>
            <a:off x="6477000" y="3200400"/>
            <a:ext cx="2362200" cy="379413"/>
          </a:xfrm>
          <a:prstGeom prst="borderCallout1">
            <a:avLst>
              <a:gd name="adj1" fmla="val 17477"/>
              <a:gd name="adj2" fmla="val -3227"/>
              <a:gd name="adj3" fmla="val -13833"/>
              <a:gd name="adj4" fmla="val -98389"/>
            </a:avLst>
          </a:prstGeom>
          <a:solidFill>
            <a:schemeClr val="bg1"/>
          </a:solidFill>
          <a:ln w="12700">
            <a:solidFill>
              <a:schemeClr val="tx1"/>
            </a:solidFill>
            <a:miter lim="800000"/>
            <a:headEnd type="none" w="sm" len="sm"/>
            <a:tailEnd type="none" w="sm" len="sm"/>
          </a:ln>
          <a:effectLst/>
        </p:spPr>
        <p:txBody>
          <a:bodyPr>
            <a:spAutoFit/>
          </a:bodyPr>
          <a:lstStyle/>
          <a:p>
            <a:r>
              <a:rPr lang="en-US" b="1" dirty="0">
                <a:solidFill>
                  <a:schemeClr val="tx2"/>
                </a:solidFill>
              </a:rPr>
              <a:t>Deposit=MEC at Qe</a:t>
            </a:r>
          </a:p>
        </p:txBody>
      </p:sp>
      <p:sp>
        <p:nvSpPr>
          <p:cNvPr id="704536" name="Line 24"/>
          <p:cNvSpPr>
            <a:spLocks noChangeShapeType="1"/>
          </p:cNvSpPr>
          <p:nvPr/>
        </p:nvSpPr>
        <p:spPr bwMode="auto">
          <a:xfrm flipV="1">
            <a:off x="1449388" y="5794375"/>
            <a:ext cx="6248400" cy="0"/>
          </a:xfrm>
          <a:prstGeom prst="line">
            <a:avLst/>
          </a:prstGeom>
          <a:noFill/>
          <a:ln w="9525">
            <a:solidFill>
              <a:schemeClr val="tx1"/>
            </a:solidFill>
            <a:round/>
            <a:headEnd/>
            <a:tailEnd type="triangle" w="med" len="med"/>
          </a:ln>
          <a:effectLst/>
        </p:spPr>
        <p:txBody>
          <a:bodyPr wrap="none" anchor="ctr"/>
          <a:lstStyle/>
          <a:p>
            <a:endParaRPr lang="en-US" dirty="0"/>
          </a:p>
        </p:txBody>
      </p:sp>
      <p:sp>
        <p:nvSpPr>
          <p:cNvPr id="704537" name="Text Box 25"/>
          <p:cNvSpPr txBox="1">
            <a:spLocks noChangeArrowheads="1"/>
          </p:cNvSpPr>
          <p:nvPr/>
        </p:nvSpPr>
        <p:spPr bwMode="auto">
          <a:xfrm>
            <a:off x="7697788" y="5486400"/>
            <a:ext cx="608012" cy="396875"/>
          </a:xfrm>
          <a:prstGeom prst="rect">
            <a:avLst/>
          </a:prstGeom>
          <a:noFill/>
          <a:ln w="9525">
            <a:noFill/>
            <a:miter lim="800000"/>
            <a:headEnd/>
            <a:tailEnd/>
          </a:ln>
          <a:effectLst/>
        </p:spPr>
        <p:txBody>
          <a:bodyPr wrap="none">
            <a:spAutoFit/>
          </a:bodyPr>
          <a:lstStyle/>
          <a:p>
            <a:r>
              <a:rPr lang="en-US" sz="2000" dirty="0"/>
              <a:t>100</a:t>
            </a:r>
            <a:endParaRPr lang="en-US" sz="2400" dirty="0"/>
          </a:p>
        </p:txBody>
      </p:sp>
      <p:sp>
        <p:nvSpPr>
          <p:cNvPr id="704538" name="Line 26"/>
          <p:cNvSpPr>
            <a:spLocks noChangeShapeType="1"/>
          </p:cNvSpPr>
          <p:nvPr/>
        </p:nvSpPr>
        <p:spPr bwMode="auto">
          <a:xfrm flipH="1">
            <a:off x="1373188" y="6251575"/>
            <a:ext cx="6324600" cy="0"/>
          </a:xfrm>
          <a:prstGeom prst="line">
            <a:avLst/>
          </a:prstGeom>
          <a:noFill/>
          <a:ln w="9525">
            <a:solidFill>
              <a:schemeClr val="tx1"/>
            </a:solidFill>
            <a:round/>
            <a:headEnd/>
            <a:tailEnd type="triangle" w="med" len="med"/>
          </a:ln>
          <a:effectLst/>
        </p:spPr>
        <p:txBody>
          <a:bodyPr wrap="none" anchor="ctr"/>
          <a:lstStyle/>
          <a:p>
            <a:endParaRPr lang="en-US" dirty="0"/>
          </a:p>
        </p:txBody>
      </p:sp>
      <p:sp>
        <p:nvSpPr>
          <p:cNvPr id="704539" name="Text Box 27"/>
          <p:cNvSpPr txBox="1">
            <a:spLocks noChangeArrowheads="1"/>
          </p:cNvSpPr>
          <p:nvPr/>
        </p:nvSpPr>
        <p:spPr bwMode="auto">
          <a:xfrm>
            <a:off x="3659188" y="5868988"/>
            <a:ext cx="2771775" cy="336550"/>
          </a:xfrm>
          <a:prstGeom prst="rect">
            <a:avLst/>
          </a:prstGeom>
          <a:noFill/>
          <a:ln w="9525">
            <a:noFill/>
            <a:miter lim="800000"/>
            <a:headEnd/>
            <a:tailEnd/>
          </a:ln>
          <a:effectLst/>
        </p:spPr>
        <p:txBody>
          <a:bodyPr wrap="none">
            <a:spAutoFit/>
          </a:bodyPr>
          <a:lstStyle/>
          <a:p>
            <a:r>
              <a:rPr lang="en-US" sz="1600" b="1" dirty="0"/>
              <a:t>Proper Waste Disposal (%)</a:t>
            </a:r>
            <a:endParaRPr lang="en-US" sz="2400" dirty="0"/>
          </a:p>
        </p:txBody>
      </p:sp>
      <p:sp>
        <p:nvSpPr>
          <p:cNvPr id="704540" name="Text Box 28"/>
          <p:cNvSpPr txBox="1">
            <a:spLocks noChangeArrowheads="1"/>
          </p:cNvSpPr>
          <p:nvPr/>
        </p:nvSpPr>
        <p:spPr bwMode="auto">
          <a:xfrm>
            <a:off x="7850188" y="5915025"/>
            <a:ext cx="325437" cy="396875"/>
          </a:xfrm>
          <a:prstGeom prst="rect">
            <a:avLst/>
          </a:prstGeom>
          <a:noFill/>
          <a:ln w="9525">
            <a:noFill/>
            <a:miter lim="800000"/>
            <a:headEnd/>
            <a:tailEnd/>
          </a:ln>
          <a:effectLst/>
        </p:spPr>
        <p:txBody>
          <a:bodyPr wrap="none">
            <a:spAutoFit/>
          </a:bodyPr>
          <a:lstStyle/>
          <a:p>
            <a:r>
              <a:rPr lang="en-US" sz="2000" dirty="0"/>
              <a:t>0</a:t>
            </a:r>
            <a:endParaRPr lang="en-US" sz="2400" dirty="0"/>
          </a:p>
        </p:txBody>
      </p:sp>
      <p:sp>
        <p:nvSpPr>
          <p:cNvPr id="704541" name="Text Box 29"/>
          <p:cNvSpPr txBox="1">
            <a:spLocks noChangeArrowheads="1"/>
          </p:cNvSpPr>
          <p:nvPr/>
        </p:nvSpPr>
        <p:spPr bwMode="auto">
          <a:xfrm>
            <a:off x="839788" y="6003925"/>
            <a:ext cx="608012" cy="396875"/>
          </a:xfrm>
          <a:prstGeom prst="rect">
            <a:avLst/>
          </a:prstGeom>
          <a:noFill/>
          <a:ln w="9525">
            <a:noFill/>
            <a:miter lim="800000"/>
            <a:headEnd/>
            <a:tailEnd/>
          </a:ln>
          <a:effectLst/>
        </p:spPr>
        <p:txBody>
          <a:bodyPr wrap="none">
            <a:spAutoFit/>
          </a:bodyPr>
          <a:lstStyle/>
          <a:p>
            <a:r>
              <a:rPr lang="en-US" sz="2000" dirty="0"/>
              <a:t>100</a:t>
            </a:r>
            <a:endParaRPr lang="en-US" sz="2400" dirty="0"/>
          </a:p>
        </p:txBody>
      </p:sp>
      <p:sp>
        <p:nvSpPr>
          <p:cNvPr id="704542" name="Text Box 30"/>
          <p:cNvSpPr txBox="1">
            <a:spLocks noChangeArrowheads="1"/>
          </p:cNvSpPr>
          <p:nvPr/>
        </p:nvSpPr>
        <p:spPr bwMode="auto">
          <a:xfrm>
            <a:off x="2209800" y="1069975"/>
            <a:ext cx="3886200" cy="835025"/>
          </a:xfrm>
          <a:prstGeom prst="rect">
            <a:avLst/>
          </a:prstGeom>
          <a:solidFill>
            <a:schemeClr val="bg1"/>
          </a:solidFill>
          <a:ln w="9525">
            <a:solidFill>
              <a:srgbClr val="000080"/>
            </a:solidFill>
            <a:miter lim="800000"/>
            <a:headEnd/>
            <a:tailEnd/>
          </a:ln>
          <a:effectLst/>
        </p:spPr>
        <p:txBody>
          <a:bodyPr>
            <a:spAutoFit/>
          </a:bodyPr>
          <a:lstStyle/>
          <a:p>
            <a:r>
              <a:rPr lang="en-US" sz="1600" b="1" dirty="0">
                <a:solidFill>
                  <a:schemeClr val="tx2"/>
                </a:solidFill>
              </a:rPr>
              <a:t>Deposit converts % of overall waste disposal, measured by (Q</a:t>
            </a:r>
            <a:r>
              <a:rPr lang="en-US" sz="1600" b="1" baseline="-25000" dirty="0">
                <a:solidFill>
                  <a:schemeClr val="tx2"/>
                </a:solidFill>
              </a:rPr>
              <a:t>IW</a:t>
            </a:r>
            <a:r>
              <a:rPr lang="en-US" sz="1600" b="1" dirty="0">
                <a:solidFill>
                  <a:schemeClr val="tx2"/>
                </a:solidFill>
              </a:rPr>
              <a:t> -  Q</a:t>
            </a:r>
            <a:r>
              <a:rPr lang="en-US" sz="1600" b="1" baseline="-25000" dirty="0">
                <a:solidFill>
                  <a:schemeClr val="tx2"/>
                </a:solidFill>
              </a:rPr>
              <a:t>E</a:t>
            </a:r>
            <a:r>
              <a:rPr lang="en-US" sz="1600" b="1" dirty="0">
                <a:solidFill>
                  <a:schemeClr val="tx2"/>
                </a:solidFill>
              </a:rPr>
              <a:t>), from improper methods to proper</a:t>
            </a:r>
          </a:p>
        </p:txBody>
      </p:sp>
      <p:sp>
        <p:nvSpPr>
          <p:cNvPr id="2" name="Rectangle 1"/>
          <p:cNvSpPr/>
          <p:nvPr/>
        </p:nvSpPr>
        <p:spPr>
          <a:xfrm>
            <a:off x="606055" y="6400800"/>
            <a:ext cx="8309345" cy="415498"/>
          </a:xfrm>
          <a:prstGeom prst="rect">
            <a:avLst/>
          </a:prstGeom>
        </p:spPr>
        <p:txBody>
          <a:bodyPr wrap="square">
            <a:spAutoFit/>
          </a:bodyPr>
          <a:lstStyle/>
          <a:p>
            <a:r>
              <a:rPr lang="en-US" sz="1050" dirty="0">
                <a:solidFill>
                  <a:srgbClr val="000000"/>
                </a:solidFill>
              </a:rPr>
              <a:t>© 2013 </a:t>
            </a:r>
            <a:r>
              <a:rPr lang="en-US" sz="1050" dirty="0" err="1">
                <a:solidFill>
                  <a:srgbClr val="000000"/>
                </a:solidFill>
              </a:rPr>
              <a:t>Cengage</a:t>
            </a:r>
            <a:r>
              <a:rPr lang="en-US" sz="1050" dirty="0">
                <a:solidFill>
                  <a:srgbClr val="000000"/>
                </a:solidFill>
              </a:rPr>
              <a:t> Learning. All Rights Reserved. May not be copied, scanned, or duplicated, in whole or in part, except for use as permitted in a license distributed with a certain product or service or otherwise on a password-protected website for classroom use.</a:t>
            </a:r>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04519"/>
                                        </p:tgtEl>
                                        <p:attrNameLst>
                                          <p:attrName>style.visibility</p:attrName>
                                        </p:attrNameLst>
                                      </p:cBhvr>
                                      <p:to>
                                        <p:strVal val="visible"/>
                                      </p:to>
                                    </p:set>
                                    <p:animEffect transition="in" filter="wipe(left)">
                                      <p:cBhvr>
                                        <p:cTn id="7" dur="500"/>
                                        <p:tgtEl>
                                          <p:spTgt spid="704519"/>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704520"/>
                                        </p:tgtEl>
                                        <p:attrNameLst>
                                          <p:attrName>style.visibility</p:attrName>
                                        </p:attrNameLst>
                                      </p:cBhvr>
                                      <p:to>
                                        <p:strVal val="visible"/>
                                      </p:to>
                                    </p:set>
                                    <p:animEffect transition="in" filter="dissolve">
                                      <p:cBhvr>
                                        <p:cTn id="11" dur="500"/>
                                        <p:tgtEl>
                                          <p:spTgt spid="70452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04521"/>
                                        </p:tgtEl>
                                        <p:attrNameLst>
                                          <p:attrName>style.visibility</p:attrName>
                                        </p:attrNameLst>
                                      </p:cBhvr>
                                      <p:to>
                                        <p:strVal val="visible"/>
                                      </p:to>
                                    </p:set>
                                    <p:animEffect transition="in" filter="wipe(left)">
                                      <p:cBhvr>
                                        <p:cTn id="15" dur="500"/>
                                        <p:tgtEl>
                                          <p:spTgt spid="704521"/>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704522"/>
                                        </p:tgtEl>
                                        <p:attrNameLst>
                                          <p:attrName>style.visibility</p:attrName>
                                        </p:attrNameLst>
                                      </p:cBhvr>
                                      <p:to>
                                        <p:strVal val="visible"/>
                                      </p:to>
                                    </p:set>
                                    <p:animEffect transition="in" filter="dissolve">
                                      <p:cBhvr>
                                        <p:cTn id="19" dur="500"/>
                                        <p:tgtEl>
                                          <p:spTgt spid="704522"/>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704523"/>
                                        </p:tgtEl>
                                        <p:attrNameLst>
                                          <p:attrName>style.visibility</p:attrName>
                                        </p:attrNameLst>
                                      </p:cBhvr>
                                      <p:to>
                                        <p:strVal val="visible"/>
                                      </p:to>
                                    </p:set>
                                    <p:animEffect transition="in" filter="wipe(left)">
                                      <p:cBhvr>
                                        <p:cTn id="23" dur="500"/>
                                        <p:tgtEl>
                                          <p:spTgt spid="704523"/>
                                        </p:tgtEl>
                                      </p:cBhvr>
                                    </p:animEffect>
                                  </p:childTnLst>
                                </p:cTn>
                              </p:par>
                            </p:childTnLst>
                          </p:cTn>
                        </p:par>
                        <p:par>
                          <p:cTn id="24" fill="hold">
                            <p:stCondLst>
                              <p:cond delay="2500"/>
                            </p:stCondLst>
                            <p:childTnLst>
                              <p:par>
                                <p:cTn id="25" presetID="9" presetClass="entr" presetSubtype="0" fill="hold" grpId="0" nodeType="afterEffect">
                                  <p:stCondLst>
                                    <p:cond delay="0"/>
                                  </p:stCondLst>
                                  <p:childTnLst>
                                    <p:set>
                                      <p:cBhvr>
                                        <p:cTn id="26" dur="1" fill="hold">
                                          <p:stCondLst>
                                            <p:cond delay="0"/>
                                          </p:stCondLst>
                                        </p:cTn>
                                        <p:tgtEl>
                                          <p:spTgt spid="704524"/>
                                        </p:tgtEl>
                                        <p:attrNameLst>
                                          <p:attrName>style.visibility</p:attrName>
                                        </p:attrNameLst>
                                      </p:cBhvr>
                                      <p:to>
                                        <p:strVal val="visible"/>
                                      </p:to>
                                    </p:set>
                                    <p:animEffect transition="in" filter="dissolve">
                                      <p:cBhvr>
                                        <p:cTn id="27" dur="500"/>
                                        <p:tgtEl>
                                          <p:spTgt spid="704524"/>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704525"/>
                                        </p:tgtEl>
                                        <p:attrNameLst>
                                          <p:attrName>style.visibility</p:attrName>
                                        </p:attrNameLst>
                                      </p:cBhvr>
                                      <p:to>
                                        <p:strVal val="visible"/>
                                      </p:to>
                                    </p:set>
                                    <p:animEffect transition="in" filter="wipe(up)">
                                      <p:cBhvr>
                                        <p:cTn id="31" dur="500"/>
                                        <p:tgtEl>
                                          <p:spTgt spid="704525"/>
                                        </p:tgtEl>
                                      </p:cBhvr>
                                    </p:animEffect>
                                  </p:childTnLst>
                                </p:cTn>
                              </p:par>
                            </p:childTnLst>
                          </p:cTn>
                        </p:par>
                        <p:par>
                          <p:cTn id="32" fill="hold">
                            <p:stCondLst>
                              <p:cond delay="3500"/>
                            </p:stCondLst>
                            <p:childTnLst>
                              <p:par>
                                <p:cTn id="33" presetID="9" presetClass="entr" presetSubtype="0" fill="hold" grpId="0" nodeType="afterEffect">
                                  <p:stCondLst>
                                    <p:cond delay="0"/>
                                  </p:stCondLst>
                                  <p:childTnLst>
                                    <p:set>
                                      <p:cBhvr>
                                        <p:cTn id="34" dur="1" fill="hold">
                                          <p:stCondLst>
                                            <p:cond delay="0"/>
                                          </p:stCondLst>
                                        </p:cTn>
                                        <p:tgtEl>
                                          <p:spTgt spid="704529"/>
                                        </p:tgtEl>
                                        <p:attrNameLst>
                                          <p:attrName>style.visibility</p:attrName>
                                        </p:attrNameLst>
                                      </p:cBhvr>
                                      <p:to>
                                        <p:strVal val="visible"/>
                                      </p:to>
                                    </p:set>
                                    <p:animEffect transition="in" filter="dissolve">
                                      <p:cBhvr>
                                        <p:cTn id="35" dur="500"/>
                                        <p:tgtEl>
                                          <p:spTgt spid="704529"/>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704526"/>
                                        </p:tgtEl>
                                        <p:attrNameLst>
                                          <p:attrName>style.visibility</p:attrName>
                                        </p:attrNameLst>
                                      </p:cBhvr>
                                      <p:to>
                                        <p:strVal val="visible"/>
                                      </p:to>
                                    </p:set>
                                    <p:animEffect transition="in" filter="wipe(up)">
                                      <p:cBhvr>
                                        <p:cTn id="39" dur="500"/>
                                        <p:tgtEl>
                                          <p:spTgt spid="704526"/>
                                        </p:tgtEl>
                                      </p:cBhvr>
                                    </p:animEffect>
                                  </p:childTnLst>
                                </p:cTn>
                              </p:par>
                            </p:childTnLst>
                          </p:cTn>
                        </p:par>
                        <p:par>
                          <p:cTn id="40" fill="hold">
                            <p:stCondLst>
                              <p:cond delay="4500"/>
                            </p:stCondLst>
                            <p:childTnLst>
                              <p:par>
                                <p:cTn id="41" presetID="9" presetClass="entr" presetSubtype="0" fill="hold" grpId="0" nodeType="afterEffect">
                                  <p:stCondLst>
                                    <p:cond delay="0"/>
                                  </p:stCondLst>
                                  <p:childTnLst>
                                    <p:set>
                                      <p:cBhvr>
                                        <p:cTn id="42" dur="1" fill="hold">
                                          <p:stCondLst>
                                            <p:cond delay="0"/>
                                          </p:stCondLst>
                                        </p:cTn>
                                        <p:tgtEl>
                                          <p:spTgt spid="704528"/>
                                        </p:tgtEl>
                                        <p:attrNameLst>
                                          <p:attrName>style.visibility</p:attrName>
                                        </p:attrNameLst>
                                      </p:cBhvr>
                                      <p:to>
                                        <p:strVal val="visible"/>
                                      </p:to>
                                    </p:set>
                                    <p:animEffect transition="in" filter="dissolve">
                                      <p:cBhvr>
                                        <p:cTn id="43" dur="500"/>
                                        <p:tgtEl>
                                          <p:spTgt spid="704528"/>
                                        </p:tgtEl>
                                      </p:cBhvr>
                                    </p:animEffect>
                                  </p:childTnLst>
                                </p:cTn>
                              </p:par>
                            </p:childTnLst>
                          </p:cTn>
                        </p:par>
                      </p:childTnLst>
                    </p:cTn>
                  </p:par>
                  <p:par>
                    <p:cTn id="44" fill="hold">
                      <p:stCondLst>
                        <p:cond delay="indefinite"/>
                      </p:stCondLst>
                      <p:childTnLst>
                        <p:par>
                          <p:cTn id="45" fill="hold">
                            <p:stCondLst>
                              <p:cond delay="0"/>
                            </p:stCondLst>
                            <p:childTnLst>
                              <p:par>
                                <p:cTn id="46" presetID="9" presetClass="entr" presetSubtype="0" fill="hold" grpId="0" nodeType="clickEffect">
                                  <p:stCondLst>
                                    <p:cond delay="0"/>
                                  </p:stCondLst>
                                  <p:childTnLst>
                                    <p:set>
                                      <p:cBhvr>
                                        <p:cTn id="47" dur="1" fill="hold">
                                          <p:stCondLst>
                                            <p:cond delay="0"/>
                                          </p:stCondLst>
                                        </p:cTn>
                                        <p:tgtEl>
                                          <p:spTgt spid="704533"/>
                                        </p:tgtEl>
                                        <p:attrNameLst>
                                          <p:attrName>style.visibility</p:attrName>
                                        </p:attrNameLst>
                                      </p:cBhvr>
                                      <p:to>
                                        <p:strVal val="visible"/>
                                      </p:to>
                                    </p:set>
                                    <p:animEffect transition="in" filter="dissolve">
                                      <p:cBhvr>
                                        <p:cTn id="48" dur="500"/>
                                        <p:tgtEl>
                                          <p:spTgt spid="704533"/>
                                        </p:tgtEl>
                                      </p:cBhvr>
                                    </p:animEffect>
                                  </p:childTnLst>
                                </p:cTn>
                              </p:par>
                              <p:par>
                                <p:cTn id="49" presetID="9" presetClass="entr" presetSubtype="0" fill="hold" grpId="0" nodeType="withEffect">
                                  <p:stCondLst>
                                    <p:cond delay="0"/>
                                  </p:stCondLst>
                                  <p:childTnLst>
                                    <p:set>
                                      <p:cBhvr>
                                        <p:cTn id="50" dur="1" fill="hold">
                                          <p:stCondLst>
                                            <p:cond delay="0"/>
                                          </p:stCondLst>
                                        </p:cTn>
                                        <p:tgtEl>
                                          <p:spTgt spid="704532"/>
                                        </p:tgtEl>
                                        <p:attrNameLst>
                                          <p:attrName>style.visibility</p:attrName>
                                        </p:attrNameLst>
                                      </p:cBhvr>
                                      <p:to>
                                        <p:strVal val="visible"/>
                                      </p:to>
                                    </p:set>
                                    <p:animEffect transition="in" filter="dissolve">
                                      <p:cBhvr>
                                        <p:cTn id="51" dur="500"/>
                                        <p:tgtEl>
                                          <p:spTgt spid="704532"/>
                                        </p:tgtEl>
                                      </p:cBhvr>
                                    </p:animEffect>
                                  </p:childTnLst>
                                </p:cTn>
                              </p:par>
                            </p:childTnLst>
                          </p:cTn>
                        </p:par>
                        <p:par>
                          <p:cTn id="52" fill="hold">
                            <p:stCondLst>
                              <p:cond delay="500"/>
                            </p:stCondLst>
                            <p:childTnLst>
                              <p:par>
                                <p:cTn id="53" presetID="9" presetClass="entr" presetSubtype="0" fill="hold" grpId="0" nodeType="afterEffect">
                                  <p:stCondLst>
                                    <p:cond delay="0"/>
                                  </p:stCondLst>
                                  <p:childTnLst>
                                    <p:set>
                                      <p:cBhvr>
                                        <p:cTn id="54" dur="1" fill="hold">
                                          <p:stCondLst>
                                            <p:cond delay="0"/>
                                          </p:stCondLst>
                                        </p:cTn>
                                        <p:tgtEl>
                                          <p:spTgt spid="704534"/>
                                        </p:tgtEl>
                                        <p:attrNameLst>
                                          <p:attrName>style.visibility</p:attrName>
                                        </p:attrNameLst>
                                      </p:cBhvr>
                                      <p:to>
                                        <p:strVal val="visible"/>
                                      </p:to>
                                    </p:set>
                                    <p:animEffect transition="in" filter="dissolve">
                                      <p:cBhvr>
                                        <p:cTn id="55" dur="500"/>
                                        <p:tgtEl>
                                          <p:spTgt spid="704534"/>
                                        </p:tgtEl>
                                      </p:cBhvr>
                                    </p:animEffect>
                                  </p:childTnLst>
                                </p:cTn>
                              </p:par>
                            </p:childTnLst>
                          </p:cTn>
                        </p:par>
                        <p:par>
                          <p:cTn id="56" fill="hold">
                            <p:stCondLst>
                              <p:cond delay="1000"/>
                            </p:stCondLst>
                            <p:childTnLst>
                              <p:par>
                                <p:cTn id="57" presetID="5" presetClass="entr" presetSubtype="10" fill="hold" grpId="0" nodeType="afterEffect">
                                  <p:stCondLst>
                                    <p:cond delay="0"/>
                                  </p:stCondLst>
                                  <p:childTnLst>
                                    <p:set>
                                      <p:cBhvr>
                                        <p:cTn id="58" dur="1" fill="hold">
                                          <p:stCondLst>
                                            <p:cond delay="0"/>
                                          </p:stCondLst>
                                        </p:cTn>
                                        <p:tgtEl>
                                          <p:spTgt spid="704535"/>
                                        </p:tgtEl>
                                        <p:attrNameLst>
                                          <p:attrName>style.visibility</p:attrName>
                                        </p:attrNameLst>
                                      </p:cBhvr>
                                      <p:to>
                                        <p:strVal val="visible"/>
                                      </p:to>
                                    </p:set>
                                    <p:animEffect transition="in" filter="checkerboard(across)">
                                      <p:cBhvr>
                                        <p:cTn id="59" dur="500"/>
                                        <p:tgtEl>
                                          <p:spTgt spid="704535"/>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704530"/>
                                        </p:tgtEl>
                                        <p:attrNameLst>
                                          <p:attrName>style.visibility</p:attrName>
                                        </p:attrNameLst>
                                      </p:cBhvr>
                                      <p:to>
                                        <p:strVal val="visible"/>
                                      </p:to>
                                    </p:set>
                                    <p:animEffect transition="in" filter="wipe(left)">
                                      <p:cBhvr>
                                        <p:cTn id="64" dur="500"/>
                                        <p:tgtEl>
                                          <p:spTgt spid="704530"/>
                                        </p:tgtEl>
                                      </p:cBhvr>
                                    </p:animEffect>
                                  </p:childTnLst>
                                </p:cTn>
                              </p:par>
                            </p:childTnLst>
                          </p:cTn>
                        </p:par>
                        <p:par>
                          <p:cTn id="65" fill="hold">
                            <p:stCondLst>
                              <p:cond delay="500"/>
                            </p:stCondLst>
                            <p:childTnLst>
                              <p:par>
                                <p:cTn id="66" presetID="9" presetClass="entr" presetSubtype="0" fill="hold" grpId="0" nodeType="afterEffect">
                                  <p:stCondLst>
                                    <p:cond delay="0"/>
                                  </p:stCondLst>
                                  <p:childTnLst>
                                    <p:set>
                                      <p:cBhvr>
                                        <p:cTn id="67" dur="1" fill="hold">
                                          <p:stCondLst>
                                            <p:cond delay="0"/>
                                          </p:stCondLst>
                                        </p:cTn>
                                        <p:tgtEl>
                                          <p:spTgt spid="704531"/>
                                        </p:tgtEl>
                                        <p:attrNameLst>
                                          <p:attrName>style.visibility</p:attrName>
                                        </p:attrNameLst>
                                      </p:cBhvr>
                                      <p:to>
                                        <p:strVal val="visible"/>
                                      </p:to>
                                    </p:set>
                                    <p:animEffect transition="in" filter="dissolve">
                                      <p:cBhvr>
                                        <p:cTn id="68" dur="500"/>
                                        <p:tgtEl>
                                          <p:spTgt spid="704531"/>
                                        </p:tgtEl>
                                      </p:cBhvr>
                                    </p:animEffect>
                                  </p:childTnLst>
                                </p:cTn>
                              </p:par>
                            </p:childTnLst>
                          </p:cTn>
                        </p:par>
                      </p:childTnLst>
                    </p:cTn>
                  </p:par>
                  <p:par>
                    <p:cTn id="69" fill="hold">
                      <p:stCondLst>
                        <p:cond delay="indefinite"/>
                      </p:stCondLst>
                      <p:childTnLst>
                        <p:par>
                          <p:cTn id="70" fill="hold">
                            <p:stCondLst>
                              <p:cond delay="0"/>
                            </p:stCondLst>
                            <p:childTnLst>
                              <p:par>
                                <p:cTn id="71" presetID="16" presetClass="entr" presetSubtype="26" fill="hold" grpId="0" nodeType="clickEffect">
                                  <p:stCondLst>
                                    <p:cond delay="0"/>
                                  </p:stCondLst>
                                  <p:childTnLst>
                                    <p:set>
                                      <p:cBhvr>
                                        <p:cTn id="72" dur="1" fill="hold">
                                          <p:stCondLst>
                                            <p:cond delay="0"/>
                                          </p:stCondLst>
                                        </p:cTn>
                                        <p:tgtEl>
                                          <p:spTgt spid="704542"/>
                                        </p:tgtEl>
                                        <p:attrNameLst>
                                          <p:attrName>style.visibility</p:attrName>
                                        </p:attrNameLst>
                                      </p:cBhvr>
                                      <p:to>
                                        <p:strVal val="visible"/>
                                      </p:to>
                                    </p:set>
                                    <p:animEffect transition="in" filter="barn(inHorizontal)">
                                      <p:cBhvr>
                                        <p:cTn id="73" dur="500"/>
                                        <p:tgtEl>
                                          <p:spTgt spid="7045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4519" grpId="0" animBg="1"/>
      <p:bldP spid="704520" grpId="0" autoUpdateAnimBg="0"/>
      <p:bldP spid="704521" grpId="0" animBg="1"/>
      <p:bldP spid="704522" grpId="0" autoUpdateAnimBg="0"/>
      <p:bldP spid="704523" grpId="0" animBg="1"/>
      <p:bldP spid="704524" grpId="0" autoUpdateAnimBg="0"/>
      <p:bldP spid="704525" grpId="0" animBg="1"/>
      <p:bldP spid="704526" grpId="0" animBg="1"/>
      <p:bldP spid="704528" grpId="0" autoUpdateAnimBg="0"/>
      <p:bldP spid="704529" grpId="0" autoUpdateAnimBg="0"/>
      <p:bldP spid="704530" grpId="0" animBg="1"/>
      <p:bldP spid="704531" grpId="0" autoUpdateAnimBg="0"/>
      <p:bldP spid="704532" grpId="0" autoUpdateAnimBg="0"/>
      <p:bldP spid="704533" grpId="0" autoUpdateAnimBg="0"/>
      <p:bldP spid="704534" grpId="0" animBg="1"/>
      <p:bldP spid="704535" grpId="0" animBg="1" autoUpdateAnimBg="0"/>
      <p:bldP spid="704542"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5538" name="Rectangle 2"/>
          <p:cNvSpPr>
            <a:spLocks noGrp="1" noChangeArrowheads="1"/>
          </p:cNvSpPr>
          <p:nvPr>
            <p:ph type="title"/>
          </p:nvPr>
        </p:nvSpPr>
        <p:spPr/>
        <p:txBody>
          <a:bodyPr/>
          <a:lstStyle/>
          <a:p>
            <a:r>
              <a:rPr lang="en-US" dirty="0"/>
              <a:t>Assessing the Model</a:t>
            </a:r>
          </a:p>
        </p:txBody>
      </p:sp>
      <p:sp>
        <p:nvSpPr>
          <p:cNvPr id="705539" name="Rectangle 3"/>
          <p:cNvSpPr>
            <a:spLocks noGrp="1" noChangeArrowheads="1"/>
          </p:cNvSpPr>
          <p:nvPr>
            <p:ph idx="1"/>
          </p:nvPr>
        </p:nvSpPr>
        <p:spPr/>
        <p:txBody>
          <a:bodyPr/>
          <a:lstStyle/>
          <a:p>
            <a:r>
              <a:rPr lang="en-US" dirty="0"/>
              <a:t>Promotes responsible </a:t>
            </a:r>
            <a:r>
              <a:rPr lang="en-US" dirty="0" err="1"/>
              <a:t>behaviour</a:t>
            </a:r>
            <a:endParaRPr lang="en-US" dirty="0"/>
          </a:p>
          <a:p>
            <a:r>
              <a:rPr lang="en-US" dirty="0"/>
              <a:t>Requires minimal supervision by government</a:t>
            </a:r>
          </a:p>
          <a:p>
            <a:r>
              <a:rPr lang="en-US" dirty="0"/>
              <a:t>Can help slow the use of virgin raw materials by improving availability of recycled materials</a:t>
            </a:r>
          </a:p>
        </p:txBody>
      </p:sp>
      <p:sp>
        <p:nvSpPr>
          <p:cNvPr id="5" name="Slide Number Placeholder 4"/>
          <p:cNvSpPr>
            <a:spLocks noGrp="1"/>
          </p:cNvSpPr>
          <p:nvPr>
            <p:ph type="sldNum" sz="quarter" idx="11"/>
          </p:nvPr>
        </p:nvSpPr>
        <p:spPr/>
        <p:txBody>
          <a:bodyPr/>
          <a:lstStyle/>
          <a:p>
            <a:fld id="{3F5DDA0E-C8FD-439C-B90E-DCE88FA40C97}" type="slidenum">
              <a:rPr lang="en-US"/>
              <a:pPr/>
              <a:t>22</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05539">
                                            <p:txEl>
                                              <p:pRg st="0" end="0"/>
                                            </p:txEl>
                                          </p:spTgt>
                                        </p:tgtEl>
                                        <p:attrNameLst>
                                          <p:attrName>style.visibility</p:attrName>
                                        </p:attrNameLst>
                                      </p:cBhvr>
                                      <p:to>
                                        <p:strVal val="visible"/>
                                      </p:to>
                                    </p:set>
                                    <p:animEffect transition="in" filter="fade">
                                      <p:cBhvr>
                                        <p:cTn id="7" dur="1000"/>
                                        <p:tgtEl>
                                          <p:spTgt spid="705539">
                                            <p:txEl>
                                              <p:pRg st="0" end="0"/>
                                            </p:txEl>
                                          </p:spTgt>
                                        </p:tgtEl>
                                      </p:cBhvr>
                                    </p:animEffect>
                                    <p:anim calcmode="lin" valueType="num">
                                      <p:cBhvr>
                                        <p:cTn id="8" dur="1000" fill="hold"/>
                                        <p:tgtEl>
                                          <p:spTgt spid="70553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0553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05539">
                                            <p:txEl>
                                              <p:pRg st="1" end="1"/>
                                            </p:txEl>
                                          </p:spTgt>
                                        </p:tgtEl>
                                        <p:attrNameLst>
                                          <p:attrName>style.visibility</p:attrName>
                                        </p:attrNameLst>
                                      </p:cBhvr>
                                      <p:to>
                                        <p:strVal val="visible"/>
                                      </p:to>
                                    </p:set>
                                    <p:animEffect transition="in" filter="fade">
                                      <p:cBhvr>
                                        <p:cTn id="14" dur="1000"/>
                                        <p:tgtEl>
                                          <p:spTgt spid="705539">
                                            <p:txEl>
                                              <p:pRg st="1" end="1"/>
                                            </p:txEl>
                                          </p:spTgt>
                                        </p:tgtEl>
                                      </p:cBhvr>
                                    </p:animEffect>
                                    <p:anim calcmode="lin" valueType="num">
                                      <p:cBhvr>
                                        <p:cTn id="15" dur="1000" fill="hold"/>
                                        <p:tgtEl>
                                          <p:spTgt spid="70553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0553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05539">
                                            <p:txEl>
                                              <p:pRg st="2" end="2"/>
                                            </p:txEl>
                                          </p:spTgt>
                                        </p:tgtEl>
                                        <p:attrNameLst>
                                          <p:attrName>style.visibility</p:attrName>
                                        </p:attrNameLst>
                                      </p:cBhvr>
                                      <p:to>
                                        <p:strVal val="visible"/>
                                      </p:to>
                                    </p:set>
                                    <p:animEffect transition="in" filter="fade">
                                      <p:cBhvr>
                                        <p:cTn id="21" dur="1000"/>
                                        <p:tgtEl>
                                          <p:spTgt spid="705539">
                                            <p:txEl>
                                              <p:pRg st="2" end="2"/>
                                            </p:txEl>
                                          </p:spTgt>
                                        </p:tgtEl>
                                      </p:cBhvr>
                                    </p:animEffect>
                                    <p:anim calcmode="lin" valueType="num">
                                      <p:cBhvr>
                                        <p:cTn id="22" dur="1000" fill="hold"/>
                                        <p:tgtEl>
                                          <p:spTgt spid="70553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05539">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5539"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a:xfrm>
            <a:off x="762000" y="533400"/>
            <a:ext cx="8077200" cy="914400"/>
          </a:xfrm>
        </p:spPr>
        <p:txBody>
          <a:bodyPr/>
          <a:lstStyle/>
          <a:p>
            <a:r>
              <a:rPr lang="en-US" sz="3600" dirty="0"/>
              <a:t>Deposit/Refund Systems in Practice</a:t>
            </a:r>
          </a:p>
        </p:txBody>
      </p:sp>
      <p:sp>
        <p:nvSpPr>
          <p:cNvPr id="148483" name="Rectangle 3"/>
          <p:cNvSpPr>
            <a:spLocks noGrp="1" noChangeArrowheads="1"/>
          </p:cNvSpPr>
          <p:nvPr>
            <p:ph idx="1"/>
          </p:nvPr>
        </p:nvSpPr>
        <p:spPr>
          <a:xfrm>
            <a:off x="685800" y="1752600"/>
            <a:ext cx="7696200" cy="4191000"/>
          </a:xfrm>
        </p:spPr>
        <p:txBody>
          <a:bodyPr/>
          <a:lstStyle/>
          <a:p>
            <a:pPr marL="533400" indent="-533400"/>
            <a:r>
              <a:rPr lang="en-US" dirty="0"/>
              <a:t>Deposit/refund systems are used worldwide</a:t>
            </a:r>
          </a:p>
          <a:p>
            <a:pPr marL="952500" lvl="1" indent="-495300"/>
            <a:r>
              <a:rPr lang="en-US" dirty="0"/>
              <a:t>Many nations use these systems to encourage proper disposal of beverage containers </a:t>
            </a:r>
          </a:p>
          <a:p>
            <a:pPr marL="1352550" lvl="2" indent="-438150"/>
            <a:r>
              <a:rPr lang="en-US" dirty="0"/>
              <a:t>In the US, 10 states have </a:t>
            </a:r>
            <a:r>
              <a:rPr lang="en-US" dirty="0">
                <a:hlinkClick r:id="rId3"/>
              </a:rPr>
              <a:t>bottle bills</a:t>
            </a:r>
            <a:endParaRPr lang="en-US" dirty="0"/>
          </a:p>
          <a:p>
            <a:pPr marL="1352550" lvl="2" indent="-438150"/>
            <a:r>
              <a:rPr lang="en-US" dirty="0"/>
              <a:t>Deposits range from 2 cents to 15 cents per container</a:t>
            </a:r>
          </a:p>
          <a:p>
            <a:pPr marL="533400" indent="-533400"/>
            <a:r>
              <a:rPr lang="en-US" dirty="0"/>
              <a:t>Other applications include systems used to promote responsible disposal of used </a:t>
            </a:r>
            <a:r>
              <a:rPr lang="en-US" dirty="0" err="1"/>
              <a:t>tyres</a:t>
            </a:r>
            <a:r>
              <a:rPr lang="en-US" dirty="0"/>
              <a:t>, car hulks, and lead-acid batteries</a:t>
            </a:r>
          </a:p>
          <a:p>
            <a:pPr marL="1352550" lvl="2" indent="-438150"/>
            <a:endParaRPr lang="en-US" sz="2300" dirty="0"/>
          </a:p>
          <a:p>
            <a:pPr marL="1352550" lvl="2" indent="-438150"/>
            <a:endParaRPr lang="en-US" sz="2300" dirty="0"/>
          </a:p>
        </p:txBody>
      </p:sp>
      <p:sp>
        <p:nvSpPr>
          <p:cNvPr id="5" name="Slide Number Placeholder 4"/>
          <p:cNvSpPr>
            <a:spLocks noGrp="1"/>
          </p:cNvSpPr>
          <p:nvPr>
            <p:ph type="sldNum" sz="quarter" idx="11"/>
          </p:nvPr>
        </p:nvSpPr>
        <p:spPr/>
        <p:txBody>
          <a:bodyPr/>
          <a:lstStyle/>
          <a:p>
            <a:fld id="{533C732D-C985-4F9F-80AF-A9955B8F6749}" type="slidenum">
              <a:rPr lang="en-US"/>
              <a:pPr/>
              <a:t>23</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8482"/>
                                        </p:tgtEl>
                                        <p:attrNameLst>
                                          <p:attrName>style.visibility</p:attrName>
                                        </p:attrNameLst>
                                      </p:cBhvr>
                                      <p:to>
                                        <p:strVal val="visible"/>
                                      </p:to>
                                    </p:set>
                                    <p:animEffect transition="in" filter="fade">
                                      <p:cBhvr>
                                        <p:cTn id="7" dur="2000"/>
                                        <p:tgtEl>
                                          <p:spTgt spid="14848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8483">
                                            <p:txEl>
                                              <p:pRg st="0" end="0"/>
                                            </p:txEl>
                                          </p:spTgt>
                                        </p:tgtEl>
                                        <p:attrNameLst>
                                          <p:attrName>style.visibility</p:attrName>
                                        </p:attrNameLst>
                                      </p:cBhvr>
                                      <p:to>
                                        <p:strVal val="visible"/>
                                      </p:to>
                                    </p:set>
                                    <p:animEffect transition="in" filter="wipe(left)">
                                      <p:cBhvr>
                                        <p:cTn id="12" dur="500"/>
                                        <p:tgtEl>
                                          <p:spTgt spid="148483">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48483">
                                            <p:txEl>
                                              <p:pRg st="1" end="1"/>
                                            </p:txEl>
                                          </p:spTgt>
                                        </p:tgtEl>
                                        <p:attrNameLst>
                                          <p:attrName>style.visibility</p:attrName>
                                        </p:attrNameLst>
                                      </p:cBhvr>
                                      <p:to>
                                        <p:strVal val="visible"/>
                                      </p:to>
                                    </p:set>
                                    <p:animEffect transition="in" filter="wipe(left)">
                                      <p:cBhvr>
                                        <p:cTn id="15" dur="500"/>
                                        <p:tgtEl>
                                          <p:spTgt spid="148483">
                                            <p:txEl>
                                              <p:pRg st="1" end="1"/>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48483">
                                            <p:txEl>
                                              <p:pRg st="2" end="2"/>
                                            </p:txEl>
                                          </p:spTgt>
                                        </p:tgtEl>
                                        <p:attrNameLst>
                                          <p:attrName>style.visibility</p:attrName>
                                        </p:attrNameLst>
                                      </p:cBhvr>
                                      <p:to>
                                        <p:strVal val="visible"/>
                                      </p:to>
                                    </p:set>
                                    <p:animEffect transition="in" filter="wipe(left)">
                                      <p:cBhvr>
                                        <p:cTn id="18" dur="500"/>
                                        <p:tgtEl>
                                          <p:spTgt spid="148483">
                                            <p:txEl>
                                              <p:pRg st="2" end="2"/>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48483">
                                            <p:txEl>
                                              <p:pRg st="3" end="3"/>
                                            </p:txEl>
                                          </p:spTgt>
                                        </p:tgtEl>
                                        <p:attrNameLst>
                                          <p:attrName>style.visibility</p:attrName>
                                        </p:attrNameLst>
                                      </p:cBhvr>
                                      <p:to>
                                        <p:strVal val="visible"/>
                                      </p:to>
                                    </p:set>
                                    <p:animEffect transition="in" filter="wipe(left)">
                                      <p:cBhvr>
                                        <p:cTn id="21" dur="500"/>
                                        <p:tgtEl>
                                          <p:spTgt spid="148483">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48483">
                                            <p:txEl>
                                              <p:pRg st="4" end="4"/>
                                            </p:txEl>
                                          </p:spTgt>
                                        </p:tgtEl>
                                        <p:attrNameLst>
                                          <p:attrName>style.visibility</p:attrName>
                                        </p:attrNameLst>
                                      </p:cBhvr>
                                      <p:to>
                                        <p:strVal val="visible"/>
                                      </p:to>
                                    </p:set>
                                    <p:animEffect transition="in" filter="wipe(left)">
                                      <p:cBhvr>
                                        <p:cTn id="26" dur="500"/>
                                        <p:tgtEl>
                                          <p:spTgt spid="14848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2" grpId="0"/>
      <p:bldP spid="148483"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a:xfrm>
            <a:off x="533400" y="533400"/>
            <a:ext cx="8305800" cy="914400"/>
          </a:xfrm>
        </p:spPr>
        <p:txBody>
          <a:bodyPr/>
          <a:lstStyle/>
          <a:p>
            <a:r>
              <a:rPr lang="en-US" sz="3500" dirty="0"/>
              <a:t>Pollution Permit Trading Systems</a:t>
            </a:r>
          </a:p>
        </p:txBody>
      </p:sp>
      <p:sp>
        <p:nvSpPr>
          <p:cNvPr id="149507" name="Rectangle 3"/>
          <p:cNvSpPr>
            <a:spLocks noGrp="1" noChangeArrowheads="1"/>
          </p:cNvSpPr>
          <p:nvPr>
            <p:ph idx="1"/>
          </p:nvPr>
        </p:nvSpPr>
        <p:spPr>
          <a:xfrm>
            <a:off x="457200" y="1828800"/>
            <a:ext cx="8458200" cy="4038600"/>
          </a:xfrm>
        </p:spPr>
        <p:txBody>
          <a:bodyPr/>
          <a:lstStyle/>
          <a:p>
            <a:pPr marL="533400" indent="-533400">
              <a:lnSpc>
                <a:spcPct val="90000"/>
              </a:lnSpc>
            </a:pPr>
            <a:r>
              <a:rPr lang="en-US" dirty="0"/>
              <a:t>A </a:t>
            </a:r>
            <a:r>
              <a:rPr lang="en-US" dirty="0">
                <a:solidFill>
                  <a:srgbClr val="2E5D7A"/>
                </a:solidFill>
              </a:rPr>
              <a:t>pollution permit trading system</a:t>
            </a:r>
            <a:r>
              <a:rPr lang="en-US" dirty="0"/>
              <a:t> establishes a market for rights to pollute by issuing tradeable pollution credits or allowances</a:t>
            </a:r>
          </a:p>
          <a:p>
            <a:pPr marL="952500" lvl="1" indent="-495300">
              <a:lnSpc>
                <a:spcPct val="90000"/>
              </a:lnSpc>
            </a:pPr>
            <a:r>
              <a:rPr lang="en-US" sz="2100" b="1" dirty="0">
                <a:solidFill>
                  <a:srgbClr val="2E5D7A"/>
                </a:solidFill>
              </a:rPr>
              <a:t>Credits</a:t>
            </a:r>
            <a:r>
              <a:rPr lang="en-US" sz="2100" dirty="0"/>
              <a:t> are issued for emitting </a:t>
            </a:r>
            <a:r>
              <a:rPr lang="en-US" sz="2100" i="1" dirty="0"/>
              <a:t>below</a:t>
            </a:r>
            <a:r>
              <a:rPr lang="en-US" sz="2100" dirty="0"/>
              <a:t> a standard</a:t>
            </a:r>
          </a:p>
          <a:p>
            <a:pPr marL="952500" lvl="1" indent="-495300">
              <a:lnSpc>
                <a:spcPct val="90000"/>
              </a:lnSpc>
            </a:pPr>
            <a:r>
              <a:rPr lang="en-US" sz="2100" b="1" dirty="0">
                <a:solidFill>
                  <a:srgbClr val="2E5D7A"/>
                </a:solidFill>
              </a:rPr>
              <a:t>Allowances</a:t>
            </a:r>
            <a:r>
              <a:rPr lang="en-US" sz="2100" dirty="0"/>
              <a:t> indicate how much can be released</a:t>
            </a:r>
          </a:p>
          <a:p>
            <a:pPr marL="533400" indent="-533400">
              <a:lnSpc>
                <a:spcPct val="90000"/>
              </a:lnSpc>
            </a:pPr>
            <a:r>
              <a:rPr lang="en-US" dirty="0"/>
              <a:t>Two components of the system are</a:t>
            </a:r>
          </a:p>
          <a:p>
            <a:pPr marL="952500" lvl="1" indent="-495300">
              <a:lnSpc>
                <a:spcPct val="90000"/>
              </a:lnSpc>
              <a:buFont typeface="Wingdings" pitchFamily="2" charset="2"/>
              <a:buAutoNum type="arabicPeriod"/>
            </a:pPr>
            <a:r>
              <a:rPr lang="en-US" sz="2400" dirty="0"/>
              <a:t>Fixed number of permits is issued based on an “acceptable” level of pollution set by government</a:t>
            </a:r>
          </a:p>
          <a:p>
            <a:pPr marL="952500" lvl="1" indent="-495300">
              <a:lnSpc>
                <a:spcPct val="90000"/>
              </a:lnSpc>
              <a:buFont typeface="Wingdings" pitchFamily="2" charset="2"/>
              <a:buAutoNum type="arabicPeriod"/>
            </a:pPr>
            <a:r>
              <a:rPr lang="en-US" sz="2400" dirty="0"/>
              <a:t>The permits are marketable</a:t>
            </a:r>
          </a:p>
          <a:p>
            <a:pPr marL="533400" indent="-533400">
              <a:lnSpc>
                <a:spcPct val="90000"/>
              </a:lnSpc>
              <a:buSzTx/>
            </a:pPr>
            <a:r>
              <a:rPr lang="en-US" sz="2600" dirty="0"/>
              <a:t>Bargaining gives rise to a market for pollution rights</a:t>
            </a:r>
          </a:p>
        </p:txBody>
      </p:sp>
      <p:sp>
        <p:nvSpPr>
          <p:cNvPr id="5" name="Slide Number Placeholder 4"/>
          <p:cNvSpPr>
            <a:spLocks noGrp="1"/>
          </p:cNvSpPr>
          <p:nvPr>
            <p:ph type="sldNum" sz="quarter" idx="11"/>
          </p:nvPr>
        </p:nvSpPr>
        <p:spPr/>
        <p:txBody>
          <a:bodyPr/>
          <a:lstStyle/>
          <a:p>
            <a:fld id="{A006FAD9-F81E-4BC9-B761-E52E2483887C}" type="slidenum">
              <a:rPr lang="en-US"/>
              <a:pPr/>
              <a:t>24</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9506"/>
                                        </p:tgtEl>
                                        <p:attrNameLst>
                                          <p:attrName>style.visibility</p:attrName>
                                        </p:attrNameLst>
                                      </p:cBhvr>
                                      <p:to>
                                        <p:strVal val="visible"/>
                                      </p:to>
                                    </p:set>
                                    <p:animEffect transition="in" filter="fade">
                                      <p:cBhvr>
                                        <p:cTn id="7" dur="2000"/>
                                        <p:tgtEl>
                                          <p:spTgt spid="14950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9507">
                                            <p:txEl>
                                              <p:pRg st="0" end="0"/>
                                            </p:txEl>
                                          </p:spTgt>
                                        </p:tgtEl>
                                        <p:attrNameLst>
                                          <p:attrName>style.visibility</p:attrName>
                                        </p:attrNameLst>
                                      </p:cBhvr>
                                      <p:to>
                                        <p:strVal val="visible"/>
                                      </p:to>
                                    </p:set>
                                    <p:animEffect transition="in" filter="wipe(left)">
                                      <p:cBhvr>
                                        <p:cTn id="12" dur="500"/>
                                        <p:tgtEl>
                                          <p:spTgt spid="149507">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49507">
                                            <p:txEl>
                                              <p:pRg st="1" end="1"/>
                                            </p:txEl>
                                          </p:spTgt>
                                        </p:tgtEl>
                                        <p:attrNameLst>
                                          <p:attrName>style.visibility</p:attrName>
                                        </p:attrNameLst>
                                      </p:cBhvr>
                                      <p:to>
                                        <p:strVal val="visible"/>
                                      </p:to>
                                    </p:set>
                                    <p:animEffect transition="in" filter="wipe(left)">
                                      <p:cBhvr>
                                        <p:cTn id="15" dur="500"/>
                                        <p:tgtEl>
                                          <p:spTgt spid="149507">
                                            <p:txEl>
                                              <p:pRg st="1" end="1"/>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49507">
                                            <p:txEl>
                                              <p:pRg st="2" end="2"/>
                                            </p:txEl>
                                          </p:spTgt>
                                        </p:tgtEl>
                                        <p:attrNameLst>
                                          <p:attrName>style.visibility</p:attrName>
                                        </p:attrNameLst>
                                      </p:cBhvr>
                                      <p:to>
                                        <p:strVal val="visible"/>
                                      </p:to>
                                    </p:set>
                                    <p:animEffect transition="in" filter="wipe(left)">
                                      <p:cBhvr>
                                        <p:cTn id="18" dur="500"/>
                                        <p:tgtEl>
                                          <p:spTgt spid="149507">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49507">
                                            <p:txEl>
                                              <p:pRg st="3" end="3"/>
                                            </p:txEl>
                                          </p:spTgt>
                                        </p:tgtEl>
                                        <p:attrNameLst>
                                          <p:attrName>style.visibility</p:attrName>
                                        </p:attrNameLst>
                                      </p:cBhvr>
                                      <p:to>
                                        <p:strVal val="visible"/>
                                      </p:to>
                                    </p:set>
                                    <p:animEffect transition="in" filter="wipe(left)">
                                      <p:cBhvr>
                                        <p:cTn id="23" dur="500"/>
                                        <p:tgtEl>
                                          <p:spTgt spid="149507">
                                            <p:txEl>
                                              <p:pRg st="3" end="3"/>
                                            </p:txEl>
                                          </p:spTgt>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49507">
                                            <p:txEl>
                                              <p:pRg st="4" end="4"/>
                                            </p:txEl>
                                          </p:spTgt>
                                        </p:tgtEl>
                                        <p:attrNameLst>
                                          <p:attrName>style.visibility</p:attrName>
                                        </p:attrNameLst>
                                      </p:cBhvr>
                                      <p:to>
                                        <p:strVal val="visible"/>
                                      </p:to>
                                    </p:set>
                                    <p:animEffect transition="in" filter="wipe(left)">
                                      <p:cBhvr>
                                        <p:cTn id="26" dur="500"/>
                                        <p:tgtEl>
                                          <p:spTgt spid="149507">
                                            <p:txEl>
                                              <p:pRg st="4" end="4"/>
                                            </p:txEl>
                                          </p:spTgt>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49507">
                                            <p:txEl>
                                              <p:pRg st="5" end="5"/>
                                            </p:txEl>
                                          </p:spTgt>
                                        </p:tgtEl>
                                        <p:attrNameLst>
                                          <p:attrName>style.visibility</p:attrName>
                                        </p:attrNameLst>
                                      </p:cBhvr>
                                      <p:to>
                                        <p:strVal val="visible"/>
                                      </p:to>
                                    </p:set>
                                    <p:animEffect transition="in" filter="wipe(left)">
                                      <p:cBhvr>
                                        <p:cTn id="29" dur="500"/>
                                        <p:tgtEl>
                                          <p:spTgt spid="149507">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49507">
                                            <p:txEl>
                                              <p:pRg st="6" end="6"/>
                                            </p:txEl>
                                          </p:spTgt>
                                        </p:tgtEl>
                                        <p:attrNameLst>
                                          <p:attrName>style.visibility</p:attrName>
                                        </p:attrNameLst>
                                      </p:cBhvr>
                                      <p:to>
                                        <p:strVal val="visible"/>
                                      </p:to>
                                    </p:set>
                                    <p:animEffect transition="in" filter="wipe(left)">
                                      <p:cBhvr>
                                        <p:cTn id="34" dur="500"/>
                                        <p:tgtEl>
                                          <p:spTgt spid="14950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6" grpId="0"/>
      <p:bldP spid="149507"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a:xfrm>
            <a:off x="685800" y="533400"/>
            <a:ext cx="8305800" cy="838200"/>
          </a:xfrm>
        </p:spPr>
        <p:txBody>
          <a:bodyPr/>
          <a:lstStyle/>
          <a:p>
            <a:r>
              <a:rPr lang="en-US" sz="3600" dirty="0"/>
              <a:t>Pollution Trading Systems in Practice</a:t>
            </a:r>
          </a:p>
        </p:txBody>
      </p:sp>
      <p:sp>
        <p:nvSpPr>
          <p:cNvPr id="152579" name="Rectangle 3"/>
          <p:cNvSpPr>
            <a:spLocks noGrp="1" noChangeArrowheads="1"/>
          </p:cNvSpPr>
          <p:nvPr>
            <p:ph idx="1"/>
          </p:nvPr>
        </p:nvSpPr>
        <p:spPr>
          <a:xfrm>
            <a:off x="609600" y="1600200"/>
            <a:ext cx="8229600" cy="4454525"/>
          </a:xfrm>
        </p:spPr>
        <p:txBody>
          <a:bodyPr/>
          <a:lstStyle/>
          <a:p>
            <a:pPr marL="533400" indent="-533400">
              <a:lnSpc>
                <a:spcPct val="90000"/>
              </a:lnSpc>
            </a:pPr>
            <a:r>
              <a:rPr lang="en-US" sz="2600" dirty="0"/>
              <a:t>Most of the evolution of trading is occurring in U.S.</a:t>
            </a:r>
          </a:p>
          <a:p>
            <a:pPr marL="952500" lvl="1" indent="-495300">
              <a:lnSpc>
                <a:spcPct val="90000"/>
              </a:lnSpc>
            </a:pPr>
            <a:r>
              <a:rPr lang="en-US" sz="2200" dirty="0"/>
              <a:t>An important example is the </a:t>
            </a:r>
            <a:r>
              <a:rPr lang="en-US" sz="2200" dirty="0">
                <a:hlinkClick r:id="rId3"/>
              </a:rPr>
              <a:t>allowance-based trading program</a:t>
            </a:r>
            <a:r>
              <a:rPr lang="en-US" sz="2200" dirty="0"/>
              <a:t> to </a:t>
            </a:r>
            <a:r>
              <a:rPr lang="en-US" sz="2200"/>
              <a:t>control Sulphur dioxide </a:t>
            </a:r>
            <a:r>
              <a:rPr lang="en-US" sz="2200" dirty="0"/>
              <a:t>emissions under the Clean Air Act Amendments of 1990</a:t>
            </a:r>
          </a:p>
          <a:p>
            <a:pPr marL="952500" lvl="1" indent="-495300">
              <a:lnSpc>
                <a:spcPct val="90000"/>
              </a:lnSpc>
            </a:pPr>
            <a:r>
              <a:rPr lang="en-US" sz="2200" dirty="0"/>
              <a:t>More innovation has occurred at state and local levels</a:t>
            </a:r>
          </a:p>
          <a:p>
            <a:pPr marL="1352550" lvl="2" indent="-495300">
              <a:lnSpc>
                <a:spcPct val="90000"/>
              </a:lnSpc>
            </a:pPr>
            <a:r>
              <a:rPr lang="en-US" sz="1900" dirty="0">
                <a:hlinkClick r:id="rId4"/>
              </a:rPr>
              <a:t>Ozone Transport Commission </a:t>
            </a:r>
            <a:r>
              <a:rPr lang="en-US" sz="1900" dirty="0"/>
              <a:t>in the Northeast</a:t>
            </a:r>
          </a:p>
          <a:p>
            <a:pPr marL="1352550" lvl="2" indent="-495300">
              <a:lnSpc>
                <a:spcPct val="90000"/>
              </a:lnSpc>
            </a:pPr>
            <a:r>
              <a:rPr lang="en-US" sz="1900" dirty="0">
                <a:hlinkClick r:id="rId5"/>
              </a:rPr>
              <a:t>California Regional Clean Air Incentives Market (RECLAIM)</a:t>
            </a:r>
            <a:endParaRPr lang="en-US" sz="1900" dirty="0"/>
          </a:p>
          <a:p>
            <a:pPr marL="533400" indent="-533400">
              <a:lnSpc>
                <a:spcPct val="90000"/>
              </a:lnSpc>
            </a:pPr>
            <a:r>
              <a:rPr lang="en-US" sz="2600" dirty="0"/>
              <a:t>Key international example</a:t>
            </a:r>
          </a:p>
          <a:p>
            <a:pPr marL="952500" lvl="1" indent="-495300">
              <a:lnSpc>
                <a:spcPct val="90000"/>
              </a:lnSpc>
            </a:pPr>
            <a:r>
              <a:rPr lang="en-US" sz="2200" dirty="0"/>
              <a:t>Trading of greenhouse gas allowances are part of the Kyoto Protocol, an international accord aimed at global warming</a:t>
            </a:r>
          </a:p>
          <a:p>
            <a:pPr marL="1352550" lvl="2" indent="-495300">
              <a:lnSpc>
                <a:spcPct val="90000"/>
              </a:lnSpc>
            </a:pPr>
            <a:r>
              <a:rPr lang="en-US" sz="2000" dirty="0">
                <a:solidFill>
                  <a:schemeClr val="tx2"/>
                </a:solidFill>
                <a:latin typeface="+mn-lt"/>
              </a:rPr>
              <a:t>Includes the </a:t>
            </a:r>
            <a:r>
              <a:rPr lang="en-US" sz="2000" dirty="0">
                <a:solidFill>
                  <a:schemeClr val="tx2"/>
                </a:solidFill>
                <a:latin typeface="+mn-lt"/>
                <a:hlinkClick r:id="rId6"/>
              </a:rPr>
              <a:t>European Union Greenhouse Gas Emission Trading System (EU ETS)</a:t>
            </a:r>
            <a:r>
              <a:rPr lang="en-US" sz="2000" dirty="0">
                <a:solidFill>
                  <a:schemeClr val="tx2"/>
                </a:solidFill>
                <a:latin typeface="+mn-lt"/>
              </a:rPr>
              <a:t>, launched in 2005</a:t>
            </a:r>
          </a:p>
          <a:p>
            <a:pPr marL="1352550" lvl="2" indent="-495300">
              <a:lnSpc>
                <a:spcPct val="90000"/>
              </a:lnSpc>
            </a:pPr>
            <a:r>
              <a:rPr lang="en-US" sz="2000" dirty="0">
                <a:hlinkClick r:id="rId7"/>
              </a:rPr>
              <a:t>Video on EU ETS</a:t>
            </a:r>
            <a:endParaRPr lang="en-US" sz="1900" dirty="0"/>
          </a:p>
        </p:txBody>
      </p:sp>
      <p:sp>
        <p:nvSpPr>
          <p:cNvPr id="5" name="Slide Number Placeholder 4"/>
          <p:cNvSpPr>
            <a:spLocks noGrp="1"/>
          </p:cNvSpPr>
          <p:nvPr>
            <p:ph type="sldNum" sz="quarter" idx="11"/>
          </p:nvPr>
        </p:nvSpPr>
        <p:spPr/>
        <p:txBody>
          <a:bodyPr/>
          <a:lstStyle/>
          <a:p>
            <a:fld id="{4911CBEC-9B32-4ADB-A85D-E5052BDDBE0B}" type="slidenum">
              <a:rPr lang="en-US"/>
              <a:pPr/>
              <a:t>25</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2578"/>
                                        </p:tgtEl>
                                        <p:attrNameLst>
                                          <p:attrName>style.visibility</p:attrName>
                                        </p:attrNameLst>
                                      </p:cBhvr>
                                      <p:to>
                                        <p:strVal val="visible"/>
                                      </p:to>
                                    </p:set>
                                    <p:animEffect transition="in" filter="fade">
                                      <p:cBhvr>
                                        <p:cTn id="7" dur="2000"/>
                                        <p:tgtEl>
                                          <p:spTgt spid="15257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2579">
                                            <p:txEl>
                                              <p:pRg st="0" end="0"/>
                                            </p:txEl>
                                          </p:spTgt>
                                        </p:tgtEl>
                                        <p:attrNameLst>
                                          <p:attrName>style.visibility</p:attrName>
                                        </p:attrNameLst>
                                      </p:cBhvr>
                                      <p:to>
                                        <p:strVal val="visible"/>
                                      </p:to>
                                    </p:set>
                                    <p:animEffect transition="in" filter="wipe(left)">
                                      <p:cBhvr>
                                        <p:cTn id="12" dur="500"/>
                                        <p:tgtEl>
                                          <p:spTgt spid="152579">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52579">
                                            <p:txEl>
                                              <p:pRg st="1" end="1"/>
                                            </p:txEl>
                                          </p:spTgt>
                                        </p:tgtEl>
                                        <p:attrNameLst>
                                          <p:attrName>style.visibility</p:attrName>
                                        </p:attrNameLst>
                                      </p:cBhvr>
                                      <p:to>
                                        <p:strVal val="visible"/>
                                      </p:to>
                                    </p:set>
                                    <p:animEffect transition="in" filter="wipe(left)">
                                      <p:cBhvr>
                                        <p:cTn id="15" dur="500"/>
                                        <p:tgtEl>
                                          <p:spTgt spid="152579">
                                            <p:txEl>
                                              <p:pRg st="1" end="1"/>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52579">
                                            <p:txEl>
                                              <p:pRg st="2" end="2"/>
                                            </p:txEl>
                                          </p:spTgt>
                                        </p:tgtEl>
                                        <p:attrNameLst>
                                          <p:attrName>style.visibility</p:attrName>
                                        </p:attrNameLst>
                                      </p:cBhvr>
                                      <p:to>
                                        <p:strVal val="visible"/>
                                      </p:to>
                                    </p:set>
                                    <p:animEffect transition="in" filter="wipe(left)">
                                      <p:cBhvr>
                                        <p:cTn id="18" dur="500"/>
                                        <p:tgtEl>
                                          <p:spTgt spid="152579">
                                            <p:txEl>
                                              <p:pRg st="2" end="2"/>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52579">
                                            <p:txEl>
                                              <p:pRg st="3" end="3"/>
                                            </p:txEl>
                                          </p:spTgt>
                                        </p:tgtEl>
                                        <p:attrNameLst>
                                          <p:attrName>style.visibility</p:attrName>
                                        </p:attrNameLst>
                                      </p:cBhvr>
                                      <p:to>
                                        <p:strVal val="visible"/>
                                      </p:to>
                                    </p:set>
                                    <p:animEffect transition="in" filter="wipe(left)">
                                      <p:cBhvr>
                                        <p:cTn id="21" dur="500"/>
                                        <p:tgtEl>
                                          <p:spTgt spid="152579">
                                            <p:txEl>
                                              <p:pRg st="3" end="3"/>
                                            </p:txEl>
                                          </p:spTgt>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52579">
                                            <p:txEl>
                                              <p:pRg st="4" end="4"/>
                                            </p:txEl>
                                          </p:spTgt>
                                        </p:tgtEl>
                                        <p:attrNameLst>
                                          <p:attrName>style.visibility</p:attrName>
                                        </p:attrNameLst>
                                      </p:cBhvr>
                                      <p:to>
                                        <p:strVal val="visible"/>
                                      </p:to>
                                    </p:set>
                                    <p:animEffect transition="in" filter="wipe(left)">
                                      <p:cBhvr>
                                        <p:cTn id="24" dur="500"/>
                                        <p:tgtEl>
                                          <p:spTgt spid="15257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52579">
                                            <p:txEl>
                                              <p:pRg st="5" end="5"/>
                                            </p:txEl>
                                          </p:spTgt>
                                        </p:tgtEl>
                                        <p:attrNameLst>
                                          <p:attrName>style.visibility</p:attrName>
                                        </p:attrNameLst>
                                      </p:cBhvr>
                                      <p:to>
                                        <p:strVal val="visible"/>
                                      </p:to>
                                    </p:set>
                                    <p:animEffect transition="in" filter="wipe(left)">
                                      <p:cBhvr>
                                        <p:cTn id="29" dur="500"/>
                                        <p:tgtEl>
                                          <p:spTgt spid="152579">
                                            <p:txEl>
                                              <p:pRg st="5" end="5"/>
                                            </p:txEl>
                                          </p:spTgt>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52579">
                                            <p:txEl>
                                              <p:pRg st="6" end="6"/>
                                            </p:txEl>
                                          </p:spTgt>
                                        </p:tgtEl>
                                        <p:attrNameLst>
                                          <p:attrName>style.visibility</p:attrName>
                                        </p:attrNameLst>
                                      </p:cBhvr>
                                      <p:to>
                                        <p:strVal val="visible"/>
                                      </p:to>
                                    </p:set>
                                    <p:animEffect transition="in" filter="wipe(left)">
                                      <p:cBhvr>
                                        <p:cTn id="32" dur="500"/>
                                        <p:tgtEl>
                                          <p:spTgt spid="152579">
                                            <p:txEl>
                                              <p:pRg st="6" end="6"/>
                                            </p:txEl>
                                          </p:spTgt>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52579">
                                            <p:txEl>
                                              <p:pRg st="7" end="7"/>
                                            </p:txEl>
                                          </p:spTgt>
                                        </p:tgtEl>
                                        <p:attrNameLst>
                                          <p:attrName>style.visibility</p:attrName>
                                        </p:attrNameLst>
                                      </p:cBhvr>
                                      <p:to>
                                        <p:strVal val="visible"/>
                                      </p:to>
                                    </p:set>
                                    <p:animEffect transition="in" filter="wipe(left)">
                                      <p:cBhvr>
                                        <p:cTn id="35" dur="500"/>
                                        <p:tgtEl>
                                          <p:spTgt spid="152579">
                                            <p:txEl>
                                              <p:pRg st="7" end="7"/>
                                            </p:txEl>
                                          </p:spTgt>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52579">
                                            <p:txEl>
                                              <p:pRg st="8" end="8"/>
                                            </p:txEl>
                                          </p:spTgt>
                                        </p:tgtEl>
                                        <p:attrNameLst>
                                          <p:attrName>style.visibility</p:attrName>
                                        </p:attrNameLst>
                                      </p:cBhvr>
                                      <p:to>
                                        <p:strVal val="visible"/>
                                      </p:to>
                                    </p:set>
                                    <p:animEffect transition="in" filter="wipe(left)">
                                      <p:cBhvr>
                                        <p:cTn id="38" dur="500"/>
                                        <p:tgtEl>
                                          <p:spTgt spid="15257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78" grpId="0"/>
      <p:bldP spid="152579"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Conclusions</a:t>
            </a:r>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1"/>
          </p:nvPr>
        </p:nvSpPr>
        <p:spPr/>
        <p:txBody>
          <a:bodyPr/>
          <a:lstStyle/>
          <a:p>
            <a:fld id="{9E27AD15-7599-44FE-BA07-8B360935112C}" type="slidenum">
              <a:rPr lang="en-US" smtClean="0"/>
              <a:pPr/>
              <a:t>26</a:t>
            </a:fld>
            <a:endParaRPr lang="en-US" dirty="0"/>
          </a:p>
        </p:txBody>
      </p:sp>
    </p:spTree>
    <p:extLst>
      <p:ext uri="{BB962C8B-B14F-4D97-AF65-F5344CB8AC3E}">
        <p14:creationId xmlns:p14="http://schemas.microsoft.com/office/powerpoint/2010/main" xmlns="" val="1353278912"/>
      </p:ext>
    </p:extLst>
  </p:cSld>
  <p:clrMapOvr>
    <a:masterClrMapping/>
  </p:clrMapOvr>
  <p:transition spd="slow">
    <p:strips dir="rd"/>
  </p:transition>
</p:sld>
</file>

<file path=ppt/theme/theme1.xml><?xml version="1.0" encoding="utf-8"?>
<a:theme xmlns:a="http://schemas.openxmlformats.org/drawingml/2006/main" name="CallanThomas6e">
  <a:themeElements>
    <a:clrScheme name="Custom 1">
      <a:dk1>
        <a:srgbClr val="000000"/>
      </a:dk1>
      <a:lt1>
        <a:srgbClr val="FFFFFF"/>
      </a:lt1>
      <a:dk2>
        <a:srgbClr val="1C1C34"/>
      </a:dk2>
      <a:lt2>
        <a:srgbClr val="000066"/>
      </a:lt2>
      <a:accent1>
        <a:srgbClr val="DDDDDD"/>
      </a:accent1>
      <a:accent2>
        <a:srgbClr val="6699CC"/>
      </a:accent2>
      <a:accent3>
        <a:srgbClr val="FFFFFF"/>
      </a:accent3>
      <a:accent4>
        <a:srgbClr val="000000"/>
      </a:accent4>
      <a:accent5>
        <a:srgbClr val="EBEBEB"/>
      </a:accent5>
      <a:accent6>
        <a:srgbClr val="5C8AB9"/>
      </a:accent6>
      <a:hlink>
        <a:srgbClr val="005A58"/>
      </a:hlink>
      <a:folHlink>
        <a:srgbClr val="414179"/>
      </a:folHlink>
    </a:clrScheme>
    <a:fontScheme name="Cascad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Cascade 1">
        <a:dk1>
          <a:srgbClr val="C0C0C0"/>
        </a:dk1>
        <a:lt1>
          <a:srgbClr val="FFFFFF"/>
        </a:lt1>
        <a:dk2>
          <a:srgbClr val="000000"/>
        </a:dk2>
        <a:lt2>
          <a:srgbClr val="FFFFFF"/>
        </a:lt2>
        <a:accent1>
          <a:srgbClr val="FF3300"/>
        </a:accent1>
        <a:accent2>
          <a:srgbClr val="666699"/>
        </a:accent2>
        <a:accent3>
          <a:srgbClr val="AAAAAA"/>
        </a:accent3>
        <a:accent4>
          <a:srgbClr val="DADADA"/>
        </a:accent4>
        <a:accent5>
          <a:srgbClr val="FFADAA"/>
        </a:accent5>
        <a:accent6>
          <a:srgbClr val="5C5C8A"/>
        </a:accent6>
        <a:hlink>
          <a:srgbClr val="FFFF99"/>
        </a:hlink>
        <a:folHlink>
          <a:srgbClr val="FF9900"/>
        </a:folHlink>
      </a:clrScheme>
      <a:clrMap bg1="dk2" tx1="lt1" bg2="dk1" tx2="lt2" accent1="accent1" accent2="accent2" accent3="accent3" accent4="accent4" accent5="accent5" accent6="accent6" hlink="hlink" folHlink="folHlink"/>
    </a:extraClrScheme>
    <a:extraClrScheme>
      <a:clrScheme name="Cascade 2">
        <a:dk1>
          <a:srgbClr val="CC99FF"/>
        </a:dk1>
        <a:lt1>
          <a:srgbClr val="FFFFFF"/>
        </a:lt1>
        <a:dk2>
          <a:srgbClr val="400040"/>
        </a:dk2>
        <a:lt2>
          <a:srgbClr val="FFFFFF"/>
        </a:lt2>
        <a:accent1>
          <a:srgbClr val="FF66FF"/>
        </a:accent1>
        <a:accent2>
          <a:srgbClr val="CC00CC"/>
        </a:accent2>
        <a:accent3>
          <a:srgbClr val="AFAAAF"/>
        </a:accent3>
        <a:accent4>
          <a:srgbClr val="DADADA"/>
        </a:accent4>
        <a:accent5>
          <a:srgbClr val="FFB8FF"/>
        </a:accent5>
        <a:accent6>
          <a:srgbClr val="B900B9"/>
        </a:accent6>
        <a:hlink>
          <a:srgbClr val="FF7C80"/>
        </a:hlink>
        <a:folHlink>
          <a:srgbClr val="990099"/>
        </a:folHlink>
      </a:clrScheme>
      <a:clrMap bg1="dk2" tx1="lt1" bg2="dk1" tx2="lt2" accent1="accent1" accent2="accent2" accent3="accent3" accent4="accent4" accent5="accent5" accent6="accent6" hlink="hlink" folHlink="folHlink"/>
    </a:extraClrScheme>
    <a:extraClrScheme>
      <a:clrScheme name="Cascade 3">
        <a:dk1>
          <a:srgbClr val="CC99FF"/>
        </a:dk1>
        <a:lt1>
          <a:srgbClr val="FFFFFF"/>
        </a:lt1>
        <a:dk2>
          <a:srgbClr val="34022D"/>
        </a:dk2>
        <a:lt2>
          <a:srgbClr val="FFFFFF"/>
        </a:lt2>
        <a:accent1>
          <a:srgbClr val="775EC8"/>
        </a:accent1>
        <a:accent2>
          <a:srgbClr val="9933FF"/>
        </a:accent2>
        <a:accent3>
          <a:srgbClr val="AEAAAD"/>
        </a:accent3>
        <a:accent4>
          <a:srgbClr val="DADADA"/>
        </a:accent4>
        <a:accent5>
          <a:srgbClr val="BDB6E0"/>
        </a:accent5>
        <a:accent6>
          <a:srgbClr val="8A2DE7"/>
        </a:accent6>
        <a:hlink>
          <a:srgbClr val="993366"/>
        </a:hlink>
        <a:folHlink>
          <a:srgbClr val="969696"/>
        </a:folHlink>
      </a:clrScheme>
      <a:clrMap bg1="dk2" tx1="lt1" bg2="dk1" tx2="lt2" accent1="accent1" accent2="accent2" accent3="accent3" accent4="accent4" accent5="accent5" accent6="accent6" hlink="hlink" folHlink="folHlink"/>
    </a:extraClrScheme>
    <a:extraClrScheme>
      <a:clrScheme name="Cascade 4">
        <a:dk1>
          <a:srgbClr val="FFFFCC"/>
        </a:dk1>
        <a:lt1>
          <a:srgbClr val="FFFFFF"/>
        </a:lt1>
        <a:dk2>
          <a:srgbClr val="000066"/>
        </a:dk2>
        <a:lt2>
          <a:srgbClr val="FFFFFF"/>
        </a:lt2>
        <a:accent1>
          <a:srgbClr val="0078F0"/>
        </a:accent1>
        <a:accent2>
          <a:srgbClr val="CCECFF"/>
        </a:accent2>
        <a:accent3>
          <a:srgbClr val="AAAAB8"/>
        </a:accent3>
        <a:accent4>
          <a:srgbClr val="DADADA"/>
        </a:accent4>
        <a:accent5>
          <a:srgbClr val="AABEF6"/>
        </a:accent5>
        <a:accent6>
          <a:srgbClr val="B9D6E7"/>
        </a:accent6>
        <a:hlink>
          <a:srgbClr val="3399FF"/>
        </a:hlink>
        <a:folHlink>
          <a:srgbClr val="FFCC00"/>
        </a:folHlink>
      </a:clrScheme>
      <a:clrMap bg1="dk2" tx1="lt1" bg2="dk1" tx2="lt2" accent1="accent1" accent2="accent2" accent3="accent3" accent4="accent4" accent5="accent5" accent6="accent6" hlink="hlink" folHlink="folHlink"/>
    </a:extraClrScheme>
    <a:extraClrScheme>
      <a:clrScheme name="Cascade 5">
        <a:dk1>
          <a:srgbClr val="00FFFF"/>
        </a:dk1>
        <a:lt1>
          <a:srgbClr val="FFFFFF"/>
        </a:lt1>
        <a:dk2>
          <a:srgbClr val="4E009C"/>
        </a:dk2>
        <a:lt2>
          <a:srgbClr val="FFFFFF"/>
        </a:lt2>
        <a:accent1>
          <a:srgbClr val="00A8A4"/>
        </a:accent1>
        <a:accent2>
          <a:srgbClr val="3399FF"/>
        </a:accent2>
        <a:accent3>
          <a:srgbClr val="B2AACB"/>
        </a:accent3>
        <a:accent4>
          <a:srgbClr val="DADADA"/>
        </a:accent4>
        <a:accent5>
          <a:srgbClr val="AAD1CF"/>
        </a:accent5>
        <a:accent6>
          <a:srgbClr val="2D8A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Cascade 6">
        <a:dk1>
          <a:srgbClr val="CCCC33"/>
        </a:dk1>
        <a:lt1>
          <a:srgbClr val="FFFFFF"/>
        </a:lt1>
        <a:dk2>
          <a:srgbClr val="003300"/>
        </a:dk2>
        <a:lt2>
          <a:srgbClr val="FFFFCC"/>
        </a:lt2>
        <a:accent1>
          <a:srgbClr val="008000"/>
        </a:accent1>
        <a:accent2>
          <a:srgbClr val="669900"/>
        </a:accent2>
        <a:accent3>
          <a:srgbClr val="AAADAA"/>
        </a:accent3>
        <a:accent4>
          <a:srgbClr val="DADADA"/>
        </a:accent4>
        <a:accent5>
          <a:srgbClr val="AAC0AA"/>
        </a:accent5>
        <a:accent6>
          <a:srgbClr val="5C8A00"/>
        </a:accent6>
        <a:hlink>
          <a:srgbClr val="FFCC00"/>
        </a:hlink>
        <a:folHlink>
          <a:srgbClr val="CC9900"/>
        </a:folHlink>
      </a:clrScheme>
      <a:clrMap bg1="dk2" tx1="lt1" bg2="dk1" tx2="lt2" accent1="accent1" accent2="accent2" accent3="accent3" accent4="accent4" accent5="accent5" accent6="accent6" hlink="hlink" folHlink="folHlink"/>
    </a:extraClrScheme>
    <a:extraClrScheme>
      <a:clrScheme name="Cascade 7">
        <a:dk1>
          <a:srgbClr val="CCCC99"/>
        </a:dk1>
        <a:lt1>
          <a:srgbClr val="FFFFFF"/>
        </a:lt1>
        <a:dk2>
          <a:srgbClr val="800000"/>
        </a:dk2>
        <a:lt2>
          <a:srgbClr val="FFFFFF"/>
        </a:lt2>
        <a:accent1>
          <a:srgbClr val="CC9900"/>
        </a:accent1>
        <a:accent2>
          <a:srgbClr val="996633"/>
        </a:accent2>
        <a:accent3>
          <a:srgbClr val="C0AAAA"/>
        </a:accent3>
        <a:accent4>
          <a:srgbClr val="DADADA"/>
        </a:accent4>
        <a:accent5>
          <a:srgbClr val="E2CAAA"/>
        </a:accent5>
        <a:accent6>
          <a:srgbClr val="8A5C2D"/>
        </a:accent6>
        <a:hlink>
          <a:srgbClr val="FFFFCC"/>
        </a:hlink>
        <a:folHlink>
          <a:srgbClr val="DDD800"/>
        </a:folHlink>
      </a:clrScheme>
      <a:clrMap bg1="dk2" tx1="lt1" bg2="dk1" tx2="lt2" accent1="accent1" accent2="accent2" accent3="accent3" accent4="accent4" accent5="accent5" accent6="accent6" hlink="hlink" folHlink="folHlink"/>
    </a:extraClrScheme>
    <a:extraClrScheme>
      <a:clrScheme name="Cascade 8">
        <a:dk1>
          <a:srgbClr val="204162"/>
        </a:dk1>
        <a:lt1>
          <a:srgbClr val="FFFFFF"/>
        </a:lt1>
        <a:dk2>
          <a:srgbClr val="204162"/>
        </a:dk2>
        <a:lt2>
          <a:srgbClr val="003300"/>
        </a:lt2>
        <a:accent1>
          <a:srgbClr val="99CC00"/>
        </a:accent1>
        <a:accent2>
          <a:srgbClr val="336633"/>
        </a:accent2>
        <a:accent3>
          <a:srgbClr val="FFFFFF"/>
        </a:accent3>
        <a:accent4>
          <a:srgbClr val="1A3653"/>
        </a:accent4>
        <a:accent5>
          <a:srgbClr val="CAE2AA"/>
        </a:accent5>
        <a:accent6>
          <a:srgbClr val="2D5C2D"/>
        </a:accent6>
        <a:hlink>
          <a:srgbClr val="6666FF"/>
        </a:hlink>
        <a:folHlink>
          <a:srgbClr val="C5C248"/>
        </a:folHlink>
      </a:clrScheme>
      <a:clrMap bg1="lt1" tx1="dk1" bg2="lt2" tx2="dk2" accent1="accent1" accent2="accent2" accent3="accent3" accent4="accent4" accent5="accent5" accent6="accent6" hlink="hlink" folHlink="folHlink"/>
    </a:extraClrScheme>
    <a:extraClrScheme>
      <a:clrScheme name="Cascade 9">
        <a:dk1>
          <a:srgbClr val="000000"/>
        </a:dk1>
        <a:lt1>
          <a:srgbClr val="FFFFFF"/>
        </a:lt1>
        <a:dk2>
          <a:srgbClr val="1C1C34"/>
        </a:dk2>
        <a:lt2>
          <a:srgbClr val="000066"/>
        </a:lt2>
        <a:accent1>
          <a:srgbClr val="DDDDDD"/>
        </a:accent1>
        <a:accent2>
          <a:srgbClr val="6699CC"/>
        </a:accent2>
        <a:accent3>
          <a:srgbClr val="FFFFFF"/>
        </a:accent3>
        <a:accent4>
          <a:srgbClr val="000000"/>
        </a:accent4>
        <a:accent5>
          <a:srgbClr val="EBEBEB"/>
        </a:accent5>
        <a:accent6>
          <a:srgbClr val="5C8AB9"/>
        </a:accent6>
        <a:hlink>
          <a:srgbClr val="005A58"/>
        </a:hlink>
        <a:folHlink>
          <a:srgbClr val="808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CallanThomas6e</Template>
  <TotalTime>0</TotalTime>
  <Words>1606</Words>
  <Application>Microsoft Office PowerPoint</Application>
  <PresentationFormat>On-screen Show (4:3)</PresentationFormat>
  <Paragraphs>255</Paragraphs>
  <Slides>26</Slides>
  <Notes>26</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CallanThomas6e</vt:lpstr>
      <vt:lpstr>Economic Solutions to Environmental Problems  The Market Approach - Overview</vt:lpstr>
      <vt:lpstr>Pollution Charges</vt:lpstr>
      <vt:lpstr>Product Charge</vt:lpstr>
      <vt:lpstr>Selected International Gasoline Tax Rates</vt:lpstr>
      <vt:lpstr>Modeling a Pigouvian Tax</vt:lpstr>
      <vt:lpstr>Assessing the Model</vt:lpstr>
      <vt:lpstr>Emission (Effluent) Charge</vt:lpstr>
      <vt:lpstr>Model: Single Polluter Case</vt:lpstr>
      <vt:lpstr>Modeling Emission Charge Single Polluter</vt:lpstr>
      <vt:lpstr>Assessing the model Effect of Technology Improvement on a Firm’s Decision Making</vt:lpstr>
      <vt:lpstr>Assessing the Model (cons)</vt:lpstr>
      <vt:lpstr>Pollution Charges in Practice</vt:lpstr>
      <vt:lpstr>Environmental Subsidies</vt:lpstr>
      <vt:lpstr>Abatement Equipment Subsidy</vt:lpstr>
      <vt:lpstr>Pigouvian Subsidy Market for Scrubbers</vt:lpstr>
      <vt:lpstr>Assessing the Model</vt:lpstr>
      <vt:lpstr>Pollution Reduction Subsidy</vt:lpstr>
      <vt:lpstr>Subsidies in Practice</vt:lpstr>
      <vt:lpstr>Deposit/Refund Systems</vt:lpstr>
      <vt:lpstr>Modeling Deposit/Refund System IW disposal market</vt:lpstr>
      <vt:lpstr>Deposit-Refund Model</vt:lpstr>
      <vt:lpstr>Assessing the Model</vt:lpstr>
      <vt:lpstr>Deposit/Refund Systems in Practice</vt:lpstr>
      <vt:lpstr>Pollution Permit Trading Systems</vt:lpstr>
      <vt:lpstr>Pollution Trading Systems in Practice</vt:lpstr>
      <vt:lpstr>Conclusions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2009-08-24T15:02:42Z</dcterms:created>
  <dcterms:modified xsi:type="dcterms:W3CDTF">2021-05-03T10:12:36Z</dcterms:modified>
</cp:coreProperties>
</file>