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73" r:id="rId3"/>
    <p:sldId id="262" r:id="rId4"/>
    <p:sldId id="258" r:id="rId5"/>
    <p:sldId id="265" r:id="rId6"/>
    <p:sldId id="278" r:id="rId7"/>
    <p:sldId id="269" r:id="rId8"/>
    <p:sldId id="275" r:id="rId9"/>
    <p:sldId id="259" r:id="rId10"/>
    <p:sldId id="272" r:id="rId11"/>
    <p:sldId id="270" r:id="rId12"/>
    <p:sldId id="276" r:id="rId13"/>
    <p:sldId id="260" r:id="rId14"/>
    <p:sldId id="277" r:id="rId15"/>
    <p:sldId id="261"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3"/>
    <a:srgbClr val="FFD8FC"/>
    <a:srgbClr val="DC5E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139"/>
    <p:restoredTop sz="54553"/>
  </p:normalViewPr>
  <p:slideViewPr>
    <p:cSldViewPr snapToGrid="0">
      <p:cViewPr varScale="1">
        <p:scale>
          <a:sx n="49" d="100"/>
          <a:sy n="49" d="100"/>
        </p:scale>
        <p:origin x="1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115D42-C256-C44B-8DC2-3BF36ECE0BE0}" type="datetimeFigureOut">
              <a:rPr lang="en-US" smtClean="0"/>
              <a:t>10/2/25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50931-4558-5648-A4FF-9701A10EA863}" type="slidenum">
              <a:rPr lang="en-US" smtClean="0"/>
              <a:t>‹#›</a:t>
            </a:fld>
            <a:endParaRPr lang="en-US"/>
          </a:p>
        </p:txBody>
      </p:sp>
    </p:spTree>
    <p:extLst>
      <p:ext uri="{BB962C8B-B14F-4D97-AF65-F5344CB8AC3E}">
        <p14:creationId xmlns:p14="http://schemas.microsoft.com/office/powerpoint/2010/main" val="4237032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A common trend within academic research has been the acknowledgement of the ‘male gaze’ – a theoretical perspective on spectatorship, first put forward by John Berger’s work ‘Ways of Seeing’ (1972) in which he argues that within visual media culture ‘men look at women. Women watch themselves being looked at’ (54:1972). Laura Mulvey supports these ideas in her seminal text ‘Visual Pleasure and Narrative Cinema’ (1975). Here, Mulvey argues that cinema is dominated by the objectifying ‘male gaze’ in which the active powerful male character looks at the passive female object. These and further critical perspectives define the male gaze as ‘a way of viewing visual media from the perspective of a male’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Tatsenko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234:2022). These patterns of active male viewer and passive female object become problematic as they have a tendency to reflect the power dynamics of the wider gender politics of society. There is minimal acknowledgement within historical academic research of the viewing perspectives of the female spectator. Even recent studies such as the work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Tatsenko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suggest that when it comes to visual culture, ‘there is either little or no space for a woman as a viewer of it, but only for a woman as an object in it’. (236:2022).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My research investigation aims to explore the experiences of the female spectator. Contemporary research highlights the need for further investigation into the experience of the female viewer of visual culture to address the monopoly of the active male viewer and associated assumptions of the passive female spectator.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experiences of female viewers has been largely ignored and the concept of a desiring female gaze is still fairly new.</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project aims to centralise the female viewer by exploring their lived experiences as desiring audiences of visual film culture.</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3</a:t>
            </a:fld>
            <a:endParaRPr lang="en-US"/>
          </a:p>
        </p:txBody>
      </p:sp>
    </p:spTree>
    <p:extLst>
      <p:ext uri="{BB962C8B-B14F-4D97-AF65-F5344CB8AC3E}">
        <p14:creationId xmlns:p14="http://schemas.microsoft.com/office/powerpoint/2010/main" val="2261863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aims of this project are:</a:t>
            </a:r>
          </a:p>
          <a:p>
            <a:pPr algn="just"/>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gain insights into the experiences of the female spectator as a viewer of films from the 1980s.  </a:t>
            </a:r>
          </a:p>
          <a:p>
            <a:pPr marL="342900" lvl="0" indent="-342900" algn="just">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explore the concept of film spectatorship during the 1980s from a female perspective</a:t>
            </a:r>
          </a:p>
          <a:p>
            <a:pPr marL="342900" lvl="0" indent="-342900" algn="just">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establish any trends and themes of female desire as a response to films from the 1980s in relation to female identity</a:t>
            </a:r>
          </a:p>
          <a:p>
            <a:pPr marL="342900" lvl="0" indent="-342900" algn="just">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create a visual celebration of female spectatorship in the 1980s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project aims to empower female audiences by discussing their own lived experiences of cinematic enjoyment during this era. It is hoped that the insights derived from this work could contribute to the wider knowledge base about female spectatorship in specific relation to desire and the female gaze.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will be a participatory project, which aims to fully involve the female audiences as co-researchers, to empower their voices as well as contributing to a greater awareness of the experience of the female pleasures to be gained from film. </a:t>
            </a:r>
          </a:p>
          <a:p>
            <a:pPr algn="just"/>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project aims to create an inclusive collaborative and creative environment where participants will bring in artefacts or images from that period as an initial starting point for discussion.</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1980’s has been chosen as the temporal context as the project will be approached from an autobiographical perspective, using my own experiences as a young teenager during this period as a jumping off point. I have included some imagery here of cultural moments from that time, not all filmic, where I felt, looking back, that I was the bearer of the look and empowered by a female gaze.</a:t>
            </a:r>
          </a:p>
          <a:p>
            <a:pPr algn="just"/>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i="1"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5</a:t>
            </a:fld>
            <a:endParaRPr lang="en-US"/>
          </a:p>
        </p:txBody>
      </p:sp>
    </p:spTree>
    <p:extLst>
      <p:ext uri="{BB962C8B-B14F-4D97-AF65-F5344CB8AC3E}">
        <p14:creationId xmlns:p14="http://schemas.microsoft.com/office/powerpoint/2010/main" val="691985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STAGE 1 of the project will invite female participants from Generation X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Born between 1965-1980)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bring in an artefact or image of their object of desire from 1980s cinema to a group discussion where a series of question prompts will be provided. At this stage, participants can also contribute digitally to a ‘virtual teenage bedroom wall’ hosted on Padlet or Pinterest or similar visual platform.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STAGE 2 of the project will be the curation of a collaborative exhibition of the artefacts (Working Title: Crazy for you). Central to the exhibition will be the creation of a participatory collage of images of cinematic hunks or crushes from that era, chosen by participants (Working Title: The Hunk Show). Visiting members of the public will be able to contribute and more anecdotal evidence will be captured.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analysis of trends and themes from the discussions and question prompts will form the main findings of the research.</a:t>
            </a: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6</a:t>
            </a:fld>
            <a:endParaRPr lang="en-US"/>
          </a:p>
        </p:txBody>
      </p:sp>
    </p:spTree>
    <p:extLst>
      <p:ext uri="{BB962C8B-B14F-4D97-AF65-F5344CB8AC3E}">
        <p14:creationId xmlns:p14="http://schemas.microsoft.com/office/powerpoint/2010/main" val="2394487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A project that interested me whilst researching my proposal is William Knight’s GEORDIES exhibition which pays homage to Newcastle's football culture and its passionate fanbase. The exhibit was built as a visual thesis on belief and belonging, intended to reflect on and celebrate the lived experiences as a Geordie was paramount. The exhibition uses the work of local artists and photographers to create the celebratory imagery.</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What I like about this is the concept of a ‘visual thesis’ and the participatory nature of the project in capturing a collective sense of time and place.</a:t>
            </a: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7</a:t>
            </a:fld>
            <a:endParaRPr lang="en-US"/>
          </a:p>
        </p:txBody>
      </p:sp>
    </p:spTree>
    <p:extLst>
      <p:ext uri="{BB962C8B-B14F-4D97-AF65-F5344CB8AC3E}">
        <p14:creationId xmlns:p14="http://schemas.microsoft.com/office/powerpoint/2010/main" val="252025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Porter argues that throughout history, women have always been ‘pivotal to the consumption of film culture’ (128:2023). Yet the male gaze is the main focus of much academic research in relation to cinema and other aspects of media and visual culture. The two key historical theoretical perspectives on spectatorship are those of Berger (1971) and Mulvey (1975). Both arguments endorse the belief that within visual culture, women are the spectacle and men are the spectators, or as Berger puts it, ‘Men act and women appear. Women watch themselves being looked at’ (47:1972). Contemporary researchers have also theorised how the male viewer’s perspective dominates many areas of the mass media and as such ‘has the power to promote patriarchal values in society’.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Tatsenko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239:2022)</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Mulvey uses a psychoanalytic framework to explore erotic and visual pleasure in film, theorising that ‘the image of woman (acts) as passive raw material for the active gaze of man’ (815:1975).  The female figure is ‘coded for strong visual and erotic impact’ acting as vehicle for the male viewer to project his own fantasy. (808:1975). Mulvey argues that the male star’s characteristics are ‘not those of the erotic object of the gaze’, instead, he commands the stage, articulates the look and commands the action (810:1975), whilst on the other hand, the female star’s appearance connotes ‘to-be-looked-at-ness’ (809:1975). Mulvey’s argument leaves no room for exploration of pleasurable experiences for the female spectator. </a:t>
            </a: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9</a:t>
            </a:fld>
            <a:endParaRPr lang="en-US"/>
          </a:p>
        </p:txBody>
      </p:sp>
    </p:spTree>
    <p:extLst>
      <p:ext uri="{BB962C8B-B14F-4D97-AF65-F5344CB8AC3E}">
        <p14:creationId xmlns:p14="http://schemas.microsoft.com/office/powerpoint/2010/main" val="2054556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Aptos" panose="020B0004020202020204" pitchFamily="34" charset="0"/>
              </a:rPr>
              <a:t>Jackie Stacey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(1993) problematises that neither Mulvey nor Berger consider a female perspective in relation to images of femininity on screen, offering </a:t>
            </a:r>
            <a:r>
              <a:rPr lang="en-GB" sz="1800" kern="100" dirty="0">
                <a:effectLst/>
                <a:latin typeface="Aptos" panose="020B0004020202020204" pitchFamily="34" charset="0"/>
                <a:ea typeface="Aptos" panose="020B0004020202020204" pitchFamily="34" charset="0"/>
                <a:cs typeface="Aptos" panose="020B0004020202020204" pitchFamily="34" charset="0"/>
              </a:rPr>
              <a:t>an alternate perspective which acknowledges the existence of the female spectator beyond that of passive viewer watching sexualised female star through the eyes of the male gaze.  Whilst Stacey recognises the gendered split of surveyor and surveyed stating that ‘Hollywood cinema has been a key source of idealised images of femininity in this culture’ (4:1993), the study also considers the pleasures of escapism, identification and consumption as key sources of engagement for female audiences. The research is formulated upon how women respond to images of femininity within film and asks the question ‘If the images we see on the cinema screen are produced for the ‘male gaze’, how do female spectators relate to such representations?’ (4:1993).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Aptos" panose="020B000402020202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Aptos" panose="020B0004020202020204" pitchFamily="34" charset="0"/>
              </a:rPr>
              <a:t>Stacey’s methodology moves away from textual analysis of women as image on film, using an ethnographic approach which focuses on the lives and memories of actual film spectators as opposed to film texts with the main site of research occurring through ‘the woman in the audience who brings to the film her particular history and social identity’ (7:1993). Stacey investigates the relationship between female spectators and female stars looking at what pleasures and readings can be gained from images of women produced for the male gaze (5:1993), exploring how our understanding of female spectatorship can be transformed by the accounts offered by women in the cinema audience (4:1993).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Aptos" panose="020B000402020202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Aptos" panose="020B0004020202020204" pitchFamily="34" charset="0"/>
              </a:rPr>
              <a:t>Stacey's theoretical objective is to counter the </a:t>
            </a:r>
            <a:r>
              <a:rPr lang="en-GB" sz="1800" kern="100" dirty="0" err="1">
                <a:effectLst/>
                <a:latin typeface="Aptos" panose="020B0004020202020204" pitchFamily="34" charset="0"/>
                <a:ea typeface="Aptos" panose="020B0004020202020204" pitchFamily="34" charset="0"/>
                <a:cs typeface="Aptos" panose="020B0004020202020204" pitchFamily="34" charset="0"/>
              </a:rPr>
              <a:t>aguments</a:t>
            </a:r>
            <a:r>
              <a:rPr lang="en-GB" sz="1800" kern="100" dirty="0">
                <a:effectLst/>
                <a:latin typeface="Aptos" panose="020B0004020202020204" pitchFamily="34" charset="0"/>
                <a:ea typeface="Aptos" panose="020B0004020202020204" pitchFamily="34" charset="0"/>
                <a:cs typeface="Aptos" panose="020B0004020202020204" pitchFamily="34" charset="0"/>
              </a:rPr>
              <a:t> of psychoanalytic feminist film study by leaning away from textual analysis and, instead, towards female spectator interest in and the pleasures to be gained from female Hollywood stars. Stacey uses ethnographic artefacts such as letters combined with interviews with British women who recalled their experiences watching Hollywood films from the 1940s and 50s in their youth.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10</a:t>
            </a:fld>
            <a:endParaRPr lang="en-US"/>
          </a:p>
        </p:txBody>
      </p:sp>
    </p:spTree>
    <p:extLst>
      <p:ext uri="{BB962C8B-B14F-4D97-AF65-F5344CB8AC3E}">
        <p14:creationId xmlns:p14="http://schemas.microsoft.com/office/powerpoint/2010/main" val="2691353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Aptos" panose="020B0004020202020204" pitchFamily="34" charset="0"/>
              </a:rPr>
              <a:t>Feminist film theory continues to address issues of female representation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such as ‘the shaping of women's identities and images by patriarchal culture…the gender stereotypes in film, and other social issues.’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Feng (308:2023)</a:t>
            </a:r>
            <a:r>
              <a:rPr lang="en-GB" sz="1800" kern="100" dirty="0">
                <a:effectLst/>
                <a:latin typeface="Aptos" panose="020B0004020202020204" pitchFamily="34" charset="0"/>
                <a:ea typeface="Aptos" panose="020B0004020202020204" pitchFamily="34" charset="0"/>
                <a:cs typeface="Aptos" panose="020B0004020202020204" pitchFamily="34"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More recently, research finds a place for the desiring female gaze.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Perfetti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-Oates recognises that there has been enough progress towards gender equality within contemporary Hollywood cinema that one can observe ‘reverse subject and object positions’ between men and women (6:2015).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Perfetti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-Oates’ study (2015) looks at female response to the representation of male stars primarily within the chick flick or romantic comedy sub-genre, finding that ‘the main visual pleasure these men offer their audience members lies in admiration of their faces rather than the rest of their bodies’ (2:2015). This highlights how the desiring gaze is not uniform and differs according to gender. These intricacies appear worthy of deeper exploration.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Perfetti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-Oates’ research</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calls for renewed conversations on male sexual objectification on film within wider frameworks, which implicitly proposes new and emerging conversations about female pleasure as a response to Hollywood’s packaging of male stars. </a:t>
            </a:r>
          </a:p>
          <a:p>
            <a:pPr algn="just"/>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Anifantis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argues that whilst ‘it is omnipresent that women are objectified within modern media, while men are the subjects of such gaze’ (1:2021), in recent decades, objectification is changing with some film texts positioning masculinity as a source of visual pleasure. </a:t>
            </a:r>
          </a:p>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Anifantis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uses the film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Dirty Dancing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(Dir.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Ardolino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1987) as a case study example of what she describes as a ‘cultural reset’ in which Baby acts as ‘a stand-in for all of the women in the audience’ (2:2021). The study uses textual analysis of particular sequences to explore how elements of the film such as cinematography, camera and costuming present lead male star Patrick Swayze as spectacle. She argues that the film ‘offers female viewers a space where their own pleasures and desires are taught and fulfilled.’ Antifas identifies that within this and other contemporary film texts, a common accentuation of masculine body image is achieved which caters to female audiences. Antifas argues that as a result, ‘these films successfully sexualized their male characters and created space for a female gaze in an industry typically more accustomed to the male gaze.’ (4:2021)</a:t>
            </a:r>
          </a:p>
          <a:p>
            <a:pPr algn="just"/>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study ‘Looking at Men’ (2022) Jenner also examines the visual framing of the male lead in relation to an assumed heterosexual female gaze using case study material from 1980s television. Jenner argues that this time period contextually embraces women’s culture ‘which includes a focus on the male object and an objectifying gaze directed towards the male’ (60:2022). The study provides analysis of gender representation looking at the visual emphasis on male heroes as sex symbols in terms of their ‘main narrative function’ as ‘objects of romantic fantasy’ (61:2022). Jenner contextualises the visual politics of the 1980s surrounding objectification of men with an exploration of the cultural and social positioning of the chosen texts.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recognises that the ‘hard body type’ of actors such as Sylvester Stallone had dominated much of the decade due to the genre trend of action cinema (67:2022) but uses the example of Magnum PI (1981-1988) to discuss the objectification Tom Selleck as a prominent male sex symbol of this decade. Jenner states that ‘the characters’ status as a man without a name and an unknown past deliberately places him as object of fantasy, a cardboard cut-out onto which the female lead (and viewers) can project her desires’ (75:2022). The study goes on to explore how televisual aesthetics emphasize the male body and how the visual focus on the male hero suggests a targeting of a (heterosexual) female and therefore evolving ‘bearer of the look’.  Jenner states that ‘the centrality of romance and fantasy’ (75:2022) holds appeal for female viewers, implying that genre and narrative as well as representation play a key role in positioning texts towards female audiences.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11</a:t>
            </a:fld>
            <a:endParaRPr lang="en-US"/>
          </a:p>
        </p:txBody>
      </p:sp>
    </p:spTree>
    <p:extLst>
      <p:ext uri="{BB962C8B-B14F-4D97-AF65-F5344CB8AC3E}">
        <p14:creationId xmlns:p14="http://schemas.microsoft.com/office/powerpoint/2010/main" val="3238066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project uses mixed research methods and has a </a:t>
            </a:r>
            <a:r>
              <a:rPr lang="en-GB" sz="1800" kern="100" dirty="0">
                <a:effectLst/>
                <a:latin typeface="Aptos" panose="020B0004020202020204" pitchFamily="34" charset="0"/>
                <a:ea typeface="Aptos" panose="020B0004020202020204" pitchFamily="34" charset="0"/>
                <a:cs typeface="Aptos" panose="020B0004020202020204" pitchFamily="34" charset="0"/>
              </a:rPr>
              <a:t>subjective ontological approach.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It  combines autobiographical research with visual ethnography and group interviews as the main methods of data collection.</a:t>
            </a:r>
            <a:r>
              <a:rPr lang="en-GB" sz="1800" kern="100" dirty="0">
                <a:effectLst/>
                <a:latin typeface="Aptos" panose="020B0004020202020204" pitchFamily="34" charset="0"/>
                <a:ea typeface="Aptos" panose="020B0004020202020204" pitchFamily="34" charset="0"/>
                <a:cs typeface="Aptos" panose="020B0004020202020204" pitchFamily="34" charset="0"/>
              </a:rPr>
              <a:t> It is hoped that these research methods will provide quantitative data to inform exploratory findings.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will be a participatory project, defined as one which is collaboratively produced between the researcher and the participants who have an active involvement in the project.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b="1" kern="100" dirty="0">
                <a:effectLst/>
                <a:latin typeface="Aptos" panose="020B0004020202020204" pitchFamily="34" charset="0"/>
                <a:ea typeface="Aptos" panose="020B0004020202020204" pitchFamily="34" charset="0"/>
                <a:cs typeface="Times New Roman" panose="02020603050405020304" pitchFamily="18" charset="0"/>
              </a:rPr>
              <a:t>Feminist Epistemology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will use an i</a:t>
            </a:r>
            <a:r>
              <a:rPr lang="en-GB" sz="1800" kern="100" dirty="0">
                <a:effectLst/>
                <a:latin typeface="Aptos" panose="020B0004020202020204" pitchFamily="34" charset="0"/>
                <a:ea typeface="Aptos" panose="020B0004020202020204" pitchFamily="34" charset="0"/>
                <a:cs typeface="Aptos" panose="020B0004020202020204" pitchFamily="34" charset="0"/>
              </a:rPr>
              <a:t>nterpretivist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feminist epistemology. Daniels defines the concept of feminist epistemology as an approach which is ‘concerned with the ways in which gender influences conceptions of knowledge’ (5:2010). Daniels argues that a feminist epistemology is useful in challenging both the invisibility of women as well as the distortion of the female experience (11:2010). By centring women within the research, Daniels highlights that the benefits of this approach include the empowerment of those who participate within the project (5:2010). This feels particularly relevant to my research project as I hope to empower and give a voice to the female participants.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Autoethnography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research study will be both participatory and autobiographical. Bagnoli states that ‘a participatory inquiry relies on a view of knowledge as inescapably grounded in the researcher’s own subjectivity’ (1:2004). As already established, the 1980s has been chosen as the temporal context for which to frame the project due to my experiences as a teenager growing up in this era and my ability as a researcher to bring my perspective of this time to the project. DIARY LINK</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Fellow researchers have found many advantages to autoethnography as a research method due its reflexive nature, including personal growth for both the researched and the researcher (Bagnoli, 2004) and the scope to provide participants with ‘an expressive channel to voice their inner stories’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Literat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85:2013). Both of these values are central to the project.</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Visual Ethnography and the use of images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Contemporary research methods across several disciplines have successfully incorporated visual methods into their research studies to explore abstract concepts extract intangible thoughts.  There are numerous advantages cited by researchers using visual research methods include inclusivity, innovation and enjoyability for participants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Literat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2013), the opportunity for reflective, creative self-expression (Gauntlett, 2005) and the ability to capture rich descriptions (Baumann et al. 2020).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Literat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argues that ‘images also hold the inherent potential to generate metaphorical representations of identities and concepts, and thus stimulate abstract and creative thought.’ (88:2013)</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Buckingham states that ‘the method should follow the object - hence that research on visual media should be employing visual methods’ (634:2009). Since this research is centred on images from the medium of film, the study will use visual ethnography as an exploratory tool. Bagnoli (2004) illustrates how visual methodology links well to autobiographical studies as it allows the researcher to engage with documents of life which provide an insight into people’s lives and experiences. These documents might include, for example, diaries, letters, photographs and personal possessions. The use of artefacts and images will be complemented by a subsequent discussion of their meaning in the context of the participant’s experience at the time.</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Making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In stage 2 of the project, participants will engage in the act of making in the creation of a collective collage. Researchers have found that creative tasks have a longer engagement time, meaning participants have time to think about what they are producing leading to a more thoughtful response and experience. As Gauntlett points out, ‘Creative and artistic production is drive by a desire to communicate feelings and ideas; and that such work will almost inevitably tell us something about the creator.’ </a:t>
            </a: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13</a:t>
            </a:fld>
            <a:endParaRPr lang="en-US"/>
          </a:p>
        </p:txBody>
      </p:sp>
    </p:spTree>
    <p:extLst>
      <p:ext uri="{BB962C8B-B14F-4D97-AF65-F5344CB8AC3E}">
        <p14:creationId xmlns:p14="http://schemas.microsoft.com/office/powerpoint/2010/main" val="3953730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14</a:t>
            </a:fld>
            <a:endParaRPr lang="en-US"/>
          </a:p>
        </p:txBody>
      </p:sp>
    </p:spTree>
    <p:extLst>
      <p:ext uri="{BB962C8B-B14F-4D97-AF65-F5344CB8AC3E}">
        <p14:creationId xmlns:p14="http://schemas.microsoft.com/office/powerpoint/2010/main" val="2922871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b="1" kern="100" dirty="0">
                <a:effectLst/>
                <a:latin typeface="Aptos" panose="020B0004020202020204" pitchFamily="34" charset="0"/>
                <a:ea typeface="Aptos" panose="020B0004020202020204" pitchFamily="34" charset="0"/>
                <a:cs typeface="Times New Roman" panose="02020603050405020304" pitchFamily="18" charset="0"/>
              </a:rPr>
              <a:t>Negotiating Relationships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Negotiating relationships between the researcher and the participants appears to be a key ethical concern for a project of this nature. As Pelias argues: ‘writing about others, particularly those who have shared experiences with you, is always an ethical test’ (132:2019).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Kelly identifies that ‘Participatory research encourages reducing the hierarchy between the researcher and the researched (Kelly 40:2006)’. Other researchers have pointed out that ‘when a trusting relationship has been established between researcher and participant, people easily disclose their lives far more than they originally might have intended to and, quite likely, also information of a sensitive nature.’ (Bagnoli 12:2004)</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Therefore, one should remain aware of the reduced hierarchy and the implications this could have for the researcher and put subsequent actions in place. Bagnoli advises how important is to clearly distinguish one’s own role as a researcher from any other projected roles’ (13:2004). This could be achieved by outlining my role and the objectives of the project from the outset.</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b="1" kern="100" dirty="0">
                <a:effectLst/>
                <a:latin typeface="Aptos" panose="020B0004020202020204" pitchFamily="34" charset="0"/>
                <a:ea typeface="Aptos" panose="020B0004020202020204" pitchFamily="34" charset="0"/>
                <a:cs typeface="Times New Roman" panose="02020603050405020304" pitchFamily="18" charset="0"/>
              </a:rPr>
              <a:t>Anonymity and Confidentiality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the central ethical issues confronting visual researchers is how to manage anonymity and confidentiality in relation to the sharing of personal stories, anecdotes and visual material.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Wiles (2008) states that ‘personal information should be treated confidentially, and participants anonymised unless they choose to be identified’. This could be difficult with my project as it will involve the sharing of personal stories and artefacts that will form the basis of the research findings.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The use of personal artefacts may also become an ethical problem as they may contain information that might reveal the identity of a participant – a photograph for example.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Removing identifiers from the data such as names or doctoring images to protect identity may be a potential solution here. Alternatively, obtaining consent for the subsequent use of images or artefacts in relation to the research project could be negotiated with the research participants with the production and completion of a transparent consent form.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Researchers have highlighted other issues that they have encountered in relation to research which focuses on how visual material owned, or in the possession of, research participants may contain photos taken by others, and therefore in copyright terms, not ‘owned’ by the research participant. (16:2008). Wiles et al. (2008) suggest gaining consent to photograph the photographs as a potential solution to these types of copyright issues.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Group Sizes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Literat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states the importance of logistical considerations with a project of this nature, due to the sometimes highly personal nature of this type of research, arguing that ‘it is inherently unfit for use with large groups of participants’ which can result in small sample sizes in terms of data collection (93:2013). I hope to use small focus groups to ensure comfort of participants but multiple groups in order to avoid having a sample size too small to interpret trends and themes.</a:t>
            </a:r>
          </a:p>
          <a:p>
            <a:pPr algn="just"/>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Reciprocity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Aptos" panose="020B0004020202020204" pitchFamily="34" charset="0"/>
                <a:ea typeface="Aptos" panose="020B0004020202020204" pitchFamily="34" charset="0"/>
                <a:cs typeface="Times New Roman" panose="02020603050405020304" pitchFamily="18" charset="0"/>
              </a:rPr>
              <a:t>Reciprocity is a concept worth considering in a project such as this. Pink, for example, describes ethnography as often ‘a “hit and run” act’ (2001: 44) and suggests ‘giving something back’. It is hoped that Stage 2 of the project – the collective exhibition will allow participants to feel empowered and celebrated as a result of the process.</a:t>
            </a:r>
          </a:p>
          <a:p>
            <a:endParaRPr lang="en-US" dirty="0"/>
          </a:p>
        </p:txBody>
      </p:sp>
      <p:sp>
        <p:nvSpPr>
          <p:cNvPr id="4" name="Slide Number Placeholder 3"/>
          <p:cNvSpPr>
            <a:spLocks noGrp="1"/>
          </p:cNvSpPr>
          <p:nvPr>
            <p:ph type="sldNum" sz="quarter" idx="5"/>
          </p:nvPr>
        </p:nvSpPr>
        <p:spPr/>
        <p:txBody>
          <a:bodyPr/>
          <a:lstStyle/>
          <a:p>
            <a:fld id="{4D950931-4558-5648-A4FF-9701A10EA863}" type="slidenum">
              <a:rPr lang="en-US" smtClean="0"/>
              <a:t>15</a:t>
            </a:fld>
            <a:endParaRPr lang="en-US"/>
          </a:p>
        </p:txBody>
      </p:sp>
    </p:spTree>
    <p:extLst>
      <p:ext uri="{BB962C8B-B14F-4D97-AF65-F5344CB8AC3E}">
        <p14:creationId xmlns:p14="http://schemas.microsoft.com/office/powerpoint/2010/main" val="801002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1D6DF-91A5-EAA2-DF4C-F7D41E16CB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1A27D9B-5D3D-A9E4-8520-A512C0981F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4177A2B-053D-D504-3B42-A01CD72809DE}"/>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5" name="Footer Placeholder 4">
            <a:extLst>
              <a:ext uri="{FF2B5EF4-FFF2-40B4-BE49-F238E27FC236}">
                <a16:creationId xmlns:a16="http://schemas.microsoft.com/office/drawing/2014/main" id="{5D83BDBD-D28A-F504-8199-570E444D48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D6EE25-6CA4-3667-48F0-1E1010E0742B}"/>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1810996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5938D-5DC1-DA26-561A-394D1CC557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0A8978-0A63-1450-921B-B21DED6442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3F0C97-3678-6E86-52A9-4CC37A0C542F}"/>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5" name="Footer Placeholder 4">
            <a:extLst>
              <a:ext uri="{FF2B5EF4-FFF2-40B4-BE49-F238E27FC236}">
                <a16:creationId xmlns:a16="http://schemas.microsoft.com/office/drawing/2014/main" id="{85354B84-0094-C743-3A2F-CA0CD1197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91CEDC-9ADD-1BFF-2340-0F670BED65A1}"/>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2131555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90E16-444A-0ECE-7C1D-BC62716F59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644D24-A6F6-7562-9CC2-8118647ACD4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5524C7-6F5C-6774-21E1-3B627DCFA32F}"/>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5" name="Footer Placeholder 4">
            <a:extLst>
              <a:ext uri="{FF2B5EF4-FFF2-40B4-BE49-F238E27FC236}">
                <a16:creationId xmlns:a16="http://schemas.microsoft.com/office/drawing/2014/main" id="{91CDD494-5EA0-75D8-C1CA-BD3FA0E67A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833C1C-CA06-ACFC-2BB2-BB66FF592AF8}"/>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3016626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16467-B4A4-BC8D-75E0-5D9ABC755A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0CAC3E-71A0-A021-8AF3-3F4E7EF57B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EA15A6-A3AA-92F8-04C0-9F9F660F60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8541E3-7CBA-ACDF-486B-65605960F830}"/>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6" name="Footer Placeholder 5">
            <a:extLst>
              <a:ext uri="{FF2B5EF4-FFF2-40B4-BE49-F238E27FC236}">
                <a16:creationId xmlns:a16="http://schemas.microsoft.com/office/drawing/2014/main" id="{896059B6-B640-821B-6C25-7098A87FD7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9B3F25-8110-8C58-FE9A-0818FD95510B}"/>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3785834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D9DDB-7ACC-54A9-825A-2D2F227E731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CD8B88-A652-E27A-0DCB-5B96D5DA6F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9B86C9-1174-7879-6301-02C70EF670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54EDC07-DBE5-9CCD-8971-B554F60DC0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CFC998A-E14A-6C5F-E079-15C8DE3CE6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522D9F1-2DF7-FE8C-1C6F-E9FAE759AF22}"/>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8" name="Footer Placeholder 7">
            <a:extLst>
              <a:ext uri="{FF2B5EF4-FFF2-40B4-BE49-F238E27FC236}">
                <a16:creationId xmlns:a16="http://schemas.microsoft.com/office/drawing/2014/main" id="{5847E9A7-FCE6-C407-6FE3-B1F37059486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822C271-28D3-6CB9-A7E1-47C4FAE3B786}"/>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1085940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31A1C-CBA1-4FC9-2EA4-C252230ADCB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8C24703-A7E2-8D30-0C2F-871FB4FBA8F0}"/>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4" name="Footer Placeholder 3">
            <a:extLst>
              <a:ext uri="{FF2B5EF4-FFF2-40B4-BE49-F238E27FC236}">
                <a16:creationId xmlns:a16="http://schemas.microsoft.com/office/drawing/2014/main" id="{3D8828B5-4CCA-1FFC-6A7F-61AFF5AF5F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0220196-373E-29EA-6687-533CD307FCE5}"/>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1510991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5D94DD-C739-DB5D-7AA9-CE48750A51D6}"/>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3" name="Footer Placeholder 2">
            <a:extLst>
              <a:ext uri="{FF2B5EF4-FFF2-40B4-BE49-F238E27FC236}">
                <a16:creationId xmlns:a16="http://schemas.microsoft.com/office/drawing/2014/main" id="{D94EE954-739A-CB8C-F602-628B6AAD5C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C0EABE-4612-679B-76DD-B2A449C60E5D}"/>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3823788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B51D6-F946-2A51-7DF0-B2DD6823EE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9E19B5C-0CA0-FA2E-BA24-28BD96FF94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3A299E7-0C14-D408-5F17-9E4DF4F436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2E701A-EA84-64ED-3A2E-047DCF36031D}"/>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6" name="Footer Placeholder 5">
            <a:extLst>
              <a:ext uri="{FF2B5EF4-FFF2-40B4-BE49-F238E27FC236}">
                <a16:creationId xmlns:a16="http://schemas.microsoft.com/office/drawing/2014/main" id="{6AAF2E66-6E90-C9D7-E32B-C1DEF9A160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837D8C-29CE-A453-3B20-D601C4832506}"/>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2417981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C086F-3D49-2359-C4D0-3F1A82D436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47C522D-0FDC-8667-1CD4-11136737D2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CB9451-3977-104B-59A6-DA385B6FAA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0DC7EA-0074-44A3-47F5-C8DA5CF0D508}"/>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6" name="Footer Placeholder 5">
            <a:extLst>
              <a:ext uri="{FF2B5EF4-FFF2-40B4-BE49-F238E27FC236}">
                <a16:creationId xmlns:a16="http://schemas.microsoft.com/office/drawing/2014/main" id="{D3E818C3-9571-C812-683C-5BF4C21DAC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4AD70E-5CD1-CE8D-6048-30CD33049C82}"/>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1211152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A74DD-489A-4A3C-58B4-E32A8F81A7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7CEEC0-4314-708A-3FD7-AFBDEC7AC20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22C65F-66E9-7FFC-3C6F-A734702BD83D}"/>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5" name="Footer Placeholder 4">
            <a:extLst>
              <a:ext uri="{FF2B5EF4-FFF2-40B4-BE49-F238E27FC236}">
                <a16:creationId xmlns:a16="http://schemas.microsoft.com/office/drawing/2014/main" id="{025476E6-EC86-6B15-B0A9-B0236088FA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BFA49E-79C1-692F-0907-4978E842FB58}"/>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57947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69F2F1-A241-6412-1F64-498494C876C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BDE7D9-B307-8A88-0188-0EDF807AF67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540000-87BC-BBCA-933D-A81676994E42}"/>
              </a:ext>
            </a:extLst>
          </p:cNvPr>
          <p:cNvSpPr>
            <a:spLocks noGrp="1"/>
          </p:cNvSpPr>
          <p:nvPr>
            <p:ph type="dt" sz="half" idx="10"/>
          </p:nvPr>
        </p:nvSpPr>
        <p:spPr/>
        <p:txBody>
          <a:bodyPr/>
          <a:lstStyle/>
          <a:p>
            <a:fld id="{AE854901-B385-7247-9F69-501D2802ECDE}" type="datetimeFigureOut">
              <a:rPr lang="en-US" smtClean="0"/>
              <a:t>10/2/25</a:t>
            </a:fld>
            <a:endParaRPr lang="en-US"/>
          </a:p>
        </p:txBody>
      </p:sp>
      <p:sp>
        <p:nvSpPr>
          <p:cNvPr id="5" name="Footer Placeholder 4">
            <a:extLst>
              <a:ext uri="{FF2B5EF4-FFF2-40B4-BE49-F238E27FC236}">
                <a16:creationId xmlns:a16="http://schemas.microsoft.com/office/drawing/2014/main" id="{F75B4A1C-DC69-59A8-B534-6B9A5A430D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6F7B41-975A-7546-D97B-4A9E3032C22F}"/>
              </a:ext>
            </a:extLst>
          </p:cNvPr>
          <p:cNvSpPr>
            <a:spLocks noGrp="1"/>
          </p:cNvSpPr>
          <p:nvPr>
            <p:ph type="sldNum" sz="quarter" idx="12"/>
          </p:nvPr>
        </p:nvSpPr>
        <p:spPr/>
        <p:txBody>
          <a:bodyPr/>
          <a:lstStyle/>
          <a:p>
            <a:fld id="{1C23705D-418D-B049-AF7C-5556BF70641B}" type="slidenum">
              <a:rPr lang="en-US" smtClean="0"/>
              <a:t>‹#›</a:t>
            </a:fld>
            <a:endParaRPr lang="en-US"/>
          </a:p>
        </p:txBody>
      </p:sp>
    </p:spTree>
    <p:extLst>
      <p:ext uri="{BB962C8B-B14F-4D97-AF65-F5344CB8AC3E}">
        <p14:creationId xmlns:p14="http://schemas.microsoft.com/office/powerpoint/2010/main" val="68271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C5ED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1EA9AC-0787-829C-E9A5-E7C9ECDBEF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8E7822E-C637-9498-6AC8-A70B04F040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C9C4C0-B1DD-F95D-FD4F-B82686ED0E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E854901-B385-7247-9F69-501D2802ECDE}" type="datetimeFigureOut">
              <a:rPr lang="en-US" smtClean="0"/>
              <a:t>10/2/25</a:t>
            </a:fld>
            <a:endParaRPr lang="en-US"/>
          </a:p>
        </p:txBody>
      </p:sp>
      <p:sp>
        <p:nvSpPr>
          <p:cNvPr id="5" name="Footer Placeholder 4">
            <a:extLst>
              <a:ext uri="{FF2B5EF4-FFF2-40B4-BE49-F238E27FC236}">
                <a16:creationId xmlns:a16="http://schemas.microsoft.com/office/drawing/2014/main" id="{F6ADE857-17B6-84BB-8033-758B159D9D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9656379-8EE2-88B2-08EF-EAAA60F7B0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23705D-418D-B049-AF7C-5556BF70641B}" type="slidenum">
              <a:rPr lang="en-US" smtClean="0"/>
              <a:t>‹#›</a:t>
            </a:fld>
            <a:endParaRPr lang="en-US"/>
          </a:p>
        </p:txBody>
      </p:sp>
    </p:spTree>
    <p:extLst>
      <p:ext uri="{BB962C8B-B14F-4D97-AF65-F5344CB8AC3E}">
        <p14:creationId xmlns:p14="http://schemas.microsoft.com/office/powerpoint/2010/main" val="3361677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jpe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urple background with yellow text&#10;&#10;Description automatically generated">
            <a:extLst>
              <a:ext uri="{FF2B5EF4-FFF2-40B4-BE49-F238E27FC236}">
                <a16:creationId xmlns:a16="http://schemas.microsoft.com/office/drawing/2014/main" id="{C9963143-57B5-A26B-96B4-F27EC98D78F6}"/>
              </a:ext>
            </a:extLst>
          </p:cNvPr>
          <p:cNvPicPr>
            <a:picLocks noChangeAspect="1"/>
          </p:cNvPicPr>
          <p:nvPr/>
        </p:nvPicPr>
        <p:blipFill>
          <a:blip r:embed="rId2"/>
          <a:stretch>
            <a:fillRect/>
          </a:stretch>
        </p:blipFill>
        <p:spPr>
          <a:xfrm>
            <a:off x="369079" y="142155"/>
            <a:ext cx="5726921" cy="5613400"/>
          </a:xfrm>
          <a:prstGeom prst="rect">
            <a:avLst/>
          </a:prstGeom>
        </p:spPr>
      </p:pic>
      <p:pic>
        <p:nvPicPr>
          <p:cNvPr id="2050" name="Picture 2" descr="Dirty Dancing: Knee &amp; Ankle Injuries &amp; Damages | Bauerfeind New Zealand">
            <a:extLst>
              <a:ext uri="{FF2B5EF4-FFF2-40B4-BE49-F238E27FC236}">
                <a16:creationId xmlns:a16="http://schemas.microsoft.com/office/drawing/2014/main" id="{C8CD4A55-0DC3-8304-EA01-0AEB4F13E2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54" r="23154"/>
          <a:stretch/>
        </p:blipFill>
        <p:spPr bwMode="auto">
          <a:xfrm>
            <a:off x="6611815" y="851759"/>
            <a:ext cx="5580185" cy="515448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3FC7CE1-2FC4-63D6-08BC-395E6878CF51}"/>
              </a:ext>
            </a:extLst>
          </p:cNvPr>
          <p:cNvSpPr txBox="1"/>
          <p:nvPr/>
        </p:nvSpPr>
        <p:spPr>
          <a:xfrm>
            <a:off x="1478086" y="5401612"/>
            <a:ext cx="8204200" cy="707886"/>
          </a:xfrm>
          <a:prstGeom prst="rect">
            <a:avLst/>
          </a:prstGeom>
          <a:noFill/>
        </p:spPr>
        <p:txBody>
          <a:bodyPr wrap="square" rtlCol="0">
            <a:spAutoFit/>
          </a:bodyPr>
          <a:lstStyle/>
          <a:p>
            <a:r>
              <a:rPr lang="en-US" sz="4000" dirty="0"/>
              <a:t>By Rebecca Ellis</a:t>
            </a:r>
          </a:p>
        </p:txBody>
      </p:sp>
    </p:spTree>
    <p:extLst>
      <p:ext uri="{BB962C8B-B14F-4D97-AF65-F5344CB8AC3E}">
        <p14:creationId xmlns:p14="http://schemas.microsoft.com/office/powerpoint/2010/main" val="3022383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D87E8-6743-F99E-4F56-1CF84456664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8368763-3249-46BF-1C79-8FF8D638A552}"/>
              </a:ext>
            </a:extLst>
          </p:cNvPr>
          <p:cNvSpPr>
            <a:spLocks noGrp="1"/>
          </p:cNvSpPr>
          <p:nvPr>
            <p:ph idx="1"/>
          </p:nvPr>
        </p:nvSpPr>
        <p:spPr/>
        <p:txBody>
          <a:bodyPr/>
          <a:lstStyle/>
          <a:p>
            <a:endParaRPr lang="en-US"/>
          </a:p>
        </p:txBody>
      </p:sp>
      <p:pic>
        <p:nvPicPr>
          <p:cNvPr id="4" name="Picture 3" descr="A purple background with green text&#10;&#10;Description automatically generated">
            <a:extLst>
              <a:ext uri="{FF2B5EF4-FFF2-40B4-BE49-F238E27FC236}">
                <a16:creationId xmlns:a16="http://schemas.microsoft.com/office/drawing/2014/main" id="{B1389B8D-69F0-2AFD-7554-9325C49C0D8D}"/>
              </a:ext>
            </a:extLst>
          </p:cNvPr>
          <p:cNvPicPr>
            <a:picLocks noChangeAspect="1"/>
          </p:cNvPicPr>
          <p:nvPr/>
        </p:nvPicPr>
        <p:blipFill>
          <a:blip r:embed="rId2"/>
          <a:stretch>
            <a:fillRect/>
          </a:stretch>
        </p:blipFill>
        <p:spPr>
          <a:xfrm>
            <a:off x="274600" y="-1"/>
            <a:ext cx="11407799" cy="6492875"/>
          </a:xfrm>
          <a:prstGeom prst="rect">
            <a:avLst/>
          </a:prstGeom>
        </p:spPr>
      </p:pic>
    </p:spTree>
    <p:extLst>
      <p:ext uri="{BB962C8B-B14F-4D97-AF65-F5344CB8AC3E}">
        <p14:creationId xmlns:p14="http://schemas.microsoft.com/office/powerpoint/2010/main" val="1207344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5A4ED3-A60D-2D8B-6613-9AC086867DA9}"/>
              </a:ext>
            </a:extLst>
          </p:cNvPr>
          <p:cNvSpPr>
            <a:spLocks noGrp="1"/>
          </p:cNvSpPr>
          <p:nvPr>
            <p:ph idx="1"/>
          </p:nvPr>
        </p:nvSpPr>
        <p:spPr>
          <a:xfrm>
            <a:off x="0" y="1293630"/>
            <a:ext cx="5821399" cy="2623303"/>
          </a:xfrm>
          <a:solidFill>
            <a:schemeClr val="bg1">
              <a:alpha val="45468"/>
            </a:schemeClr>
          </a:solidFill>
        </p:spPr>
        <p:txBody>
          <a:bodyPr>
            <a:noAutofit/>
          </a:bodyPr>
          <a:lstStyle/>
          <a:p>
            <a:pPr marL="0" indent="0">
              <a:buNone/>
            </a:pPr>
            <a:r>
              <a:rPr lang="en-GB" dirty="0">
                <a:effectLst/>
                <a:ea typeface="Aptos" panose="020B0004020202020204" pitchFamily="34" charset="0"/>
                <a:cs typeface="Arial" panose="020B0604020202020204" pitchFamily="34" charset="0"/>
              </a:rPr>
              <a:t>‘When it comes to visual arts, there is either little or no space for a woman as a viewer of it, but only for a woman as an object in it’. </a:t>
            </a:r>
          </a:p>
          <a:p>
            <a:pPr marL="0" indent="0">
              <a:buNone/>
            </a:pPr>
            <a:endParaRPr lang="en-GB" dirty="0">
              <a:effectLst/>
              <a:ea typeface="Aptos" panose="020B0004020202020204" pitchFamily="34" charset="0"/>
              <a:cs typeface="Arial" panose="020B0604020202020204" pitchFamily="34" charset="0"/>
            </a:endParaRPr>
          </a:p>
          <a:p>
            <a:pPr marL="0" indent="0">
              <a:buNone/>
            </a:pPr>
            <a:r>
              <a:rPr lang="en-GB" dirty="0">
                <a:effectLst/>
                <a:ea typeface="Aptos" panose="020B0004020202020204" pitchFamily="34" charset="0"/>
                <a:cs typeface="Arial" panose="020B0604020202020204" pitchFamily="34" charset="0"/>
              </a:rPr>
              <a:t>		          (236:2022)</a:t>
            </a:r>
            <a:r>
              <a:rPr lang="en-GB" dirty="0">
                <a:effectLst/>
                <a:cs typeface="Arial" panose="020B0604020202020204" pitchFamily="34" charset="0"/>
              </a:rPr>
              <a:t> Tatsenko</a:t>
            </a:r>
            <a:endParaRPr lang="en-US" dirty="0">
              <a:cs typeface="Arial" panose="020B0604020202020204" pitchFamily="34" charset="0"/>
            </a:endParaRPr>
          </a:p>
        </p:txBody>
      </p:sp>
      <p:pic>
        <p:nvPicPr>
          <p:cNvPr id="1026" name="Picture 2" descr="The Male Gaze in Film | &quot;Life Imitates Art&quot;">
            <a:extLst>
              <a:ext uri="{FF2B5EF4-FFF2-40B4-BE49-F238E27FC236}">
                <a16:creationId xmlns:a16="http://schemas.microsoft.com/office/drawing/2014/main" id="{9B09F60F-C401-E37E-A571-2B7391C0E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76" y="2319246"/>
            <a:ext cx="6000540" cy="3967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51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urple background with green text&#10;&#10;Description automatically generated">
            <a:extLst>
              <a:ext uri="{FF2B5EF4-FFF2-40B4-BE49-F238E27FC236}">
                <a16:creationId xmlns:a16="http://schemas.microsoft.com/office/drawing/2014/main" id="{6D372AB1-E875-0A78-76D0-673DE7D2DAB9}"/>
              </a:ext>
            </a:extLst>
          </p:cNvPr>
          <p:cNvPicPr>
            <a:picLocks noGrp="1" noChangeAspect="1"/>
          </p:cNvPicPr>
          <p:nvPr>
            <p:ph idx="1"/>
          </p:nvPr>
        </p:nvPicPr>
        <p:blipFill>
          <a:blip r:embed="rId2"/>
          <a:stretch>
            <a:fillRect/>
          </a:stretch>
        </p:blipFill>
        <p:spPr>
          <a:xfrm>
            <a:off x="629510" y="222554"/>
            <a:ext cx="11562490" cy="5995365"/>
          </a:xfrm>
        </p:spPr>
      </p:pic>
    </p:spTree>
    <p:extLst>
      <p:ext uri="{BB962C8B-B14F-4D97-AF65-F5344CB8AC3E}">
        <p14:creationId xmlns:p14="http://schemas.microsoft.com/office/powerpoint/2010/main" val="280556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3CC68-7B59-6546-F8E1-CFE31A124857}"/>
            </a:ext>
          </a:extLst>
        </p:cNvPr>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4778E29-614C-C76B-DBB0-49CEDF08D9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sketchy line">
            <a:extLst>
              <a:ext uri="{FF2B5EF4-FFF2-40B4-BE49-F238E27FC236}">
                <a16:creationId xmlns:a16="http://schemas.microsoft.com/office/drawing/2014/main" id="{1B44F7A4-A3EA-7B0A-9600-7D527231A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imbledon Print | Tennis Posters | Andre Agassi">
            <a:extLst>
              <a:ext uri="{FF2B5EF4-FFF2-40B4-BE49-F238E27FC236}">
                <a16:creationId xmlns:a16="http://schemas.microsoft.com/office/drawing/2014/main" id="{23F7459A-3D42-744B-1DEC-AE8E957FA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129" y="3431151"/>
            <a:ext cx="2284565" cy="342684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Jon Bon Jovi - New Jersey">
            <a:extLst>
              <a:ext uri="{FF2B5EF4-FFF2-40B4-BE49-F238E27FC236}">
                <a16:creationId xmlns:a16="http://schemas.microsoft.com/office/drawing/2014/main" id="{D5FE67CA-92A8-8F64-6DC5-247B06F70D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0146" y="3431151"/>
            <a:ext cx="2730557" cy="342684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8" descr="Hundreds of dancing photos. License images and buy prints. Millions of  exclusives | Most iconic images of the 20th century">
            <a:extLst>
              <a:ext uri="{FF2B5EF4-FFF2-40B4-BE49-F238E27FC236}">
                <a16:creationId xmlns:a16="http://schemas.microsoft.com/office/drawing/2014/main" id="{C2CCF6B2-C554-7E6F-B1A1-14BDF8F8EE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42008" y="3431151"/>
            <a:ext cx="3426849" cy="342684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eathers' cast then and now: Winona Ryder, Christian Slater">
            <a:extLst>
              <a:ext uri="{FF2B5EF4-FFF2-40B4-BE49-F238E27FC236}">
                <a16:creationId xmlns:a16="http://schemas.microsoft.com/office/drawing/2014/main" id="{FA8A2489-1891-E463-427F-09C78C828FB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70162" y="3414384"/>
            <a:ext cx="3148600" cy="34268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FE3EC4-CB11-DEF5-3FF0-B56E9F189695}"/>
              </a:ext>
            </a:extLst>
          </p:cNvPr>
          <p:cNvSpPr txBox="1"/>
          <p:nvPr/>
        </p:nvSpPr>
        <p:spPr>
          <a:xfrm>
            <a:off x="173238" y="397673"/>
            <a:ext cx="11845524" cy="2677656"/>
          </a:xfrm>
          <a:prstGeom prst="rect">
            <a:avLst/>
          </a:prstGeom>
          <a:solidFill>
            <a:schemeClr val="bg1">
              <a:alpha val="55000"/>
            </a:schemeClr>
          </a:solidFill>
        </p:spPr>
        <p:txBody>
          <a:bodyPr wrap="square">
            <a:spAutoFit/>
          </a:bodyPr>
          <a:lstStyle/>
          <a:p>
            <a:pPr marL="342900" lvl="0" indent="-342900" algn="just">
              <a:buFont typeface="Symbol" pitchFamily="2" charset="2"/>
              <a:buChar cha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gain insights into the experiences of the female spectator as a viewer of films from the 1980s</a:t>
            </a:r>
          </a:p>
          <a:p>
            <a:pPr marL="342900" lvl="0" indent="-342900" algn="just">
              <a:buFont typeface="Symbol" pitchFamily="2" charset="2"/>
              <a:buChar cha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explore the concept of film spectatorship during the 1980s from a female perspective</a:t>
            </a:r>
          </a:p>
          <a:p>
            <a:pPr marL="342900" lvl="0" indent="-342900" algn="just">
              <a:buFont typeface="Symbol" pitchFamily="2" charset="2"/>
              <a:buChar cha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establish any trends and themes of female desire as a response to films from the 1980s in relation to female identity</a:t>
            </a:r>
          </a:p>
          <a:p>
            <a:pPr marL="342900" lvl="0" indent="-342900" algn="just">
              <a:buFont typeface="Symbol" pitchFamily="2" charset="2"/>
              <a:buChar cha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create a visual celebration of female spectatorship in the 1980s </a:t>
            </a:r>
          </a:p>
        </p:txBody>
      </p:sp>
    </p:spTree>
    <p:extLst>
      <p:ext uri="{BB962C8B-B14F-4D97-AF65-F5344CB8AC3E}">
        <p14:creationId xmlns:p14="http://schemas.microsoft.com/office/powerpoint/2010/main" val="256286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B7EA67-284D-5FA3-2FC0-B4BA241FA9F9}"/>
              </a:ext>
            </a:extLst>
          </p:cNvPr>
          <p:cNvSpPr>
            <a:spLocks noGrp="1"/>
          </p:cNvSpPr>
          <p:nvPr>
            <p:ph idx="1"/>
          </p:nvPr>
        </p:nvSpPr>
        <p:spPr>
          <a:xfrm>
            <a:off x="264459" y="2362683"/>
            <a:ext cx="3456469" cy="2615717"/>
          </a:xfrm>
          <a:solidFill>
            <a:schemeClr val="bg1">
              <a:alpha val="47058"/>
            </a:schemeClr>
          </a:solidFill>
        </p:spPr>
        <p:txBody>
          <a:bodyPr/>
          <a:lstStyle/>
          <a:p>
            <a:r>
              <a:rPr lang="en-US" dirty="0"/>
              <a:t>Group Interviews</a:t>
            </a:r>
          </a:p>
          <a:p>
            <a:r>
              <a:rPr lang="en-US" dirty="0"/>
              <a:t>Sharing of artefacts</a:t>
            </a:r>
          </a:p>
          <a:p>
            <a:r>
              <a:rPr lang="en-US" dirty="0"/>
              <a:t>Virtual teenage bedroom</a:t>
            </a:r>
          </a:p>
          <a:p>
            <a:r>
              <a:rPr lang="en-US" dirty="0"/>
              <a:t>In Depth Analysis</a:t>
            </a:r>
          </a:p>
        </p:txBody>
      </p:sp>
      <p:sp>
        <p:nvSpPr>
          <p:cNvPr id="4" name="Content Placeholder 2">
            <a:extLst>
              <a:ext uri="{FF2B5EF4-FFF2-40B4-BE49-F238E27FC236}">
                <a16:creationId xmlns:a16="http://schemas.microsoft.com/office/drawing/2014/main" id="{7D66285C-F0C4-4BDE-C080-C63E36A457E7}"/>
              </a:ext>
            </a:extLst>
          </p:cNvPr>
          <p:cNvSpPr txBox="1">
            <a:spLocks/>
          </p:cNvSpPr>
          <p:nvPr/>
        </p:nvSpPr>
        <p:spPr>
          <a:xfrm>
            <a:off x="8712199" y="2429918"/>
            <a:ext cx="3251200" cy="1998164"/>
          </a:xfrm>
          <a:prstGeom prst="rect">
            <a:avLst/>
          </a:prstGeom>
          <a:solidFill>
            <a:schemeClr val="bg1">
              <a:alpha val="47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Collaborative creative space</a:t>
            </a:r>
          </a:p>
          <a:p>
            <a:r>
              <a:rPr lang="en-US" dirty="0"/>
              <a:t>Crazy for You Exhibition</a:t>
            </a:r>
          </a:p>
        </p:txBody>
      </p:sp>
      <p:pic>
        <p:nvPicPr>
          <p:cNvPr id="5" name="Content Placeholder 4" descr="A person lying on a bed&#10;&#10;Description automatically generated">
            <a:extLst>
              <a:ext uri="{FF2B5EF4-FFF2-40B4-BE49-F238E27FC236}">
                <a16:creationId xmlns:a16="http://schemas.microsoft.com/office/drawing/2014/main" id="{DDE7973E-AF50-0159-7D89-277E65344F2E}"/>
              </a:ext>
            </a:extLst>
          </p:cNvPr>
          <p:cNvPicPr>
            <a:picLocks noChangeAspect="1"/>
          </p:cNvPicPr>
          <p:nvPr/>
        </p:nvPicPr>
        <p:blipFill>
          <a:blip r:embed="rId3"/>
          <a:stretch>
            <a:fillRect/>
          </a:stretch>
        </p:blipFill>
        <p:spPr>
          <a:xfrm>
            <a:off x="3911992" y="357017"/>
            <a:ext cx="4622603" cy="6143966"/>
          </a:xfrm>
          <a:prstGeom prst="rect">
            <a:avLst/>
          </a:prstGeom>
        </p:spPr>
      </p:pic>
      <p:pic>
        <p:nvPicPr>
          <p:cNvPr id="6" name="Picture 5" descr="A purple and green text&#10;&#10;Description automatically generated">
            <a:extLst>
              <a:ext uri="{FF2B5EF4-FFF2-40B4-BE49-F238E27FC236}">
                <a16:creationId xmlns:a16="http://schemas.microsoft.com/office/drawing/2014/main" id="{6E1248F7-AF07-7664-26D1-1E7604FA739A}"/>
              </a:ext>
            </a:extLst>
          </p:cNvPr>
          <p:cNvPicPr>
            <a:picLocks noChangeAspect="1"/>
          </p:cNvPicPr>
          <p:nvPr/>
        </p:nvPicPr>
        <p:blipFill>
          <a:blip r:embed="rId4"/>
          <a:stretch>
            <a:fillRect/>
          </a:stretch>
        </p:blipFill>
        <p:spPr>
          <a:xfrm>
            <a:off x="8606691" y="717550"/>
            <a:ext cx="3251200" cy="1409700"/>
          </a:xfrm>
          <a:prstGeom prst="rect">
            <a:avLst/>
          </a:prstGeom>
        </p:spPr>
      </p:pic>
      <p:pic>
        <p:nvPicPr>
          <p:cNvPr id="8" name="Picture 7" descr="A purple background with green text&#10;&#10;Description automatically generated">
            <a:extLst>
              <a:ext uri="{FF2B5EF4-FFF2-40B4-BE49-F238E27FC236}">
                <a16:creationId xmlns:a16="http://schemas.microsoft.com/office/drawing/2014/main" id="{B663DA3F-8673-B083-D087-1AA840E41231}"/>
              </a:ext>
            </a:extLst>
          </p:cNvPr>
          <p:cNvPicPr>
            <a:picLocks noChangeAspect="1"/>
          </p:cNvPicPr>
          <p:nvPr/>
        </p:nvPicPr>
        <p:blipFill>
          <a:blip r:embed="rId5"/>
          <a:stretch>
            <a:fillRect/>
          </a:stretch>
        </p:blipFill>
        <p:spPr>
          <a:xfrm>
            <a:off x="469728" y="717550"/>
            <a:ext cx="3251200" cy="1384300"/>
          </a:xfrm>
          <a:prstGeom prst="rect">
            <a:avLst/>
          </a:prstGeom>
        </p:spPr>
      </p:pic>
    </p:spTree>
    <p:extLst>
      <p:ext uri="{BB962C8B-B14F-4D97-AF65-F5344CB8AC3E}">
        <p14:creationId xmlns:p14="http://schemas.microsoft.com/office/powerpoint/2010/main" val="1297348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AE67D-8E4D-D702-9936-9290F13B9BB5}"/>
            </a:ext>
          </a:extLst>
        </p:cNvPr>
        <p:cNvGrpSpPr/>
        <p:nvPr/>
      </p:nvGrpSpPr>
      <p:grpSpPr>
        <a:xfrm>
          <a:off x="0" y="0"/>
          <a:ext cx="0" cy="0"/>
          <a:chOff x="0" y="0"/>
          <a:chExt cx="0" cy="0"/>
        </a:xfrm>
      </p:grpSpPr>
      <p:sp>
        <p:nvSpPr>
          <p:cNvPr id="8" name="Content Placeholder 2">
            <a:extLst>
              <a:ext uri="{FF2B5EF4-FFF2-40B4-BE49-F238E27FC236}">
                <a16:creationId xmlns:a16="http://schemas.microsoft.com/office/drawing/2014/main" id="{D5FB23E6-AC77-0CBD-9A7A-B0F8E226006C}"/>
              </a:ext>
            </a:extLst>
          </p:cNvPr>
          <p:cNvSpPr txBox="1">
            <a:spLocks/>
          </p:cNvSpPr>
          <p:nvPr/>
        </p:nvSpPr>
        <p:spPr>
          <a:xfrm>
            <a:off x="4450852" y="210174"/>
            <a:ext cx="7368478" cy="54842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ea typeface="Aptos" panose="020B0004020202020204" pitchFamily="34" charset="0"/>
                <a:cs typeface="Arial" panose="020B0604020202020204" pitchFamily="34" charset="0"/>
              </a:rPr>
              <a:t>William Knight (Curator)</a:t>
            </a:r>
          </a:p>
          <a:p>
            <a:pPr marL="0" indent="0">
              <a:buFont typeface="Arial" panose="020B0604020202020204" pitchFamily="34" charset="0"/>
              <a:buNone/>
            </a:pPr>
            <a:r>
              <a:rPr lang="en-GB" sz="2400" b="0" i="0" u="none" strike="noStrike" dirty="0">
                <a:solidFill>
                  <a:srgbClr val="2B2B2B"/>
                </a:solidFill>
                <a:effectLst/>
                <a:cs typeface="Arial" panose="020B0604020202020204" pitchFamily="34" charset="0"/>
              </a:rPr>
              <a:t>Baltic Centre for Contemporary Art, Newcastle</a:t>
            </a:r>
            <a:endParaRPr lang="en-US" sz="2400" dirty="0">
              <a:cs typeface="Arial" panose="020B0604020202020204" pitchFamily="34" charset="0"/>
            </a:endParaRPr>
          </a:p>
        </p:txBody>
      </p:sp>
      <p:pic>
        <p:nvPicPr>
          <p:cNvPr id="4" name="Picture 3" descr="Back of a person wearing a hat with a logo on his back&#10;&#10;Description automatically generated">
            <a:extLst>
              <a:ext uri="{FF2B5EF4-FFF2-40B4-BE49-F238E27FC236}">
                <a16:creationId xmlns:a16="http://schemas.microsoft.com/office/drawing/2014/main" id="{ED06FACF-AC1B-6F61-8937-B74E6BCB6ADE}"/>
              </a:ext>
            </a:extLst>
          </p:cNvPr>
          <p:cNvPicPr>
            <a:picLocks noChangeAspect="1"/>
          </p:cNvPicPr>
          <p:nvPr/>
        </p:nvPicPr>
        <p:blipFill>
          <a:blip r:embed="rId3"/>
          <a:stretch>
            <a:fillRect/>
          </a:stretch>
        </p:blipFill>
        <p:spPr>
          <a:xfrm>
            <a:off x="31350" y="1627431"/>
            <a:ext cx="3814931" cy="5057606"/>
          </a:xfrm>
          <a:prstGeom prst="rect">
            <a:avLst/>
          </a:prstGeom>
        </p:spPr>
      </p:pic>
      <p:pic>
        <p:nvPicPr>
          <p:cNvPr id="4100" name="Picture 4">
            <a:extLst>
              <a:ext uri="{FF2B5EF4-FFF2-40B4-BE49-F238E27FC236}">
                <a16:creationId xmlns:a16="http://schemas.microsoft.com/office/drawing/2014/main" id="{BF8E4E0B-AEF3-0CC2-67E1-A97C99C83F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9127" y="1627431"/>
            <a:ext cx="3601743" cy="509480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E5BACBEC-0F8E-900E-7701-31CB8C2FBA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7141" y="1599467"/>
            <a:ext cx="4394544" cy="508557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8B76CCD-B6AF-C6F9-CA83-B422515F00B2}"/>
              </a:ext>
            </a:extLst>
          </p:cNvPr>
          <p:cNvPicPr>
            <a:picLocks noChangeAspect="1"/>
          </p:cNvPicPr>
          <p:nvPr/>
        </p:nvPicPr>
        <p:blipFill>
          <a:blip r:embed="rId6"/>
          <a:stretch>
            <a:fillRect/>
          </a:stretch>
        </p:blipFill>
        <p:spPr>
          <a:xfrm>
            <a:off x="108687" y="210175"/>
            <a:ext cx="4342165" cy="1246096"/>
          </a:xfrm>
          <a:prstGeom prst="rect">
            <a:avLst/>
          </a:prstGeom>
        </p:spPr>
      </p:pic>
    </p:spTree>
    <p:extLst>
      <p:ext uri="{BB962C8B-B14F-4D97-AF65-F5344CB8AC3E}">
        <p14:creationId xmlns:p14="http://schemas.microsoft.com/office/powerpoint/2010/main" val="1822477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A purple background with green text&#10;&#10;Description automatically generated">
            <a:extLst>
              <a:ext uri="{FF2B5EF4-FFF2-40B4-BE49-F238E27FC236}">
                <a16:creationId xmlns:a16="http://schemas.microsoft.com/office/drawing/2014/main" id="{C970F5B6-7FB6-2080-34AF-02C9E45355E6}"/>
              </a:ext>
            </a:extLst>
          </p:cNvPr>
          <p:cNvPicPr>
            <a:picLocks noChangeAspect="1"/>
          </p:cNvPicPr>
          <p:nvPr/>
        </p:nvPicPr>
        <p:blipFill>
          <a:blip r:embed="rId2"/>
          <a:srcRect r="19147"/>
          <a:stretch/>
        </p:blipFill>
        <p:spPr>
          <a:xfrm>
            <a:off x="1093694" y="100776"/>
            <a:ext cx="9646024" cy="6076187"/>
          </a:xfrm>
          <a:prstGeom prst="rect">
            <a:avLst/>
          </a:prstGeom>
        </p:spPr>
      </p:pic>
    </p:spTree>
    <p:extLst>
      <p:ext uri="{BB962C8B-B14F-4D97-AF65-F5344CB8AC3E}">
        <p14:creationId xmlns:p14="http://schemas.microsoft.com/office/powerpoint/2010/main" val="2048794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9585FA3B-9DB5-F75A-55BD-16D53D7F4803}"/>
              </a:ext>
            </a:extLst>
          </p:cNvPr>
          <p:cNvSpPr txBox="1">
            <a:spLocks/>
          </p:cNvSpPr>
          <p:nvPr/>
        </p:nvSpPr>
        <p:spPr>
          <a:xfrm>
            <a:off x="6753726" y="201553"/>
            <a:ext cx="5016244" cy="2557690"/>
          </a:xfrm>
          <a:prstGeom prst="rect">
            <a:avLst/>
          </a:prstGeom>
          <a:solidFill>
            <a:schemeClr val="bg1">
              <a:alpha val="50683"/>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effectLst/>
                <a:latin typeface="Aptos" panose="020B0004020202020204" pitchFamily="34" charset="0"/>
                <a:ea typeface="Aptos" panose="020B0004020202020204" pitchFamily="34" charset="0"/>
                <a:cs typeface="Times New Roman" panose="02020603050405020304" pitchFamily="18" charset="0"/>
              </a:rPr>
              <a:t>The female figure is ‘coded for strong visual and erotic impact’ acting as vehicle for the male viewer to project his own fantasy. </a:t>
            </a:r>
          </a:p>
          <a:p>
            <a:pPr marL="0" indent="0">
              <a:buFont typeface="Arial" panose="020B0604020202020204" pitchFamily="34" charset="0"/>
              <a:buNone/>
            </a:pPr>
            <a:r>
              <a:rPr lang="en-GB" dirty="0">
                <a:latin typeface="Aptos" panose="020B0004020202020204" pitchFamily="34" charset="0"/>
                <a:ea typeface="Aptos" panose="020B0004020202020204" pitchFamily="34" charset="0"/>
                <a:cs typeface="Times New Roman" panose="02020603050405020304" pitchFamily="18" charset="0"/>
              </a:rPr>
              <a:t>		 Mulvey </a:t>
            </a:r>
            <a:r>
              <a:rPr lang="en-GB" dirty="0">
                <a:effectLst/>
                <a:latin typeface="Aptos" panose="020B0004020202020204" pitchFamily="34" charset="0"/>
                <a:ea typeface="Aptos" panose="020B0004020202020204" pitchFamily="34" charset="0"/>
                <a:cs typeface="Times New Roman" panose="02020603050405020304" pitchFamily="18" charset="0"/>
              </a:rPr>
              <a:t>(808:1975) </a:t>
            </a:r>
          </a:p>
          <a:p>
            <a:pPr marL="0" indent="0">
              <a:buFont typeface="Arial" panose="020B0604020202020204" pitchFamily="34" charset="0"/>
              <a:buNone/>
            </a:pPr>
            <a:endParaRPr lang="en-GB"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26" name="Picture 2" descr="Alfred Hitchcock: A Visual Analysis">
            <a:extLst>
              <a:ext uri="{FF2B5EF4-FFF2-40B4-BE49-F238E27FC236}">
                <a16:creationId xmlns:a16="http://schemas.microsoft.com/office/drawing/2014/main" id="{AFD0922C-AFAB-B46F-926D-B3CA5EFAF6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32570"/>
            <a:ext cx="6350000" cy="3784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0A494E4-10CD-E722-3D4D-31DB04AD5CB7}"/>
              </a:ext>
            </a:extLst>
          </p:cNvPr>
          <p:cNvSpPr txBox="1"/>
          <p:nvPr/>
        </p:nvSpPr>
        <p:spPr>
          <a:xfrm>
            <a:off x="6753726" y="3000079"/>
            <a:ext cx="5016244" cy="3539430"/>
          </a:xfrm>
          <a:prstGeom prst="rect">
            <a:avLst/>
          </a:prstGeom>
          <a:solidFill>
            <a:schemeClr val="bg1">
              <a:alpha val="66000"/>
            </a:schemeClr>
          </a:solidFill>
        </p:spPr>
        <p:txBody>
          <a:bodyPr wrap="square">
            <a:spAutoFit/>
          </a:bodyPr>
          <a:lstStyle/>
          <a:p>
            <a:pPr marL="0" indent="0">
              <a:buFont typeface="Arial" panose="020B0604020202020204" pitchFamily="34" charset="0"/>
              <a:buNone/>
            </a:pPr>
            <a:r>
              <a:rPr lang="en-GB" sz="2800" dirty="0">
                <a:effectLst/>
                <a:latin typeface="Aptos" panose="020B0004020202020204" pitchFamily="34" charset="0"/>
                <a:ea typeface="Aptos" panose="020B0004020202020204" pitchFamily="34" charset="0"/>
                <a:cs typeface="Times New Roman" panose="02020603050405020304" pitchFamily="18" charset="0"/>
              </a:rPr>
              <a:t>The male star’s characteristics are ‘not those of the erotic object of the gaze’, instead, he commands the stage, articulates the look and commands the action. </a:t>
            </a:r>
          </a:p>
          <a:p>
            <a:pPr marL="0" indent="0">
              <a:buFont typeface="Arial" panose="020B0604020202020204" pitchFamily="34" charset="0"/>
              <a:buNone/>
            </a:pPr>
            <a:r>
              <a:rPr lang="en-GB" sz="2800" dirty="0">
                <a:latin typeface="Aptos" panose="020B0004020202020204" pitchFamily="34" charset="0"/>
                <a:ea typeface="Aptos" panose="020B0004020202020204" pitchFamily="34" charset="0"/>
                <a:cs typeface="Times New Roman" panose="02020603050405020304" pitchFamily="18" charset="0"/>
              </a:rPr>
              <a:t>	      </a:t>
            </a:r>
          </a:p>
          <a:p>
            <a:pPr marL="0" indent="0">
              <a:buFont typeface="Arial" panose="020B0604020202020204" pitchFamily="34" charset="0"/>
              <a:buNone/>
            </a:pPr>
            <a:r>
              <a:rPr lang="en-GB" sz="2800" dirty="0">
                <a:effectLst/>
                <a:latin typeface="Aptos" panose="020B0004020202020204" pitchFamily="34" charset="0"/>
                <a:ea typeface="Aptos" panose="020B0004020202020204" pitchFamily="34" charset="0"/>
                <a:cs typeface="Times New Roman" panose="02020603050405020304" pitchFamily="18" charset="0"/>
              </a:rPr>
              <a:t>                         Mulvey </a:t>
            </a:r>
            <a:r>
              <a:rPr lang="en-GB" sz="2800" dirty="0">
                <a:latin typeface="Aptos" panose="020B0004020202020204" pitchFamily="34" charset="0"/>
                <a:ea typeface="Aptos" panose="020B0004020202020204" pitchFamily="34" charset="0"/>
                <a:cs typeface="Times New Roman" panose="02020603050405020304" pitchFamily="18" charset="0"/>
              </a:rPr>
              <a:t>  </a:t>
            </a:r>
            <a:r>
              <a:rPr lang="en-GB" sz="2800" dirty="0">
                <a:effectLst/>
                <a:latin typeface="Aptos" panose="020B0004020202020204" pitchFamily="34" charset="0"/>
                <a:ea typeface="Aptos" panose="020B0004020202020204" pitchFamily="34" charset="0"/>
                <a:cs typeface="Times New Roman" panose="02020603050405020304" pitchFamily="18" charset="0"/>
              </a:rPr>
              <a:t>(810:1975)</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1318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C9EAE-6E5D-C59E-B109-3D641594C54B}"/>
            </a:ext>
          </a:extLst>
        </p:cNvPr>
        <p:cNvGrpSpPr/>
        <p:nvPr/>
      </p:nvGrpSpPr>
      <p:grpSpPr>
        <a:xfrm>
          <a:off x="0" y="0"/>
          <a:ext cx="0" cy="0"/>
          <a:chOff x="0" y="0"/>
          <a:chExt cx="0" cy="0"/>
        </a:xfrm>
      </p:grpSpPr>
      <p:sp>
        <p:nvSpPr>
          <p:cNvPr id="8" name="Content Placeholder 2">
            <a:extLst>
              <a:ext uri="{FF2B5EF4-FFF2-40B4-BE49-F238E27FC236}">
                <a16:creationId xmlns:a16="http://schemas.microsoft.com/office/drawing/2014/main" id="{A0C5A24D-0F8E-62F3-0BD0-28B11DC05CAC}"/>
              </a:ext>
            </a:extLst>
          </p:cNvPr>
          <p:cNvSpPr txBox="1">
            <a:spLocks/>
          </p:cNvSpPr>
          <p:nvPr/>
        </p:nvSpPr>
        <p:spPr>
          <a:xfrm>
            <a:off x="190346" y="442734"/>
            <a:ext cx="6085183" cy="6021977"/>
          </a:xfrm>
          <a:prstGeom prst="rect">
            <a:avLst/>
          </a:prstGeom>
          <a:solidFill>
            <a:schemeClr val="bg1">
              <a:alpha val="68786"/>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0" i="0" u="none" strike="noStrike" dirty="0">
                <a:solidFill>
                  <a:srgbClr val="000000"/>
                </a:solidFill>
                <a:effectLst/>
              </a:rPr>
              <a:t>‘Because I had auburn hair in my younger days, I related to stars with red hair… but I preferred stars unlike me because you wanted to see stars different from everyday people … so it was easy to believe you were in some way like a star</a:t>
            </a:r>
            <a:r>
              <a:rPr lang="en-GB" sz="3600" dirty="0">
                <a:solidFill>
                  <a:srgbClr val="000000"/>
                </a:solidFill>
              </a:rPr>
              <a:t>’</a:t>
            </a:r>
            <a:endParaRPr lang="en-GB" sz="3200" b="0" i="0" u="none" strike="noStrike" dirty="0">
              <a:solidFill>
                <a:srgbClr val="000000"/>
              </a:solidFill>
              <a:effectLst/>
            </a:endParaRPr>
          </a:p>
          <a:p>
            <a:pPr marL="0" indent="0">
              <a:buFont typeface="Arial" panose="020B0604020202020204" pitchFamily="34" charset="0"/>
              <a:buNone/>
            </a:pPr>
            <a:endParaRPr lang="en-GB" sz="3200" dirty="0">
              <a:solidFill>
                <a:srgbClr val="000000"/>
              </a:solidFill>
            </a:endParaRPr>
          </a:p>
          <a:p>
            <a:pPr marL="0" indent="0">
              <a:buFont typeface="Arial" panose="020B0604020202020204" pitchFamily="34" charset="0"/>
              <a:buNone/>
            </a:pPr>
            <a:r>
              <a:rPr lang="en-GB" sz="2400" b="0" i="0" u="none" strike="noStrike" dirty="0">
                <a:solidFill>
                  <a:srgbClr val="000000"/>
                </a:solidFill>
                <a:effectLst/>
              </a:rPr>
              <a:t>(</a:t>
            </a:r>
            <a:r>
              <a:rPr lang="en-GB" sz="2400" dirty="0">
                <a:solidFill>
                  <a:srgbClr val="000000"/>
                </a:solidFill>
              </a:rPr>
              <a:t>R</a:t>
            </a:r>
            <a:r>
              <a:rPr lang="en-GB" sz="2400" b="0" i="0" u="none" strike="noStrike" dirty="0">
                <a:solidFill>
                  <a:srgbClr val="000000"/>
                </a:solidFill>
                <a:effectLst/>
              </a:rPr>
              <a:t>espondent from Jackie Stacey’s ethnographic study 1993)</a:t>
            </a:r>
            <a:endParaRPr lang="en-US" sz="2400" dirty="0">
              <a:cs typeface="Arial" panose="020B0604020202020204" pitchFamily="34" charset="0"/>
            </a:endParaRPr>
          </a:p>
        </p:txBody>
      </p:sp>
      <p:pic>
        <p:nvPicPr>
          <p:cNvPr id="1026" name="Picture 2" descr="Rita Hayworth – Gilda, 1946 – Color by Klimbim 0.1">
            <a:extLst>
              <a:ext uri="{FF2B5EF4-FFF2-40B4-BE49-F238E27FC236}">
                <a16:creationId xmlns:a16="http://schemas.microsoft.com/office/drawing/2014/main" id="{9BF30551-62A1-5635-35D0-824978679D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70" y="0"/>
            <a:ext cx="5334084" cy="6907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714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89238-C1F0-A9E9-8E9F-031CAC711E83}"/>
            </a:ext>
          </a:extLst>
        </p:cNvPr>
        <p:cNvGrpSpPr/>
        <p:nvPr/>
      </p:nvGrpSpPr>
      <p:grpSpPr>
        <a:xfrm>
          <a:off x="0" y="0"/>
          <a:ext cx="0" cy="0"/>
          <a:chOff x="0" y="0"/>
          <a:chExt cx="0" cy="0"/>
        </a:xfrm>
      </p:grpSpPr>
      <p:pic>
        <p:nvPicPr>
          <p:cNvPr id="2050" name="Picture 2" descr="Dirty Dancing's costume designer revisits the film's most defining looks">
            <a:extLst>
              <a:ext uri="{FF2B5EF4-FFF2-40B4-BE49-F238E27FC236}">
                <a16:creationId xmlns:a16="http://schemas.microsoft.com/office/drawing/2014/main" id="{67005709-868A-BAA4-809E-E6DBE134C8C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6993986" y="209541"/>
            <a:ext cx="5198013" cy="293611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9CE02C78-D309-9F3D-07A8-53B83C576971}"/>
              </a:ext>
            </a:extLst>
          </p:cNvPr>
          <p:cNvSpPr txBox="1">
            <a:spLocks/>
          </p:cNvSpPr>
          <p:nvPr/>
        </p:nvSpPr>
        <p:spPr>
          <a:xfrm>
            <a:off x="261257" y="1074257"/>
            <a:ext cx="6453051" cy="4709486"/>
          </a:xfrm>
          <a:prstGeom prst="rect">
            <a:avLst/>
          </a:prstGeom>
          <a:solidFill>
            <a:schemeClr val="bg1">
              <a:alpha val="59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dirty="0">
                <a:latin typeface="Aptos" panose="020B0004020202020204" pitchFamily="34" charset="0"/>
                <a:ea typeface="Aptos" panose="020B0004020202020204" pitchFamily="34" charset="0"/>
                <a:cs typeface="Times New Roman" panose="02020603050405020304" pitchFamily="18" charset="0"/>
              </a:rPr>
              <a:t>‘T</a:t>
            </a:r>
            <a:r>
              <a:rPr lang="en-GB" sz="4000" dirty="0">
                <a:effectLst/>
                <a:latin typeface="Aptos" panose="020B0004020202020204" pitchFamily="34" charset="0"/>
                <a:ea typeface="Aptos" panose="020B0004020202020204" pitchFamily="34" charset="0"/>
                <a:cs typeface="Times New Roman" panose="02020603050405020304" pitchFamily="18" charset="0"/>
              </a:rPr>
              <a:t>hese films successfully sexualized their male characters and created space for a female gaze in an industry typically more accustomed to the male gaze.’  </a:t>
            </a:r>
          </a:p>
          <a:p>
            <a:pPr marL="0" indent="0">
              <a:buFont typeface="Arial" panose="020B0604020202020204" pitchFamily="34" charset="0"/>
              <a:buNone/>
            </a:pPr>
            <a:r>
              <a:rPr lang="en-GB" dirty="0">
                <a:latin typeface="Aptos" panose="020B0004020202020204" pitchFamily="34" charset="0"/>
                <a:ea typeface="Aptos" panose="020B0004020202020204" pitchFamily="34" charset="0"/>
                <a:cs typeface="Times New Roman" panose="02020603050405020304" pitchFamily="18" charset="0"/>
              </a:rPr>
              <a:t>		                   </a:t>
            </a:r>
            <a:r>
              <a:rPr lang="en-GB" dirty="0">
                <a:effectLst/>
                <a:latin typeface="Aptos" panose="020B0004020202020204" pitchFamily="34" charset="0"/>
                <a:ea typeface="Aptos" panose="020B0004020202020204" pitchFamily="34" charset="0"/>
                <a:cs typeface="Times New Roman" panose="02020603050405020304" pitchFamily="18" charset="0"/>
              </a:rPr>
              <a:t>(Antifantis, 2:2021)</a:t>
            </a:r>
            <a:endParaRPr lang="en-US" dirty="0">
              <a:latin typeface="Arial" panose="020B0604020202020204" pitchFamily="34" charset="0"/>
              <a:cs typeface="Arial" panose="020B0604020202020204" pitchFamily="34" charset="0"/>
            </a:endParaRPr>
          </a:p>
        </p:txBody>
      </p:sp>
      <p:pic>
        <p:nvPicPr>
          <p:cNvPr id="1026" name="Picture 2" descr="Dirty Dancing' among movies entering National Film Registry">
            <a:extLst>
              <a:ext uri="{FF2B5EF4-FFF2-40B4-BE49-F238E27FC236}">
                <a16:creationId xmlns:a16="http://schemas.microsoft.com/office/drawing/2014/main" id="{7F2909A6-841E-8125-FBB6-D81BD3FE6F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93988" y="3429000"/>
            <a:ext cx="5198012" cy="2923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5074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E405F-C102-8120-26BD-258FE5AE2D26}"/>
            </a:ext>
          </a:extLst>
        </p:cNvPr>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A68EE1A0-A306-33E2-B8EC-93ED36F2DD31}"/>
              </a:ext>
            </a:extLst>
          </p:cNvPr>
          <p:cNvPicPr>
            <a:picLocks noGrp="1" noChangeAspect="1"/>
          </p:cNvPicPr>
          <p:nvPr>
            <p:ph idx="1"/>
          </p:nvPr>
        </p:nvPicPr>
        <p:blipFill>
          <a:blip r:embed="rId2"/>
          <a:stretch>
            <a:fillRect/>
          </a:stretch>
        </p:blipFill>
        <p:spPr>
          <a:xfrm>
            <a:off x="0" y="568234"/>
            <a:ext cx="12112900" cy="5721531"/>
          </a:xfrm>
        </p:spPr>
      </p:pic>
    </p:spTree>
    <p:extLst>
      <p:ext uri="{BB962C8B-B14F-4D97-AF65-F5344CB8AC3E}">
        <p14:creationId xmlns:p14="http://schemas.microsoft.com/office/powerpoint/2010/main" val="3968314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19E34557-EE69-D167-77EE-2873FAE7F836}"/>
              </a:ext>
            </a:extLst>
          </p:cNvPr>
          <p:cNvSpPr txBox="1">
            <a:spLocks/>
          </p:cNvSpPr>
          <p:nvPr/>
        </p:nvSpPr>
        <p:spPr>
          <a:xfrm>
            <a:off x="452365" y="2930770"/>
            <a:ext cx="6487198" cy="355209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dirty="0">
                <a:ea typeface="Aptos" panose="020B0004020202020204" pitchFamily="34" charset="0"/>
                <a:cs typeface="Arial" panose="020B0604020202020204" pitchFamily="34" charset="0"/>
              </a:rPr>
              <a:t>Feminist Epistemology</a:t>
            </a:r>
          </a:p>
          <a:p>
            <a:r>
              <a:rPr lang="en-GB" sz="3600" dirty="0">
                <a:ea typeface="Aptos" panose="020B0004020202020204" pitchFamily="34" charset="0"/>
                <a:cs typeface="Arial" panose="020B0604020202020204" pitchFamily="34" charset="0"/>
              </a:rPr>
              <a:t>Autoethnography</a:t>
            </a:r>
          </a:p>
          <a:p>
            <a:r>
              <a:rPr lang="en-GB" sz="3600" dirty="0">
                <a:cs typeface="Arial" panose="020B0604020202020204" pitchFamily="34" charset="0"/>
              </a:rPr>
              <a:t>Participatory Enquiry</a:t>
            </a:r>
          </a:p>
          <a:p>
            <a:r>
              <a:rPr lang="en-GB" sz="3600" dirty="0">
                <a:cs typeface="Arial" panose="020B0604020202020204" pitchFamily="34" charset="0"/>
              </a:rPr>
              <a:t>Group interviews &amp; discussion</a:t>
            </a:r>
          </a:p>
          <a:p>
            <a:r>
              <a:rPr lang="en-GB" sz="3600" dirty="0">
                <a:cs typeface="Arial" panose="020B0604020202020204" pitchFamily="34" charset="0"/>
              </a:rPr>
              <a:t>Visual Ethnography</a:t>
            </a:r>
            <a:endParaRPr lang="en-US" sz="3600" dirty="0">
              <a:cs typeface="Arial" panose="020B0604020202020204" pitchFamily="34" charset="0"/>
            </a:endParaRPr>
          </a:p>
        </p:txBody>
      </p:sp>
      <p:pic>
        <p:nvPicPr>
          <p:cNvPr id="2" name="Picture 1" descr="A heart drawn on a piece of paper&#10;&#10;Description automatically generated">
            <a:extLst>
              <a:ext uri="{FF2B5EF4-FFF2-40B4-BE49-F238E27FC236}">
                <a16:creationId xmlns:a16="http://schemas.microsoft.com/office/drawing/2014/main" id="{430D8F44-667A-C0C1-E367-F199E2F2338C}"/>
              </a:ext>
            </a:extLst>
          </p:cNvPr>
          <p:cNvPicPr>
            <a:picLocks noChangeAspect="1"/>
          </p:cNvPicPr>
          <p:nvPr/>
        </p:nvPicPr>
        <p:blipFill>
          <a:blip r:embed="rId3"/>
          <a:stretch>
            <a:fillRect/>
          </a:stretch>
        </p:blipFill>
        <p:spPr>
          <a:xfrm>
            <a:off x="6939563" y="163285"/>
            <a:ext cx="4977836" cy="6531429"/>
          </a:xfrm>
          <a:prstGeom prst="rect">
            <a:avLst/>
          </a:prstGeom>
        </p:spPr>
      </p:pic>
      <p:sp>
        <p:nvSpPr>
          <p:cNvPr id="4" name="Content Placeholder 3">
            <a:extLst>
              <a:ext uri="{FF2B5EF4-FFF2-40B4-BE49-F238E27FC236}">
                <a16:creationId xmlns:a16="http://schemas.microsoft.com/office/drawing/2014/main" id="{B0D8A556-83D4-0770-3261-A474E9A42BDA}"/>
              </a:ext>
            </a:extLst>
          </p:cNvPr>
          <p:cNvSpPr>
            <a:spLocks noGrp="1"/>
          </p:cNvSpPr>
          <p:nvPr>
            <p:ph idx="1"/>
          </p:nvPr>
        </p:nvSpPr>
        <p:spPr>
          <a:xfrm>
            <a:off x="452364" y="375139"/>
            <a:ext cx="6183567" cy="2343780"/>
          </a:xfrm>
          <a:solidFill>
            <a:schemeClr val="bg1">
              <a:alpha val="54145"/>
            </a:schemeClr>
          </a:solidFill>
        </p:spPr>
        <p:txBody>
          <a:bodyPr>
            <a:normAutofit/>
          </a:bodyPr>
          <a:lstStyle/>
          <a:p>
            <a:pPr marL="0" indent="0">
              <a:buNone/>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‘Making (external things).. gives the person opportunity to reflect upon their selfhood’.</a:t>
            </a:r>
          </a:p>
          <a:p>
            <a:pPr marL="0" indent="0">
              <a:buNone/>
            </a:pPr>
            <a:r>
              <a:rPr lang="en-GB" sz="3000" kern="100" dirty="0">
                <a:latin typeface="Aptos" panose="020B0004020202020204" pitchFamily="34" charset="0"/>
                <a:ea typeface="Aptos" panose="020B0004020202020204" pitchFamily="34" charset="0"/>
                <a:cs typeface="Times New Roman" panose="02020603050405020304" pitchFamily="18" charset="0"/>
              </a:rPr>
              <a:t>		     </a:t>
            </a:r>
            <a:r>
              <a:rPr lang="en-GB" sz="3000" kern="100" dirty="0">
                <a:effectLst/>
                <a:latin typeface="Aptos" panose="020B0004020202020204" pitchFamily="34" charset="0"/>
                <a:ea typeface="Aptos" panose="020B0004020202020204" pitchFamily="34" charset="0"/>
                <a:cs typeface="Times New Roman" panose="02020603050405020304" pitchFamily="18" charset="0"/>
              </a:rPr>
              <a:t>        (7:2005, Gauntlett)</a:t>
            </a:r>
          </a:p>
          <a:p>
            <a:endParaRPr lang="en-US" dirty="0"/>
          </a:p>
        </p:txBody>
      </p:sp>
    </p:spTree>
    <p:extLst>
      <p:ext uri="{BB962C8B-B14F-4D97-AF65-F5344CB8AC3E}">
        <p14:creationId xmlns:p14="http://schemas.microsoft.com/office/powerpoint/2010/main" val="850489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77A91-5D41-B2CB-F255-3C7152F607AE}"/>
            </a:ext>
          </a:extLst>
        </p:cNvPr>
        <p:cNvGrpSpPr/>
        <p:nvPr/>
      </p:nvGrpSpPr>
      <p:grpSpPr>
        <a:xfrm>
          <a:off x="0" y="0"/>
          <a:ext cx="0" cy="0"/>
          <a:chOff x="0" y="0"/>
          <a:chExt cx="0" cy="0"/>
        </a:xfrm>
      </p:grpSpPr>
      <p:pic>
        <p:nvPicPr>
          <p:cNvPr id="7" name="Content Placeholder 6" descr="A purple background with green text&#10;&#10;Description automatically generated">
            <a:extLst>
              <a:ext uri="{FF2B5EF4-FFF2-40B4-BE49-F238E27FC236}">
                <a16:creationId xmlns:a16="http://schemas.microsoft.com/office/drawing/2014/main" id="{2B02D113-1011-75F7-814D-36EB0261071F}"/>
              </a:ext>
            </a:extLst>
          </p:cNvPr>
          <p:cNvPicPr>
            <a:picLocks noGrp="1" noChangeAspect="1"/>
          </p:cNvPicPr>
          <p:nvPr>
            <p:ph idx="1"/>
          </p:nvPr>
        </p:nvPicPr>
        <p:blipFill>
          <a:blip r:embed="rId3"/>
          <a:stretch>
            <a:fillRect/>
          </a:stretch>
        </p:blipFill>
        <p:spPr>
          <a:xfrm>
            <a:off x="0" y="611630"/>
            <a:ext cx="12125740" cy="5634740"/>
          </a:xfrm>
        </p:spPr>
      </p:pic>
    </p:spTree>
    <p:extLst>
      <p:ext uri="{BB962C8B-B14F-4D97-AF65-F5344CB8AC3E}">
        <p14:creationId xmlns:p14="http://schemas.microsoft.com/office/powerpoint/2010/main" val="2441851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BA5CB67C-B758-B540-6EF1-D534FFB67A94}"/>
              </a:ext>
            </a:extLst>
          </p:cNvPr>
          <p:cNvSpPr txBox="1">
            <a:spLocks/>
          </p:cNvSpPr>
          <p:nvPr/>
        </p:nvSpPr>
        <p:spPr>
          <a:xfrm>
            <a:off x="6934202" y="1245134"/>
            <a:ext cx="4889863" cy="4952466"/>
          </a:xfrm>
          <a:prstGeom prst="rect">
            <a:avLst/>
          </a:prstGeom>
          <a:solidFill>
            <a:schemeClr val="bg1">
              <a:alpha val="17670"/>
            </a:schemeClr>
          </a:solidFill>
          <a:ln w="31750">
            <a:solidFill>
              <a:srgbClr val="00FFF3"/>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indent="-742950">
              <a:buFont typeface="Arial" panose="020B0604020202020204" pitchFamily="34" charset="0"/>
              <a:buAutoNum type="arabicPeriod"/>
            </a:pPr>
            <a:r>
              <a:rPr lang="en-GB" sz="3200" dirty="0">
                <a:latin typeface="Arial" panose="020B0604020202020204" pitchFamily="34" charset="0"/>
                <a:ea typeface="Aptos" panose="020B0004020202020204" pitchFamily="34" charset="0"/>
                <a:cs typeface="Arial" panose="020B0604020202020204" pitchFamily="34" charset="0"/>
              </a:rPr>
              <a:t>Negotiating Relationships</a:t>
            </a:r>
          </a:p>
          <a:p>
            <a:pPr marL="742950" indent="-742950">
              <a:buFont typeface="Arial" panose="020B0604020202020204" pitchFamily="34" charset="0"/>
              <a:buAutoNum type="arabicPeriod"/>
            </a:pPr>
            <a:endParaRPr lang="en-GB" sz="3200" dirty="0">
              <a:latin typeface="Arial" panose="020B0604020202020204" pitchFamily="34" charset="0"/>
              <a:cs typeface="Arial" panose="020B0604020202020204" pitchFamily="34" charset="0"/>
            </a:endParaRPr>
          </a:p>
          <a:p>
            <a:pPr marL="742950" indent="-742950">
              <a:buFont typeface="Arial" panose="020B0604020202020204" pitchFamily="34" charset="0"/>
              <a:buAutoNum type="arabicPeriod"/>
            </a:pPr>
            <a:r>
              <a:rPr lang="en-GB" sz="3200" dirty="0">
                <a:latin typeface="Arial" panose="020B0604020202020204" pitchFamily="34" charset="0"/>
                <a:cs typeface="Arial" panose="020B0604020202020204" pitchFamily="34" charset="0"/>
              </a:rPr>
              <a:t>Anonymity &amp; Confidentiality</a:t>
            </a:r>
          </a:p>
          <a:p>
            <a:pPr marL="742950" indent="-742950">
              <a:buFont typeface="Arial" panose="020B0604020202020204" pitchFamily="34" charset="0"/>
              <a:buAutoNum type="arabicPeriod"/>
            </a:pPr>
            <a:endParaRPr lang="en-GB" sz="3200" dirty="0">
              <a:latin typeface="Arial" panose="020B0604020202020204" pitchFamily="34" charset="0"/>
              <a:cs typeface="Arial" panose="020B0604020202020204" pitchFamily="34" charset="0"/>
            </a:endParaRPr>
          </a:p>
          <a:p>
            <a:pPr marL="742950" indent="-742950">
              <a:buFont typeface="Arial" panose="020B0604020202020204" pitchFamily="34" charset="0"/>
              <a:buAutoNum type="arabicPeriod"/>
            </a:pPr>
            <a:r>
              <a:rPr lang="en-GB" sz="3200" dirty="0">
                <a:latin typeface="Arial" panose="020B0604020202020204" pitchFamily="34" charset="0"/>
                <a:cs typeface="Arial" panose="020B0604020202020204" pitchFamily="34" charset="0"/>
              </a:rPr>
              <a:t>Group Sizes</a:t>
            </a:r>
          </a:p>
          <a:p>
            <a:pPr marL="742950" indent="-742950">
              <a:buFont typeface="Arial" panose="020B0604020202020204" pitchFamily="34" charset="0"/>
              <a:buAutoNum type="arabicPeriod"/>
            </a:pPr>
            <a:endParaRPr lang="en-GB" sz="3200" dirty="0">
              <a:latin typeface="Arial" panose="020B0604020202020204" pitchFamily="34" charset="0"/>
              <a:cs typeface="Arial" panose="020B0604020202020204" pitchFamily="34" charset="0"/>
            </a:endParaRPr>
          </a:p>
          <a:p>
            <a:pPr marL="742950" indent="-742950">
              <a:buFont typeface="Arial" panose="020B0604020202020204" pitchFamily="34" charset="0"/>
              <a:buAutoNum type="arabicPeriod"/>
            </a:pPr>
            <a:r>
              <a:rPr lang="en-GB" sz="3200" dirty="0">
                <a:latin typeface="Aptos" panose="020B0004020202020204" pitchFamily="34" charset="0"/>
                <a:ea typeface="Aptos" panose="020B0004020202020204" pitchFamily="34" charset="0"/>
                <a:cs typeface="Times New Roman" panose="02020603050405020304" pitchFamily="18" charset="0"/>
              </a:rPr>
              <a:t>R</a:t>
            </a:r>
            <a:r>
              <a:rPr lang="en-GB" sz="3200" dirty="0">
                <a:effectLst/>
                <a:latin typeface="Aptos" panose="020B0004020202020204" pitchFamily="34" charset="0"/>
                <a:ea typeface="Aptos" panose="020B0004020202020204" pitchFamily="34" charset="0"/>
                <a:cs typeface="Times New Roman" panose="02020603050405020304" pitchFamily="18" charset="0"/>
              </a:rPr>
              <a:t>eciprocity</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613BA7-0D42-04BA-2766-822D7FC52238}"/>
              </a:ext>
            </a:extLst>
          </p:cNvPr>
          <p:cNvSpPr>
            <a:spLocks noGrp="1"/>
          </p:cNvSpPr>
          <p:nvPr>
            <p:ph idx="1"/>
          </p:nvPr>
        </p:nvSpPr>
        <p:spPr>
          <a:xfrm>
            <a:off x="0" y="1245134"/>
            <a:ext cx="6531429" cy="3713027"/>
          </a:xfrm>
          <a:solidFill>
            <a:schemeClr val="bg1">
              <a:alpha val="52691"/>
            </a:schemeClr>
          </a:solidFill>
        </p:spPr>
        <p:txBody>
          <a:bodyPr>
            <a:noAutofit/>
          </a:bodyPr>
          <a:lstStyle/>
          <a:p>
            <a:pPr marL="0" indent="0">
              <a:buNone/>
            </a:pPr>
            <a:r>
              <a:rPr lang="en-GB" sz="4000" dirty="0">
                <a:effectLst/>
                <a:latin typeface="Aptos" panose="020B0004020202020204" pitchFamily="34" charset="0"/>
                <a:ea typeface="Aptos" panose="020B0004020202020204" pitchFamily="34" charset="0"/>
                <a:cs typeface="Times New Roman" panose="02020603050405020304" pitchFamily="18" charset="0"/>
              </a:rPr>
              <a:t>‘Writing about others, particularly those who have shared experiences with you, is always an ethical test’ </a:t>
            </a:r>
          </a:p>
          <a:p>
            <a:pPr marL="0" indent="0">
              <a:buNone/>
            </a:pPr>
            <a:r>
              <a:rPr lang="en-GB" dirty="0">
                <a:latin typeface="Aptos" panose="020B0004020202020204" pitchFamily="34" charset="0"/>
                <a:cs typeface="Times New Roman" panose="02020603050405020304" pitchFamily="18" charset="0"/>
              </a:rPr>
              <a:t>                                </a:t>
            </a:r>
          </a:p>
          <a:p>
            <a:pPr marL="0" indent="0">
              <a:buNone/>
            </a:pPr>
            <a:r>
              <a:rPr lang="en-GB" dirty="0">
                <a:latin typeface="Aptos" panose="020B0004020202020204" pitchFamily="34" charset="0"/>
                <a:cs typeface="Times New Roman" panose="02020603050405020304" pitchFamily="18" charset="0"/>
              </a:rPr>
              <a:t>				Pelias (132:2019)</a:t>
            </a:r>
            <a:endParaRPr lang="en-US" dirty="0"/>
          </a:p>
        </p:txBody>
      </p:sp>
    </p:spTree>
    <p:extLst>
      <p:ext uri="{BB962C8B-B14F-4D97-AF65-F5344CB8AC3E}">
        <p14:creationId xmlns:p14="http://schemas.microsoft.com/office/powerpoint/2010/main" val="2772805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urple background with green text&#10;&#10;Description automatically generated">
            <a:extLst>
              <a:ext uri="{FF2B5EF4-FFF2-40B4-BE49-F238E27FC236}">
                <a16:creationId xmlns:a16="http://schemas.microsoft.com/office/drawing/2014/main" id="{701E4138-7046-7EB5-93BF-482B85823534}"/>
              </a:ext>
            </a:extLst>
          </p:cNvPr>
          <p:cNvPicPr>
            <a:picLocks noGrp="1" noChangeAspect="1"/>
          </p:cNvPicPr>
          <p:nvPr>
            <p:ph idx="1"/>
          </p:nvPr>
        </p:nvPicPr>
        <p:blipFill>
          <a:blip r:embed="rId2"/>
          <a:srcRect t="59669"/>
          <a:stretch/>
        </p:blipFill>
        <p:spPr>
          <a:xfrm>
            <a:off x="2381131" y="3429000"/>
            <a:ext cx="6971874" cy="2781294"/>
          </a:xfrm>
        </p:spPr>
      </p:pic>
      <p:pic>
        <p:nvPicPr>
          <p:cNvPr id="7" name="Picture 6" descr="A purple background with black text&#10;&#10;Description automatically generated">
            <a:extLst>
              <a:ext uri="{FF2B5EF4-FFF2-40B4-BE49-F238E27FC236}">
                <a16:creationId xmlns:a16="http://schemas.microsoft.com/office/drawing/2014/main" id="{2546D564-ED78-11CE-8FB0-73CF312C6FC7}"/>
              </a:ext>
            </a:extLst>
          </p:cNvPr>
          <p:cNvPicPr>
            <a:picLocks noChangeAspect="1"/>
          </p:cNvPicPr>
          <p:nvPr/>
        </p:nvPicPr>
        <p:blipFill>
          <a:blip r:embed="rId3"/>
          <a:stretch>
            <a:fillRect/>
          </a:stretch>
        </p:blipFill>
        <p:spPr>
          <a:xfrm>
            <a:off x="1139932" y="1081389"/>
            <a:ext cx="9912136" cy="2347611"/>
          </a:xfrm>
          <a:prstGeom prst="rect">
            <a:avLst/>
          </a:prstGeom>
        </p:spPr>
      </p:pic>
    </p:spTree>
    <p:extLst>
      <p:ext uri="{BB962C8B-B14F-4D97-AF65-F5344CB8AC3E}">
        <p14:creationId xmlns:p14="http://schemas.microsoft.com/office/powerpoint/2010/main" val="7570694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1377</TotalTime>
  <Words>3910</Words>
  <Application>Microsoft Macintosh PowerPoint</Application>
  <PresentationFormat>Widescreen</PresentationFormat>
  <Paragraphs>140</Paragraphs>
  <Slides>16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Ellis</dc:creator>
  <cp:lastModifiedBy>Rebecca Ellis</cp:lastModifiedBy>
  <cp:revision>16</cp:revision>
  <dcterms:created xsi:type="dcterms:W3CDTF">2025-09-10T20:38:28Z</dcterms:created>
  <dcterms:modified xsi:type="dcterms:W3CDTF">2025-10-02T10:28:59Z</dcterms:modified>
</cp:coreProperties>
</file>